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9"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hyperlink" Target="https://public.tableau.com/views/GDPANALYSIS_17079692956640/GDPAnalysis?:language=en-US&amp;:sid=&amp;:display_count=n&amp;:origin=viz_share_link" TargetMode="External"/><Relationship Id="rId4"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5.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6.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7.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8.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9.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10.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11.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1.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3.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Footer Placeholder 3"/>
          <p:cNvSpPr txBox="1"/>
          <p:nvPr/>
        </p:nvSpPr>
        <p:spPr>
          <a:xfrm>
            <a:off x="4084319" y="6414760"/>
            <a:ext cx="40233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Recession Analysis</a:t>
            </a:r>
          </a:p>
        </p:txBody>
      </p:sp>
      <p:sp>
        <p:nvSpPr>
          <p:cNvPr id="95" name="Title 1"/>
          <p:cNvSpPr txBox="1"/>
          <p:nvPr>
            <p:ph type="title"/>
          </p:nvPr>
        </p:nvSpPr>
        <p:spPr>
          <a:xfrm>
            <a:off x="838199" y="2302844"/>
            <a:ext cx="10515601" cy="1325564"/>
          </a:xfrm>
          <a:prstGeom prst="rect">
            <a:avLst/>
          </a:prstGeom>
        </p:spPr>
        <p:txBody>
          <a:bodyPr/>
          <a:lstStyle/>
          <a:p>
            <a:pPr algn="ctr" defTabSz="640079">
              <a:defRPr sz="1960"/>
            </a:pPr>
            <a:br/>
            <a:r>
              <a:rPr b="1" sz="4270">
                <a:effectLst>
                  <a:outerShdw sx="100000" sy="100000" kx="0" ky="0" algn="b" rotWithShape="0" blurRad="26669" dist="26669" dir="2700000">
                    <a:srgbClr val="000000">
                      <a:alpha val="43137"/>
                    </a:srgbClr>
                  </a:outerShdw>
                </a:effectLst>
                <a:latin typeface="Times New Roman"/>
                <a:ea typeface="Times New Roman"/>
                <a:cs typeface="Times New Roman"/>
                <a:sym typeface="Times New Roman"/>
              </a:rPr>
              <a:t>RECESSION ANALYSIS</a:t>
            </a:r>
            <a:br>
              <a:rPr b="1" sz="2730">
                <a:effectLst>
                  <a:outerShdw sx="100000" sy="100000" kx="0" ky="0" algn="b" rotWithShape="0" blurRad="26669" dist="26669" dir="2700000">
                    <a:srgbClr val="000000">
                      <a:alpha val="43137"/>
                    </a:srgbClr>
                  </a:outerShdw>
                </a:effectLst>
                <a:latin typeface="Times New Roman"/>
                <a:ea typeface="Times New Roman"/>
                <a:cs typeface="Times New Roman"/>
                <a:sym typeface="Times New Roman"/>
              </a:rPr>
            </a:br>
          </a:p>
        </p:txBody>
      </p:sp>
      <p:sp>
        <p:nvSpPr>
          <p:cNvPr id="96" name="Slide Number Placeholder 4"/>
          <p:cNvSpPr txBox="1"/>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97" name="Picture 9" descr="Picture 9"/>
          <p:cNvPicPr>
            <a:picLocks noChangeAspect="1"/>
          </p:cNvPicPr>
          <p:nvPr/>
        </p:nvPicPr>
        <p:blipFill>
          <a:blip r:embed="rId2">
            <a:extLst/>
          </a:blip>
          <a:stretch>
            <a:fillRect/>
          </a:stretch>
        </p:blipFill>
        <p:spPr>
          <a:xfrm>
            <a:off x="645647" y="5969987"/>
            <a:ext cx="1070905" cy="711148"/>
          </a:xfrm>
          <a:prstGeom prst="rect">
            <a:avLst/>
          </a:prstGeom>
          <a:ln w="12700">
            <a:miter lim="400000"/>
          </a:ln>
        </p:spPr>
      </p:pic>
      <p:sp>
        <p:nvSpPr>
          <p:cNvPr id="98" name="By - Pravin Dhotre"/>
          <p:cNvSpPr txBox="1"/>
          <p:nvPr/>
        </p:nvSpPr>
        <p:spPr>
          <a:xfrm>
            <a:off x="8963219" y="5375859"/>
            <a:ext cx="2449442" cy="38257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300"/>
            </a:lvl1pPr>
          </a:lstStyle>
          <a:p>
            <a:pPr/>
            <a:r>
              <a:t>By - Pravin Dhotre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Footer Placeholder 3"/>
          <p:cNvSpPr txBox="1"/>
          <p:nvPr/>
        </p:nvSpPr>
        <p:spPr>
          <a:xfrm>
            <a:off x="4084319" y="6414760"/>
            <a:ext cx="40233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Recession Analysis</a:t>
            </a:r>
          </a:p>
        </p:txBody>
      </p:sp>
      <p:sp>
        <p:nvSpPr>
          <p:cNvPr id="150" name="Title 1"/>
          <p:cNvSpPr txBox="1"/>
          <p:nvPr>
            <p:ph type="ctrTitle"/>
          </p:nvPr>
        </p:nvSpPr>
        <p:spPr>
          <a:xfrm>
            <a:off x="2702858" y="380231"/>
            <a:ext cx="6786283" cy="715838"/>
          </a:xfrm>
          <a:prstGeom prst="rect">
            <a:avLst/>
          </a:prstGeom>
        </p:spPr>
        <p:txBody>
          <a:bodyPr/>
          <a:lstStyle>
            <a:lvl1pPr>
              <a:defRPr sz="3200">
                <a:effectLst>
                  <a:outerShdw sx="100000" sy="100000" kx="0" ky="0" algn="b" rotWithShape="0" blurRad="38100" dist="38100" dir="2700000">
                    <a:srgbClr val="000000">
                      <a:alpha val="43137"/>
                    </a:srgbClr>
                  </a:outerShdw>
                </a:effectLst>
              </a:defRPr>
            </a:lvl1pPr>
          </a:lstStyle>
          <a:p>
            <a:pPr/>
            <a:r>
              <a:t>Visualization</a:t>
            </a:r>
          </a:p>
        </p:txBody>
      </p:sp>
      <p:sp>
        <p:nvSpPr>
          <p:cNvPr id="151" name="Subtitle 2"/>
          <p:cNvSpPr txBox="1"/>
          <p:nvPr>
            <p:ph type="subTitle" idx="1"/>
          </p:nvPr>
        </p:nvSpPr>
        <p:spPr>
          <a:xfrm>
            <a:off x="1181100" y="1278025"/>
            <a:ext cx="10051192" cy="3949395"/>
          </a:xfrm>
          <a:prstGeom prst="rect">
            <a:avLst/>
          </a:prstGeom>
        </p:spPr>
        <p:txBody>
          <a:bodyPr/>
          <a:lstStyle/>
          <a:p>
            <a:pPr algn="l">
              <a:defRPr b="1" sz="1800"/>
            </a:pPr>
            <a:r>
              <a:t>Data Visualization</a:t>
            </a:r>
            <a:r>
              <a:rPr b="0"/>
              <a:t>: Created interactive and insightful visualizations using Tableau.</a:t>
            </a:r>
            <a:endParaRPr b="0"/>
          </a:p>
          <a:p>
            <a:pPr algn="l">
              <a:defRPr b="1" sz="1800"/>
            </a:pPr>
            <a:r>
              <a:t>Dashboard Creation</a:t>
            </a:r>
            <a:r>
              <a:rPr b="0"/>
              <a:t>: Designed dashboards to present different Country GDP data.</a:t>
            </a:r>
            <a:endParaRPr b="0"/>
          </a:p>
          <a:p>
            <a:pPr algn="l">
              <a:defRPr b="1" sz="1800"/>
            </a:pPr>
            <a:r>
              <a:t>Interactive Analysis</a:t>
            </a:r>
            <a:r>
              <a:rPr b="0"/>
              <a:t>: Enabled users to explore and understand the data through interactive visualizations.</a:t>
            </a:r>
          </a:p>
        </p:txBody>
      </p:sp>
      <p:sp>
        <p:nvSpPr>
          <p:cNvPr id="152" name="Slide Number Placeholder 4"/>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3" name="Picture 9" descr="Picture 9"/>
          <p:cNvPicPr>
            <a:picLocks noChangeAspect="1"/>
          </p:cNvPicPr>
          <p:nvPr/>
        </p:nvPicPr>
        <p:blipFill>
          <a:blip r:embed="rId2">
            <a:extLst/>
          </a:blip>
          <a:stretch>
            <a:fillRect/>
          </a:stretch>
        </p:blipFill>
        <p:spPr>
          <a:xfrm>
            <a:off x="645647" y="5969987"/>
            <a:ext cx="1070905" cy="711148"/>
          </a:xfrm>
          <a:prstGeom prst="rect">
            <a:avLst/>
          </a:prstGeom>
          <a:ln w="12700">
            <a:miter lim="400000"/>
          </a:ln>
        </p:spPr>
      </p:pic>
      <p:sp>
        <p:nvSpPr>
          <p:cNvPr id="154" name="TextBox 8"/>
          <p:cNvSpPr txBox="1"/>
          <p:nvPr/>
        </p:nvSpPr>
        <p:spPr>
          <a:xfrm>
            <a:off x="1886616" y="5827059"/>
            <a:ext cx="9078564" cy="5094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u="sng">
                <a:solidFill>
                  <a:srgbClr val="0563C1"/>
                </a:solidFill>
                <a:uFill>
                  <a:solidFill>
                    <a:srgbClr val="0563C1"/>
                  </a:solidFill>
                </a:uFill>
                <a:hlinkClick r:id="rId3" invalidUrl="" action="" tgtFrame="" tooltip="" history="1" highlightClick="0" endSnd="0"/>
              </a:defRPr>
            </a:lvl1pPr>
          </a:lstStyle>
          <a:p>
            <a:pPr>
              <a:defRPr u="none">
                <a:solidFill>
                  <a:srgbClr val="000000"/>
                </a:solidFill>
                <a:uFillTx/>
              </a:defRPr>
            </a:pPr>
            <a:r>
              <a:rPr u="sng">
                <a:solidFill>
                  <a:srgbClr val="0563C1"/>
                </a:solidFill>
                <a:uFill>
                  <a:solidFill>
                    <a:srgbClr val="0563C1"/>
                  </a:solidFill>
                </a:uFill>
                <a:hlinkClick r:id="rId3" invalidUrl="" action="" tgtFrame="" tooltip="" history="1" highlightClick="0" endSnd="0"/>
              </a:rPr>
              <a:t>https://public.tableau.com/views/GDPANALYSIS_17079692956640/GDPAnalysis?:language=en-US&amp;:sid=&amp;:display_count=n&amp;:origin=viz_share_link</a:t>
            </a:r>
          </a:p>
        </p:txBody>
      </p:sp>
      <p:pic>
        <p:nvPicPr>
          <p:cNvPr id="155" name="Picture 11" descr="Picture 11"/>
          <p:cNvPicPr>
            <a:picLocks noChangeAspect="1"/>
          </p:cNvPicPr>
          <p:nvPr/>
        </p:nvPicPr>
        <p:blipFill>
          <a:blip r:embed="rId4">
            <a:extLst/>
          </a:blip>
          <a:stretch>
            <a:fillRect/>
          </a:stretch>
        </p:blipFill>
        <p:spPr>
          <a:xfrm>
            <a:off x="1716551" y="2421924"/>
            <a:ext cx="8634553" cy="3432836"/>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Footer Placeholder 3"/>
          <p:cNvSpPr txBox="1"/>
          <p:nvPr/>
        </p:nvSpPr>
        <p:spPr>
          <a:xfrm>
            <a:off x="4084319" y="6414760"/>
            <a:ext cx="40233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Recession Analysis</a:t>
            </a:r>
          </a:p>
        </p:txBody>
      </p:sp>
      <p:sp>
        <p:nvSpPr>
          <p:cNvPr id="158" name="Title 1"/>
          <p:cNvSpPr txBox="1"/>
          <p:nvPr>
            <p:ph type="ctrTitle"/>
          </p:nvPr>
        </p:nvSpPr>
        <p:spPr>
          <a:xfrm>
            <a:off x="2702858" y="380231"/>
            <a:ext cx="6786283" cy="715838"/>
          </a:xfrm>
          <a:prstGeom prst="rect">
            <a:avLst/>
          </a:prstGeom>
        </p:spPr>
        <p:txBody>
          <a:bodyPr/>
          <a:lstStyle>
            <a:lvl1pPr>
              <a:defRPr sz="3200">
                <a:effectLst>
                  <a:outerShdw sx="100000" sy="100000" kx="0" ky="0" algn="b" rotWithShape="0" blurRad="38100" dist="38100" dir="2700000">
                    <a:srgbClr val="000000">
                      <a:alpha val="43137"/>
                    </a:srgbClr>
                  </a:outerShdw>
                </a:effectLst>
              </a:defRPr>
            </a:lvl1pPr>
          </a:lstStyle>
          <a:p>
            <a:pPr/>
            <a:r>
              <a:t>Dashboard Snapshots </a:t>
            </a:r>
          </a:p>
        </p:txBody>
      </p:sp>
      <p:sp>
        <p:nvSpPr>
          <p:cNvPr id="159" name="Slide Number Placeholder 4"/>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0" name="Picture 9" descr="Picture 9"/>
          <p:cNvPicPr>
            <a:picLocks noChangeAspect="1"/>
          </p:cNvPicPr>
          <p:nvPr/>
        </p:nvPicPr>
        <p:blipFill>
          <a:blip r:embed="rId2">
            <a:extLst/>
          </a:blip>
          <a:stretch>
            <a:fillRect/>
          </a:stretch>
        </p:blipFill>
        <p:spPr>
          <a:xfrm>
            <a:off x="645647" y="5969987"/>
            <a:ext cx="1070905" cy="711148"/>
          </a:xfrm>
          <a:prstGeom prst="rect">
            <a:avLst/>
          </a:prstGeom>
          <a:ln w="12700">
            <a:miter lim="400000"/>
          </a:ln>
        </p:spPr>
      </p:pic>
      <p:pic>
        <p:nvPicPr>
          <p:cNvPr id="161" name="Picture 7" descr="Picture 7"/>
          <p:cNvPicPr>
            <a:picLocks noChangeAspect="1"/>
          </p:cNvPicPr>
          <p:nvPr/>
        </p:nvPicPr>
        <p:blipFill>
          <a:blip r:embed="rId3">
            <a:extLst/>
          </a:blip>
          <a:srcRect l="2002" t="0" r="0" b="0"/>
          <a:stretch>
            <a:fillRect/>
          </a:stretch>
        </p:blipFill>
        <p:spPr>
          <a:xfrm rot="5400000">
            <a:off x="3611677" y="-928676"/>
            <a:ext cx="4968644" cy="9018129"/>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Footer Placeholder 3"/>
          <p:cNvSpPr txBox="1"/>
          <p:nvPr/>
        </p:nvSpPr>
        <p:spPr>
          <a:xfrm>
            <a:off x="4084319" y="6414760"/>
            <a:ext cx="40233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Recession Analysis</a:t>
            </a:r>
          </a:p>
        </p:txBody>
      </p:sp>
      <p:sp>
        <p:nvSpPr>
          <p:cNvPr id="164" name="Title 1"/>
          <p:cNvSpPr txBox="1"/>
          <p:nvPr>
            <p:ph type="ctrTitle"/>
          </p:nvPr>
        </p:nvSpPr>
        <p:spPr>
          <a:xfrm>
            <a:off x="2702858" y="380231"/>
            <a:ext cx="6786283" cy="715838"/>
          </a:xfrm>
          <a:prstGeom prst="rect">
            <a:avLst/>
          </a:prstGeom>
        </p:spPr>
        <p:txBody>
          <a:bodyPr/>
          <a:lstStyle>
            <a:lvl1pPr>
              <a:defRPr sz="3200">
                <a:effectLst>
                  <a:outerShdw sx="100000" sy="100000" kx="0" ky="0" algn="b" rotWithShape="0" blurRad="38100" dist="38100" dir="2700000">
                    <a:srgbClr val="000000">
                      <a:alpha val="43137"/>
                    </a:srgbClr>
                  </a:outerShdw>
                </a:effectLst>
              </a:defRPr>
            </a:lvl1pPr>
          </a:lstStyle>
          <a:p>
            <a:pPr/>
            <a:r>
              <a:t>Dashboard Snapshots</a:t>
            </a:r>
          </a:p>
        </p:txBody>
      </p:sp>
      <p:sp>
        <p:nvSpPr>
          <p:cNvPr id="165" name="Slide Number Placeholder 4"/>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6" name="Picture 9" descr="Picture 9"/>
          <p:cNvPicPr>
            <a:picLocks noChangeAspect="1"/>
          </p:cNvPicPr>
          <p:nvPr/>
        </p:nvPicPr>
        <p:blipFill>
          <a:blip r:embed="rId2">
            <a:extLst/>
          </a:blip>
          <a:stretch>
            <a:fillRect/>
          </a:stretch>
        </p:blipFill>
        <p:spPr>
          <a:xfrm>
            <a:off x="645647" y="5969987"/>
            <a:ext cx="1070905" cy="711148"/>
          </a:xfrm>
          <a:prstGeom prst="rect">
            <a:avLst/>
          </a:prstGeom>
          <a:ln w="12700">
            <a:miter lim="400000"/>
          </a:ln>
        </p:spPr>
      </p:pic>
      <p:pic>
        <p:nvPicPr>
          <p:cNvPr id="167" name="Picture 5" descr="Picture 5"/>
          <p:cNvPicPr>
            <a:picLocks noChangeAspect="1"/>
          </p:cNvPicPr>
          <p:nvPr/>
        </p:nvPicPr>
        <p:blipFill>
          <a:blip r:embed="rId3">
            <a:extLst/>
          </a:blip>
          <a:srcRect l="4209" t="0" r="0" b="0"/>
          <a:stretch>
            <a:fillRect/>
          </a:stretch>
        </p:blipFill>
        <p:spPr>
          <a:xfrm rot="5400000">
            <a:off x="3648669" y="-969398"/>
            <a:ext cx="4894659" cy="9088421"/>
          </a:xfrm>
          <a:prstGeom prst="rect">
            <a:avLst/>
          </a:prstGeom>
          <a:ln w="12700">
            <a:miter lim="400000"/>
          </a:ln>
        </p:spPr>
      </p:pic>
      <p:sp>
        <p:nvSpPr>
          <p:cNvPr id="168" name="Oval 2"/>
          <p:cNvSpPr/>
          <p:nvPr/>
        </p:nvSpPr>
        <p:spPr>
          <a:xfrm>
            <a:off x="7735106" y="2936120"/>
            <a:ext cx="134831" cy="142361"/>
          </a:xfrm>
          <a:prstGeom prst="ellipse">
            <a:avLst/>
          </a:prstGeom>
          <a:ln>
            <a:solidFill>
              <a:srgbClr val="000000"/>
            </a:solidFill>
          </a:ln>
        </p:spPr>
        <p:txBody>
          <a:bodyPr lIns="45719" rIns="45719" anchor="ctr"/>
          <a:lstStyle/>
          <a:p>
            <a:pPr algn="ctr"/>
          </a:p>
        </p:txBody>
      </p:sp>
      <p:sp>
        <p:nvSpPr>
          <p:cNvPr id="169" name="Oval 7"/>
          <p:cNvSpPr/>
          <p:nvPr/>
        </p:nvSpPr>
        <p:spPr>
          <a:xfrm>
            <a:off x="10167411" y="3003175"/>
            <a:ext cx="134831" cy="142361"/>
          </a:xfrm>
          <a:prstGeom prst="ellipse">
            <a:avLst/>
          </a:prstGeom>
          <a:ln>
            <a:solidFill>
              <a:srgbClr val="000000"/>
            </a:solidFill>
          </a:ln>
        </p:spPr>
        <p:txBody>
          <a:bodyPr lIns="45719" rIns="45719" anchor="ctr"/>
          <a:lstStyle/>
          <a:p>
            <a:pPr algn="ctr"/>
          </a:p>
        </p:txBody>
      </p:sp>
      <p:sp>
        <p:nvSpPr>
          <p:cNvPr id="170" name="Oval 8"/>
          <p:cNvSpPr/>
          <p:nvPr/>
        </p:nvSpPr>
        <p:spPr>
          <a:xfrm>
            <a:off x="6906051" y="2704471"/>
            <a:ext cx="134831" cy="142361"/>
          </a:xfrm>
          <a:prstGeom prst="ellipse">
            <a:avLst/>
          </a:prstGeom>
          <a:ln>
            <a:solidFill>
              <a:srgbClr val="000000"/>
            </a:solidFill>
          </a:ln>
        </p:spPr>
        <p:txBody>
          <a:bodyPr lIns="45719" rIns="45719" anchor="ctr"/>
          <a:lstStyle/>
          <a:p>
            <a:pPr algn="ct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Footer Placeholder 3"/>
          <p:cNvSpPr txBox="1"/>
          <p:nvPr/>
        </p:nvSpPr>
        <p:spPr>
          <a:xfrm>
            <a:off x="4084319" y="6414760"/>
            <a:ext cx="40233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Recession Analysis</a:t>
            </a:r>
          </a:p>
        </p:txBody>
      </p:sp>
      <p:sp>
        <p:nvSpPr>
          <p:cNvPr id="173" name="Title 1"/>
          <p:cNvSpPr txBox="1"/>
          <p:nvPr>
            <p:ph type="ctrTitle"/>
          </p:nvPr>
        </p:nvSpPr>
        <p:spPr>
          <a:xfrm>
            <a:off x="2702858" y="380231"/>
            <a:ext cx="6786283" cy="715838"/>
          </a:xfrm>
          <a:prstGeom prst="rect">
            <a:avLst/>
          </a:prstGeom>
        </p:spPr>
        <p:txBody>
          <a:bodyPr/>
          <a:lstStyle>
            <a:lvl1pPr>
              <a:defRPr sz="3200">
                <a:effectLst>
                  <a:outerShdw sx="100000" sy="100000" kx="0" ky="0" algn="b" rotWithShape="0" blurRad="38100" dist="38100" dir="2700000">
                    <a:srgbClr val="000000">
                      <a:alpha val="43137"/>
                    </a:srgbClr>
                  </a:outerShdw>
                </a:effectLst>
              </a:defRPr>
            </a:lvl1pPr>
          </a:lstStyle>
          <a:p>
            <a:pPr/>
            <a:r>
              <a:t>Forecasting with Machine Learning</a:t>
            </a:r>
          </a:p>
        </p:txBody>
      </p:sp>
      <p:sp>
        <p:nvSpPr>
          <p:cNvPr id="174" name="Subtitle 2"/>
          <p:cNvSpPr txBox="1"/>
          <p:nvPr>
            <p:ph type="subTitle" idx="1"/>
          </p:nvPr>
        </p:nvSpPr>
        <p:spPr>
          <a:xfrm>
            <a:off x="1181099" y="1445663"/>
            <a:ext cx="9829801" cy="4260010"/>
          </a:xfrm>
          <a:prstGeom prst="rect">
            <a:avLst/>
          </a:prstGeom>
        </p:spPr>
        <p:txBody>
          <a:bodyPr/>
          <a:lstStyle/>
          <a:p>
            <a:pPr algn="just">
              <a:defRPr b="1" sz="2000">
                <a:solidFill>
                  <a:srgbClr val="080809"/>
                </a:solidFill>
              </a:defRPr>
            </a:pPr>
            <a:r>
              <a:t>Machine Learning -</a:t>
            </a:r>
          </a:p>
          <a:p>
            <a:pPr algn="just">
              <a:lnSpc>
                <a:spcPct val="100000"/>
              </a:lnSpc>
              <a:defRPr sz="1800">
                <a:solidFill>
                  <a:srgbClr val="080809"/>
                </a:solidFill>
              </a:defRPr>
            </a:pPr>
            <a:r>
              <a:t>Machine learning (ML) is a discipline of artificial intelligence (AI) that provides machines with the ability to automatically learn from data and past experiences while identifying patterns to make predictions with minimal human intervention.</a:t>
            </a:r>
          </a:p>
          <a:p>
            <a:pPr algn="just">
              <a:defRPr sz="1800">
                <a:solidFill>
                  <a:srgbClr val="080809"/>
                </a:solidFill>
              </a:defRPr>
            </a:pPr>
          </a:p>
          <a:p>
            <a:pPr algn="just">
              <a:defRPr b="1" sz="2000">
                <a:solidFill>
                  <a:srgbClr val="080809"/>
                </a:solidFill>
              </a:defRPr>
            </a:pPr>
            <a:r>
              <a:t>Machine Learning Working-</a:t>
            </a:r>
          </a:p>
          <a:p>
            <a:pPr algn="just">
              <a:defRPr sz="1800">
                <a:solidFill>
                  <a:srgbClr val="080809"/>
                </a:solidFill>
              </a:defRPr>
            </a:pPr>
            <a:r>
              <a:t>Machine learning algorithms are molded on a training dataset to create a model. </a:t>
            </a:r>
          </a:p>
          <a:p>
            <a:pPr algn="just">
              <a:defRPr sz="1800">
                <a:solidFill>
                  <a:srgbClr val="080809"/>
                </a:solidFill>
              </a:defRPr>
            </a:pPr>
            <a:r>
              <a:t>As new input data is introduced to the trained ML algorithm, it uses the developed model to make a prediction.</a:t>
            </a:r>
          </a:p>
        </p:txBody>
      </p:sp>
      <p:sp>
        <p:nvSpPr>
          <p:cNvPr id="175" name="Slide Number Placeholder 4"/>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6" name="Picture 9" descr="Picture 9"/>
          <p:cNvPicPr>
            <a:picLocks noChangeAspect="1"/>
          </p:cNvPicPr>
          <p:nvPr/>
        </p:nvPicPr>
        <p:blipFill>
          <a:blip r:embed="rId2">
            <a:extLst/>
          </a:blip>
          <a:stretch>
            <a:fillRect/>
          </a:stretch>
        </p:blipFill>
        <p:spPr>
          <a:xfrm>
            <a:off x="645647" y="5969987"/>
            <a:ext cx="1070905" cy="711148"/>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Footer Placeholder 3"/>
          <p:cNvSpPr txBox="1"/>
          <p:nvPr/>
        </p:nvSpPr>
        <p:spPr>
          <a:xfrm>
            <a:off x="4084319" y="6414760"/>
            <a:ext cx="40233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Recession Analysis</a:t>
            </a:r>
          </a:p>
        </p:txBody>
      </p:sp>
      <p:sp>
        <p:nvSpPr>
          <p:cNvPr id="179" name="Title 1"/>
          <p:cNvSpPr txBox="1"/>
          <p:nvPr>
            <p:ph type="ctrTitle"/>
          </p:nvPr>
        </p:nvSpPr>
        <p:spPr>
          <a:xfrm>
            <a:off x="2702858" y="380231"/>
            <a:ext cx="6786283" cy="715838"/>
          </a:xfrm>
          <a:prstGeom prst="rect">
            <a:avLst/>
          </a:prstGeom>
        </p:spPr>
        <p:txBody>
          <a:bodyPr/>
          <a:lstStyle>
            <a:lvl1pPr>
              <a:defRPr sz="3200">
                <a:effectLst>
                  <a:outerShdw sx="100000" sy="100000" kx="0" ky="0" algn="b" rotWithShape="0" blurRad="38100" dist="38100" dir="2700000">
                    <a:srgbClr val="000000">
                      <a:alpha val="43137"/>
                    </a:srgbClr>
                  </a:outerShdw>
                </a:effectLst>
              </a:defRPr>
            </a:lvl1pPr>
          </a:lstStyle>
          <a:p>
            <a:pPr/>
            <a:r>
              <a:t>Forecasting with Machine Learning</a:t>
            </a:r>
          </a:p>
        </p:txBody>
      </p:sp>
      <p:sp>
        <p:nvSpPr>
          <p:cNvPr id="180" name="Subtitle 2"/>
          <p:cNvSpPr txBox="1"/>
          <p:nvPr>
            <p:ph type="subTitle" idx="1"/>
          </p:nvPr>
        </p:nvSpPr>
        <p:spPr>
          <a:xfrm>
            <a:off x="1181099" y="1709978"/>
            <a:ext cx="9829801" cy="4260009"/>
          </a:xfrm>
          <a:prstGeom prst="rect">
            <a:avLst/>
          </a:prstGeom>
        </p:spPr>
        <p:txBody>
          <a:bodyPr/>
          <a:lstStyle/>
          <a:p>
            <a:pPr algn="l">
              <a:defRPr b="1" sz="2000" u="sng"/>
            </a:pPr>
            <a:r>
              <a:t>Advantages of ML for Forecasting over Traditional methods</a:t>
            </a:r>
            <a:r>
              <a:rPr u="none"/>
              <a:t> –</a:t>
            </a:r>
            <a:endParaRPr u="none"/>
          </a:p>
          <a:p>
            <a:pPr algn="l">
              <a:defRPr b="1" sz="2000"/>
            </a:pPr>
          </a:p>
          <a:p>
            <a:pPr marL="285750" indent="-285750" algn="l">
              <a:buSzPct val="100000"/>
              <a:buFont typeface="Arial"/>
              <a:buChar char="•"/>
              <a:defRPr sz="1800"/>
            </a:pPr>
            <a:r>
              <a:t>Machine learning can identify patterns that are too complex for humans to observe.</a:t>
            </a:r>
          </a:p>
          <a:p>
            <a:pPr marL="285750" indent="-285750" algn="l">
              <a:buSzPct val="100000"/>
              <a:buFont typeface="Arial"/>
              <a:buChar char="•"/>
              <a:defRPr sz="1800"/>
            </a:pPr>
            <a:r>
              <a:t>Machine learning is not as biased by human emotions or subjective opinions.</a:t>
            </a:r>
          </a:p>
          <a:p>
            <a:pPr marL="285750" indent="-285750" algn="l">
              <a:buSzPct val="100000"/>
              <a:buFont typeface="Arial"/>
              <a:buChar char="•"/>
              <a:defRPr sz="1800"/>
            </a:pPr>
            <a:r>
              <a:t>Machine learning can adapt to changes quickly</a:t>
            </a:r>
          </a:p>
          <a:p>
            <a:pPr marL="285750" indent="-285750" algn="l">
              <a:buSzPct val="100000"/>
              <a:buFont typeface="Arial"/>
              <a:buChar char="•"/>
              <a:defRPr sz="1800"/>
            </a:pPr>
            <a:r>
              <a:t>Machine learning is not as easily manipulated as traditional methods.</a:t>
            </a:r>
          </a:p>
          <a:p>
            <a:pPr marL="285750" indent="-285750" algn="l">
              <a:buSzPct val="100000"/>
              <a:buFont typeface="Arial"/>
              <a:buChar char="•"/>
              <a:defRPr sz="1800"/>
            </a:pPr>
            <a:r>
              <a:t>Machine learning is a more efficient use of resources</a:t>
            </a:r>
          </a:p>
          <a:p>
            <a:pPr marL="285750" indent="-285750" algn="l">
              <a:buSzPct val="100000"/>
              <a:buFont typeface="Arial"/>
              <a:buChar char="•"/>
              <a:defRPr sz="1800"/>
            </a:pPr>
            <a:r>
              <a:t>Machine learning is more accessible than traditional methods</a:t>
            </a:r>
          </a:p>
        </p:txBody>
      </p:sp>
      <p:sp>
        <p:nvSpPr>
          <p:cNvPr id="181" name="Slide Number Placeholder 4"/>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2" name="Picture 9" descr="Picture 9"/>
          <p:cNvPicPr>
            <a:picLocks noChangeAspect="1"/>
          </p:cNvPicPr>
          <p:nvPr/>
        </p:nvPicPr>
        <p:blipFill>
          <a:blip r:embed="rId2">
            <a:extLst/>
          </a:blip>
          <a:stretch>
            <a:fillRect/>
          </a:stretch>
        </p:blipFill>
        <p:spPr>
          <a:xfrm>
            <a:off x="645647" y="5969987"/>
            <a:ext cx="1070905" cy="711148"/>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Footer Placeholder 3"/>
          <p:cNvSpPr txBox="1"/>
          <p:nvPr/>
        </p:nvSpPr>
        <p:spPr>
          <a:xfrm>
            <a:off x="4084319" y="6414760"/>
            <a:ext cx="40233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Recession Analysis</a:t>
            </a:r>
          </a:p>
        </p:txBody>
      </p:sp>
      <p:sp>
        <p:nvSpPr>
          <p:cNvPr id="185" name="Title 1"/>
          <p:cNvSpPr txBox="1"/>
          <p:nvPr>
            <p:ph type="ctrTitle"/>
          </p:nvPr>
        </p:nvSpPr>
        <p:spPr>
          <a:xfrm>
            <a:off x="2702858" y="380231"/>
            <a:ext cx="6786283" cy="715838"/>
          </a:xfrm>
          <a:prstGeom prst="rect">
            <a:avLst/>
          </a:prstGeom>
        </p:spPr>
        <p:txBody>
          <a:bodyPr/>
          <a:lstStyle>
            <a:lvl1pPr>
              <a:defRPr sz="3200">
                <a:effectLst>
                  <a:outerShdw sx="100000" sy="100000" kx="0" ky="0" algn="b" rotWithShape="0" blurRad="38100" dist="38100" dir="2700000">
                    <a:srgbClr val="000000">
                      <a:alpha val="43137"/>
                    </a:srgbClr>
                  </a:outerShdw>
                </a:effectLst>
              </a:defRPr>
            </a:lvl1pPr>
          </a:lstStyle>
          <a:p>
            <a:pPr/>
            <a:r>
              <a:t>ARIMA </a:t>
            </a:r>
          </a:p>
        </p:txBody>
      </p:sp>
      <p:sp>
        <p:nvSpPr>
          <p:cNvPr id="186" name="Subtitle 2"/>
          <p:cNvSpPr txBox="1"/>
          <p:nvPr>
            <p:ph type="subTitle" idx="1"/>
          </p:nvPr>
        </p:nvSpPr>
        <p:spPr>
          <a:xfrm>
            <a:off x="1181099" y="1298995"/>
            <a:ext cx="9829801" cy="4260010"/>
          </a:xfrm>
          <a:prstGeom prst="rect">
            <a:avLst/>
          </a:prstGeom>
        </p:spPr>
        <p:txBody>
          <a:bodyPr/>
          <a:lstStyle/>
          <a:p>
            <a:pPr>
              <a:lnSpc>
                <a:spcPct val="72000"/>
              </a:lnSpc>
              <a:defRPr b="1" sz="1800"/>
            </a:pPr>
            <a:r>
              <a:t>ARIMA – Auto-Regressive Integrated Moving Average.</a:t>
            </a:r>
            <a:endParaRPr sz="2200"/>
          </a:p>
          <a:p>
            <a:pPr>
              <a:lnSpc>
                <a:spcPct val="72000"/>
              </a:lnSpc>
              <a:defRPr sz="1900"/>
            </a:pPr>
          </a:p>
          <a:p>
            <a:pPr algn="just">
              <a:lnSpc>
                <a:spcPct val="72000"/>
              </a:lnSpc>
              <a:defRPr sz="1700"/>
            </a:pPr>
            <a:r>
              <a:t>Time series analysis involves modelling and forecasting data points collected over time. ARIMA, which stands for Auto-Regressive Integrated Moving Average, is a popular statistical model widely used for time series forecasting. It combines autoregression, differencing, and moving averages to capture different aspects of time series data.</a:t>
            </a:r>
            <a:endParaRPr sz="2200"/>
          </a:p>
          <a:p>
            <a:pPr algn="just">
              <a:lnSpc>
                <a:spcPct val="72000"/>
              </a:lnSpc>
              <a:defRPr sz="1900"/>
            </a:pPr>
          </a:p>
          <a:p>
            <a:pPr marL="285750" indent="-285750" algn="just">
              <a:lnSpc>
                <a:spcPct val="72000"/>
              </a:lnSpc>
              <a:buSzPct val="100000"/>
              <a:buFont typeface="Arial"/>
              <a:buChar char="•"/>
              <a:defRPr sz="1700">
                <a:solidFill>
                  <a:srgbClr val="111111"/>
                </a:solidFill>
              </a:defRPr>
            </a:pPr>
            <a:r>
              <a:t>Autoregressive integrated moving average (ARIMA) models predict future values based on past values</a:t>
            </a:r>
            <a:endParaRPr sz="2200"/>
          </a:p>
          <a:p>
            <a:pPr marL="285750" indent="-285750" algn="just">
              <a:lnSpc>
                <a:spcPct val="72000"/>
              </a:lnSpc>
              <a:buSzPct val="100000"/>
              <a:buFont typeface="Arial"/>
              <a:buChar char="•"/>
              <a:defRPr sz="1700">
                <a:solidFill>
                  <a:srgbClr val="111111"/>
                </a:solidFill>
              </a:defRPr>
            </a:pPr>
            <a:r>
              <a:t>ARIMA makes use of lagged moving averages to smooth time series data.</a:t>
            </a:r>
            <a:endParaRPr sz="2200"/>
          </a:p>
          <a:p>
            <a:pPr algn="just">
              <a:lnSpc>
                <a:spcPct val="72000"/>
              </a:lnSpc>
              <a:buSzPct val="100000"/>
              <a:buFont typeface="Arial"/>
              <a:buChar char="•"/>
              <a:defRPr sz="1700">
                <a:solidFill>
                  <a:srgbClr val="111111"/>
                </a:solidFill>
              </a:defRPr>
            </a:pPr>
            <a:r>
              <a:t>    They are widely used in technical analysis to forecast future security prices</a:t>
            </a:r>
            <a:endParaRPr sz="2200"/>
          </a:p>
          <a:p>
            <a:pPr algn="just">
              <a:lnSpc>
                <a:spcPct val="72000"/>
              </a:lnSpc>
              <a:buSzPct val="100000"/>
              <a:buFont typeface="Arial"/>
              <a:buChar char="•"/>
              <a:defRPr sz="1700">
                <a:solidFill>
                  <a:srgbClr val="111111"/>
                </a:solidFill>
              </a:defRPr>
            </a:pPr>
            <a:r>
              <a:t>    Autoregressive models implicitly assume that the future will resemble the past.</a:t>
            </a:r>
            <a:endParaRPr sz="2200"/>
          </a:p>
          <a:p>
            <a:pPr algn="l">
              <a:lnSpc>
                <a:spcPct val="72000"/>
              </a:lnSpc>
              <a:defRPr sz="1200">
                <a:solidFill>
                  <a:srgbClr val="111111"/>
                </a:solidFill>
              </a:defRPr>
            </a:pPr>
          </a:p>
          <a:p>
            <a:pPr>
              <a:lnSpc>
                <a:spcPct val="72000"/>
              </a:lnSpc>
              <a:defRPr sz="1100"/>
            </a:pPr>
            <a:br>
              <a:rPr sz="1200">
                <a:solidFill>
                  <a:srgbClr val="111111"/>
                </a:solidFill>
              </a:rPr>
            </a:br>
          </a:p>
        </p:txBody>
      </p:sp>
      <p:sp>
        <p:nvSpPr>
          <p:cNvPr id="187" name="Slide Number Placeholder 4"/>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8" name="Picture 9" descr="Picture 9"/>
          <p:cNvPicPr>
            <a:picLocks noChangeAspect="1"/>
          </p:cNvPicPr>
          <p:nvPr/>
        </p:nvPicPr>
        <p:blipFill>
          <a:blip r:embed="rId2">
            <a:extLst/>
          </a:blip>
          <a:stretch>
            <a:fillRect/>
          </a:stretch>
        </p:blipFill>
        <p:spPr>
          <a:xfrm>
            <a:off x="645647" y="5969987"/>
            <a:ext cx="1070905" cy="711148"/>
          </a:xfrm>
          <a:prstGeom prst="rect">
            <a:avLst/>
          </a:prstGeom>
          <a:ln w="12700">
            <a:miter lim="400000"/>
          </a:ln>
        </p:spPr>
      </p:pic>
      <p:pic>
        <p:nvPicPr>
          <p:cNvPr id="189" name="Picture 4" descr="Picture 4"/>
          <p:cNvPicPr>
            <a:picLocks noChangeAspect="1"/>
          </p:cNvPicPr>
          <p:nvPr/>
        </p:nvPicPr>
        <p:blipFill>
          <a:blip r:embed="rId3">
            <a:extLst/>
          </a:blip>
          <a:stretch>
            <a:fillRect/>
          </a:stretch>
        </p:blipFill>
        <p:spPr>
          <a:xfrm>
            <a:off x="2990334" y="5016841"/>
            <a:ext cx="6363732" cy="1038892"/>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Footer Placeholder 3"/>
          <p:cNvSpPr txBox="1"/>
          <p:nvPr/>
        </p:nvSpPr>
        <p:spPr>
          <a:xfrm>
            <a:off x="4084319" y="6414760"/>
            <a:ext cx="40233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Recession Analysis</a:t>
            </a:r>
          </a:p>
        </p:txBody>
      </p:sp>
      <p:sp>
        <p:nvSpPr>
          <p:cNvPr id="192" name="Subtitle 2"/>
          <p:cNvSpPr txBox="1"/>
          <p:nvPr>
            <p:ph type="subTitle" idx="1"/>
          </p:nvPr>
        </p:nvSpPr>
        <p:spPr>
          <a:xfrm>
            <a:off x="1181099" y="1209841"/>
            <a:ext cx="9829801" cy="4868229"/>
          </a:xfrm>
          <a:prstGeom prst="rect">
            <a:avLst/>
          </a:prstGeom>
        </p:spPr>
        <p:txBody>
          <a:bodyPr/>
          <a:lstStyle/>
          <a:p>
            <a:pPr algn="l" defTabSz="905255">
              <a:lnSpc>
                <a:spcPct val="81000"/>
              </a:lnSpc>
              <a:spcBef>
                <a:spcPts val="900"/>
              </a:spcBef>
              <a:defRPr b="1" sz="2376" u="sng"/>
            </a:pPr>
            <a:r>
              <a:t>Components of ARIMA: </a:t>
            </a:r>
          </a:p>
          <a:p>
            <a:pPr marL="282892" indent="-282892" algn="l" defTabSz="905255">
              <a:lnSpc>
                <a:spcPct val="81000"/>
              </a:lnSpc>
              <a:spcBef>
                <a:spcPts val="900"/>
              </a:spcBef>
              <a:buSzPct val="100000"/>
              <a:buFont typeface="Arial"/>
              <a:buChar char="•"/>
              <a:defRPr sz="1584"/>
            </a:pPr>
          </a:p>
          <a:p>
            <a:pPr algn="just" defTabSz="905255">
              <a:lnSpc>
                <a:spcPct val="81000"/>
              </a:lnSpc>
              <a:spcBef>
                <a:spcPts val="900"/>
              </a:spcBef>
              <a:defRPr sz="1782" u="sng"/>
            </a:pPr>
            <a:r>
              <a:t>AutoRegressive (AR) Component (p)</a:t>
            </a:r>
            <a:r>
              <a:rPr u="none"/>
              <a:t> -</a:t>
            </a:r>
            <a:endParaRPr u="none"/>
          </a:p>
          <a:p>
            <a:pPr marL="282892" indent="-282892" algn="just" defTabSz="905255">
              <a:lnSpc>
                <a:spcPct val="81000"/>
              </a:lnSpc>
              <a:spcBef>
                <a:spcPts val="900"/>
              </a:spcBef>
              <a:buSzPct val="100000"/>
              <a:buFont typeface="Arial"/>
              <a:buChar char="•"/>
              <a:defRPr sz="1782"/>
            </a:pPr>
            <a:r>
              <a:t>The autoregressive component represents the relationship between the current observation and its past observations.</a:t>
            </a:r>
          </a:p>
          <a:p>
            <a:pPr marL="282892" indent="-282892" algn="just" defTabSz="905255">
              <a:lnSpc>
                <a:spcPct val="81000"/>
              </a:lnSpc>
              <a:spcBef>
                <a:spcPts val="900"/>
              </a:spcBef>
              <a:buSzPct val="100000"/>
              <a:buFont typeface="Arial"/>
              <a:buChar char="•"/>
              <a:defRPr sz="1782"/>
            </a:pPr>
            <a:r>
              <a:t>The parameter 'p' denotes the order of the autoregressive component, indicating how many past observations are considered in the model.</a:t>
            </a:r>
            <a:endParaRPr u="sng"/>
          </a:p>
          <a:p>
            <a:pPr algn="just" defTabSz="905255">
              <a:lnSpc>
                <a:spcPct val="81000"/>
              </a:lnSpc>
              <a:spcBef>
                <a:spcPts val="900"/>
              </a:spcBef>
              <a:defRPr sz="1782" u="sng"/>
            </a:pPr>
            <a:r>
              <a:t>Integrated (I) Component (d) </a:t>
            </a:r>
            <a:r>
              <a:rPr u="none"/>
              <a:t>-</a:t>
            </a:r>
            <a:endParaRPr u="none"/>
          </a:p>
          <a:p>
            <a:pPr marL="169735" indent="-169735" algn="just" defTabSz="905255">
              <a:lnSpc>
                <a:spcPct val="81000"/>
              </a:lnSpc>
              <a:spcBef>
                <a:spcPts val="900"/>
              </a:spcBef>
              <a:buSzPct val="100000"/>
              <a:buFont typeface="Arial"/>
              <a:buChar char="•"/>
              <a:defRPr sz="1782"/>
            </a:pPr>
            <a:r>
              <a:t>The integrated component involves differencing the time series data to make it stationary. </a:t>
            </a:r>
          </a:p>
          <a:p>
            <a:pPr marL="169735" indent="-169735" algn="just" defTabSz="905255">
              <a:lnSpc>
                <a:spcPct val="81000"/>
              </a:lnSpc>
              <a:spcBef>
                <a:spcPts val="900"/>
              </a:spcBef>
              <a:buSzPct val="100000"/>
              <a:buFont typeface="Arial"/>
              <a:buChar char="•"/>
              <a:defRPr sz="1782"/>
            </a:pPr>
            <a:r>
              <a:t>The parameter 'd' represents the number of differencing required to achieve stationarity.</a:t>
            </a:r>
          </a:p>
          <a:p>
            <a:pPr algn="just" defTabSz="905255">
              <a:lnSpc>
                <a:spcPct val="81000"/>
              </a:lnSpc>
              <a:spcBef>
                <a:spcPts val="900"/>
              </a:spcBef>
              <a:defRPr sz="1782" u="sng"/>
            </a:pPr>
            <a:r>
              <a:t>Moving Average (MA) Component (q) </a:t>
            </a:r>
            <a:r>
              <a:rPr u="none"/>
              <a:t>-</a:t>
            </a:r>
            <a:endParaRPr u="none"/>
          </a:p>
          <a:p>
            <a:pPr marL="282892" indent="-282892" algn="just" defTabSz="905255">
              <a:lnSpc>
                <a:spcPct val="81000"/>
              </a:lnSpc>
              <a:spcBef>
                <a:spcPts val="900"/>
              </a:spcBef>
              <a:buSzPct val="100000"/>
              <a:buFont typeface="Arial"/>
              <a:buChar char="•"/>
              <a:defRPr sz="1782"/>
            </a:pPr>
            <a:r>
              <a:t>The moving average component captures the relationship between the current observation and a residual error from a moving average of past observations.</a:t>
            </a:r>
          </a:p>
          <a:p>
            <a:pPr marL="282892" indent="-282892" algn="just" defTabSz="905255">
              <a:lnSpc>
                <a:spcPct val="81000"/>
              </a:lnSpc>
              <a:spcBef>
                <a:spcPts val="900"/>
              </a:spcBef>
              <a:buSzPct val="100000"/>
              <a:buFont typeface="Arial"/>
              <a:buChar char="•"/>
              <a:defRPr sz="1782"/>
            </a:pPr>
            <a:r>
              <a:t>The parameter 'q' denotes the order of the moving average component, indicating how many past residuals are considered in the model. </a:t>
            </a:r>
          </a:p>
        </p:txBody>
      </p:sp>
      <p:sp>
        <p:nvSpPr>
          <p:cNvPr id="193" name="Slide Number Placeholder 4"/>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4" name="Picture 9" descr="Picture 9"/>
          <p:cNvPicPr>
            <a:picLocks noChangeAspect="1"/>
          </p:cNvPicPr>
          <p:nvPr/>
        </p:nvPicPr>
        <p:blipFill>
          <a:blip r:embed="rId2">
            <a:extLst/>
          </a:blip>
          <a:stretch>
            <a:fillRect/>
          </a:stretch>
        </p:blipFill>
        <p:spPr>
          <a:xfrm>
            <a:off x="645647" y="5969987"/>
            <a:ext cx="1070905" cy="711148"/>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Footer Placeholder 3"/>
          <p:cNvSpPr txBox="1"/>
          <p:nvPr/>
        </p:nvSpPr>
        <p:spPr>
          <a:xfrm>
            <a:off x="4084319" y="6414760"/>
            <a:ext cx="40233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Recession Analysis</a:t>
            </a:r>
          </a:p>
        </p:txBody>
      </p:sp>
      <p:sp>
        <p:nvSpPr>
          <p:cNvPr id="197" name="Title 1"/>
          <p:cNvSpPr txBox="1"/>
          <p:nvPr>
            <p:ph type="ctrTitle"/>
          </p:nvPr>
        </p:nvSpPr>
        <p:spPr>
          <a:xfrm>
            <a:off x="2702858" y="380231"/>
            <a:ext cx="6786283" cy="715838"/>
          </a:xfrm>
          <a:prstGeom prst="rect">
            <a:avLst/>
          </a:prstGeom>
        </p:spPr>
        <p:txBody>
          <a:bodyPr/>
          <a:lstStyle>
            <a:lvl1pPr>
              <a:defRPr sz="3200">
                <a:effectLst>
                  <a:outerShdw sx="100000" sy="100000" kx="0" ky="0" algn="b" rotWithShape="0" blurRad="38100" dist="38100" dir="2700000">
                    <a:srgbClr val="000000">
                      <a:alpha val="43137"/>
                    </a:srgbClr>
                  </a:outerShdw>
                </a:effectLst>
              </a:defRPr>
            </a:lvl1pPr>
          </a:lstStyle>
          <a:p>
            <a:pPr/>
            <a:r>
              <a:t>Working of ARIMA Model</a:t>
            </a:r>
          </a:p>
        </p:txBody>
      </p:sp>
      <p:sp>
        <p:nvSpPr>
          <p:cNvPr id="198" name="Subtitle 2"/>
          <p:cNvSpPr txBox="1"/>
          <p:nvPr>
            <p:ph type="subTitle" idx="1"/>
          </p:nvPr>
        </p:nvSpPr>
        <p:spPr>
          <a:xfrm>
            <a:off x="1181099" y="1445663"/>
            <a:ext cx="9829801" cy="4260010"/>
          </a:xfrm>
          <a:prstGeom prst="rect">
            <a:avLst/>
          </a:prstGeom>
        </p:spPr>
        <p:txBody>
          <a:bodyPr/>
          <a:lstStyle/>
          <a:p>
            <a:pPr marL="228600" indent="-228600" algn="just">
              <a:buSzPct val="100000"/>
              <a:buAutoNum type="arabicPeriod" startAt="1"/>
              <a:defRPr sz="1800" u="sng"/>
            </a:pPr>
            <a:r>
              <a:t>Data Pre-processing : </a:t>
            </a:r>
            <a:r>
              <a:rPr u="none"/>
              <a:t>Time series data often has trends and seasonality. ARIMA assumes the data to be stationary, so pre-processing steps like differencing may be needed.</a:t>
            </a:r>
            <a:endParaRPr u="none"/>
          </a:p>
          <a:p>
            <a:pPr marL="228600" indent="-228600" algn="just">
              <a:buSzPct val="100000"/>
              <a:buAutoNum type="arabicPeriod" startAt="1"/>
              <a:defRPr sz="1800"/>
            </a:pPr>
          </a:p>
          <a:p>
            <a:pPr marL="228600" indent="-228600" algn="just">
              <a:buSzPct val="100000"/>
              <a:buAutoNum type="arabicPeriod" startAt="2"/>
              <a:defRPr sz="1800" u="sng"/>
            </a:pPr>
            <a:r>
              <a:t>Model Specification : </a:t>
            </a:r>
            <a:r>
              <a:rPr u="none"/>
              <a:t>The order of the ARIMA model is specified by (p, d, q) parameters. Choosing appropriate values for these parameters is crucial and can be done using methods like grid search or analyzing autocorrelation and partial autocorrelation plots.</a:t>
            </a:r>
            <a:endParaRPr u="none"/>
          </a:p>
          <a:p>
            <a:pPr marL="228600" indent="-228600" algn="just">
              <a:buSzPct val="100000"/>
              <a:buAutoNum type="arabicPeriod" startAt="2"/>
              <a:defRPr sz="1800"/>
            </a:pPr>
          </a:p>
          <a:p>
            <a:pPr marL="228600" indent="-228600" algn="just">
              <a:buSzPct val="100000"/>
              <a:buAutoNum type="arabicPeriod" startAt="3"/>
              <a:defRPr sz="1800" u="sng"/>
            </a:pPr>
            <a:r>
              <a:t>Model Training : </a:t>
            </a:r>
            <a:r>
              <a:rPr u="none"/>
              <a:t>The ARIMA model is trained using historical time series data. The model estimates coefficients for the autoregressive, differencing, and moving average components. </a:t>
            </a:r>
            <a:endParaRPr u="none"/>
          </a:p>
          <a:p>
            <a:pPr marL="228600" indent="-228600" algn="just">
              <a:buSzPct val="100000"/>
              <a:buAutoNum type="arabicPeriod" startAt="3"/>
              <a:defRPr sz="1800"/>
            </a:pPr>
          </a:p>
          <a:p>
            <a:pPr marL="228600" indent="-228600" algn="just">
              <a:buSzPct val="100000"/>
              <a:buAutoNum type="arabicPeriod" startAt="4"/>
              <a:defRPr sz="1800" u="sng"/>
            </a:pPr>
            <a:r>
              <a:t>Forecasting : </a:t>
            </a:r>
            <a:r>
              <a:rPr u="none"/>
              <a:t>Once trained, the ARIMA model can be used to make future predictions. Forecasting involves generating predictions based on the learned patterns and relationships in the historical data.</a:t>
            </a:r>
          </a:p>
        </p:txBody>
      </p:sp>
      <p:sp>
        <p:nvSpPr>
          <p:cNvPr id="199" name="Slide Number Placeholder 4"/>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0" name="Picture 9" descr="Picture 9"/>
          <p:cNvPicPr>
            <a:picLocks noChangeAspect="1"/>
          </p:cNvPicPr>
          <p:nvPr/>
        </p:nvPicPr>
        <p:blipFill>
          <a:blip r:embed="rId2">
            <a:extLst/>
          </a:blip>
          <a:stretch>
            <a:fillRect/>
          </a:stretch>
        </p:blipFill>
        <p:spPr>
          <a:xfrm>
            <a:off x="645647" y="5969987"/>
            <a:ext cx="1070905" cy="711148"/>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Footer Placeholder 3"/>
          <p:cNvSpPr txBox="1"/>
          <p:nvPr/>
        </p:nvSpPr>
        <p:spPr>
          <a:xfrm>
            <a:off x="4084319" y="6414760"/>
            <a:ext cx="40233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Recession Analysis</a:t>
            </a:r>
          </a:p>
        </p:txBody>
      </p:sp>
      <p:sp>
        <p:nvSpPr>
          <p:cNvPr id="203" name="Title 1"/>
          <p:cNvSpPr txBox="1"/>
          <p:nvPr>
            <p:ph type="ctrTitle"/>
          </p:nvPr>
        </p:nvSpPr>
        <p:spPr>
          <a:xfrm>
            <a:off x="2702858" y="380231"/>
            <a:ext cx="6786283" cy="715838"/>
          </a:xfrm>
          <a:prstGeom prst="rect">
            <a:avLst/>
          </a:prstGeom>
        </p:spPr>
        <p:txBody>
          <a:bodyPr/>
          <a:lstStyle>
            <a:lvl1pPr>
              <a:defRPr sz="3200">
                <a:effectLst>
                  <a:outerShdw sx="100000" sy="100000" kx="0" ky="0" algn="b" rotWithShape="0" blurRad="38100" dist="38100" dir="2700000">
                    <a:srgbClr val="000000">
                      <a:alpha val="43137"/>
                    </a:srgbClr>
                  </a:outerShdw>
                </a:effectLst>
              </a:defRPr>
            </a:lvl1pPr>
          </a:lstStyle>
          <a:p>
            <a:pPr/>
            <a:r>
              <a:t>Why to use ARIMA</a:t>
            </a:r>
          </a:p>
        </p:txBody>
      </p:sp>
      <p:sp>
        <p:nvSpPr>
          <p:cNvPr id="204" name="Subtitle 2"/>
          <p:cNvSpPr txBox="1"/>
          <p:nvPr>
            <p:ph type="subTitle" idx="1"/>
          </p:nvPr>
        </p:nvSpPr>
        <p:spPr>
          <a:xfrm>
            <a:off x="1181099" y="1389529"/>
            <a:ext cx="9829801" cy="4580459"/>
          </a:xfrm>
          <a:prstGeom prst="rect">
            <a:avLst/>
          </a:prstGeom>
        </p:spPr>
        <p:txBody>
          <a:bodyPr/>
          <a:lstStyle/>
          <a:p>
            <a:pPr marL="285750" indent="-285750" algn="just">
              <a:buSzPct val="100000"/>
              <a:buFont typeface="Arial"/>
              <a:buChar char="•"/>
              <a:defRPr sz="1800"/>
            </a:pPr>
            <a:r>
              <a:t>ARIMA models are more accurate and robust in short term forecasts</a:t>
            </a:r>
          </a:p>
          <a:p>
            <a:pPr algn="just">
              <a:defRPr sz="1800"/>
            </a:pPr>
          </a:p>
          <a:p>
            <a:pPr marL="285750" indent="-285750" algn="just">
              <a:buSzPct val="100000"/>
              <a:buFont typeface="Arial"/>
              <a:buChar char="•"/>
              <a:defRPr sz="1800"/>
            </a:pPr>
            <a:r>
              <a:t>ARIMA models can account for various patterns, such as linear or nonlinear trends, constant or varying volatility, and seasonal or non-seasonal fluctuations.</a:t>
            </a:r>
          </a:p>
          <a:p>
            <a:pPr algn="just">
              <a:defRPr sz="1800"/>
            </a:pPr>
          </a:p>
          <a:p>
            <a:pPr marL="285750" indent="-285750" algn="just">
              <a:buSzPct val="100000"/>
              <a:buFont typeface="Arial"/>
              <a:buChar char="•"/>
              <a:defRPr sz="1800"/>
            </a:pPr>
            <a:r>
              <a:t>The ARIMA (Autoregressive Integrated Moving Average) model is commonly used for GDP forecasting. It has been applied in various studies to forecast GDP for different countries.</a:t>
            </a:r>
          </a:p>
          <a:p>
            <a:pPr algn="just">
              <a:defRPr sz="1800"/>
            </a:pPr>
          </a:p>
          <a:p>
            <a:pPr marL="285750" indent="-285750" algn="just">
              <a:buSzPct val="100000"/>
              <a:buFont typeface="Arial"/>
              <a:buChar char="•"/>
              <a:defRPr sz="1800"/>
            </a:pPr>
            <a:r>
              <a:t>The ARIMA model helps in identifying the factors affecting GDP and predicting its future trends.</a:t>
            </a:r>
          </a:p>
          <a:p>
            <a:pPr algn="just">
              <a:defRPr sz="1800"/>
            </a:pPr>
          </a:p>
          <a:p>
            <a:pPr marL="285750" indent="-285750" algn="just">
              <a:buSzPct val="100000"/>
              <a:buFont typeface="Arial"/>
              <a:buChar char="•"/>
              <a:defRPr sz="1800"/>
            </a:pPr>
            <a:r>
              <a:t>A key aspect of ARIMA models is that in their basic form, they do not consider exogenous variables. Rather, the forecast is made purely with past values of the target variable</a:t>
            </a:r>
          </a:p>
        </p:txBody>
      </p:sp>
      <p:sp>
        <p:nvSpPr>
          <p:cNvPr id="205" name="Slide Number Placeholder 4"/>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6" name="Picture 9" descr="Picture 9"/>
          <p:cNvPicPr>
            <a:picLocks noChangeAspect="1"/>
          </p:cNvPicPr>
          <p:nvPr/>
        </p:nvPicPr>
        <p:blipFill>
          <a:blip r:embed="rId2">
            <a:extLst/>
          </a:blip>
          <a:stretch>
            <a:fillRect/>
          </a:stretch>
        </p:blipFill>
        <p:spPr>
          <a:xfrm>
            <a:off x="645647" y="5969987"/>
            <a:ext cx="1070905" cy="711148"/>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Footer Placeholder 3"/>
          <p:cNvSpPr txBox="1"/>
          <p:nvPr/>
        </p:nvSpPr>
        <p:spPr>
          <a:xfrm>
            <a:off x="4084319" y="6414760"/>
            <a:ext cx="40233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Recession Analysis</a:t>
            </a:r>
          </a:p>
        </p:txBody>
      </p:sp>
      <p:sp>
        <p:nvSpPr>
          <p:cNvPr id="209" name="Title 1"/>
          <p:cNvSpPr txBox="1"/>
          <p:nvPr>
            <p:ph type="ctrTitle"/>
          </p:nvPr>
        </p:nvSpPr>
        <p:spPr>
          <a:xfrm>
            <a:off x="2702858" y="380231"/>
            <a:ext cx="6786283" cy="715838"/>
          </a:xfrm>
          <a:prstGeom prst="rect">
            <a:avLst/>
          </a:prstGeom>
        </p:spPr>
        <p:txBody>
          <a:bodyPr/>
          <a:lstStyle>
            <a:lvl1pPr>
              <a:defRPr sz="3200">
                <a:effectLst>
                  <a:outerShdw sx="100000" sy="100000" kx="0" ky="0" algn="b" rotWithShape="0" blurRad="38100" dist="38100" dir="2700000">
                    <a:srgbClr val="000000">
                      <a:alpha val="43137"/>
                    </a:srgbClr>
                  </a:outerShdw>
                </a:effectLst>
              </a:defRPr>
            </a:lvl1pPr>
          </a:lstStyle>
          <a:p>
            <a:pPr/>
            <a:r>
              <a:t>Python Code for Forecasting</a:t>
            </a:r>
          </a:p>
        </p:txBody>
      </p:sp>
      <p:sp>
        <p:nvSpPr>
          <p:cNvPr id="210" name="Slide Number Placeholder 4"/>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1" name="Picture 9" descr="Picture 9"/>
          <p:cNvPicPr>
            <a:picLocks noChangeAspect="1"/>
          </p:cNvPicPr>
          <p:nvPr/>
        </p:nvPicPr>
        <p:blipFill>
          <a:blip r:embed="rId2">
            <a:extLst/>
          </a:blip>
          <a:stretch>
            <a:fillRect/>
          </a:stretch>
        </p:blipFill>
        <p:spPr>
          <a:xfrm>
            <a:off x="645647" y="5969987"/>
            <a:ext cx="1070905" cy="711148"/>
          </a:xfrm>
          <a:prstGeom prst="rect">
            <a:avLst/>
          </a:prstGeom>
          <a:ln w="12700">
            <a:miter lim="400000"/>
          </a:ln>
        </p:spPr>
      </p:pic>
      <p:pic>
        <p:nvPicPr>
          <p:cNvPr id="212" name="Picture 5" descr="Picture 5"/>
          <p:cNvPicPr>
            <a:picLocks noChangeAspect="1"/>
          </p:cNvPicPr>
          <p:nvPr/>
        </p:nvPicPr>
        <p:blipFill>
          <a:blip r:embed="rId3">
            <a:extLst/>
          </a:blip>
          <a:stretch>
            <a:fillRect/>
          </a:stretch>
        </p:blipFill>
        <p:spPr>
          <a:xfrm>
            <a:off x="2209581" y="1185370"/>
            <a:ext cx="7772835" cy="5081677"/>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Footer Placeholder 3"/>
          <p:cNvSpPr txBox="1"/>
          <p:nvPr/>
        </p:nvSpPr>
        <p:spPr>
          <a:xfrm>
            <a:off x="4084319" y="6414760"/>
            <a:ext cx="40233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Recession Analysis</a:t>
            </a:r>
          </a:p>
        </p:txBody>
      </p:sp>
      <p:sp>
        <p:nvSpPr>
          <p:cNvPr id="101" name="Title 1"/>
          <p:cNvSpPr txBox="1"/>
          <p:nvPr>
            <p:ph type="ctrTitle"/>
          </p:nvPr>
        </p:nvSpPr>
        <p:spPr>
          <a:xfrm>
            <a:off x="2702858" y="380231"/>
            <a:ext cx="6786283" cy="715838"/>
          </a:xfrm>
          <a:prstGeom prst="rect">
            <a:avLst/>
          </a:prstGeom>
        </p:spPr>
        <p:txBody>
          <a:bodyPr/>
          <a:lstStyle>
            <a:lvl1pPr>
              <a:defRPr sz="3200">
                <a:effectLst>
                  <a:outerShdw sx="100000" sy="100000" kx="0" ky="0" algn="b" rotWithShape="0" blurRad="38100" dist="38100" dir="2700000">
                    <a:srgbClr val="000000">
                      <a:alpha val="43137"/>
                    </a:srgbClr>
                  </a:outerShdw>
                </a:effectLst>
              </a:defRPr>
            </a:lvl1pPr>
          </a:lstStyle>
          <a:p>
            <a:pPr/>
            <a:r>
              <a:t>Introduction </a:t>
            </a:r>
          </a:p>
        </p:txBody>
      </p:sp>
      <p:sp>
        <p:nvSpPr>
          <p:cNvPr id="102" name="Subtitle 2"/>
          <p:cNvSpPr txBox="1"/>
          <p:nvPr>
            <p:ph type="subTitle" idx="1"/>
          </p:nvPr>
        </p:nvSpPr>
        <p:spPr>
          <a:xfrm>
            <a:off x="1181099" y="1298995"/>
            <a:ext cx="9829801" cy="4260010"/>
          </a:xfrm>
          <a:prstGeom prst="rect">
            <a:avLst/>
          </a:prstGeom>
        </p:spPr>
        <p:txBody>
          <a:bodyPr/>
          <a:lstStyle/>
          <a:p>
            <a:pPr defTabSz="896111">
              <a:lnSpc>
                <a:spcPct val="72000"/>
              </a:lnSpc>
              <a:spcBef>
                <a:spcPts val="900"/>
              </a:spcBef>
              <a:defRPr b="1" sz="2156"/>
            </a:pPr>
            <a:r>
              <a:t>GDP – Gross Domestic Product</a:t>
            </a:r>
          </a:p>
          <a:p>
            <a:pPr defTabSz="896111">
              <a:lnSpc>
                <a:spcPct val="72000"/>
              </a:lnSpc>
              <a:spcBef>
                <a:spcPts val="900"/>
              </a:spcBef>
              <a:defRPr b="1" sz="1960"/>
            </a:pPr>
          </a:p>
          <a:p>
            <a:pPr algn="just" defTabSz="896111">
              <a:lnSpc>
                <a:spcPct val="72000"/>
              </a:lnSpc>
              <a:spcBef>
                <a:spcPts val="900"/>
              </a:spcBef>
              <a:defRPr sz="1666"/>
            </a:pPr>
            <a:r>
              <a:t>Gross Domestic Product (GDP) and Recessions are key components in assessing the economic health of a country.</a:t>
            </a:r>
            <a:endParaRPr sz="1862"/>
          </a:p>
          <a:p>
            <a:pPr marL="280035" indent="-280035" algn="just" defTabSz="896111">
              <a:lnSpc>
                <a:spcPct val="72000"/>
              </a:lnSpc>
              <a:spcBef>
                <a:spcPts val="900"/>
              </a:spcBef>
              <a:buSzPct val="100000"/>
              <a:buFont typeface="Arial"/>
              <a:buChar char="•"/>
              <a:defRPr sz="1666"/>
            </a:pPr>
            <a:r>
              <a:t>GDP measures the monetary value of final goods and services-that is, those that are bought by the final user-produced in a country in a given period of time (say a quarter or a year)</a:t>
            </a:r>
            <a:endParaRPr sz="2156"/>
          </a:p>
          <a:p>
            <a:pPr marL="280035" indent="-280035" algn="just" defTabSz="896111">
              <a:lnSpc>
                <a:spcPct val="72000"/>
              </a:lnSpc>
              <a:spcBef>
                <a:spcPts val="900"/>
              </a:spcBef>
              <a:buSzPct val="100000"/>
              <a:buFont typeface="Arial"/>
              <a:buChar char="•"/>
              <a:defRPr sz="1666"/>
            </a:pPr>
            <a:r>
              <a:t>It counts all of the output generated within the borders of a country</a:t>
            </a:r>
            <a:endParaRPr sz="2156"/>
          </a:p>
          <a:p>
            <a:pPr algn="just" defTabSz="896111">
              <a:lnSpc>
                <a:spcPct val="72000"/>
              </a:lnSpc>
              <a:spcBef>
                <a:spcPts val="900"/>
              </a:spcBef>
              <a:defRPr sz="1862"/>
            </a:pPr>
          </a:p>
          <a:p>
            <a:pPr algn="just" defTabSz="896111">
              <a:lnSpc>
                <a:spcPct val="72000"/>
              </a:lnSpc>
              <a:spcBef>
                <a:spcPts val="900"/>
              </a:spcBef>
              <a:defRPr b="1" sz="1666"/>
            </a:pPr>
            <a:r>
              <a:t>Components of GDP </a:t>
            </a:r>
            <a:r>
              <a:rPr b="0"/>
              <a:t>: </a:t>
            </a:r>
            <a:endParaRPr sz="2156"/>
          </a:p>
          <a:p>
            <a:pPr marL="280035" indent="-280035" algn="just" defTabSz="896111">
              <a:lnSpc>
                <a:spcPct val="72000"/>
              </a:lnSpc>
              <a:spcBef>
                <a:spcPts val="900"/>
              </a:spcBef>
              <a:buSzPct val="100000"/>
              <a:buChar char="➢"/>
              <a:defRPr sz="1666"/>
            </a:pPr>
            <a:r>
              <a:t>Consumption (C): Expenditures by households on goods and services. </a:t>
            </a:r>
            <a:endParaRPr sz="2156"/>
          </a:p>
          <a:p>
            <a:pPr marL="168021" indent="-168021" algn="just" defTabSz="896111">
              <a:lnSpc>
                <a:spcPct val="72000"/>
              </a:lnSpc>
              <a:spcBef>
                <a:spcPts val="900"/>
              </a:spcBef>
              <a:buSzPct val="100000"/>
              <a:buChar char="➢"/>
              <a:defRPr sz="1666"/>
            </a:pPr>
            <a:r>
              <a:t>  Investment (I): Spending on capital goods, such as machinery and buildings, and changes in business   </a:t>
            </a:r>
            <a:endParaRPr sz="2156"/>
          </a:p>
          <a:p>
            <a:pPr algn="just" defTabSz="896111">
              <a:lnSpc>
                <a:spcPct val="72000"/>
              </a:lnSpc>
              <a:spcBef>
                <a:spcPts val="900"/>
              </a:spcBef>
              <a:defRPr sz="1666"/>
            </a:pPr>
            <a:r>
              <a:t>      inventories.</a:t>
            </a:r>
            <a:endParaRPr sz="2156"/>
          </a:p>
          <a:p>
            <a:pPr marL="168021" indent="-168021" algn="just" defTabSz="896111">
              <a:lnSpc>
                <a:spcPct val="72000"/>
              </a:lnSpc>
              <a:spcBef>
                <a:spcPts val="900"/>
              </a:spcBef>
              <a:buSzPct val="100000"/>
              <a:buChar char="➢"/>
              <a:defRPr sz="1666"/>
            </a:pPr>
            <a:r>
              <a:t>  Government Spending (G): Expenditures by the government on goods and services. </a:t>
            </a:r>
            <a:endParaRPr sz="2156"/>
          </a:p>
          <a:p>
            <a:pPr marL="168021" indent="-168021" algn="just" defTabSz="896111">
              <a:lnSpc>
                <a:spcPct val="72000"/>
              </a:lnSpc>
              <a:spcBef>
                <a:spcPts val="900"/>
              </a:spcBef>
              <a:buSzPct val="100000"/>
              <a:buChar char="➢"/>
              <a:defRPr sz="1666"/>
            </a:pPr>
            <a:r>
              <a:t>  Net Exports (Exports - Imports): The value of a country's exports minus its imports. </a:t>
            </a:r>
          </a:p>
        </p:txBody>
      </p:sp>
      <p:sp>
        <p:nvSpPr>
          <p:cNvPr id="103" name="Slide Number Placeholder 4"/>
          <p:cNvSpPr txBox="1"/>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04" name="Picture 9" descr="Picture 9"/>
          <p:cNvPicPr>
            <a:picLocks noChangeAspect="1"/>
          </p:cNvPicPr>
          <p:nvPr/>
        </p:nvPicPr>
        <p:blipFill>
          <a:blip r:embed="rId2">
            <a:extLst/>
          </a:blip>
          <a:stretch>
            <a:fillRect/>
          </a:stretch>
        </p:blipFill>
        <p:spPr>
          <a:xfrm>
            <a:off x="645647" y="5969987"/>
            <a:ext cx="1070905" cy="711148"/>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Footer Placeholder 3"/>
          <p:cNvSpPr txBox="1"/>
          <p:nvPr/>
        </p:nvSpPr>
        <p:spPr>
          <a:xfrm>
            <a:off x="4084319" y="6414760"/>
            <a:ext cx="40233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Recession Analysis</a:t>
            </a:r>
          </a:p>
        </p:txBody>
      </p:sp>
      <p:sp>
        <p:nvSpPr>
          <p:cNvPr id="215" name="Title 1"/>
          <p:cNvSpPr txBox="1"/>
          <p:nvPr>
            <p:ph type="ctrTitle"/>
          </p:nvPr>
        </p:nvSpPr>
        <p:spPr>
          <a:xfrm>
            <a:off x="2702858" y="380231"/>
            <a:ext cx="6786283" cy="715838"/>
          </a:xfrm>
          <a:prstGeom prst="rect">
            <a:avLst/>
          </a:prstGeom>
        </p:spPr>
        <p:txBody>
          <a:bodyPr/>
          <a:lstStyle>
            <a:lvl1pPr>
              <a:defRPr sz="3200">
                <a:effectLst>
                  <a:outerShdw sx="100000" sy="100000" kx="0" ky="0" algn="b" rotWithShape="0" blurRad="38100" dist="38100" dir="2700000">
                    <a:srgbClr val="000000">
                      <a:alpha val="43137"/>
                    </a:srgbClr>
                  </a:outerShdw>
                </a:effectLst>
              </a:defRPr>
            </a:lvl1pPr>
          </a:lstStyle>
          <a:p>
            <a:pPr/>
            <a:r>
              <a:t>Output From ARIMA Forecasting</a:t>
            </a:r>
          </a:p>
        </p:txBody>
      </p:sp>
      <p:sp>
        <p:nvSpPr>
          <p:cNvPr id="216" name="Slide Number Placeholder 4"/>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7" name="Picture 9" descr="Picture 9"/>
          <p:cNvPicPr>
            <a:picLocks noChangeAspect="1"/>
          </p:cNvPicPr>
          <p:nvPr/>
        </p:nvPicPr>
        <p:blipFill>
          <a:blip r:embed="rId2">
            <a:extLst/>
          </a:blip>
          <a:stretch>
            <a:fillRect/>
          </a:stretch>
        </p:blipFill>
        <p:spPr>
          <a:xfrm>
            <a:off x="645647" y="5969987"/>
            <a:ext cx="1070905" cy="711148"/>
          </a:xfrm>
          <a:prstGeom prst="rect">
            <a:avLst/>
          </a:prstGeom>
          <a:ln w="12700">
            <a:miter lim="400000"/>
          </a:ln>
        </p:spPr>
      </p:pic>
      <p:pic>
        <p:nvPicPr>
          <p:cNvPr id="218" name="Picture 7" descr="Picture 7"/>
          <p:cNvPicPr>
            <a:picLocks noChangeAspect="1"/>
          </p:cNvPicPr>
          <p:nvPr/>
        </p:nvPicPr>
        <p:blipFill>
          <a:blip r:embed="rId3">
            <a:extLst/>
          </a:blip>
          <a:stretch>
            <a:fillRect/>
          </a:stretch>
        </p:blipFill>
        <p:spPr>
          <a:xfrm>
            <a:off x="2093160" y="2620598"/>
            <a:ext cx="9019514" cy="2519812"/>
          </a:xfrm>
          <a:prstGeom prst="rect">
            <a:avLst/>
          </a:prstGeom>
          <a:ln w="12700">
            <a:miter lim="400000"/>
          </a:ln>
        </p:spPr>
      </p:pic>
      <p:sp>
        <p:nvSpPr>
          <p:cNvPr id="219" name="TextBox 8"/>
          <p:cNvSpPr txBox="1"/>
          <p:nvPr/>
        </p:nvSpPr>
        <p:spPr>
          <a:xfrm>
            <a:off x="1762271" y="1837764"/>
            <a:ext cx="8286269" cy="9299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b="1" sz="2000"/>
            </a:pPr>
            <a:r>
              <a:t>Output of Forecasted GDP Values for Japan (in Billion USD) -</a:t>
            </a:r>
          </a:p>
          <a:p>
            <a:p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Footer Placeholder 3"/>
          <p:cNvSpPr txBox="1"/>
          <p:nvPr/>
        </p:nvSpPr>
        <p:spPr>
          <a:xfrm>
            <a:off x="4084319" y="6414760"/>
            <a:ext cx="40233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Recession Analysis</a:t>
            </a:r>
          </a:p>
        </p:txBody>
      </p:sp>
      <p:sp>
        <p:nvSpPr>
          <p:cNvPr id="222" name="Title 1"/>
          <p:cNvSpPr txBox="1"/>
          <p:nvPr>
            <p:ph type="ctrTitle"/>
          </p:nvPr>
        </p:nvSpPr>
        <p:spPr>
          <a:xfrm>
            <a:off x="2702858" y="380231"/>
            <a:ext cx="6786283" cy="715838"/>
          </a:xfrm>
          <a:prstGeom prst="rect">
            <a:avLst/>
          </a:prstGeom>
        </p:spPr>
        <p:txBody>
          <a:bodyPr/>
          <a:lstStyle>
            <a:lvl1pPr>
              <a:defRPr sz="3200">
                <a:effectLst>
                  <a:outerShdw sx="100000" sy="100000" kx="0" ky="0" algn="b" rotWithShape="0" blurRad="38100" dist="38100" dir="2700000">
                    <a:srgbClr val="000000">
                      <a:alpha val="43137"/>
                    </a:srgbClr>
                  </a:outerShdw>
                </a:effectLst>
              </a:defRPr>
            </a:lvl1pPr>
          </a:lstStyle>
          <a:p>
            <a:pPr/>
            <a:r>
              <a:t>Forecasting Results using ARIMA</a:t>
            </a:r>
          </a:p>
        </p:txBody>
      </p:sp>
      <p:sp>
        <p:nvSpPr>
          <p:cNvPr id="223" name="Slide Number Placeholder 4"/>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24" name="Picture 9" descr="Picture 9"/>
          <p:cNvPicPr>
            <a:picLocks noChangeAspect="1"/>
          </p:cNvPicPr>
          <p:nvPr/>
        </p:nvPicPr>
        <p:blipFill>
          <a:blip r:embed="rId2">
            <a:extLst/>
          </a:blip>
          <a:stretch>
            <a:fillRect/>
          </a:stretch>
        </p:blipFill>
        <p:spPr>
          <a:xfrm>
            <a:off x="645647" y="5969987"/>
            <a:ext cx="1070905" cy="711148"/>
          </a:xfrm>
          <a:prstGeom prst="rect">
            <a:avLst/>
          </a:prstGeom>
          <a:ln w="12700">
            <a:miter lim="400000"/>
          </a:ln>
        </p:spPr>
      </p:pic>
      <p:pic>
        <p:nvPicPr>
          <p:cNvPr id="225" name="Picture 7" descr="Picture 7"/>
          <p:cNvPicPr>
            <a:picLocks noChangeAspect="1"/>
          </p:cNvPicPr>
          <p:nvPr/>
        </p:nvPicPr>
        <p:blipFill>
          <a:blip r:embed="rId3">
            <a:extLst/>
          </a:blip>
          <a:stretch>
            <a:fillRect/>
          </a:stretch>
        </p:blipFill>
        <p:spPr>
          <a:xfrm>
            <a:off x="1716551" y="1225319"/>
            <a:ext cx="7982729" cy="5001780"/>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Footer Placeholder 3"/>
          <p:cNvSpPr txBox="1"/>
          <p:nvPr/>
        </p:nvSpPr>
        <p:spPr>
          <a:xfrm>
            <a:off x="4084319" y="6414760"/>
            <a:ext cx="40233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Recession Analysis</a:t>
            </a:r>
          </a:p>
        </p:txBody>
      </p:sp>
      <p:sp>
        <p:nvSpPr>
          <p:cNvPr id="228" name="Title 1"/>
          <p:cNvSpPr txBox="1"/>
          <p:nvPr>
            <p:ph type="ctrTitle"/>
          </p:nvPr>
        </p:nvSpPr>
        <p:spPr>
          <a:xfrm>
            <a:off x="2702858" y="380231"/>
            <a:ext cx="6786283" cy="715838"/>
          </a:xfrm>
          <a:prstGeom prst="rect">
            <a:avLst/>
          </a:prstGeom>
        </p:spPr>
        <p:txBody>
          <a:bodyPr/>
          <a:lstStyle>
            <a:lvl1pPr>
              <a:defRPr sz="3200">
                <a:effectLst>
                  <a:outerShdw sx="100000" sy="100000" kx="0" ky="0" algn="b" rotWithShape="0" blurRad="38100" dist="38100" dir="2700000">
                    <a:srgbClr val="000000">
                      <a:alpha val="43137"/>
                    </a:srgbClr>
                  </a:outerShdw>
                </a:effectLst>
              </a:defRPr>
            </a:lvl1pPr>
          </a:lstStyle>
          <a:p>
            <a:pPr/>
            <a:r>
              <a:t>Forecasting Results using ARIMA</a:t>
            </a:r>
          </a:p>
        </p:txBody>
      </p:sp>
      <p:sp>
        <p:nvSpPr>
          <p:cNvPr id="229" name="Slide Number Placeholder 4"/>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30" name="Picture 9" descr="Picture 9"/>
          <p:cNvPicPr>
            <a:picLocks noChangeAspect="1"/>
          </p:cNvPicPr>
          <p:nvPr/>
        </p:nvPicPr>
        <p:blipFill>
          <a:blip r:embed="rId2">
            <a:extLst/>
          </a:blip>
          <a:stretch>
            <a:fillRect/>
          </a:stretch>
        </p:blipFill>
        <p:spPr>
          <a:xfrm>
            <a:off x="645647" y="5969987"/>
            <a:ext cx="1070905" cy="711148"/>
          </a:xfrm>
          <a:prstGeom prst="rect">
            <a:avLst/>
          </a:prstGeom>
          <a:ln w="12700">
            <a:miter lim="400000"/>
          </a:ln>
        </p:spPr>
      </p:pic>
      <p:pic>
        <p:nvPicPr>
          <p:cNvPr id="231" name="Picture 7" descr="Picture 7"/>
          <p:cNvPicPr>
            <a:picLocks noChangeAspect="1"/>
          </p:cNvPicPr>
          <p:nvPr/>
        </p:nvPicPr>
        <p:blipFill>
          <a:blip r:embed="rId3">
            <a:extLst/>
          </a:blip>
          <a:stretch>
            <a:fillRect/>
          </a:stretch>
        </p:blipFill>
        <p:spPr>
          <a:xfrm>
            <a:off x="1840895" y="1182566"/>
            <a:ext cx="7854713" cy="5001779"/>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Footer Placeholder 3"/>
          <p:cNvSpPr txBox="1"/>
          <p:nvPr/>
        </p:nvSpPr>
        <p:spPr>
          <a:xfrm>
            <a:off x="4084319" y="6414760"/>
            <a:ext cx="40233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Recession Analysis</a:t>
            </a:r>
          </a:p>
        </p:txBody>
      </p:sp>
      <p:sp>
        <p:nvSpPr>
          <p:cNvPr id="234" name="Title 1"/>
          <p:cNvSpPr txBox="1"/>
          <p:nvPr>
            <p:ph type="ctrTitle"/>
          </p:nvPr>
        </p:nvSpPr>
        <p:spPr>
          <a:xfrm>
            <a:off x="2702858" y="380231"/>
            <a:ext cx="6786283" cy="715838"/>
          </a:xfrm>
          <a:prstGeom prst="rect">
            <a:avLst/>
          </a:prstGeom>
        </p:spPr>
        <p:txBody>
          <a:bodyPr/>
          <a:lstStyle>
            <a:lvl1pPr>
              <a:defRPr sz="3200">
                <a:effectLst>
                  <a:outerShdw sx="100000" sy="100000" kx="0" ky="0" algn="b" rotWithShape="0" blurRad="38100" dist="38100" dir="2700000">
                    <a:srgbClr val="000000">
                      <a:alpha val="43137"/>
                    </a:srgbClr>
                  </a:outerShdw>
                </a:effectLst>
              </a:defRPr>
            </a:lvl1pPr>
          </a:lstStyle>
          <a:p>
            <a:pPr/>
            <a:r>
              <a:t>Forecasting Results using ARIMA</a:t>
            </a:r>
          </a:p>
        </p:txBody>
      </p:sp>
      <p:sp>
        <p:nvSpPr>
          <p:cNvPr id="235" name="Slide Number Placeholder 4"/>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36" name="Picture 9" descr="Picture 9"/>
          <p:cNvPicPr>
            <a:picLocks noChangeAspect="1"/>
          </p:cNvPicPr>
          <p:nvPr/>
        </p:nvPicPr>
        <p:blipFill>
          <a:blip r:embed="rId2">
            <a:extLst/>
          </a:blip>
          <a:stretch>
            <a:fillRect/>
          </a:stretch>
        </p:blipFill>
        <p:spPr>
          <a:xfrm>
            <a:off x="645647" y="5969987"/>
            <a:ext cx="1070905" cy="711148"/>
          </a:xfrm>
          <a:prstGeom prst="rect">
            <a:avLst/>
          </a:prstGeom>
          <a:ln w="12700">
            <a:miter lim="400000"/>
          </a:ln>
        </p:spPr>
      </p:pic>
      <p:pic>
        <p:nvPicPr>
          <p:cNvPr id="237" name="Picture 5" descr="Picture 5"/>
          <p:cNvPicPr>
            <a:picLocks noChangeAspect="1"/>
          </p:cNvPicPr>
          <p:nvPr/>
        </p:nvPicPr>
        <p:blipFill>
          <a:blip r:embed="rId3">
            <a:extLst/>
          </a:blip>
          <a:stretch>
            <a:fillRect/>
          </a:stretch>
        </p:blipFill>
        <p:spPr>
          <a:xfrm>
            <a:off x="1949853" y="1278024"/>
            <a:ext cx="7982729" cy="5001780"/>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Footer Placeholder 3"/>
          <p:cNvSpPr txBox="1"/>
          <p:nvPr/>
        </p:nvSpPr>
        <p:spPr>
          <a:xfrm>
            <a:off x="4084319" y="6414760"/>
            <a:ext cx="40233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Recession Analysis</a:t>
            </a:r>
          </a:p>
        </p:txBody>
      </p:sp>
      <p:sp>
        <p:nvSpPr>
          <p:cNvPr id="240" name="Title 1"/>
          <p:cNvSpPr txBox="1"/>
          <p:nvPr>
            <p:ph type="ctrTitle"/>
          </p:nvPr>
        </p:nvSpPr>
        <p:spPr>
          <a:xfrm>
            <a:off x="2564634" y="2200940"/>
            <a:ext cx="7419338" cy="1228061"/>
          </a:xfrm>
          <a:prstGeom prst="rect">
            <a:avLst/>
          </a:prstGeom>
        </p:spPr>
        <p:txBody>
          <a:bodyPr/>
          <a:lstStyle>
            <a:lvl1pPr>
              <a:defRPr>
                <a:effectLst>
                  <a:outerShdw sx="100000" sy="100000" kx="0" ky="0" algn="b" rotWithShape="0" blurRad="38100" dist="38100" dir="2700000">
                    <a:srgbClr val="000000">
                      <a:alpha val="43137"/>
                    </a:srgbClr>
                  </a:outerShdw>
                </a:effectLst>
              </a:defRPr>
            </a:lvl1pPr>
          </a:lstStyle>
          <a:p>
            <a:pPr/>
            <a:r>
              <a:t>Thank You !!</a:t>
            </a:r>
          </a:p>
        </p:txBody>
      </p:sp>
      <p:sp>
        <p:nvSpPr>
          <p:cNvPr id="241" name="Slide Number Placeholder 4"/>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42" name="Picture 9" descr="Picture 9"/>
          <p:cNvPicPr>
            <a:picLocks noChangeAspect="1"/>
          </p:cNvPicPr>
          <p:nvPr/>
        </p:nvPicPr>
        <p:blipFill>
          <a:blip r:embed="rId2">
            <a:extLst/>
          </a:blip>
          <a:stretch>
            <a:fillRect/>
          </a:stretch>
        </p:blipFill>
        <p:spPr>
          <a:xfrm>
            <a:off x="645647" y="5969987"/>
            <a:ext cx="1070905" cy="711148"/>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Footer Placeholder 3"/>
          <p:cNvSpPr txBox="1"/>
          <p:nvPr/>
        </p:nvSpPr>
        <p:spPr>
          <a:xfrm>
            <a:off x="4084319" y="6414760"/>
            <a:ext cx="40233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Recession Analysis</a:t>
            </a:r>
          </a:p>
        </p:txBody>
      </p:sp>
      <p:sp>
        <p:nvSpPr>
          <p:cNvPr id="107" name="Subtitle 2"/>
          <p:cNvSpPr txBox="1"/>
          <p:nvPr>
            <p:ph type="subTitle" idx="1"/>
          </p:nvPr>
        </p:nvSpPr>
        <p:spPr>
          <a:xfrm>
            <a:off x="1181099" y="1096067"/>
            <a:ext cx="9829801" cy="4260010"/>
          </a:xfrm>
          <a:prstGeom prst="rect">
            <a:avLst/>
          </a:prstGeom>
        </p:spPr>
        <p:txBody>
          <a:bodyPr/>
          <a:lstStyle/>
          <a:p>
            <a:pPr marL="285750" indent="-285750" algn="l">
              <a:buSzPct val="100000"/>
              <a:buFont typeface="Arial"/>
              <a:buChar char="•"/>
              <a:defRPr sz="1600"/>
            </a:pPr>
          </a:p>
          <a:p>
            <a:pPr algn="l">
              <a:defRPr sz="1800"/>
            </a:pPr>
            <a:r>
              <a:t>Theoretically, GDP can be viewed in three different ways:</a:t>
            </a:r>
          </a:p>
          <a:p>
            <a:pPr marL="285750" indent="-285750" algn="l">
              <a:buSzPct val="100000"/>
              <a:buFont typeface="Arial"/>
              <a:buChar char="•"/>
              <a:defRPr sz="1800"/>
            </a:pPr>
            <a:r>
              <a:t>The production approach  </a:t>
            </a:r>
          </a:p>
          <a:p>
            <a:pPr marL="285750" indent="-285750" algn="l">
              <a:buSzPct val="100000"/>
              <a:buFont typeface="Arial"/>
              <a:buChar char="•"/>
              <a:defRPr sz="1800"/>
            </a:pPr>
            <a:r>
              <a:t>The expenditure approach</a:t>
            </a:r>
          </a:p>
          <a:p>
            <a:pPr marL="285750" indent="-285750" algn="l">
              <a:buSzPct val="100000"/>
              <a:buFont typeface="Arial"/>
              <a:buChar char="•"/>
              <a:defRPr sz="1800"/>
            </a:pPr>
            <a:r>
              <a:t>The income approach</a:t>
            </a:r>
          </a:p>
        </p:txBody>
      </p:sp>
      <p:sp>
        <p:nvSpPr>
          <p:cNvPr id="108" name="Slide Number Placeholder 4"/>
          <p:cNvSpPr txBox="1"/>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09" name="Picture 9" descr="Picture 9"/>
          <p:cNvPicPr>
            <a:picLocks noChangeAspect="1"/>
          </p:cNvPicPr>
          <p:nvPr/>
        </p:nvPicPr>
        <p:blipFill>
          <a:blip r:embed="rId2">
            <a:extLst/>
          </a:blip>
          <a:stretch>
            <a:fillRect/>
          </a:stretch>
        </p:blipFill>
        <p:spPr>
          <a:xfrm>
            <a:off x="645647" y="5969987"/>
            <a:ext cx="1070905" cy="711148"/>
          </a:xfrm>
          <a:prstGeom prst="rect">
            <a:avLst/>
          </a:prstGeom>
          <a:ln w="12700">
            <a:miter lim="400000"/>
          </a:ln>
        </p:spPr>
      </p:pic>
      <p:pic>
        <p:nvPicPr>
          <p:cNvPr id="110" name="Picture 2" descr="Picture 2"/>
          <p:cNvPicPr>
            <a:picLocks noChangeAspect="1"/>
          </p:cNvPicPr>
          <p:nvPr/>
        </p:nvPicPr>
        <p:blipFill>
          <a:blip r:embed="rId3">
            <a:extLst/>
          </a:blip>
          <a:stretch>
            <a:fillRect/>
          </a:stretch>
        </p:blipFill>
        <p:spPr>
          <a:xfrm>
            <a:off x="4391056" y="3226072"/>
            <a:ext cx="3409887" cy="2262329"/>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Footer Placeholder 3"/>
          <p:cNvSpPr txBox="1"/>
          <p:nvPr/>
        </p:nvSpPr>
        <p:spPr>
          <a:xfrm>
            <a:off x="4084319" y="6414760"/>
            <a:ext cx="40233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Recession Analysis</a:t>
            </a:r>
          </a:p>
        </p:txBody>
      </p:sp>
      <p:sp>
        <p:nvSpPr>
          <p:cNvPr id="113" name="Subtitle 2"/>
          <p:cNvSpPr txBox="1"/>
          <p:nvPr>
            <p:ph type="subTitle" idx="1"/>
          </p:nvPr>
        </p:nvSpPr>
        <p:spPr>
          <a:xfrm>
            <a:off x="1181099" y="1089212"/>
            <a:ext cx="9829801" cy="4835418"/>
          </a:xfrm>
          <a:prstGeom prst="rect">
            <a:avLst/>
          </a:prstGeom>
        </p:spPr>
        <p:txBody>
          <a:bodyPr/>
          <a:lstStyle/>
          <a:p>
            <a:pPr>
              <a:lnSpc>
                <a:spcPct val="81000"/>
              </a:lnSpc>
              <a:defRPr b="1"/>
            </a:pPr>
            <a:r>
              <a:t>Understanding Economic Recession</a:t>
            </a:r>
          </a:p>
          <a:p>
            <a:pPr>
              <a:lnSpc>
                <a:spcPct val="81000"/>
              </a:lnSpc>
            </a:pPr>
          </a:p>
          <a:p>
            <a:pPr marL="342900" indent="-342900" algn="l">
              <a:lnSpc>
                <a:spcPct val="81000"/>
              </a:lnSpc>
              <a:buSzPct val="100000"/>
              <a:buFont typeface="Arial"/>
              <a:buChar char="•"/>
              <a:defRPr b="1" sz="2000"/>
            </a:pPr>
            <a:r>
              <a:t>Definition of Recession</a:t>
            </a:r>
          </a:p>
          <a:p>
            <a:pPr algn="just">
              <a:lnSpc>
                <a:spcPct val="81000"/>
              </a:lnSpc>
              <a:defRPr sz="1800"/>
            </a:pPr>
            <a:r>
              <a:t>	A recession is a significant decline in economic activity across the economy, lasting for an extended period, typically marked by a contraction in GDP, rising unemployment, and decreased consumer and business spending</a:t>
            </a:r>
            <a:r>
              <a:rPr sz="2400"/>
              <a:t> </a:t>
            </a:r>
            <a:endParaRPr sz="2400"/>
          </a:p>
          <a:p>
            <a:pPr marL="342900" indent="-342900" algn="l">
              <a:lnSpc>
                <a:spcPct val="81000"/>
              </a:lnSpc>
              <a:buSzPct val="100000"/>
              <a:buFont typeface="Arial"/>
              <a:buChar char="•"/>
              <a:defRPr sz="2000"/>
            </a:pPr>
          </a:p>
          <a:p>
            <a:pPr marL="342900" indent="-342900" algn="l">
              <a:lnSpc>
                <a:spcPct val="81000"/>
              </a:lnSpc>
              <a:buSzPct val="100000"/>
              <a:buFont typeface="Arial"/>
              <a:buChar char="•"/>
              <a:defRPr b="1" sz="2000"/>
            </a:pPr>
            <a:r>
              <a:t>Indicators of a Recession</a:t>
            </a:r>
          </a:p>
          <a:p>
            <a:pPr marL="342900" indent="-342900" algn="l">
              <a:lnSpc>
                <a:spcPct val="81000"/>
              </a:lnSpc>
              <a:buSzPct val="100000"/>
              <a:buChar char="➢"/>
              <a:defRPr sz="1800"/>
            </a:pPr>
            <a:r>
              <a:t>Negative GDP Growth</a:t>
            </a:r>
          </a:p>
          <a:p>
            <a:pPr marL="342900" indent="-342900" algn="l">
              <a:lnSpc>
                <a:spcPct val="81000"/>
              </a:lnSpc>
              <a:buSzPct val="100000"/>
              <a:buChar char="➢"/>
              <a:defRPr sz="1800"/>
            </a:pPr>
            <a:r>
              <a:t>Unemployment Rate</a:t>
            </a:r>
          </a:p>
          <a:p>
            <a:pPr marL="342900" indent="-342900" algn="l">
              <a:lnSpc>
                <a:spcPct val="81000"/>
              </a:lnSpc>
              <a:buSzPct val="100000"/>
              <a:buChar char="➢"/>
              <a:defRPr sz="1800"/>
            </a:pPr>
            <a:r>
              <a:t>Consumer and Business Confidence</a:t>
            </a:r>
          </a:p>
          <a:p>
            <a:pPr marL="342900" indent="-342900" algn="l">
              <a:lnSpc>
                <a:spcPct val="81000"/>
              </a:lnSpc>
              <a:buSzPct val="100000"/>
              <a:buChar char="➢"/>
              <a:defRPr sz="1800"/>
            </a:pPr>
            <a:r>
              <a:t>Stock Market Performance</a:t>
            </a:r>
          </a:p>
          <a:p>
            <a:pPr algn="l">
              <a:lnSpc>
                <a:spcPct val="81000"/>
              </a:lnSpc>
              <a:defRPr sz="2000"/>
            </a:pPr>
            <a:r>
              <a:t>      </a:t>
            </a:r>
          </a:p>
        </p:txBody>
      </p:sp>
      <p:sp>
        <p:nvSpPr>
          <p:cNvPr id="114" name="Slide Number Placeholder 4"/>
          <p:cNvSpPr txBox="1"/>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15" name="Picture 9" descr="Picture 9"/>
          <p:cNvPicPr>
            <a:picLocks noChangeAspect="1"/>
          </p:cNvPicPr>
          <p:nvPr/>
        </p:nvPicPr>
        <p:blipFill>
          <a:blip r:embed="rId2">
            <a:extLst/>
          </a:blip>
          <a:stretch>
            <a:fillRect/>
          </a:stretch>
        </p:blipFill>
        <p:spPr>
          <a:xfrm>
            <a:off x="645647" y="5969987"/>
            <a:ext cx="1070905" cy="711148"/>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Footer Placeholder 3"/>
          <p:cNvSpPr txBox="1"/>
          <p:nvPr/>
        </p:nvSpPr>
        <p:spPr>
          <a:xfrm>
            <a:off x="4084319" y="6414760"/>
            <a:ext cx="40233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Recession Analysis</a:t>
            </a:r>
          </a:p>
        </p:txBody>
      </p:sp>
      <p:sp>
        <p:nvSpPr>
          <p:cNvPr id="118" name="Subtitle 2"/>
          <p:cNvSpPr txBox="1"/>
          <p:nvPr>
            <p:ph type="subTitle" idx="1"/>
          </p:nvPr>
        </p:nvSpPr>
        <p:spPr>
          <a:xfrm>
            <a:off x="1181098" y="820270"/>
            <a:ext cx="9908244" cy="4899212"/>
          </a:xfrm>
          <a:prstGeom prst="rect">
            <a:avLst/>
          </a:prstGeom>
        </p:spPr>
        <p:txBody>
          <a:bodyPr/>
          <a:lstStyle/>
          <a:p>
            <a:pPr defTabSz="905255">
              <a:lnSpc>
                <a:spcPct val="72000"/>
              </a:lnSpc>
              <a:spcBef>
                <a:spcPts val="900"/>
              </a:spcBef>
              <a:defRPr b="1" sz="2178"/>
            </a:pPr>
          </a:p>
          <a:p>
            <a:pPr algn="l" defTabSz="905255">
              <a:lnSpc>
                <a:spcPct val="72000"/>
              </a:lnSpc>
              <a:spcBef>
                <a:spcPts val="900"/>
              </a:spcBef>
              <a:defRPr b="1" sz="1979"/>
            </a:pPr>
            <a:r>
              <a:t>Recession Causes and Impacts</a:t>
            </a:r>
            <a:endParaRPr sz="2178"/>
          </a:p>
          <a:p>
            <a:pPr marL="282892" indent="-282892" algn="just" defTabSz="905255">
              <a:lnSpc>
                <a:spcPct val="72000"/>
              </a:lnSpc>
              <a:spcBef>
                <a:spcPts val="900"/>
              </a:spcBef>
              <a:buSzPct val="100000"/>
              <a:buFont typeface="Arial"/>
              <a:buChar char="•"/>
              <a:defRPr sz="1683" u="sng"/>
            </a:pPr>
            <a:r>
              <a:t>Causes</a:t>
            </a:r>
            <a:r>
              <a:rPr u="none"/>
              <a:t>: Recessions can be triggered by various factors such as a financial crisis, high levels of debt, external shocks, or a combination of these. </a:t>
            </a:r>
            <a:endParaRPr sz="2178"/>
          </a:p>
          <a:p>
            <a:pPr marL="282892" indent="-282892" algn="just" defTabSz="905255">
              <a:lnSpc>
                <a:spcPct val="72000"/>
              </a:lnSpc>
              <a:spcBef>
                <a:spcPts val="900"/>
              </a:spcBef>
              <a:buSzPct val="100000"/>
              <a:buFont typeface="Arial"/>
              <a:buChar char="•"/>
              <a:defRPr sz="1683" u="sng"/>
            </a:pPr>
            <a:r>
              <a:t>Impacts</a:t>
            </a:r>
            <a:r>
              <a:rPr u="none"/>
              <a:t>: Recessions lead to reduced income, increased unemployment, lower consumer spending, decreased business inv</a:t>
            </a:r>
            <a:endParaRPr sz="2178"/>
          </a:p>
          <a:p>
            <a:pPr algn="l" defTabSz="905255">
              <a:lnSpc>
                <a:spcPct val="72000"/>
              </a:lnSpc>
              <a:spcBef>
                <a:spcPts val="900"/>
              </a:spcBef>
              <a:defRPr sz="1584"/>
            </a:pPr>
          </a:p>
          <a:p>
            <a:pPr algn="l" defTabSz="905255">
              <a:lnSpc>
                <a:spcPct val="72000"/>
              </a:lnSpc>
              <a:spcBef>
                <a:spcPts val="900"/>
              </a:spcBef>
              <a:defRPr b="1" sz="1979"/>
            </a:pPr>
            <a:r>
              <a:t>Policy Responses </a:t>
            </a:r>
            <a:endParaRPr sz="2178"/>
          </a:p>
          <a:p>
            <a:pPr marL="282892" indent="-282892" algn="just" defTabSz="905255">
              <a:lnSpc>
                <a:spcPct val="72000"/>
              </a:lnSpc>
              <a:spcBef>
                <a:spcPts val="900"/>
              </a:spcBef>
              <a:buSzPct val="100000"/>
              <a:buFont typeface="Arial"/>
              <a:buChar char="•"/>
              <a:defRPr sz="1683" u="sng"/>
            </a:pPr>
            <a:r>
              <a:t>Monetary Policy</a:t>
            </a:r>
            <a:r>
              <a:rPr u="none"/>
              <a:t>:  Central banks may lower interest rates to stimulate borrowing and spending. </a:t>
            </a:r>
            <a:endParaRPr sz="2178"/>
          </a:p>
          <a:p>
            <a:pPr marL="282892" indent="-282892" algn="just" defTabSz="905255">
              <a:lnSpc>
                <a:spcPct val="72000"/>
              </a:lnSpc>
              <a:spcBef>
                <a:spcPts val="900"/>
              </a:spcBef>
              <a:buSzPct val="100000"/>
              <a:buFont typeface="Arial"/>
              <a:buChar char="•"/>
              <a:defRPr sz="1683" u="sng"/>
            </a:pPr>
            <a:r>
              <a:t>Fiscal Policy</a:t>
            </a:r>
            <a:r>
              <a:rPr u="none"/>
              <a:t>: Governments may implement stimulus packages, tax cuts, or increased public spending to boost economic activity. </a:t>
            </a:r>
            <a:endParaRPr sz="2178"/>
          </a:p>
          <a:p>
            <a:pPr marL="282892" indent="-282892" algn="l" defTabSz="905255">
              <a:lnSpc>
                <a:spcPct val="72000"/>
              </a:lnSpc>
              <a:spcBef>
                <a:spcPts val="900"/>
              </a:spcBef>
              <a:buSzPct val="100000"/>
              <a:buFont typeface="Arial"/>
              <a:buChar char="•"/>
              <a:defRPr sz="1584"/>
            </a:pPr>
          </a:p>
          <a:p>
            <a:pPr algn="l" defTabSz="905255">
              <a:lnSpc>
                <a:spcPct val="72000"/>
              </a:lnSpc>
              <a:spcBef>
                <a:spcPts val="900"/>
              </a:spcBef>
              <a:defRPr b="1" sz="1979"/>
            </a:pPr>
            <a:r>
              <a:t>Long-Term Economic Health</a:t>
            </a:r>
            <a:endParaRPr sz="2178"/>
          </a:p>
          <a:p>
            <a:pPr marL="282892" indent="-282892" algn="just" defTabSz="905255">
              <a:lnSpc>
                <a:spcPct val="72000"/>
              </a:lnSpc>
              <a:spcBef>
                <a:spcPts val="900"/>
              </a:spcBef>
              <a:buSzPct val="100000"/>
              <a:buFont typeface="Arial"/>
              <a:buChar char="•"/>
              <a:defRPr sz="1683" u="sng"/>
            </a:pPr>
            <a:r>
              <a:t>GDP Growth Rate</a:t>
            </a:r>
            <a:r>
              <a:rPr u="none"/>
              <a:t>: Positive and sustained GDP growth is essential for long-term economic health. </a:t>
            </a:r>
            <a:endParaRPr sz="2178"/>
          </a:p>
          <a:p>
            <a:pPr marL="282892" indent="-282892" algn="just" defTabSz="905255">
              <a:lnSpc>
                <a:spcPct val="72000"/>
              </a:lnSpc>
              <a:spcBef>
                <a:spcPts val="900"/>
              </a:spcBef>
              <a:buSzPct val="100000"/>
              <a:buFont typeface="Arial"/>
              <a:buChar char="•"/>
              <a:defRPr sz="1683" u="sng"/>
            </a:pPr>
            <a:r>
              <a:t>Structural Reforms</a:t>
            </a:r>
            <a:r>
              <a:rPr u="none"/>
              <a:t>: Governments may implement reforms to improve productivity, enhance competitiveness, and address underlying economic issues. </a:t>
            </a:r>
          </a:p>
        </p:txBody>
      </p:sp>
      <p:sp>
        <p:nvSpPr>
          <p:cNvPr id="119" name="Slide Number Placeholder 4"/>
          <p:cNvSpPr txBox="1"/>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20" name="Picture 9" descr="Picture 9"/>
          <p:cNvPicPr>
            <a:picLocks noChangeAspect="1"/>
          </p:cNvPicPr>
          <p:nvPr/>
        </p:nvPicPr>
        <p:blipFill>
          <a:blip r:embed="rId2">
            <a:extLst/>
          </a:blip>
          <a:stretch>
            <a:fillRect/>
          </a:stretch>
        </p:blipFill>
        <p:spPr>
          <a:xfrm>
            <a:off x="645647" y="5969987"/>
            <a:ext cx="1070905" cy="711148"/>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Footer Placeholder 3"/>
          <p:cNvSpPr txBox="1"/>
          <p:nvPr/>
        </p:nvSpPr>
        <p:spPr>
          <a:xfrm>
            <a:off x="4084319" y="6414760"/>
            <a:ext cx="40233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Recession Analysis</a:t>
            </a:r>
          </a:p>
        </p:txBody>
      </p:sp>
      <p:sp>
        <p:nvSpPr>
          <p:cNvPr id="123" name="Title 1"/>
          <p:cNvSpPr txBox="1"/>
          <p:nvPr>
            <p:ph type="ctrTitle"/>
          </p:nvPr>
        </p:nvSpPr>
        <p:spPr>
          <a:xfrm>
            <a:off x="2702858" y="380231"/>
            <a:ext cx="6786283" cy="715838"/>
          </a:xfrm>
          <a:prstGeom prst="rect">
            <a:avLst/>
          </a:prstGeom>
        </p:spPr>
        <p:txBody>
          <a:bodyPr/>
          <a:lstStyle>
            <a:lvl1pPr>
              <a:defRPr sz="3200">
                <a:effectLst>
                  <a:outerShdw sx="100000" sy="100000" kx="0" ky="0" algn="b" rotWithShape="0" blurRad="38100" dist="38100" dir="2700000">
                    <a:srgbClr val="000000">
                      <a:alpha val="43137"/>
                    </a:srgbClr>
                  </a:outerShdw>
                </a:effectLst>
              </a:defRPr>
            </a:lvl1pPr>
          </a:lstStyle>
          <a:p>
            <a:pPr/>
            <a:r>
              <a:t>Dataset &amp; Features </a:t>
            </a:r>
          </a:p>
        </p:txBody>
      </p:sp>
      <p:sp>
        <p:nvSpPr>
          <p:cNvPr id="124" name="Subtitle 2"/>
          <p:cNvSpPr txBox="1"/>
          <p:nvPr>
            <p:ph type="subTitle" idx="1"/>
          </p:nvPr>
        </p:nvSpPr>
        <p:spPr>
          <a:xfrm>
            <a:off x="1181100" y="1809982"/>
            <a:ext cx="9829800" cy="4260010"/>
          </a:xfrm>
          <a:prstGeom prst="rect">
            <a:avLst/>
          </a:prstGeom>
        </p:spPr>
        <p:txBody>
          <a:bodyPr/>
          <a:lstStyle/>
          <a:p>
            <a:pPr algn="just">
              <a:defRPr sz="1800"/>
            </a:pPr>
            <a:r>
              <a:t>Data used in this project is collected in the different csv and excel files and then combined to form a dataset which is used for the further processing and evaluation.</a:t>
            </a:r>
          </a:p>
          <a:p>
            <a:pPr algn="l">
              <a:defRPr sz="1600"/>
            </a:pPr>
          </a:p>
          <a:p>
            <a:pPr algn="l">
              <a:defRPr sz="2000"/>
            </a:pPr>
            <a:r>
              <a:t>Dataset contains 5 columns:</a:t>
            </a:r>
          </a:p>
          <a:p>
            <a:pPr algn="l">
              <a:defRPr sz="1800"/>
            </a:pPr>
            <a:r>
              <a:t>• Country </a:t>
            </a:r>
          </a:p>
          <a:p>
            <a:pPr algn="l">
              <a:defRPr sz="1800"/>
            </a:pPr>
            <a:r>
              <a:t>• Date </a:t>
            </a:r>
          </a:p>
          <a:p>
            <a:pPr algn="l">
              <a:defRPr sz="1800"/>
            </a:pPr>
            <a:r>
              <a:t>• GDP (US Billion $) </a:t>
            </a:r>
          </a:p>
          <a:p>
            <a:pPr algn="l">
              <a:defRPr sz="1800"/>
            </a:pPr>
            <a:r>
              <a:t>• GDP per Capita (US $) </a:t>
            </a:r>
          </a:p>
          <a:p>
            <a:pPr algn="l">
              <a:defRPr sz="1800"/>
            </a:pPr>
            <a:r>
              <a:t>• Annual % Change </a:t>
            </a:r>
          </a:p>
          <a:p>
            <a:pPr algn="l">
              <a:defRPr sz="1800"/>
            </a:pPr>
          </a:p>
          <a:p>
            <a:pPr algn="l">
              <a:defRPr sz="1800"/>
            </a:pPr>
            <a:r>
              <a:t>There were total 1525 values in the dataset. </a:t>
            </a:r>
          </a:p>
        </p:txBody>
      </p:sp>
      <p:sp>
        <p:nvSpPr>
          <p:cNvPr id="125" name="Slide Number Placeholder 4"/>
          <p:cNvSpPr txBox="1"/>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26" name="Picture 9" descr="Picture 9"/>
          <p:cNvPicPr>
            <a:picLocks noChangeAspect="1"/>
          </p:cNvPicPr>
          <p:nvPr/>
        </p:nvPicPr>
        <p:blipFill>
          <a:blip r:embed="rId2">
            <a:extLst/>
          </a:blip>
          <a:stretch>
            <a:fillRect/>
          </a:stretch>
        </p:blipFill>
        <p:spPr>
          <a:xfrm>
            <a:off x="645647" y="5969987"/>
            <a:ext cx="1070905" cy="711148"/>
          </a:xfrm>
          <a:prstGeom prst="rect">
            <a:avLst/>
          </a:prstGeom>
          <a:ln w="12700">
            <a:miter lim="400000"/>
          </a:ln>
        </p:spPr>
      </p:pic>
      <p:pic>
        <p:nvPicPr>
          <p:cNvPr id="127" name="Picture 11" descr="Picture 11"/>
          <p:cNvPicPr>
            <a:picLocks noChangeAspect="1"/>
          </p:cNvPicPr>
          <p:nvPr/>
        </p:nvPicPr>
        <p:blipFill>
          <a:blip r:embed="rId3">
            <a:extLst/>
          </a:blip>
          <a:stretch>
            <a:fillRect/>
          </a:stretch>
        </p:blipFill>
        <p:spPr>
          <a:xfrm>
            <a:off x="7770717" y="3100104"/>
            <a:ext cx="1679764" cy="1679764"/>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Footer Placeholder 3"/>
          <p:cNvSpPr txBox="1"/>
          <p:nvPr/>
        </p:nvSpPr>
        <p:spPr>
          <a:xfrm>
            <a:off x="4084319" y="6414760"/>
            <a:ext cx="40233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Recession Analysis</a:t>
            </a:r>
          </a:p>
        </p:txBody>
      </p:sp>
      <p:sp>
        <p:nvSpPr>
          <p:cNvPr id="130" name="Title 1"/>
          <p:cNvSpPr txBox="1"/>
          <p:nvPr>
            <p:ph type="ctrTitle"/>
          </p:nvPr>
        </p:nvSpPr>
        <p:spPr>
          <a:xfrm>
            <a:off x="2702858" y="380231"/>
            <a:ext cx="6786283" cy="715838"/>
          </a:xfrm>
          <a:prstGeom prst="rect">
            <a:avLst/>
          </a:prstGeom>
        </p:spPr>
        <p:txBody>
          <a:bodyPr/>
          <a:lstStyle>
            <a:lvl1pPr>
              <a:defRPr sz="3200">
                <a:effectLst>
                  <a:outerShdw sx="100000" sy="100000" kx="0" ky="0" algn="b" rotWithShape="0" blurRad="38100" dist="38100" dir="2700000">
                    <a:srgbClr val="000000">
                      <a:alpha val="43137"/>
                    </a:srgbClr>
                  </a:outerShdw>
                </a:effectLst>
              </a:defRPr>
            </a:lvl1pPr>
          </a:lstStyle>
          <a:p>
            <a:pPr/>
            <a:r>
              <a:t>Life - Cycle</a:t>
            </a:r>
          </a:p>
        </p:txBody>
      </p:sp>
      <p:sp>
        <p:nvSpPr>
          <p:cNvPr id="131" name="Slide Number Placeholder 4"/>
          <p:cNvSpPr txBox="1"/>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2" name="Picture 9" descr="Picture 9"/>
          <p:cNvPicPr>
            <a:picLocks noChangeAspect="1"/>
          </p:cNvPicPr>
          <p:nvPr/>
        </p:nvPicPr>
        <p:blipFill>
          <a:blip r:embed="rId2">
            <a:extLst/>
          </a:blip>
          <a:stretch>
            <a:fillRect/>
          </a:stretch>
        </p:blipFill>
        <p:spPr>
          <a:xfrm>
            <a:off x="645647" y="5969987"/>
            <a:ext cx="1070905" cy="711148"/>
          </a:xfrm>
          <a:prstGeom prst="rect">
            <a:avLst/>
          </a:prstGeom>
          <a:ln w="12700">
            <a:miter lim="400000"/>
          </a:ln>
        </p:spPr>
      </p:pic>
      <p:pic>
        <p:nvPicPr>
          <p:cNvPr id="133" name="Picture 5" descr="Picture 5"/>
          <p:cNvPicPr>
            <a:picLocks noChangeAspect="1"/>
          </p:cNvPicPr>
          <p:nvPr/>
        </p:nvPicPr>
        <p:blipFill>
          <a:blip r:embed="rId3">
            <a:extLst/>
          </a:blip>
          <a:stretch>
            <a:fillRect/>
          </a:stretch>
        </p:blipFill>
        <p:spPr>
          <a:xfrm>
            <a:off x="3885486" y="1393669"/>
            <a:ext cx="4243370" cy="4260009"/>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Footer Placeholder 3"/>
          <p:cNvSpPr txBox="1"/>
          <p:nvPr/>
        </p:nvSpPr>
        <p:spPr>
          <a:xfrm>
            <a:off x="4084319" y="6414760"/>
            <a:ext cx="40233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Recession Analysis</a:t>
            </a:r>
          </a:p>
        </p:txBody>
      </p:sp>
      <p:sp>
        <p:nvSpPr>
          <p:cNvPr id="136" name="Title 1"/>
          <p:cNvSpPr txBox="1"/>
          <p:nvPr>
            <p:ph type="ctrTitle"/>
          </p:nvPr>
        </p:nvSpPr>
        <p:spPr>
          <a:xfrm>
            <a:off x="2702858" y="380231"/>
            <a:ext cx="6786283" cy="715838"/>
          </a:xfrm>
          <a:prstGeom prst="rect">
            <a:avLst/>
          </a:prstGeom>
        </p:spPr>
        <p:txBody>
          <a:bodyPr/>
          <a:lstStyle>
            <a:lvl1pPr>
              <a:defRPr sz="3200">
                <a:effectLst>
                  <a:outerShdw sx="100000" sy="100000" kx="0" ky="0" algn="b" rotWithShape="0" blurRad="38100" dist="38100" dir="2700000">
                    <a:srgbClr val="000000">
                      <a:alpha val="43137"/>
                    </a:srgbClr>
                  </a:outerShdw>
                </a:effectLst>
              </a:defRPr>
            </a:lvl1pPr>
          </a:lstStyle>
          <a:p>
            <a:pPr/>
            <a:r>
              <a:t>Functional Requirements </a:t>
            </a:r>
          </a:p>
        </p:txBody>
      </p:sp>
      <p:sp>
        <p:nvSpPr>
          <p:cNvPr id="137" name="Subtitle 2"/>
          <p:cNvSpPr txBox="1"/>
          <p:nvPr>
            <p:ph type="subTitle" idx="1"/>
          </p:nvPr>
        </p:nvSpPr>
        <p:spPr>
          <a:xfrm>
            <a:off x="1181099" y="1514958"/>
            <a:ext cx="9829801" cy="4260009"/>
          </a:xfrm>
          <a:prstGeom prst="rect">
            <a:avLst/>
          </a:prstGeom>
        </p:spPr>
        <p:txBody>
          <a:bodyPr/>
          <a:lstStyle/>
          <a:p>
            <a:pPr>
              <a:defRPr b="1" sz="2000" u="sng"/>
            </a:pPr>
            <a:r>
              <a:t>Python3 </a:t>
            </a:r>
          </a:p>
          <a:p>
            <a:pPr algn="just">
              <a:defRPr sz="1800"/>
            </a:pPr>
            <a:r>
              <a:t> • Python is a general purpose and high-level programming language.</a:t>
            </a:r>
          </a:p>
          <a:p>
            <a:pPr algn="just">
              <a:defRPr sz="1800"/>
            </a:pPr>
            <a:r>
              <a:t> • It is used for developing desktop GUI applications, websites and web apps.</a:t>
            </a:r>
          </a:p>
          <a:p>
            <a:pPr algn="just">
              <a:defRPr sz="1800"/>
            </a:pPr>
            <a:r>
              <a:t> • Python allows to focus on core functionality of the application by taking care of common </a:t>
            </a:r>
          </a:p>
          <a:p>
            <a:pPr algn="just">
              <a:defRPr sz="1800"/>
            </a:pPr>
            <a:r>
              <a:t>    programming tasks.</a:t>
            </a:r>
          </a:p>
          <a:p>
            <a:pPr algn="just">
              <a:defRPr sz="1800"/>
            </a:pPr>
            <a:r>
              <a:t> • Python is derived from many other languages, including ABC, Modula-3, C, C++, Algol-68, Small Talk, </a:t>
            </a:r>
          </a:p>
          <a:p>
            <a:pPr algn="just">
              <a:defRPr sz="1800"/>
            </a:pPr>
            <a:r>
              <a:t>    and Unix shell and other scripting languages. </a:t>
            </a:r>
          </a:p>
        </p:txBody>
      </p:sp>
      <p:sp>
        <p:nvSpPr>
          <p:cNvPr id="138" name="Slide Number Placeholder 4"/>
          <p:cNvSpPr txBox="1"/>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9" name="Picture 9" descr="Picture 9"/>
          <p:cNvPicPr>
            <a:picLocks noChangeAspect="1"/>
          </p:cNvPicPr>
          <p:nvPr/>
        </p:nvPicPr>
        <p:blipFill>
          <a:blip r:embed="rId2">
            <a:extLst/>
          </a:blip>
          <a:stretch>
            <a:fillRect/>
          </a:stretch>
        </p:blipFill>
        <p:spPr>
          <a:xfrm>
            <a:off x="645647" y="5969987"/>
            <a:ext cx="1070905" cy="711148"/>
          </a:xfrm>
          <a:prstGeom prst="rect">
            <a:avLst/>
          </a:prstGeom>
          <a:ln w="12700">
            <a:miter lim="400000"/>
          </a:ln>
        </p:spPr>
      </p:pic>
      <p:pic>
        <p:nvPicPr>
          <p:cNvPr id="140" name="Picture 8" descr="Picture 8"/>
          <p:cNvPicPr>
            <a:picLocks noChangeAspect="1"/>
          </p:cNvPicPr>
          <p:nvPr/>
        </p:nvPicPr>
        <p:blipFill>
          <a:blip r:embed="rId3">
            <a:extLst/>
          </a:blip>
          <a:stretch>
            <a:fillRect/>
          </a:stretch>
        </p:blipFill>
        <p:spPr>
          <a:xfrm>
            <a:off x="4125864" y="4250723"/>
            <a:ext cx="3940271" cy="1862949"/>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Footer Placeholder 3"/>
          <p:cNvSpPr txBox="1"/>
          <p:nvPr/>
        </p:nvSpPr>
        <p:spPr>
          <a:xfrm>
            <a:off x="4084319" y="6414760"/>
            <a:ext cx="40233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Recession Analysis</a:t>
            </a:r>
          </a:p>
        </p:txBody>
      </p:sp>
      <p:sp>
        <p:nvSpPr>
          <p:cNvPr id="143" name="Title 1"/>
          <p:cNvSpPr txBox="1"/>
          <p:nvPr>
            <p:ph type="ctrTitle"/>
          </p:nvPr>
        </p:nvSpPr>
        <p:spPr>
          <a:xfrm>
            <a:off x="2702858" y="380231"/>
            <a:ext cx="6786283" cy="715838"/>
          </a:xfrm>
          <a:prstGeom prst="rect">
            <a:avLst/>
          </a:prstGeom>
        </p:spPr>
        <p:txBody>
          <a:bodyPr/>
          <a:lstStyle>
            <a:lvl1pPr>
              <a:defRPr sz="3200">
                <a:effectLst>
                  <a:outerShdw sx="100000" sy="100000" kx="0" ky="0" algn="b" rotWithShape="0" blurRad="38100" dist="38100" dir="2700000">
                    <a:srgbClr val="000000">
                      <a:alpha val="43137"/>
                    </a:srgbClr>
                  </a:outerShdw>
                </a:effectLst>
              </a:defRPr>
            </a:lvl1pPr>
          </a:lstStyle>
          <a:p>
            <a:pPr/>
            <a:r>
              <a:t>Functional Requirements</a:t>
            </a:r>
          </a:p>
        </p:txBody>
      </p:sp>
      <p:sp>
        <p:nvSpPr>
          <p:cNvPr id="144" name="Subtitle 2"/>
          <p:cNvSpPr txBox="1"/>
          <p:nvPr>
            <p:ph type="subTitle" idx="1"/>
          </p:nvPr>
        </p:nvSpPr>
        <p:spPr>
          <a:xfrm>
            <a:off x="1181098" y="1399595"/>
            <a:ext cx="10057515" cy="4260009"/>
          </a:xfrm>
          <a:prstGeom prst="rect">
            <a:avLst/>
          </a:prstGeom>
        </p:spPr>
        <p:txBody>
          <a:bodyPr/>
          <a:lstStyle/>
          <a:p>
            <a:pPr>
              <a:defRPr b="1" sz="2000" u="sng"/>
            </a:pPr>
            <a:r>
              <a:t>Tableau </a:t>
            </a:r>
          </a:p>
          <a:p>
            <a:pPr algn="just">
              <a:defRPr sz="1800"/>
            </a:pPr>
            <a:r>
              <a:t>• Data visualization is the graphical representation of information and data.</a:t>
            </a:r>
          </a:p>
          <a:p>
            <a:pPr algn="just">
              <a:defRPr sz="1800"/>
            </a:pPr>
            <a:r>
              <a:t>• It helps create interactive elements like charts, graphs, and maps, data visualization tools provide an accessible way  </a:t>
            </a:r>
          </a:p>
          <a:p>
            <a:pPr algn="just">
              <a:defRPr sz="1800"/>
            </a:pPr>
            <a:r>
              <a:t>   to see and understand trends, outliers, and patterns in data.</a:t>
            </a:r>
          </a:p>
          <a:p>
            <a:pPr algn="just">
              <a:defRPr sz="1800"/>
            </a:pPr>
            <a:r>
              <a:t>• Tableau is widely used for Business Intelligence but is not limited to it.</a:t>
            </a:r>
          </a:p>
          <a:p>
            <a:pPr algn="just">
              <a:defRPr sz="1800"/>
            </a:pPr>
            <a:r>
              <a:t>• It helps create interactive graphs and charts in the form of dashboards and worksheets to gain business insights.</a:t>
            </a:r>
          </a:p>
          <a:p>
            <a:pPr algn="just">
              <a:defRPr sz="1800"/>
            </a:pPr>
            <a:r>
              <a:t>• All of this is made possible with gestures as simple as drag and drop.</a:t>
            </a:r>
          </a:p>
        </p:txBody>
      </p:sp>
      <p:sp>
        <p:nvSpPr>
          <p:cNvPr id="145" name="Slide Number Placeholder 4"/>
          <p:cNvSpPr txBox="1"/>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46" name="Picture 9" descr="Picture 9"/>
          <p:cNvPicPr>
            <a:picLocks noChangeAspect="1"/>
          </p:cNvPicPr>
          <p:nvPr/>
        </p:nvPicPr>
        <p:blipFill>
          <a:blip r:embed="rId2">
            <a:extLst/>
          </a:blip>
          <a:stretch>
            <a:fillRect/>
          </a:stretch>
        </p:blipFill>
        <p:spPr>
          <a:xfrm>
            <a:off x="645647" y="5969987"/>
            <a:ext cx="1070905" cy="711148"/>
          </a:xfrm>
          <a:prstGeom prst="rect">
            <a:avLst/>
          </a:prstGeom>
          <a:ln w="12700">
            <a:miter lim="400000"/>
          </a:ln>
        </p:spPr>
      </p:pic>
      <p:pic>
        <p:nvPicPr>
          <p:cNvPr id="147" name="Picture 11" descr="Picture 11"/>
          <p:cNvPicPr>
            <a:picLocks noChangeAspect="1"/>
          </p:cNvPicPr>
          <p:nvPr/>
        </p:nvPicPr>
        <p:blipFill>
          <a:blip r:embed="rId3">
            <a:extLst/>
          </a:blip>
          <a:stretch>
            <a:fillRect/>
          </a:stretch>
        </p:blipFill>
        <p:spPr>
          <a:xfrm>
            <a:off x="3610669" y="4559643"/>
            <a:ext cx="4672948" cy="109996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