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Roboto" panose="02000000000000000000" pitchFamily="2" charset="0"/>
      <p:regular r:id="rId14"/>
    </p:embeddedFont>
    <p:embeddedFont>
      <p:font typeface="Roboto Bold" panose="02000000000000000000"/>
      <p:regular r:id="rId15"/>
    </p:embeddedFont>
    <p:embeddedFont>
      <p:font typeface="Telegraf Bold" pitchFamily="2"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7.xml" /><Relationship Id="rId5" Type="http://schemas.openxmlformats.org/officeDocument/2006/relationships/image" Target="../media/image14.svg" /><Relationship Id="rId4" Type="http://schemas.openxmlformats.org/officeDocument/2006/relationships/image" Target="../media/image13.png"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666920" y="3727314"/>
            <a:ext cx="9030249" cy="4402168"/>
          </a:xfrm>
          <a:custGeom>
            <a:avLst/>
            <a:gdLst/>
            <a:ahLst/>
            <a:cxnLst/>
            <a:rect l="l" t="t" r="r" b="b"/>
            <a:pathLst>
              <a:path w="9030249" h="4402168">
                <a:moveTo>
                  <a:pt x="0" y="0"/>
                </a:moveTo>
                <a:lnTo>
                  <a:pt x="9030249" y="0"/>
                </a:lnTo>
                <a:lnTo>
                  <a:pt x="9030249" y="4402168"/>
                </a:lnTo>
                <a:lnTo>
                  <a:pt x="0" y="4402168"/>
                </a:lnTo>
                <a:lnTo>
                  <a:pt x="0" y="0"/>
                </a:lnTo>
                <a:close/>
              </a:path>
            </a:pathLst>
          </a:custGeom>
          <a:blipFill>
            <a:blip r:embed="rId3"/>
            <a:stretch>
              <a:fillRect t="-1014" b="-1014"/>
            </a:stretch>
          </a:blipFill>
        </p:spPr>
      </p:sp>
      <p:sp>
        <p:nvSpPr>
          <p:cNvPr id="4" name="TextBox 4"/>
          <p:cNvSpPr txBox="1"/>
          <p:nvPr/>
        </p:nvSpPr>
        <p:spPr>
          <a:xfrm>
            <a:off x="666920" y="1951786"/>
            <a:ext cx="14317587" cy="1383807"/>
          </a:xfrm>
          <a:prstGeom prst="rect">
            <a:avLst/>
          </a:prstGeom>
        </p:spPr>
        <p:txBody>
          <a:bodyPr lIns="0" tIns="0" rIns="0" bIns="0" rtlCol="0" anchor="t">
            <a:spAutoFit/>
          </a:bodyPr>
          <a:lstStyle/>
          <a:p>
            <a:pPr algn="l">
              <a:lnSpc>
                <a:spcPts val="5244"/>
              </a:lnSpc>
            </a:pPr>
            <a:r>
              <a:rPr lang="en-US" sz="5700" spc="57">
                <a:solidFill>
                  <a:srgbClr val="FFFFFF"/>
                </a:solidFill>
                <a:latin typeface="Roboto Bold"/>
              </a:rPr>
              <a:t>PREDICTIVE HEALTH: ML FOR DISEASE DIAGNOSIS</a:t>
            </a:r>
          </a:p>
        </p:txBody>
      </p:sp>
      <p:sp>
        <p:nvSpPr>
          <p:cNvPr id="5" name="TextBox 5"/>
          <p:cNvSpPr txBox="1"/>
          <p:nvPr/>
        </p:nvSpPr>
        <p:spPr>
          <a:xfrm>
            <a:off x="12455013" y="8718425"/>
            <a:ext cx="5058987" cy="1051175"/>
          </a:xfrm>
          <a:prstGeom prst="rect">
            <a:avLst/>
          </a:prstGeom>
        </p:spPr>
        <p:txBody>
          <a:bodyPr lIns="0" tIns="0" rIns="0" bIns="0" rtlCol="0" anchor="t">
            <a:spAutoFit/>
          </a:bodyPr>
          <a:lstStyle/>
          <a:p>
            <a:pPr algn="l">
              <a:lnSpc>
                <a:spcPts val="4158"/>
              </a:lnSpc>
            </a:pPr>
            <a:r>
              <a:rPr lang="en-US" sz="3300" spc="33">
                <a:solidFill>
                  <a:srgbClr val="FFFFFF"/>
                </a:solidFill>
                <a:latin typeface="Roboto Bold"/>
              </a:rPr>
              <a:t>RAMPRAKASH L</a:t>
            </a:r>
          </a:p>
          <a:p>
            <a:pPr algn="l">
              <a:lnSpc>
                <a:spcPts val="4158"/>
              </a:lnSpc>
            </a:pPr>
            <a:r>
              <a:rPr lang="en-US" sz="3300" spc="33">
                <a:solidFill>
                  <a:srgbClr val="FFFFFF"/>
                </a:solidFill>
                <a:latin typeface="Roboto Bold"/>
              </a:rPr>
              <a:t>PRAVINESH 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488888" y="1404756"/>
            <a:ext cx="13342293" cy="8173366"/>
          </a:xfrm>
          <a:custGeom>
            <a:avLst/>
            <a:gdLst/>
            <a:ahLst/>
            <a:cxnLst/>
            <a:rect l="l" t="t" r="r" b="b"/>
            <a:pathLst>
              <a:path w="13342293" h="8173366">
                <a:moveTo>
                  <a:pt x="0" y="0"/>
                </a:moveTo>
                <a:lnTo>
                  <a:pt x="13342293" y="0"/>
                </a:lnTo>
                <a:lnTo>
                  <a:pt x="13342293" y="8173366"/>
                </a:lnTo>
                <a:lnTo>
                  <a:pt x="0" y="8173366"/>
                </a:lnTo>
                <a:lnTo>
                  <a:pt x="0" y="0"/>
                </a:lnTo>
                <a:close/>
              </a:path>
            </a:pathLst>
          </a:custGeom>
          <a:blipFill>
            <a:blip r:embed="rId3"/>
            <a:stretch>
              <a:fillRect/>
            </a:stretch>
          </a:blipFill>
        </p:spPr>
      </p:sp>
      <p:sp>
        <p:nvSpPr>
          <p:cNvPr id="4" name="TextBox 4"/>
          <p:cNvSpPr txBox="1"/>
          <p:nvPr/>
        </p:nvSpPr>
        <p:spPr>
          <a:xfrm>
            <a:off x="496789" y="699498"/>
            <a:ext cx="8191112" cy="556514"/>
          </a:xfrm>
          <a:prstGeom prst="rect">
            <a:avLst/>
          </a:prstGeom>
        </p:spPr>
        <p:txBody>
          <a:bodyPr lIns="0" tIns="0" rIns="0" bIns="0" rtlCol="0" anchor="t">
            <a:spAutoFit/>
          </a:bodyPr>
          <a:lstStyle/>
          <a:p>
            <a:pPr algn="l">
              <a:lnSpc>
                <a:spcPts val="4048"/>
              </a:lnSpc>
            </a:pPr>
            <a:r>
              <a:rPr lang="en-US" sz="4400" spc="44">
                <a:solidFill>
                  <a:srgbClr val="FFFFFF"/>
                </a:solidFill>
                <a:latin typeface="Roboto Bold"/>
              </a:rPr>
              <a:t>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36290" y="1256012"/>
            <a:ext cx="16815419" cy="8941950"/>
          </a:xfrm>
          <a:custGeom>
            <a:avLst/>
            <a:gdLst/>
            <a:ahLst/>
            <a:cxnLst/>
            <a:rect l="l" t="t" r="r" b="b"/>
            <a:pathLst>
              <a:path w="16815419" h="8941950">
                <a:moveTo>
                  <a:pt x="0" y="0"/>
                </a:moveTo>
                <a:lnTo>
                  <a:pt x="16815420" y="0"/>
                </a:lnTo>
                <a:lnTo>
                  <a:pt x="16815420" y="8941949"/>
                </a:lnTo>
                <a:lnTo>
                  <a:pt x="0" y="8941949"/>
                </a:lnTo>
                <a:lnTo>
                  <a:pt x="0" y="0"/>
                </a:lnTo>
                <a:close/>
              </a:path>
            </a:pathLst>
          </a:custGeom>
          <a:blipFill>
            <a:blip r:embed="rId3"/>
            <a:stretch>
              <a:fillRect/>
            </a:stretch>
          </a:blipFill>
        </p:spPr>
      </p:sp>
      <p:sp>
        <p:nvSpPr>
          <p:cNvPr id="4" name="TextBox 4"/>
          <p:cNvSpPr txBox="1"/>
          <p:nvPr/>
        </p:nvSpPr>
        <p:spPr>
          <a:xfrm>
            <a:off x="496789" y="699498"/>
            <a:ext cx="8191112" cy="556514"/>
          </a:xfrm>
          <a:prstGeom prst="rect">
            <a:avLst/>
          </a:prstGeom>
        </p:spPr>
        <p:txBody>
          <a:bodyPr lIns="0" tIns="0" rIns="0" bIns="0" rtlCol="0" anchor="t">
            <a:spAutoFit/>
          </a:bodyPr>
          <a:lstStyle/>
          <a:p>
            <a:pPr algn="l">
              <a:lnSpc>
                <a:spcPts val="4048"/>
              </a:lnSpc>
            </a:pPr>
            <a:r>
              <a:rPr lang="en-US" sz="4400" spc="44">
                <a:solidFill>
                  <a:srgbClr val="FFFFFF"/>
                </a:solidFill>
                <a:latin typeface="Roboto Bold"/>
              </a:rPr>
              <a:t>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1829"/>
        </a:solidFill>
        <a:effectLst/>
      </p:bgPr>
    </p:bg>
    <p:spTree>
      <p:nvGrpSpPr>
        <p:cNvPr id="1" name=""/>
        <p:cNvGrpSpPr/>
        <p:nvPr/>
      </p:nvGrpSpPr>
      <p:grpSpPr>
        <a:xfrm>
          <a:off x="0" y="0"/>
          <a:ext cx="0" cy="0"/>
          <a:chOff x="0" y="0"/>
          <a:chExt cx="0" cy="0"/>
        </a:xfrm>
      </p:grpSpPr>
      <p:sp>
        <p:nvSpPr>
          <p:cNvPr id="2" name="Freeform 2"/>
          <p:cNvSpPr/>
          <p:nvPr/>
        </p:nvSpPr>
        <p:spPr>
          <a:xfrm>
            <a:off x="0" y="0"/>
            <a:ext cx="8339699" cy="833970"/>
          </a:xfrm>
          <a:custGeom>
            <a:avLst/>
            <a:gdLst/>
            <a:ahLst/>
            <a:cxnLst/>
            <a:rect l="l" t="t" r="r" b="b"/>
            <a:pathLst>
              <a:path w="8339699" h="833970">
                <a:moveTo>
                  <a:pt x="0" y="0"/>
                </a:moveTo>
                <a:lnTo>
                  <a:pt x="8339699" y="0"/>
                </a:lnTo>
                <a:lnTo>
                  <a:pt x="8339699" y="833970"/>
                </a:lnTo>
                <a:lnTo>
                  <a:pt x="0" y="83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598929" y="9518093"/>
            <a:ext cx="7689071" cy="768907"/>
          </a:xfrm>
          <a:custGeom>
            <a:avLst/>
            <a:gdLst/>
            <a:ahLst/>
            <a:cxnLst/>
            <a:rect l="l" t="t" r="r" b="b"/>
            <a:pathLst>
              <a:path w="7689071" h="768907">
                <a:moveTo>
                  <a:pt x="0" y="0"/>
                </a:moveTo>
                <a:lnTo>
                  <a:pt x="7689071" y="0"/>
                </a:lnTo>
                <a:lnTo>
                  <a:pt x="7689071" y="768907"/>
                </a:lnTo>
                <a:lnTo>
                  <a:pt x="0" y="7689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352818" y="3086100"/>
            <a:ext cx="935182" cy="4114800"/>
          </a:xfrm>
          <a:custGeom>
            <a:avLst/>
            <a:gdLst/>
            <a:ahLst/>
            <a:cxnLst/>
            <a:rect l="l" t="t" r="r" b="b"/>
            <a:pathLst>
              <a:path w="935182" h="4114800">
                <a:moveTo>
                  <a:pt x="0" y="0"/>
                </a:moveTo>
                <a:lnTo>
                  <a:pt x="935182" y="0"/>
                </a:lnTo>
                <a:lnTo>
                  <a:pt x="93518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437912" y="3842835"/>
            <a:ext cx="12970591" cy="2169882"/>
          </a:xfrm>
          <a:prstGeom prst="rect">
            <a:avLst/>
          </a:prstGeom>
        </p:spPr>
        <p:txBody>
          <a:bodyPr lIns="0" tIns="0" rIns="0" bIns="0" rtlCol="0" anchor="t">
            <a:spAutoFit/>
          </a:bodyPr>
          <a:lstStyle/>
          <a:p>
            <a:pPr algn="l">
              <a:lnSpc>
                <a:spcPts val="14738"/>
              </a:lnSpc>
            </a:pPr>
            <a:r>
              <a:rPr lang="en-US" sz="16020">
                <a:solidFill>
                  <a:srgbClr val="ADF416"/>
                </a:solidFill>
                <a:latin typeface="Telegraf Bold"/>
              </a:rPr>
              <a:t>THANKYOU</a:t>
            </a:r>
          </a:p>
        </p:txBody>
      </p:sp>
      <p:sp>
        <p:nvSpPr>
          <p:cNvPr id="6" name="AutoShape 6"/>
          <p:cNvSpPr/>
          <p:nvPr/>
        </p:nvSpPr>
        <p:spPr>
          <a:xfrm>
            <a:off x="4725926" y="1173164"/>
            <a:ext cx="3613773" cy="0"/>
          </a:xfrm>
          <a:prstGeom prst="line">
            <a:avLst/>
          </a:prstGeom>
          <a:ln w="19050" cap="flat">
            <a:solidFill>
              <a:srgbClr val="FFFFFF"/>
            </a:solidFill>
            <a:prstDash val="solid"/>
            <a:headEnd type="none" w="sm" len="sm"/>
            <a:tailEnd type="arrow" w="med" len="sm"/>
          </a:ln>
        </p:spPr>
      </p:sp>
      <p:sp>
        <p:nvSpPr>
          <p:cNvPr id="7" name="AutoShape 7"/>
          <p:cNvSpPr/>
          <p:nvPr/>
        </p:nvSpPr>
        <p:spPr>
          <a:xfrm rot="-10800000">
            <a:off x="10598929" y="9099548"/>
            <a:ext cx="1892611" cy="0"/>
          </a:xfrm>
          <a:prstGeom prst="line">
            <a:avLst/>
          </a:prstGeom>
          <a:ln w="19050" cap="flat">
            <a:solidFill>
              <a:srgbClr val="FFFFFF"/>
            </a:solidFill>
            <a:prstDash val="solid"/>
            <a:headEnd type="none" w="sm" len="sm"/>
            <a:tailEnd type="arrow" w="med"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4269" r="-34269"/>
            </a:stretch>
          </a:blipFill>
        </p:spPr>
      </p:sp>
      <p:sp>
        <p:nvSpPr>
          <p:cNvPr id="3" name="AutoShape 3"/>
          <p:cNvSpPr/>
          <p:nvPr/>
        </p:nvSpPr>
        <p:spPr>
          <a:xfrm>
            <a:off x="8429756" y="9937822"/>
            <a:ext cx="1428488" cy="0"/>
          </a:xfrm>
          <a:prstGeom prst="line">
            <a:avLst/>
          </a:prstGeom>
          <a:ln w="57150" cap="flat">
            <a:solidFill>
              <a:srgbClr val="18CA7F"/>
            </a:solidFill>
            <a:prstDash val="solid"/>
            <a:headEnd type="none" w="sm" len="sm"/>
            <a:tailEnd type="none" w="sm" len="sm"/>
          </a:ln>
        </p:spPr>
      </p:sp>
      <p:sp>
        <p:nvSpPr>
          <p:cNvPr id="4" name="TextBox 4"/>
          <p:cNvSpPr txBox="1"/>
          <p:nvPr/>
        </p:nvSpPr>
        <p:spPr>
          <a:xfrm>
            <a:off x="747385" y="650940"/>
            <a:ext cx="5052632" cy="705321"/>
          </a:xfrm>
          <a:prstGeom prst="rect">
            <a:avLst/>
          </a:prstGeom>
        </p:spPr>
        <p:txBody>
          <a:bodyPr wrap="square" lIns="0" tIns="0" rIns="0" bIns="0" rtlCol="0" anchor="t">
            <a:spAutoFit/>
          </a:bodyPr>
          <a:lstStyle/>
          <a:p>
            <a:pPr algn="ctr">
              <a:lnSpc>
                <a:spcPts val="5796"/>
              </a:lnSpc>
              <a:spcBef>
                <a:spcPct val="0"/>
              </a:spcBef>
            </a:pPr>
            <a:r>
              <a:rPr lang="en-US" sz="4600" spc="46">
                <a:solidFill>
                  <a:srgbClr val="FFFFFF"/>
                </a:solidFill>
                <a:latin typeface="Roboto Bold"/>
              </a:rPr>
              <a:t>ABSTRACT</a:t>
            </a:r>
          </a:p>
        </p:txBody>
      </p:sp>
      <p:sp>
        <p:nvSpPr>
          <p:cNvPr id="5" name="TextBox 5"/>
          <p:cNvSpPr txBox="1"/>
          <p:nvPr/>
        </p:nvSpPr>
        <p:spPr>
          <a:xfrm>
            <a:off x="1793176" y="2271143"/>
            <a:ext cx="15466124" cy="5716139"/>
          </a:xfrm>
          <a:prstGeom prst="rect">
            <a:avLst/>
          </a:prstGeom>
        </p:spPr>
        <p:txBody>
          <a:bodyPr lIns="0" tIns="0" rIns="0" bIns="0" rtlCol="0" anchor="t">
            <a:spAutoFit/>
          </a:bodyPr>
          <a:lstStyle/>
          <a:p>
            <a:pPr algn="just">
              <a:lnSpc>
                <a:spcPts val="4536"/>
              </a:lnSpc>
              <a:spcBef>
                <a:spcPct val="0"/>
              </a:spcBef>
            </a:pPr>
            <a:r>
              <a:rPr lang="en-US" sz="3600" spc="36">
                <a:solidFill>
                  <a:srgbClr val="FFFFFF"/>
                </a:solidFill>
                <a:latin typeface="Roboto Bold"/>
              </a:rPr>
              <a:t> DISEASE PREDICTION USING MACHINE LEARNING IS THE SYSTEM THAT IS USED TO PREDICT THE DISEASES FROM THE SYMPTOMS WHICH ARE GIVEN BY PATIENTS OR ANY OTHER USER. THE SYSTEM PROCESSES THE SYMPTOMS PROVIDED BY THE USER AS INPUT AND GIVES THE OUTPUT AS THE PROBABILITY OF THE DISEASE. NAIVE BAYES, KNN, DECISION TREE, RANDOM FOREST CLASSIFIERS IS USED IN THE PREDICTION OF THE DISEASE WHICH IS SUPERVISED MACHINE LEARNING ALGORITHM. WITH AN INCREASE IN BIOMEDICAL AND HEALTHCARE DATA, ACCURATE ANALYSIS OF MEDICAL DATA BENEFITS EARLY DISEASE DETECTION AND PATIENT HEALTHCARE.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43034"/>
            <a:ext cx="5563906" cy="622935"/>
          </a:xfrm>
          <a:prstGeom prst="rect">
            <a:avLst/>
          </a:prstGeom>
        </p:spPr>
        <p:txBody>
          <a:bodyPr lIns="0" tIns="0" rIns="0" bIns="0" rtlCol="0" anchor="t">
            <a:spAutoFit/>
          </a:bodyPr>
          <a:lstStyle/>
          <a:p>
            <a:pPr algn="ctr">
              <a:lnSpc>
                <a:spcPts val="5040"/>
              </a:lnSpc>
              <a:spcBef>
                <a:spcPct val="0"/>
              </a:spcBef>
            </a:pPr>
            <a:r>
              <a:rPr lang="en-US" sz="3600" spc="72">
                <a:solidFill>
                  <a:srgbClr val="000000"/>
                </a:solidFill>
                <a:latin typeface="Roboto Bold"/>
              </a:rPr>
              <a:t>EXISITING SYSTEM</a:t>
            </a:r>
          </a:p>
        </p:txBody>
      </p:sp>
      <p:sp>
        <p:nvSpPr>
          <p:cNvPr id="3" name="TextBox 3"/>
          <p:cNvSpPr txBox="1"/>
          <p:nvPr/>
        </p:nvSpPr>
        <p:spPr>
          <a:xfrm>
            <a:off x="590029" y="1171089"/>
            <a:ext cx="16363994" cy="1899286"/>
          </a:xfrm>
          <a:prstGeom prst="rect">
            <a:avLst/>
          </a:prstGeom>
        </p:spPr>
        <p:txBody>
          <a:bodyPr lIns="0" tIns="0" rIns="0" bIns="0" rtlCol="0" anchor="t">
            <a:spAutoFit/>
          </a:bodyPr>
          <a:lstStyle/>
          <a:p>
            <a:pPr algn="just">
              <a:lnSpc>
                <a:spcPts val="5039"/>
              </a:lnSpc>
              <a:spcBef>
                <a:spcPct val="0"/>
              </a:spcBef>
            </a:pPr>
            <a:r>
              <a:rPr lang="en-US" sz="3599" spc="71">
                <a:solidFill>
                  <a:srgbClr val="000000"/>
                </a:solidFill>
                <a:latin typeface="Roboto"/>
              </a:rPr>
              <a:t>disease diagnosis often relies on manual analysis by medical professionals, which can be time-consuming and prone to human error. The existing methods for disease prediction typically include:</a:t>
            </a:r>
          </a:p>
        </p:txBody>
      </p:sp>
      <p:sp>
        <p:nvSpPr>
          <p:cNvPr id="4" name="TextBox 4"/>
          <p:cNvSpPr txBox="1"/>
          <p:nvPr/>
        </p:nvSpPr>
        <p:spPr>
          <a:xfrm>
            <a:off x="4482107" y="3460845"/>
            <a:ext cx="5163205" cy="737381"/>
          </a:xfrm>
          <a:prstGeom prst="rect">
            <a:avLst/>
          </a:prstGeom>
        </p:spPr>
        <p:txBody>
          <a:bodyPr wrap="square" lIns="0" tIns="0" rIns="0" bIns="0" rtlCol="0" anchor="t">
            <a:spAutoFit/>
          </a:bodyPr>
          <a:lstStyle/>
          <a:p>
            <a:pPr algn="ctr">
              <a:lnSpc>
                <a:spcPts val="6159"/>
              </a:lnSpc>
              <a:spcBef>
                <a:spcPct val="0"/>
              </a:spcBef>
            </a:pPr>
            <a:r>
              <a:rPr lang="en-US" sz="4399" spc="87">
                <a:solidFill>
                  <a:srgbClr val="000000"/>
                </a:solidFill>
                <a:latin typeface="Roboto Bold"/>
              </a:rPr>
              <a:t>Manual Diagnosis</a:t>
            </a:r>
          </a:p>
        </p:txBody>
      </p:sp>
      <p:sp>
        <p:nvSpPr>
          <p:cNvPr id="5" name="TextBox 5"/>
          <p:cNvSpPr txBox="1"/>
          <p:nvPr/>
        </p:nvSpPr>
        <p:spPr>
          <a:xfrm>
            <a:off x="4566583" y="4378960"/>
            <a:ext cx="5078730" cy="764540"/>
          </a:xfrm>
          <a:prstGeom prst="rect">
            <a:avLst/>
          </a:prstGeom>
        </p:spPr>
        <p:txBody>
          <a:bodyPr lIns="0" tIns="0" rIns="0" bIns="0" rtlCol="0" anchor="t">
            <a:spAutoFit/>
          </a:bodyPr>
          <a:lstStyle/>
          <a:p>
            <a:pPr algn="ctr">
              <a:lnSpc>
                <a:spcPts val="6160"/>
              </a:lnSpc>
              <a:spcBef>
                <a:spcPct val="0"/>
              </a:spcBef>
            </a:pPr>
            <a:r>
              <a:rPr lang="en-US" sz="4400" spc="88">
                <a:solidFill>
                  <a:srgbClr val="000000"/>
                </a:solidFill>
                <a:latin typeface="Roboto Bold"/>
              </a:rPr>
              <a:t>Standardized Tests</a:t>
            </a:r>
          </a:p>
        </p:txBody>
      </p:sp>
      <p:sp>
        <p:nvSpPr>
          <p:cNvPr id="6" name="TextBox 6"/>
          <p:cNvSpPr txBox="1"/>
          <p:nvPr/>
        </p:nvSpPr>
        <p:spPr>
          <a:xfrm>
            <a:off x="3871370" y="5151703"/>
            <a:ext cx="9920200" cy="764540"/>
          </a:xfrm>
          <a:prstGeom prst="rect">
            <a:avLst/>
          </a:prstGeom>
        </p:spPr>
        <p:txBody>
          <a:bodyPr wrap="square" lIns="0" tIns="0" rIns="0" bIns="0" rtlCol="0" anchor="t">
            <a:spAutoFit/>
          </a:bodyPr>
          <a:lstStyle/>
          <a:p>
            <a:pPr algn="ctr">
              <a:lnSpc>
                <a:spcPts val="6160"/>
              </a:lnSpc>
              <a:spcBef>
                <a:spcPct val="0"/>
              </a:spcBef>
            </a:pPr>
            <a:r>
              <a:rPr lang="en-US" sz="4400" spc="88">
                <a:solidFill>
                  <a:srgbClr val="000000"/>
                </a:solidFill>
                <a:latin typeface="Roboto Bold"/>
              </a:rPr>
              <a:t>Basic Decision Support Systems</a:t>
            </a:r>
          </a:p>
        </p:txBody>
      </p:sp>
      <p:sp>
        <p:nvSpPr>
          <p:cNvPr id="7" name="TextBox 7"/>
          <p:cNvSpPr txBox="1"/>
          <p:nvPr/>
        </p:nvSpPr>
        <p:spPr>
          <a:xfrm>
            <a:off x="3149641" y="6210083"/>
            <a:ext cx="9092739" cy="737381"/>
          </a:xfrm>
          <a:prstGeom prst="rect">
            <a:avLst/>
          </a:prstGeom>
        </p:spPr>
        <p:txBody>
          <a:bodyPr wrap="square" lIns="0" tIns="0" rIns="0" bIns="0" rtlCol="0" anchor="t">
            <a:spAutoFit/>
          </a:bodyPr>
          <a:lstStyle/>
          <a:p>
            <a:pPr algn="ctr">
              <a:lnSpc>
                <a:spcPts val="6160"/>
              </a:lnSpc>
              <a:spcBef>
                <a:spcPct val="0"/>
              </a:spcBef>
            </a:pPr>
            <a:r>
              <a:rPr lang="en-US" sz="4400" spc="88">
                <a:solidFill>
                  <a:srgbClr val="000000"/>
                </a:solidFill>
                <a:latin typeface="Roboto Bold"/>
              </a:rPr>
              <a:t>Limited Data Utilization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575" y="679133"/>
            <a:ext cx="6681202" cy="596317"/>
          </a:xfrm>
          <a:prstGeom prst="rect">
            <a:avLst/>
          </a:prstGeom>
        </p:spPr>
        <p:txBody>
          <a:bodyPr wrap="square" lIns="0" tIns="0" rIns="0" bIns="0" rtlCol="0" anchor="t">
            <a:spAutoFit/>
          </a:bodyPr>
          <a:lstStyle/>
          <a:p>
            <a:pPr algn="ctr">
              <a:lnSpc>
                <a:spcPts val="5040"/>
              </a:lnSpc>
              <a:spcBef>
                <a:spcPct val="0"/>
              </a:spcBef>
            </a:pPr>
            <a:r>
              <a:rPr lang="en-US" sz="3600" spc="72">
                <a:solidFill>
                  <a:srgbClr val="000000"/>
                </a:solidFill>
                <a:latin typeface="Roboto Bold"/>
              </a:rPr>
              <a:t>PROPOSED SYSTEM</a:t>
            </a:r>
          </a:p>
        </p:txBody>
      </p:sp>
      <p:sp>
        <p:nvSpPr>
          <p:cNvPr id="3" name="TextBox 3"/>
          <p:cNvSpPr txBox="1"/>
          <p:nvPr/>
        </p:nvSpPr>
        <p:spPr>
          <a:xfrm>
            <a:off x="1875263" y="1504583"/>
            <a:ext cx="12385151" cy="2133600"/>
          </a:xfrm>
          <a:prstGeom prst="rect">
            <a:avLst/>
          </a:prstGeom>
        </p:spPr>
        <p:txBody>
          <a:bodyPr lIns="0" tIns="0" rIns="0" bIns="0" rtlCol="0" anchor="t">
            <a:spAutoFit/>
          </a:bodyPr>
          <a:lstStyle/>
          <a:p>
            <a:pPr algn="just">
              <a:lnSpc>
                <a:spcPts val="4200"/>
              </a:lnSpc>
              <a:spcBef>
                <a:spcPct val="0"/>
              </a:spcBef>
            </a:pPr>
            <a:r>
              <a:rPr lang="en-US" sz="3000" spc="60">
                <a:solidFill>
                  <a:srgbClr val="000000"/>
                </a:solidFill>
                <a:latin typeface="Roboto Bold"/>
              </a:rPr>
              <a:t>Automated Disease Prediction</a:t>
            </a:r>
            <a:r>
              <a:rPr lang="en-US" sz="3000" spc="60">
                <a:solidFill>
                  <a:srgbClr val="000000"/>
                </a:solidFill>
                <a:latin typeface="Roboto"/>
              </a:rPr>
              <a:t>: The system uses machine learning algorithms such as Naive Bayes, K-Nearest Neighbors (KNN), Decision Trees, and Random Forests to predict diseases based on input symptoms provided by user</a:t>
            </a:r>
          </a:p>
        </p:txBody>
      </p:sp>
      <p:sp>
        <p:nvSpPr>
          <p:cNvPr id="4" name="TextBox 4"/>
          <p:cNvSpPr txBox="1"/>
          <p:nvPr/>
        </p:nvSpPr>
        <p:spPr>
          <a:xfrm>
            <a:off x="1875263" y="3771900"/>
            <a:ext cx="12385151" cy="2667000"/>
          </a:xfrm>
          <a:prstGeom prst="rect">
            <a:avLst/>
          </a:prstGeom>
        </p:spPr>
        <p:txBody>
          <a:bodyPr lIns="0" tIns="0" rIns="0" bIns="0" rtlCol="0" anchor="t">
            <a:spAutoFit/>
          </a:bodyPr>
          <a:lstStyle/>
          <a:p>
            <a:pPr algn="just">
              <a:lnSpc>
                <a:spcPts val="4200"/>
              </a:lnSpc>
              <a:spcBef>
                <a:spcPct val="0"/>
              </a:spcBef>
            </a:pPr>
            <a:r>
              <a:rPr lang="en-US" sz="3000" spc="60">
                <a:solidFill>
                  <a:srgbClr val="000000"/>
                </a:solidFill>
                <a:latin typeface="Roboto Bold"/>
              </a:rPr>
              <a:t>Feature Selection and Optimization</a:t>
            </a:r>
            <a:r>
              <a:rPr lang="en-US" sz="3000" spc="60">
                <a:solidFill>
                  <a:srgbClr val="000000"/>
                </a:solidFill>
                <a:latin typeface="Roboto"/>
              </a:rPr>
              <a:t>: Advanced data mining techniques, including recursive feature elimination, are used to identify and select the most relevant features from medical datasets, improving model accuracy and efficiency.</a:t>
            </a:r>
          </a:p>
          <a:p>
            <a:pPr algn="ctr">
              <a:lnSpc>
                <a:spcPts val="4200"/>
              </a:lnSpc>
              <a:spcBef>
                <a:spcPct val="0"/>
              </a:spcBef>
            </a:pPr>
            <a:endParaRPr lang="en-US" sz="3000" spc="60">
              <a:solidFill>
                <a:srgbClr val="000000"/>
              </a:solidFill>
              <a:latin typeface="Roboto"/>
            </a:endParaRPr>
          </a:p>
        </p:txBody>
      </p:sp>
      <p:sp>
        <p:nvSpPr>
          <p:cNvPr id="5" name="TextBox 5"/>
          <p:cNvSpPr txBox="1"/>
          <p:nvPr/>
        </p:nvSpPr>
        <p:spPr>
          <a:xfrm>
            <a:off x="1875263" y="6362700"/>
            <a:ext cx="12385151" cy="2667000"/>
          </a:xfrm>
          <a:prstGeom prst="rect">
            <a:avLst/>
          </a:prstGeom>
        </p:spPr>
        <p:txBody>
          <a:bodyPr lIns="0" tIns="0" rIns="0" bIns="0" rtlCol="0" anchor="t">
            <a:spAutoFit/>
          </a:bodyPr>
          <a:lstStyle/>
          <a:p>
            <a:pPr algn="just">
              <a:lnSpc>
                <a:spcPts val="4200"/>
              </a:lnSpc>
              <a:spcBef>
                <a:spcPct val="0"/>
              </a:spcBef>
            </a:pPr>
            <a:r>
              <a:rPr lang="en-US" sz="3000" spc="60">
                <a:solidFill>
                  <a:srgbClr val="000000"/>
                </a:solidFill>
                <a:latin typeface="Roboto Bold"/>
              </a:rPr>
              <a:t>Early Detection and Improved Patient Care</a:t>
            </a:r>
            <a:r>
              <a:rPr lang="en-US" sz="3000" spc="60">
                <a:solidFill>
                  <a:srgbClr val="000000"/>
                </a:solidFill>
                <a:latin typeface="Roboto"/>
              </a:rPr>
              <a:t>: By providing accurate and timely disease predictions, the system enhances early detection of diseases, allowing for prompt medical intervention and better patient outcomes.</a:t>
            </a:r>
          </a:p>
          <a:p>
            <a:pPr algn="just">
              <a:lnSpc>
                <a:spcPts val="4200"/>
              </a:lnSpc>
              <a:spcBef>
                <a:spcPct val="0"/>
              </a:spcBef>
            </a:pPr>
            <a:endParaRPr lang="en-US" sz="3000" spc="60">
              <a:solidFill>
                <a:srgbClr val="000000"/>
              </a:solidFill>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43C"/>
        </a:solidFill>
        <a:effectLst/>
      </p:bgPr>
    </p:bg>
    <p:spTree>
      <p:nvGrpSpPr>
        <p:cNvPr id="1" name=""/>
        <p:cNvGrpSpPr/>
        <p:nvPr/>
      </p:nvGrpSpPr>
      <p:grpSpPr>
        <a:xfrm>
          <a:off x="0" y="0"/>
          <a:ext cx="0" cy="0"/>
          <a:chOff x="0" y="0"/>
          <a:chExt cx="0" cy="0"/>
        </a:xfrm>
      </p:grpSpPr>
      <p:grpSp>
        <p:nvGrpSpPr>
          <p:cNvPr id="2" name="Group 2"/>
          <p:cNvGrpSpPr/>
          <p:nvPr/>
        </p:nvGrpSpPr>
        <p:grpSpPr>
          <a:xfrm>
            <a:off x="4141917" y="0"/>
            <a:ext cx="109948" cy="10331121"/>
            <a:chOff x="0" y="0"/>
            <a:chExt cx="207213" cy="19470540"/>
          </a:xfrm>
        </p:grpSpPr>
        <p:sp>
          <p:nvSpPr>
            <p:cNvPr id="3" name="Freeform 3"/>
            <p:cNvSpPr/>
            <p:nvPr/>
          </p:nvSpPr>
          <p:spPr>
            <a:xfrm>
              <a:off x="0" y="0"/>
              <a:ext cx="207213" cy="19470540"/>
            </a:xfrm>
            <a:custGeom>
              <a:avLst/>
              <a:gdLst/>
              <a:ahLst/>
              <a:cxnLst/>
              <a:rect l="l" t="t" r="r" b="b"/>
              <a:pathLst>
                <a:path w="207213" h="19470540">
                  <a:moveTo>
                    <a:pt x="0" y="0"/>
                  </a:moveTo>
                  <a:lnTo>
                    <a:pt x="207213" y="0"/>
                  </a:lnTo>
                  <a:lnTo>
                    <a:pt x="207213" y="19470540"/>
                  </a:lnTo>
                  <a:lnTo>
                    <a:pt x="0" y="19470540"/>
                  </a:lnTo>
                  <a:close/>
                </a:path>
              </a:pathLst>
            </a:custGeom>
            <a:solidFill>
              <a:srgbClr val="17243C"/>
            </a:solidFill>
          </p:spPr>
        </p:sp>
      </p:grpSp>
      <p:grpSp>
        <p:nvGrpSpPr>
          <p:cNvPr id="4" name="Group 4"/>
          <p:cNvGrpSpPr/>
          <p:nvPr/>
        </p:nvGrpSpPr>
        <p:grpSpPr>
          <a:xfrm rot="5400000">
            <a:off x="6905364" y="3788676"/>
            <a:ext cx="109948" cy="5526896"/>
            <a:chOff x="0" y="0"/>
            <a:chExt cx="207213" cy="10416260"/>
          </a:xfrm>
        </p:grpSpPr>
        <p:sp>
          <p:nvSpPr>
            <p:cNvPr id="5" name="Freeform 5"/>
            <p:cNvSpPr/>
            <p:nvPr/>
          </p:nvSpPr>
          <p:spPr>
            <a:xfrm>
              <a:off x="0" y="0"/>
              <a:ext cx="207213" cy="10416260"/>
            </a:xfrm>
            <a:custGeom>
              <a:avLst/>
              <a:gdLst/>
              <a:ahLst/>
              <a:cxnLst/>
              <a:rect l="l" t="t" r="r" b="b"/>
              <a:pathLst>
                <a:path w="207213" h="10416260">
                  <a:moveTo>
                    <a:pt x="0" y="0"/>
                  </a:moveTo>
                  <a:lnTo>
                    <a:pt x="207213" y="0"/>
                  </a:lnTo>
                  <a:lnTo>
                    <a:pt x="207213" y="10416260"/>
                  </a:lnTo>
                  <a:lnTo>
                    <a:pt x="0" y="10416260"/>
                  </a:lnTo>
                  <a:close/>
                </a:path>
              </a:pathLst>
            </a:custGeom>
            <a:solidFill>
              <a:srgbClr val="17243C"/>
            </a:solidFill>
          </p:spPr>
        </p:sp>
      </p:grpSp>
      <p:grpSp>
        <p:nvGrpSpPr>
          <p:cNvPr id="6" name="Group 6"/>
          <p:cNvGrpSpPr/>
          <p:nvPr/>
        </p:nvGrpSpPr>
        <p:grpSpPr>
          <a:xfrm rot="5400000">
            <a:off x="6905364" y="521767"/>
            <a:ext cx="109948" cy="5526896"/>
            <a:chOff x="0" y="0"/>
            <a:chExt cx="207213" cy="10416260"/>
          </a:xfrm>
        </p:grpSpPr>
        <p:sp>
          <p:nvSpPr>
            <p:cNvPr id="7" name="Freeform 7"/>
            <p:cNvSpPr/>
            <p:nvPr/>
          </p:nvSpPr>
          <p:spPr>
            <a:xfrm>
              <a:off x="0" y="0"/>
              <a:ext cx="207213" cy="10416260"/>
            </a:xfrm>
            <a:custGeom>
              <a:avLst/>
              <a:gdLst/>
              <a:ahLst/>
              <a:cxnLst/>
              <a:rect l="l" t="t" r="r" b="b"/>
              <a:pathLst>
                <a:path w="207213" h="10416260">
                  <a:moveTo>
                    <a:pt x="0" y="0"/>
                  </a:moveTo>
                  <a:lnTo>
                    <a:pt x="207213" y="0"/>
                  </a:lnTo>
                  <a:lnTo>
                    <a:pt x="207213" y="10416260"/>
                  </a:lnTo>
                  <a:lnTo>
                    <a:pt x="0" y="10416260"/>
                  </a:lnTo>
                  <a:close/>
                </a:path>
              </a:pathLst>
            </a:custGeom>
            <a:solidFill>
              <a:srgbClr val="17243C"/>
            </a:solidFill>
          </p:spPr>
        </p:sp>
      </p:grpSp>
      <p:sp>
        <p:nvSpPr>
          <p:cNvPr id="8" name="Freeform 8"/>
          <p:cNvSpPr/>
          <p:nvPr/>
        </p:nvSpPr>
        <p:spPr>
          <a:xfrm>
            <a:off x="527906" y="2445337"/>
            <a:ext cx="4316924" cy="4316924"/>
          </a:xfrm>
          <a:custGeom>
            <a:avLst/>
            <a:gdLst/>
            <a:ahLst/>
            <a:cxnLst/>
            <a:rect l="l" t="t" r="r" b="b"/>
            <a:pathLst>
              <a:path w="4316924" h="4316924">
                <a:moveTo>
                  <a:pt x="0" y="0"/>
                </a:moveTo>
                <a:lnTo>
                  <a:pt x="4316924" y="0"/>
                </a:lnTo>
                <a:lnTo>
                  <a:pt x="4316924" y="4316925"/>
                </a:lnTo>
                <a:lnTo>
                  <a:pt x="0" y="4316925"/>
                </a:lnTo>
                <a:lnTo>
                  <a:pt x="0" y="0"/>
                </a:lnTo>
                <a:close/>
              </a:path>
            </a:pathLst>
          </a:custGeom>
          <a:blipFill>
            <a:blip r:embed="rId2"/>
            <a:stretch>
              <a:fillRect/>
            </a:stretch>
          </a:blipFill>
        </p:spPr>
      </p:sp>
      <p:sp>
        <p:nvSpPr>
          <p:cNvPr id="9" name="TextBox 9"/>
          <p:cNvSpPr txBox="1"/>
          <p:nvPr/>
        </p:nvSpPr>
        <p:spPr>
          <a:xfrm>
            <a:off x="5293669" y="533236"/>
            <a:ext cx="12352995" cy="1854200"/>
          </a:xfrm>
          <a:prstGeom prst="rect">
            <a:avLst/>
          </a:prstGeom>
        </p:spPr>
        <p:txBody>
          <a:bodyPr lIns="0" tIns="0" rIns="0" bIns="0" rtlCol="0" anchor="t">
            <a:spAutoFit/>
          </a:bodyPr>
          <a:lstStyle/>
          <a:p>
            <a:pPr algn="just">
              <a:lnSpc>
                <a:spcPts val="4900"/>
              </a:lnSpc>
              <a:spcBef>
                <a:spcPct val="0"/>
              </a:spcBef>
            </a:pPr>
            <a:r>
              <a:rPr lang="en-US" sz="3500" spc="70">
                <a:solidFill>
                  <a:srgbClr val="FFFFFF"/>
                </a:solidFill>
                <a:latin typeface="Roboto Bold"/>
              </a:rPr>
              <a:t>DECISION TREE:</a:t>
            </a:r>
            <a:r>
              <a:rPr lang="en-US" sz="3500" spc="70">
                <a:solidFill>
                  <a:srgbClr val="FFFFFF"/>
                </a:solidFill>
                <a:latin typeface="Roboto"/>
              </a:rPr>
              <a:t> Decision Trees split data into subsets based on the value of input features, creating a tree-like model of decisions</a:t>
            </a:r>
          </a:p>
        </p:txBody>
      </p:sp>
      <p:sp>
        <p:nvSpPr>
          <p:cNvPr id="10" name="TextBox 10"/>
          <p:cNvSpPr txBox="1"/>
          <p:nvPr/>
        </p:nvSpPr>
        <p:spPr>
          <a:xfrm>
            <a:off x="5293669" y="2916073"/>
            <a:ext cx="12352995" cy="1854200"/>
          </a:xfrm>
          <a:prstGeom prst="rect">
            <a:avLst/>
          </a:prstGeom>
        </p:spPr>
        <p:txBody>
          <a:bodyPr lIns="0" tIns="0" rIns="0" bIns="0" rtlCol="0" anchor="t">
            <a:spAutoFit/>
          </a:bodyPr>
          <a:lstStyle/>
          <a:p>
            <a:pPr algn="just">
              <a:lnSpc>
                <a:spcPts val="4900"/>
              </a:lnSpc>
              <a:spcBef>
                <a:spcPct val="0"/>
              </a:spcBef>
            </a:pPr>
            <a:r>
              <a:rPr lang="en-US" sz="3500" spc="70">
                <a:solidFill>
                  <a:srgbClr val="FFFFFF"/>
                </a:solidFill>
                <a:latin typeface="Roboto Bold"/>
              </a:rPr>
              <a:t>K NEAREST NEIGHBOR:</a:t>
            </a:r>
            <a:r>
              <a:rPr lang="en-US" sz="3500" spc="70">
                <a:solidFill>
                  <a:srgbClr val="FFFFFF"/>
                </a:solidFill>
                <a:latin typeface="Roboto"/>
              </a:rPr>
              <a:t>KNN is a non-parametric, instance-based learning algorithm. It classifies data based on the majority class among the k-nearest neighbors</a:t>
            </a:r>
          </a:p>
        </p:txBody>
      </p:sp>
      <p:sp>
        <p:nvSpPr>
          <p:cNvPr id="11" name="TextBox 11"/>
          <p:cNvSpPr txBox="1"/>
          <p:nvPr/>
        </p:nvSpPr>
        <p:spPr>
          <a:xfrm>
            <a:off x="5293669" y="5298910"/>
            <a:ext cx="12352995" cy="1854200"/>
          </a:xfrm>
          <a:prstGeom prst="rect">
            <a:avLst/>
          </a:prstGeom>
        </p:spPr>
        <p:txBody>
          <a:bodyPr lIns="0" tIns="0" rIns="0" bIns="0" rtlCol="0" anchor="t">
            <a:spAutoFit/>
          </a:bodyPr>
          <a:lstStyle/>
          <a:p>
            <a:pPr algn="just">
              <a:lnSpc>
                <a:spcPts val="4900"/>
              </a:lnSpc>
              <a:spcBef>
                <a:spcPct val="0"/>
              </a:spcBef>
            </a:pPr>
            <a:r>
              <a:rPr lang="en-US" sz="3500" spc="70">
                <a:solidFill>
                  <a:srgbClr val="FFFFFF"/>
                </a:solidFill>
                <a:latin typeface="Roboto Bold"/>
              </a:rPr>
              <a:t>NAIVE BAYES:</a:t>
            </a:r>
            <a:r>
              <a:rPr lang="en-US" sz="3500" spc="70">
                <a:solidFill>
                  <a:srgbClr val="FFFFFF"/>
                </a:solidFill>
                <a:latin typeface="Roboto"/>
              </a:rPr>
              <a:t>Suitable for medical diagnosis due to its simplicity and speed, providing a good baseline for comparison with more complex algorithms</a:t>
            </a:r>
          </a:p>
        </p:txBody>
      </p:sp>
      <p:sp>
        <p:nvSpPr>
          <p:cNvPr id="12" name="TextBox 12"/>
          <p:cNvSpPr txBox="1"/>
          <p:nvPr/>
        </p:nvSpPr>
        <p:spPr>
          <a:xfrm>
            <a:off x="5293669" y="7763543"/>
            <a:ext cx="12506916" cy="1854200"/>
          </a:xfrm>
          <a:prstGeom prst="rect">
            <a:avLst/>
          </a:prstGeom>
        </p:spPr>
        <p:txBody>
          <a:bodyPr lIns="0" tIns="0" rIns="0" bIns="0" rtlCol="0" anchor="t">
            <a:spAutoFit/>
          </a:bodyPr>
          <a:lstStyle/>
          <a:p>
            <a:pPr algn="just">
              <a:lnSpc>
                <a:spcPts val="4900"/>
              </a:lnSpc>
              <a:spcBef>
                <a:spcPct val="0"/>
              </a:spcBef>
            </a:pPr>
            <a:r>
              <a:rPr lang="en-US" sz="3500" spc="70">
                <a:solidFill>
                  <a:srgbClr val="FFFFFF"/>
                </a:solidFill>
                <a:latin typeface="Roboto Bold"/>
              </a:rPr>
              <a:t>RANDOM FOREST:</a:t>
            </a:r>
            <a:r>
              <a:rPr lang="en-US" sz="3500" spc="70">
                <a:solidFill>
                  <a:srgbClr val="FFFFFF"/>
                </a:solidFill>
                <a:latin typeface="Roboto"/>
              </a:rPr>
              <a:t>Random Forest is an ensemble learning method that constructs multiple decision trees and merges their outputs to improve accuracy and control over-fitting</a:t>
            </a:r>
            <a:r>
              <a:rPr lang="en-US" sz="3500" spc="70">
                <a:solidFill>
                  <a:srgbClr val="FFFFFF"/>
                </a:solidFill>
                <a:latin typeface="Roboto Bold"/>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77763" y="0"/>
            <a:ext cx="5098600" cy="10287000"/>
          </a:xfrm>
          <a:custGeom>
            <a:avLst/>
            <a:gdLst/>
            <a:ahLst/>
            <a:cxnLst/>
            <a:rect l="l" t="t" r="r" b="b"/>
            <a:pathLst>
              <a:path w="5098600" h="10287000">
                <a:moveTo>
                  <a:pt x="0" y="0"/>
                </a:moveTo>
                <a:lnTo>
                  <a:pt x="5098600" y="0"/>
                </a:lnTo>
                <a:lnTo>
                  <a:pt x="5098600" y="10287000"/>
                </a:lnTo>
                <a:lnTo>
                  <a:pt x="0" y="10287000"/>
                </a:lnTo>
                <a:lnTo>
                  <a:pt x="0" y="0"/>
                </a:lnTo>
                <a:close/>
              </a:path>
            </a:pathLst>
          </a:custGeom>
          <a:blipFill>
            <a:blip r:embed="rId2"/>
            <a:stretch>
              <a:fillRect/>
            </a:stretch>
          </a:blipFill>
        </p:spPr>
      </p:sp>
      <p:sp>
        <p:nvSpPr>
          <p:cNvPr id="3" name="TextBox 3"/>
          <p:cNvSpPr txBox="1"/>
          <p:nvPr/>
        </p:nvSpPr>
        <p:spPr>
          <a:xfrm>
            <a:off x="458595" y="679133"/>
            <a:ext cx="5672852" cy="622935"/>
          </a:xfrm>
          <a:prstGeom prst="rect">
            <a:avLst/>
          </a:prstGeom>
        </p:spPr>
        <p:txBody>
          <a:bodyPr lIns="0" tIns="0" rIns="0" bIns="0" rtlCol="0" anchor="t">
            <a:spAutoFit/>
          </a:bodyPr>
          <a:lstStyle/>
          <a:p>
            <a:pPr algn="ctr">
              <a:lnSpc>
                <a:spcPts val="5040"/>
              </a:lnSpc>
              <a:spcBef>
                <a:spcPct val="0"/>
              </a:spcBef>
            </a:pPr>
            <a:r>
              <a:rPr lang="en-US" sz="3600" spc="72">
                <a:solidFill>
                  <a:srgbClr val="000000"/>
                </a:solidFill>
                <a:latin typeface="Roboto Bold"/>
              </a:rPr>
              <a:t>ARCHITECTURE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547828" y="1824182"/>
            <a:ext cx="13453784" cy="5094924"/>
          </a:xfrm>
          <a:custGeom>
            <a:avLst/>
            <a:gdLst/>
            <a:ahLst/>
            <a:cxnLst/>
            <a:rect l="l" t="t" r="r" b="b"/>
            <a:pathLst>
              <a:path w="13453784" h="5094924">
                <a:moveTo>
                  <a:pt x="0" y="0"/>
                </a:moveTo>
                <a:lnTo>
                  <a:pt x="13453784" y="0"/>
                </a:lnTo>
                <a:lnTo>
                  <a:pt x="13453784" y="5094924"/>
                </a:lnTo>
                <a:lnTo>
                  <a:pt x="0" y="5094924"/>
                </a:lnTo>
                <a:lnTo>
                  <a:pt x="0" y="0"/>
                </a:lnTo>
                <a:close/>
              </a:path>
            </a:pathLst>
          </a:custGeom>
          <a:blipFill>
            <a:blip r:embed="rId3"/>
            <a:stretch>
              <a:fillRect/>
            </a:stretch>
          </a:blipFill>
        </p:spPr>
      </p:sp>
      <p:sp>
        <p:nvSpPr>
          <p:cNvPr id="4" name="TextBox 4"/>
          <p:cNvSpPr txBox="1"/>
          <p:nvPr/>
        </p:nvSpPr>
        <p:spPr>
          <a:xfrm>
            <a:off x="496789" y="699498"/>
            <a:ext cx="8191112" cy="556514"/>
          </a:xfrm>
          <a:prstGeom prst="rect">
            <a:avLst/>
          </a:prstGeom>
        </p:spPr>
        <p:txBody>
          <a:bodyPr lIns="0" tIns="0" rIns="0" bIns="0" rtlCol="0" anchor="t">
            <a:spAutoFit/>
          </a:bodyPr>
          <a:lstStyle/>
          <a:p>
            <a:pPr algn="l">
              <a:lnSpc>
                <a:spcPts val="4048"/>
              </a:lnSpc>
            </a:pPr>
            <a:r>
              <a:rPr lang="en-US" sz="4400" spc="44">
                <a:solidFill>
                  <a:srgbClr val="FFFFFF"/>
                </a:solidFill>
                <a:latin typeface="Roboto Bold"/>
              </a:rPr>
              <a:t>LIBRARIES  INCLUDED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919974" y="1256012"/>
            <a:ext cx="13535854" cy="8575798"/>
          </a:xfrm>
          <a:custGeom>
            <a:avLst/>
            <a:gdLst/>
            <a:ahLst/>
            <a:cxnLst/>
            <a:rect l="l" t="t" r="r" b="b"/>
            <a:pathLst>
              <a:path w="13535854" h="8575798">
                <a:moveTo>
                  <a:pt x="0" y="0"/>
                </a:moveTo>
                <a:lnTo>
                  <a:pt x="13535854" y="0"/>
                </a:lnTo>
                <a:lnTo>
                  <a:pt x="13535854" y="8575798"/>
                </a:lnTo>
                <a:lnTo>
                  <a:pt x="0" y="8575798"/>
                </a:lnTo>
                <a:lnTo>
                  <a:pt x="0" y="0"/>
                </a:lnTo>
                <a:close/>
              </a:path>
            </a:pathLst>
          </a:custGeom>
          <a:blipFill>
            <a:blip r:embed="rId3"/>
            <a:stretch>
              <a:fillRect/>
            </a:stretch>
          </a:blipFill>
        </p:spPr>
      </p:sp>
      <p:sp>
        <p:nvSpPr>
          <p:cNvPr id="4" name="TextBox 4"/>
          <p:cNvSpPr txBox="1"/>
          <p:nvPr/>
        </p:nvSpPr>
        <p:spPr>
          <a:xfrm>
            <a:off x="496789" y="699498"/>
            <a:ext cx="8191112" cy="556514"/>
          </a:xfrm>
          <a:prstGeom prst="rect">
            <a:avLst/>
          </a:prstGeom>
        </p:spPr>
        <p:txBody>
          <a:bodyPr lIns="0" tIns="0" rIns="0" bIns="0" rtlCol="0" anchor="t">
            <a:spAutoFit/>
          </a:bodyPr>
          <a:lstStyle/>
          <a:p>
            <a:pPr algn="l">
              <a:lnSpc>
                <a:spcPts val="4048"/>
              </a:lnSpc>
            </a:pPr>
            <a:r>
              <a:rPr lang="en-US" sz="4400" spc="44">
                <a:solidFill>
                  <a:srgbClr val="FFFFFF"/>
                </a:solidFill>
                <a:latin typeface="Roboto Bold"/>
              </a:rPr>
              <a:t>SAMPLE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423733" y="1560386"/>
            <a:ext cx="13027067" cy="7954860"/>
          </a:xfrm>
          <a:custGeom>
            <a:avLst/>
            <a:gdLst/>
            <a:ahLst/>
            <a:cxnLst/>
            <a:rect l="l" t="t" r="r" b="b"/>
            <a:pathLst>
              <a:path w="13027067" h="7954860">
                <a:moveTo>
                  <a:pt x="0" y="0"/>
                </a:moveTo>
                <a:lnTo>
                  <a:pt x="13027067" y="0"/>
                </a:lnTo>
                <a:lnTo>
                  <a:pt x="13027067" y="7954860"/>
                </a:lnTo>
                <a:lnTo>
                  <a:pt x="0" y="7954860"/>
                </a:lnTo>
                <a:lnTo>
                  <a:pt x="0" y="0"/>
                </a:lnTo>
                <a:close/>
              </a:path>
            </a:pathLst>
          </a:custGeom>
          <a:blipFill>
            <a:blip r:embed="rId3"/>
            <a:stretch>
              <a:fillRect/>
            </a:stretch>
          </a:blipFill>
        </p:spPr>
      </p:sp>
      <p:sp>
        <p:nvSpPr>
          <p:cNvPr id="4" name="TextBox 4"/>
          <p:cNvSpPr txBox="1"/>
          <p:nvPr/>
        </p:nvSpPr>
        <p:spPr>
          <a:xfrm>
            <a:off x="496789" y="699498"/>
            <a:ext cx="8191112" cy="556514"/>
          </a:xfrm>
          <a:prstGeom prst="rect">
            <a:avLst/>
          </a:prstGeom>
        </p:spPr>
        <p:txBody>
          <a:bodyPr lIns="0" tIns="0" rIns="0" bIns="0" rtlCol="0" anchor="t">
            <a:spAutoFit/>
          </a:bodyPr>
          <a:lstStyle/>
          <a:p>
            <a:pPr algn="l">
              <a:lnSpc>
                <a:spcPts val="4048"/>
              </a:lnSpc>
            </a:pPr>
            <a:r>
              <a:rPr lang="en-US" sz="4400" spc="44">
                <a:solidFill>
                  <a:srgbClr val="FFFFFF"/>
                </a:solidFill>
                <a:latin typeface="Roboto Bol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HEALTH: ML FOR DISEASE DIAGNOSIS</dc:title>
  <cp:lastModifiedBy>Ram prakash</cp:lastModifiedBy>
  <cp:revision>3</cp:revision>
  <dcterms:created xsi:type="dcterms:W3CDTF">2006-08-16T00:00:00Z</dcterms:created>
  <dcterms:modified xsi:type="dcterms:W3CDTF">2024-05-22T02:57:16Z</dcterms:modified>
  <dc:identifier>DAGF6Z1bNv0</dc:identifier>
</cp:coreProperties>
</file>