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0796" y="766106"/>
            <a:ext cx="16179107" cy="516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0267" y="2922558"/>
            <a:ext cx="12260164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90319" y="2155725"/>
            <a:ext cx="13783310" cy="52241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30"/>
              </a:spcBef>
            </a:pPr>
            <a:r>
              <a:rPr dirty="0" sz="8550" spc="-210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550" spc="-33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550" spc="-28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550" spc="-10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550" spc="-9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550" spc="-62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550" spc="-254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550" spc="-1864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550" spc="-33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550" spc="-345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8550" spc="-50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550" spc="-54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550" spc="-254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550" spc="-70" b="1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8550" spc="-10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550" spc="-14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550" spc="-5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550" spc="-10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550" spc="-33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550" spc="-5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550" spc="-1864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550" spc="-9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550" spc="-114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550" spc="-1200" b="1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8550" spc="-50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550" spc="-9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550" spc="-33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550" spc="-9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550" spc="-90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550" spc="-52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8550" spc="-180" b="1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8550" spc="-1864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550" spc="-33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550" spc="-215" b="1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dirty="0" sz="8550" spc="-100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8550" spc="-40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550" spc="-5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550" spc="-35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550" spc="-210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550" spc="2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550" spc="-54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550" spc="-50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550" spc="-62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550" spc="-9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550" spc="-28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550" spc="-10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550" spc="-62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550" spc="-50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550" spc="-16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8550" spc="-5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550" spc="-254" b="1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8550" spc="6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8550" spc="-40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550" spc="-615" b="1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8550" spc="-1864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550" spc="6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550" spc="-21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8550" spc="6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550" spc="-50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550" spc="-345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8550" spc="-40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550" spc="-254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550" spc="180" b="1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8550" spc="-54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550" spc="-254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endParaRPr sz="8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372872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75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500" spc="-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500" spc="-2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500" spc="-15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500" spc="-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500" spc="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500" spc="-6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500" spc="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500" spc="-2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500" spc="-75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500" spc="-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500" spc="-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5381" y="3332489"/>
            <a:ext cx="6505575" cy="47498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125"/>
              </a:spcBef>
            </a:pPr>
            <a:r>
              <a:rPr dirty="0" sz="2450" spc="-4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1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14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4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3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30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7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7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8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7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4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4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114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340" b="1">
                <a:solidFill>
                  <a:srgbClr val="29357A"/>
                </a:solidFill>
                <a:latin typeface="Verdana"/>
                <a:cs typeface="Verdana"/>
              </a:rPr>
              <a:t>: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4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125" b="1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3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" b="1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dirty="0" sz="2450" spc="-15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18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5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3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4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7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14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75" b="1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5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5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85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18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0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50" b="1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5" b="1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2450" spc="18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24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8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35">
                <a:solidFill>
                  <a:srgbClr val="29357A"/>
                </a:solidFill>
                <a:latin typeface="Verdana"/>
                <a:cs typeface="Verdana"/>
              </a:rPr>
              <a:t>m  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20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9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  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14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max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im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um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7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75">
                <a:solidFill>
                  <a:srgbClr val="26316F"/>
                </a:solidFill>
                <a:latin typeface="Verdana"/>
                <a:cs typeface="Verdana"/>
              </a:rPr>
              <a:t>wt</a:t>
            </a:r>
            <a:r>
              <a:rPr dirty="0" sz="2450" spc="7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ou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25">
                <a:solidFill>
                  <a:srgbClr val="29357A"/>
                </a:solidFill>
                <a:latin typeface="Verdana"/>
                <a:cs typeface="Verdana"/>
              </a:rPr>
              <a:t>usin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5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5508" y="766106"/>
            <a:ext cx="63188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/>
              <a:t>Understanding</a:t>
            </a:r>
            <a:r>
              <a:rPr dirty="0" sz="3000" spc="-50"/>
              <a:t> </a:t>
            </a:r>
            <a:r>
              <a:rPr dirty="0" sz="3000" spc="20"/>
              <a:t>Your</a:t>
            </a:r>
            <a:r>
              <a:rPr dirty="0" sz="3000" spc="-45"/>
              <a:t> </a:t>
            </a:r>
            <a:r>
              <a:rPr dirty="0" sz="3000" spc="100"/>
              <a:t>Customers</a:t>
            </a:r>
            <a:endParaRPr sz="3000"/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8160"/>
            <a:ext cx="6541134" cy="45974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 spc="85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400" spc="85" b="1">
                <a:solidFill>
                  <a:srgbClr val="29357A"/>
                </a:solidFill>
                <a:latin typeface="Tahoma"/>
                <a:cs typeface="Tahoma"/>
              </a:rPr>
              <a:t>nd</a:t>
            </a:r>
            <a:r>
              <a:rPr dirty="0" sz="2400" spc="85" b="1">
                <a:solidFill>
                  <a:srgbClr val="26316F"/>
                </a:solidFill>
                <a:latin typeface="Tahoma"/>
                <a:cs typeface="Tahoma"/>
              </a:rPr>
              <a:t>ersta</a:t>
            </a:r>
            <a:r>
              <a:rPr dirty="0" sz="2400" spc="8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00" spc="85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400" spc="85" b="1">
                <a:solidFill>
                  <a:srgbClr val="29357A"/>
                </a:solidFill>
                <a:latin typeface="Tahoma"/>
                <a:cs typeface="Tahoma"/>
              </a:rPr>
              <a:t>ing</a:t>
            </a:r>
            <a:r>
              <a:rPr dirty="0" sz="2400" spc="-3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00" spc="10" b="1">
                <a:solidFill>
                  <a:srgbClr val="29357A"/>
                </a:solidFill>
                <a:latin typeface="Tahoma"/>
                <a:cs typeface="Tahoma"/>
              </a:rPr>
              <a:t>Yo</a:t>
            </a:r>
            <a:r>
              <a:rPr dirty="0" sz="2400" spc="10" b="1">
                <a:solidFill>
                  <a:srgbClr val="26316F"/>
                </a:solidFill>
                <a:latin typeface="Tahoma"/>
                <a:cs typeface="Tahoma"/>
              </a:rPr>
              <a:t>ur</a:t>
            </a:r>
            <a:r>
              <a:rPr dirty="0" sz="240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00" spc="7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400" spc="75" b="1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dirty="0" sz="2400" spc="75" b="1">
                <a:solidFill>
                  <a:srgbClr val="26316F"/>
                </a:solidFill>
                <a:latin typeface="Tahoma"/>
                <a:cs typeface="Tahoma"/>
              </a:rPr>
              <a:t>stomers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dirty="0" sz="2400" spc="-2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14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6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3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understand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your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customers. 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By 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analyzing </a:t>
            </a:r>
            <a:r>
              <a:rPr dirty="0" sz="2400" spc="-83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1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5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-5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6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information </a:t>
            </a:r>
            <a:r>
              <a:rPr dirty="0" sz="2400" spc="55">
                <a:solidFill>
                  <a:srgbClr val="26316F"/>
                </a:solidFill>
                <a:latin typeface="Verdana"/>
                <a:cs typeface="Verdana"/>
              </a:rPr>
              <a:t>can </a:t>
            </a:r>
            <a:r>
              <a:rPr dirty="0" sz="2400" spc="70">
                <a:solidFill>
                  <a:srgbClr val="26316F"/>
                </a:solidFill>
                <a:latin typeface="Verdana"/>
                <a:cs typeface="Verdana"/>
              </a:rPr>
              <a:t>be </a:t>
            </a:r>
            <a:r>
              <a:rPr dirty="0" sz="2400" spc="35">
                <a:solidFill>
                  <a:srgbClr val="26316F"/>
                </a:solidFill>
                <a:latin typeface="Verdana"/>
                <a:cs typeface="Verdana"/>
              </a:rPr>
              <a:t>used 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develop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9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40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14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5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580326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60">
                <a:solidFill>
                  <a:srgbClr val="29357A"/>
                </a:solidFill>
              </a:rPr>
              <a:t>ANAL</a:t>
            </a:r>
            <a:r>
              <a:rPr dirty="0" sz="3500" spc="60">
                <a:solidFill>
                  <a:srgbClr val="26316F"/>
                </a:solidFill>
              </a:rPr>
              <a:t>YZING</a:t>
            </a:r>
            <a:r>
              <a:rPr dirty="0" sz="3500" spc="-50">
                <a:solidFill>
                  <a:srgbClr val="26316F"/>
                </a:solidFill>
              </a:rPr>
              <a:t> </a:t>
            </a:r>
            <a:r>
              <a:rPr dirty="0" sz="3500" spc="140">
                <a:solidFill>
                  <a:srgbClr val="26316F"/>
                </a:solidFill>
              </a:rPr>
              <a:t>S</a:t>
            </a:r>
            <a:r>
              <a:rPr dirty="0" sz="3500" spc="140">
                <a:solidFill>
                  <a:srgbClr val="29357A"/>
                </a:solidFill>
              </a:rPr>
              <a:t>AL</a:t>
            </a:r>
            <a:r>
              <a:rPr dirty="0" sz="3500" spc="140">
                <a:solidFill>
                  <a:srgbClr val="26316F"/>
                </a:solidFill>
              </a:rPr>
              <a:t>ES</a:t>
            </a:r>
            <a:r>
              <a:rPr dirty="0" sz="3500" spc="-50">
                <a:solidFill>
                  <a:srgbClr val="26316F"/>
                </a:solidFill>
              </a:rPr>
              <a:t> </a:t>
            </a:r>
            <a:r>
              <a:rPr dirty="0" sz="3500" spc="150">
                <a:solidFill>
                  <a:srgbClr val="26316F"/>
                </a:solidFill>
              </a:rPr>
              <a:t>DAT</a:t>
            </a:r>
            <a:r>
              <a:rPr dirty="0" sz="3500" spc="150">
                <a:solidFill>
                  <a:srgbClr val="29357A"/>
                </a:solidFill>
              </a:rPr>
              <a:t>A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825381" y="3347728"/>
            <a:ext cx="6439535" cy="465455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700" spc="85" b="1">
                <a:solidFill>
                  <a:srgbClr val="29357A"/>
                </a:solidFill>
                <a:latin typeface="Tahoma"/>
                <a:cs typeface="Tahoma"/>
              </a:rPr>
              <a:t>An</a:t>
            </a:r>
            <a:r>
              <a:rPr dirty="0" sz="2700" spc="85" b="1">
                <a:solidFill>
                  <a:srgbClr val="26316F"/>
                </a:solidFill>
                <a:latin typeface="Tahoma"/>
                <a:cs typeface="Tahoma"/>
              </a:rPr>
              <a:t>alyz</a:t>
            </a:r>
            <a:r>
              <a:rPr dirty="0" sz="2700" spc="85" b="1">
                <a:solidFill>
                  <a:srgbClr val="29357A"/>
                </a:solidFill>
                <a:latin typeface="Tahoma"/>
                <a:cs typeface="Tahoma"/>
              </a:rPr>
              <a:t>ing</a:t>
            </a:r>
            <a:r>
              <a:rPr dirty="0" sz="2700" spc="-5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Sal</a:t>
            </a:r>
            <a:r>
              <a:rPr dirty="0" sz="2700" spc="35" b="1">
                <a:solidFill>
                  <a:srgbClr val="29357A"/>
                </a:solidFill>
                <a:latin typeface="Tahoma"/>
                <a:cs typeface="Tahoma"/>
              </a:rPr>
              <a:t>es</a:t>
            </a:r>
            <a:r>
              <a:rPr dirty="0" sz="2700" spc="-5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80" b="1">
                <a:solidFill>
                  <a:srgbClr val="29357A"/>
                </a:solidFill>
                <a:latin typeface="Tahoma"/>
                <a:cs typeface="Tahoma"/>
              </a:rPr>
              <a:t>Data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dirty="0" sz="2700" spc="-26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6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20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7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16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6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29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405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dirty="0" sz="2700" spc="17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40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70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6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tools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you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60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0">
                <a:solidFill>
                  <a:srgbClr val="26316F"/>
                </a:solidFill>
                <a:latin typeface="Verdana"/>
                <a:cs typeface="Verdana"/>
              </a:rPr>
              <a:t>use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analyze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26316F"/>
                </a:solidFill>
                <a:latin typeface="Verdana"/>
                <a:cs typeface="Verdana"/>
              </a:rPr>
              <a:t>sales </a:t>
            </a:r>
            <a:r>
              <a:rPr dirty="0" sz="2700" spc="-9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29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801860">
              <a:lnSpc>
                <a:spcPct val="100000"/>
              </a:lnSpc>
              <a:spcBef>
                <a:spcPts val="125"/>
              </a:spcBef>
            </a:pPr>
            <a:r>
              <a:rPr dirty="0" spc="135"/>
              <a:t>Optimizing</a:t>
            </a:r>
            <a:r>
              <a:rPr dirty="0" spc="-40"/>
              <a:t> </a:t>
            </a:r>
            <a:r>
              <a:rPr dirty="0" spc="145"/>
              <a:t>Product</a:t>
            </a:r>
            <a:r>
              <a:rPr dirty="0" spc="-35"/>
              <a:t> </a:t>
            </a:r>
            <a:r>
              <a:rPr dirty="0" spc="100"/>
              <a:t>Offerings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0540"/>
            <a:ext cx="6609715" cy="474980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2450" spc="10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450" spc="10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450" spc="105" b="1">
                <a:solidFill>
                  <a:srgbClr val="29357A"/>
                </a:solidFill>
                <a:latin typeface="Tahoma"/>
                <a:cs typeface="Tahoma"/>
              </a:rPr>
              <a:t>ti</a:t>
            </a:r>
            <a:r>
              <a:rPr dirty="0" sz="2450" spc="10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450" spc="105" b="1">
                <a:solidFill>
                  <a:srgbClr val="29357A"/>
                </a:solidFill>
                <a:latin typeface="Tahoma"/>
                <a:cs typeface="Tahoma"/>
              </a:rPr>
              <a:t>izing</a:t>
            </a:r>
            <a:r>
              <a:rPr dirty="0" sz="2450" spc="-4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50" spc="110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450" spc="110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450" spc="11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450" spc="110" b="1">
                <a:solidFill>
                  <a:srgbClr val="29357A"/>
                </a:solidFill>
                <a:latin typeface="Tahoma"/>
                <a:cs typeface="Tahoma"/>
              </a:rPr>
              <a:t>duct</a:t>
            </a:r>
            <a:r>
              <a:rPr dirty="0" sz="2450" spc="-3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50" spc="7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450" spc="75" b="1">
                <a:solidFill>
                  <a:srgbClr val="29357A"/>
                </a:solidFill>
                <a:latin typeface="Tahoma"/>
                <a:cs typeface="Tahoma"/>
              </a:rPr>
              <a:t>f</a:t>
            </a:r>
            <a:r>
              <a:rPr dirty="0" sz="2450" spc="75" b="1">
                <a:solidFill>
                  <a:srgbClr val="26316F"/>
                </a:solidFill>
                <a:latin typeface="Tahoma"/>
                <a:cs typeface="Tahoma"/>
              </a:rPr>
              <a:t>f</a:t>
            </a:r>
            <a:r>
              <a:rPr dirty="0" sz="2450" spc="7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450" spc="75" b="1">
                <a:solidFill>
                  <a:srgbClr val="26316F"/>
                </a:solidFill>
                <a:latin typeface="Tahoma"/>
                <a:cs typeface="Tahoma"/>
              </a:rPr>
              <a:t>ring</a:t>
            </a:r>
            <a:r>
              <a:rPr dirty="0" sz="2450" spc="7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endParaRPr sz="2450">
              <a:latin typeface="Tahoma"/>
              <a:cs typeface="Tahoma"/>
            </a:endParaRPr>
          </a:p>
          <a:p>
            <a:pPr marL="12700" marR="5080">
              <a:lnSpc>
                <a:spcPct val="126299"/>
              </a:lnSpc>
              <a:spcBef>
                <a:spcPts val="35"/>
              </a:spcBef>
            </a:pPr>
            <a:r>
              <a:rPr dirty="0" sz="2450" spc="-85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26316F"/>
                </a:solidFill>
                <a:latin typeface="Verdana"/>
                <a:cs typeface="Verdana"/>
              </a:rPr>
              <a:t>increase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26316F"/>
                </a:solidFill>
                <a:latin typeface="Verdana"/>
                <a:cs typeface="Verdana"/>
              </a:rPr>
              <a:t>product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85">
                <a:solidFill>
                  <a:srgbClr val="26316F"/>
                </a:solidFill>
                <a:latin typeface="Verdana"/>
                <a:cs typeface="Verdana"/>
              </a:rPr>
              <a:t>sales,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it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is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26316F"/>
                </a:solidFill>
                <a:latin typeface="Verdana"/>
                <a:cs typeface="Verdana"/>
              </a:rPr>
              <a:t>essential</a:t>
            </a:r>
            <a:r>
              <a:rPr dirty="0" sz="24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450" spc="-8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8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9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6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73304" y="775631"/>
            <a:ext cx="63436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90" b="1">
                <a:solidFill>
                  <a:srgbClr val="FFFFFF"/>
                </a:solidFill>
                <a:latin typeface="Tahoma"/>
                <a:cs typeface="Tahoma"/>
              </a:rPr>
              <a:t>Developing</a:t>
            </a:r>
            <a:r>
              <a:rPr dirty="0" sz="21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65" b="1">
                <a:solidFill>
                  <a:srgbClr val="FFFFFF"/>
                </a:solidFill>
                <a:latin typeface="Tahoma"/>
                <a:cs typeface="Tahoma"/>
              </a:rPr>
              <a:t>Targeted</a:t>
            </a:r>
            <a:r>
              <a:rPr dirty="0" sz="215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80" b="1">
                <a:solidFill>
                  <a:srgbClr val="FFFFFF"/>
                </a:solidFill>
                <a:latin typeface="Tahoma"/>
                <a:cs typeface="Tahoma"/>
              </a:rPr>
              <a:t>Marketing</a:t>
            </a:r>
            <a:r>
              <a:rPr dirty="0" sz="21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105" b="1">
                <a:solidFill>
                  <a:srgbClr val="FFFFFF"/>
                </a:solidFill>
                <a:latin typeface="Tahoma"/>
                <a:cs typeface="Tahoma"/>
              </a:rPr>
              <a:t>Campaigns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8160"/>
            <a:ext cx="6622415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22095">
              <a:lnSpc>
                <a:spcPct val="125000"/>
              </a:lnSpc>
              <a:spcBef>
                <a:spcPts val="100"/>
              </a:spcBef>
            </a:pPr>
            <a:r>
              <a:rPr dirty="0" sz="2400" spc="80" b="1">
                <a:solidFill>
                  <a:srgbClr val="29357A"/>
                </a:solidFill>
                <a:latin typeface="Tahoma"/>
                <a:cs typeface="Tahoma"/>
              </a:rPr>
              <a:t>Dev</a:t>
            </a:r>
            <a:r>
              <a:rPr dirty="0" sz="2400" spc="80" b="1">
                <a:solidFill>
                  <a:srgbClr val="26316F"/>
                </a:solidFill>
                <a:latin typeface="Tahoma"/>
                <a:cs typeface="Tahoma"/>
              </a:rPr>
              <a:t>el</a:t>
            </a:r>
            <a:r>
              <a:rPr dirty="0" sz="2400" spc="80" b="1">
                <a:solidFill>
                  <a:srgbClr val="29357A"/>
                </a:solidFill>
                <a:latin typeface="Tahoma"/>
                <a:cs typeface="Tahoma"/>
              </a:rPr>
              <a:t>op</a:t>
            </a:r>
            <a:r>
              <a:rPr dirty="0" sz="2400" spc="8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400" spc="8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00" spc="80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2400" spc="-4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00" spc="5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00" spc="55" b="1">
                <a:solidFill>
                  <a:srgbClr val="29357A"/>
                </a:solidFill>
                <a:latin typeface="Tahoma"/>
                <a:cs typeface="Tahoma"/>
              </a:rPr>
              <a:t>ar</a:t>
            </a:r>
            <a:r>
              <a:rPr dirty="0" sz="2400" spc="55" b="1">
                <a:solidFill>
                  <a:srgbClr val="26316F"/>
                </a:solidFill>
                <a:latin typeface="Tahoma"/>
                <a:cs typeface="Tahoma"/>
              </a:rPr>
              <a:t>geted</a:t>
            </a:r>
            <a:r>
              <a:rPr dirty="0" sz="2400" spc="-4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00" spc="70" b="1">
                <a:solidFill>
                  <a:srgbClr val="26316F"/>
                </a:solidFill>
                <a:latin typeface="Tahoma"/>
                <a:cs typeface="Tahoma"/>
              </a:rPr>
              <a:t>Ma</a:t>
            </a:r>
            <a:r>
              <a:rPr dirty="0" sz="2400" spc="70" b="1">
                <a:solidFill>
                  <a:srgbClr val="29357A"/>
                </a:solidFill>
                <a:latin typeface="Tahoma"/>
                <a:cs typeface="Tahoma"/>
              </a:rPr>
              <a:t>rketing </a:t>
            </a:r>
            <a:r>
              <a:rPr dirty="0" sz="2400" spc="-68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00" spc="95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400" spc="9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400" spc="95" b="1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dirty="0" sz="2400" spc="95" b="1">
                <a:solidFill>
                  <a:srgbClr val="26316F"/>
                </a:solidFill>
                <a:latin typeface="Tahoma"/>
                <a:cs typeface="Tahoma"/>
              </a:rPr>
              <a:t>paigns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dirty="0" sz="2400" spc="-2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14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6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3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develop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targeted </a:t>
            </a:r>
            <a:r>
              <a:rPr dirty="0" sz="2400" spc="35">
                <a:solidFill>
                  <a:srgbClr val="26316F"/>
                </a:solidFill>
                <a:latin typeface="Verdana"/>
                <a:cs typeface="Verdana"/>
              </a:rPr>
              <a:t>marketing 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campaigns. 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00" spc="-1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400" spc="-10">
                <a:solidFill>
                  <a:srgbClr val="26316F"/>
                </a:solidFill>
                <a:latin typeface="Verdana"/>
                <a:cs typeface="Verdana"/>
              </a:rPr>
              <a:t>resonate </a:t>
            </a:r>
            <a:r>
              <a:rPr dirty="0" sz="2400" spc="60">
                <a:solidFill>
                  <a:srgbClr val="26316F"/>
                </a:solidFill>
                <a:latin typeface="Verdana"/>
                <a:cs typeface="Verdana"/>
              </a:rPr>
              <a:t>with </a:t>
            </a:r>
            <a:r>
              <a:rPr dirty="0" sz="2400" spc="85">
                <a:solidFill>
                  <a:srgbClr val="26316F"/>
                </a:solidFill>
                <a:latin typeface="Verdana"/>
                <a:cs typeface="Verdana"/>
              </a:rPr>
              <a:t>them </a:t>
            </a:r>
            <a:r>
              <a:rPr dirty="0" sz="2400" spc="6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drive </a:t>
            </a:r>
            <a:r>
              <a:rPr dirty="0" sz="2400" spc="-95">
                <a:solidFill>
                  <a:srgbClr val="26316F"/>
                </a:solidFill>
                <a:latin typeface="Verdana"/>
                <a:cs typeface="Verdana"/>
              </a:rPr>
              <a:t>sales. In 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this </a:t>
            </a:r>
            <a:r>
              <a:rPr dirty="0" sz="2400" spc="-83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1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a  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75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40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0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w 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4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dirty="0" spc="-10"/>
              <a:t>C</a:t>
            </a:r>
            <a:r>
              <a:rPr dirty="0" spc="-10">
                <a:solidFill>
                  <a:srgbClr val="29357A"/>
                </a:solidFill>
              </a:rPr>
              <a:t>o</a:t>
            </a:r>
            <a:r>
              <a:rPr dirty="0" spc="-10"/>
              <a:t>nc</a:t>
            </a:r>
            <a:r>
              <a:rPr dirty="0" spc="-10">
                <a:solidFill>
                  <a:srgbClr val="29357A"/>
                </a:solidFill>
              </a:rPr>
              <a:t>l</a:t>
            </a:r>
            <a:r>
              <a:rPr dirty="0" spc="-10"/>
              <a:t>u</a:t>
            </a:r>
            <a:r>
              <a:rPr dirty="0" spc="-10">
                <a:solidFill>
                  <a:srgbClr val="29357A"/>
                </a:solidFill>
              </a:rPr>
              <a:t>s</a:t>
            </a:r>
            <a:r>
              <a:rPr dirty="0" spc="-10"/>
              <a:t>i</a:t>
            </a:r>
            <a:r>
              <a:rPr dirty="0" spc="-10">
                <a:solidFill>
                  <a:srgbClr val="29357A"/>
                </a:solidFill>
              </a:rPr>
              <a:t>on</a:t>
            </a:r>
          </a:p>
          <a:p>
            <a:pPr algn="ctr" marR="5080" indent="-635">
              <a:lnSpc>
                <a:spcPct val="117500"/>
              </a:lnSpc>
            </a:pPr>
            <a:r>
              <a:rPr dirty="0" spc="-165">
                <a:latin typeface="Tahoma"/>
                <a:cs typeface="Tahoma"/>
              </a:rPr>
              <a:t>In </a:t>
            </a:r>
            <a:r>
              <a:rPr dirty="0" spc="80">
                <a:latin typeface="Tahoma"/>
                <a:cs typeface="Tahoma"/>
              </a:rPr>
              <a:t>this </a:t>
            </a:r>
            <a:r>
              <a:rPr dirty="0" spc="85">
                <a:latin typeface="Tahoma"/>
                <a:cs typeface="Tahoma"/>
              </a:rPr>
              <a:t>presentation, </a:t>
            </a:r>
            <a:r>
              <a:rPr dirty="0" spc="130">
                <a:latin typeface="Tahoma"/>
                <a:cs typeface="Tahoma"/>
              </a:rPr>
              <a:t>we </a:t>
            </a:r>
            <a:r>
              <a:rPr dirty="0" spc="95">
                <a:latin typeface="Tahoma"/>
                <a:cs typeface="Tahoma"/>
              </a:rPr>
              <a:t>have explored </a:t>
            </a:r>
            <a:r>
              <a:rPr dirty="0" spc="140">
                <a:latin typeface="Tahoma"/>
                <a:cs typeface="Tahoma"/>
              </a:rPr>
              <a:t>the </a:t>
            </a:r>
            <a:r>
              <a:rPr dirty="0" spc="105">
                <a:latin typeface="Tahoma"/>
                <a:cs typeface="Tahoma"/>
              </a:rPr>
              <a:t>key </a:t>
            </a:r>
            <a:r>
              <a:rPr dirty="0" spc="75">
                <a:latin typeface="Tahoma"/>
                <a:cs typeface="Tahoma"/>
              </a:rPr>
              <a:t>factors </a:t>
            </a:r>
            <a:r>
              <a:rPr dirty="0" spc="-969">
                <a:latin typeface="Tahoma"/>
                <a:cs typeface="Tahoma"/>
              </a:rPr>
              <a:t> </a:t>
            </a:r>
            <a:r>
              <a:rPr dirty="0" spc="100">
                <a:latin typeface="Tahoma"/>
                <a:cs typeface="Tahoma"/>
              </a:rPr>
              <a:t>that </a:t>
            </a:r>
            <a:r>
              <a:rPr dirty="0" spc="75">
                <a:latin typeface="Tahoma"/>
                <a:cs typeface="Tahoma"/>
              </a:rPr>
              <a:t>drive </a:t>
            </a:r>
            <a:r>
              <a:rPr dirty="0" spc="150">
                <a:latin typeface="Tahoma"/>
                <a:cs typeface="Tahoma"/>
              </a:rPr>
              <a:t>product </a:t>
            </a:r>
            <a:r>
              <a:rPr dirty="0" spc="70">
                <a:latin typeface="Tahoma"/>
                <a:cs typeface="Tahoma"/>
              </a:rPr>
              <a:t>sales </a:t>
            </a:r>
            <a:r>
              <a:rPr dirty="0" spc="170">
                <a:latin typeface="Tahoma"/>
                <a:cs typeface="Tahoma"/>
              </a:rPr>
              <a:t>and </a:t>
            </a:r>
            <a:r>
              <a:rPr dirty="0" spc="155">
                <a:latin typeface="Tahoma"/>
                <a:cs typeface="Tahoma"/>
              </a:rPr>
              <a:t>how </a:t>
            </a:r>
            <a:r>
              <a:rPr dirty="0" spc="75">
                <a:latin typeface="Tahoma"/>
                <a:cs typeface="Tahoma"/>
              </a:rPr>
              <a:t>to </a:t>
            </a:r>
            <a:r>
              <a:rPr dirty="0" spc="90">
                <a:latin typeface="Tahoma"/>
                <a:cs typeface="Tahoma"/>
              </a:rPr>
              <a:t>leverage </a:t>
            </a:r>
            <a:r>
              <a:rPr dirty="0" spc="110">
                <a:latin typeface="Tahoma"/>
                <a:cs typeface="Tahoma"/>
              </a:rPr>
              <a:t>data </a:t>
            </a:r>
            <a:r>
              <a:rPr dirty="0" spc="114">
                <a:latin typeface="Tahoma"/>
                <a:cs typeface="Tahoma"/>
              </a:rPr>
              <a:t> </a:t>
            </a:r>
            <a:r>
              <a:rPr dirty="0" spc="95">
                <a:latin typeface="Tahoma"/>
                <a:cs typeface="Tahoma"/>
              </a:rPr>
              <a:t>analytics </a:t>
            </a:r>
            <a:r>
              <a:rPr dirty="0" spc="75">
                <a:latin typeface="Tahoma"/>
                <a:cs typeface="Tahoma"/>
              </a:rPr>
              <a:t>to </a:t>
            </a:r>
            <a:r>
              <a:rPr dirty="0" spc="155">
                <a:latin typeface="Tahoma"/>
                <a:cs typeface="Tahoma"/>
              </a:rPr>
              <a:t>unlock </a:t>
            </a:r>
            <a:r>
              <a:rPr dirty="0" spc="85">
                <a:latin typeface="Tahoma"/>
                <a:cs typeface="Tahoma"/>
              </a:rPr>
              <a:t>their </a:t>
            </a:r>
            <a:r>
              <a:rPr dirty="0" spc="70">
                <a:latin typeface="Tahoma"/>
                <a:cs typeface="Tahoma"/>
              </a:rPr>
              <a:t>potential. </a:t>
            </a:r>
            <a:r>
              <a:rPr dirty="0" spc="185">
                <a:latin typeface="Tahoma"/>
                <a:cs typeface="Tahoma"/>
              </a:rPr>
              <a:t>By </a:t>
            </a:r>
            <a:r>
              <a:rPr dirty="0" spc="140">
                <a:latin typeface="Tahoma"/>
                <a:cs typeface="Tahoma"/>
              </a:rPr>
              <a:t>understanding </a:t>
            </a:r>
            <a:r>
              <a:rPr dirty="0" spc="145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your </a:t>
            </a:r>
            <a:r>
              <a:rPr dirty="0" spc="100">
                <a:latin typeface="Tahoma"/>
                <a:cs typeface="Tahoma"/>
              </a:rPr>
              <a:t>customers, analyzing </a:t>
            </a:r>
            <a:r>
              <a:rPr dirty="0" spc="70">
                <a:latin typeface="Tahoma"/>
                <a:cs typeface="Tahoma"/>
              </a:rPr>
              <a:t>sales </a:t>
            </a:r>
            <a:r>
              <a:rPr dirty="0" spc="55">
                <a:latin typeface="Tahoma"/>
                <a:cs typeface="Tahoma"/>
              </a:rPr>
              <a:t>data, </a:t>
            </a:r>
            <a:r>
              <a:rPr dirty="0" spc="130">
                <a:latin typeface="Tahoma"/>
                <a:cs typeface="Tahoma"/>
              </a:rPr>
              <a:t>optimizing </a:t>
            </a:r>
            <a:r>
              <a:rPr dirty="0" spc="135">
                <a:latin typeface="Tahoma"/>
                <a:cs typeface="Tahoma"/>
              </a:rPr>
              <a:t> </a:t>
            </a:r>
            <a:r>
              <a:rPr dirty="0" spc="150">
                <a:latin typeface="Tahoma"/>
                <a:cs typeface="Tahoma"/>
              </a:rPr>
              <a:t>product</a:t>
            </a:r>
            <a:r>
              <a:rPr dirty="0" spc="-35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offerings,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170">
                <a:latin typeface="Tahoma"/>
                <a:cs typeface="Tahoma"/>
              </a:rPr>
              <a:t>and</a:t>
            </a:r>
            <a:r>
              <a:rPr dirty="0" spc="-35">
                <a:latin typeface="Tahoma"/>
                <a:cs typeface="Tahoma"/>
              </a:rPr>
              <a:t> </a:t>
            </a:r>
            <a:r>
              <a:rPr dirty="0" spc="130">
                <a:latin typeface="Tahoma"/>
                <a:cs typeface="Tahoma"/>
              </a:rPr>
              <a:t>developing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110">
                <a:latin typeface="Tahoma"/>
                <a:cs typeface="Tahoma"/>
              </a:rPr>
              <a:t>targeted</a:t>
            </a:r>
            <a:r>
              <a:rPr dirty="0" spc="-35">
                <a:latin typeface="Tahoma"/>
                <a:cs typeface="Tahoma"/>
              </a:rPr>
              <a:t> </a:t>
            </a:r>
            <a:r>
              <a:rPr dirty="0" spc="135">
                <a:latin typeface="Tahoma"/>
                <a:cs typeface="Tahoma"/>
              </a:rPr>
              <a:t>marketing </a:t>
            </a:r>
            <a:r>
              <a:rPr dirty="0" spc="-965">
                <a:latin typeface="Tahoma"/>
                <a:cs typeface="Tahoma"/>
              </a:rPr>
              <a:t> </a:t>
            </a:r>
            <a:r>
              <a:rPr dirty="0" spc="125">
                <a:latin typeface="Tahoma"/>
                <a:cs typeface="Tahoma"/>
              </a:rPr>
              <a:t>campaigns,</a:t>
            </a:r>
            <a:r>
              <a:rPr dirty="0" spc="-35">
                <a:latin typeface="Tahoma"/>
                <a:cs typeface="Tahoma"/>
              </a:rPr>
              <a:t> </a:t>
            </a:r>
            <a:r>
              <a:rPr dirty="0" spc="114">
                <a:latin typeface="Tahoma"/>
                <a:cs typeface="Tahoma"/>
              </a:rPr>
              <a:t>you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160">
                <a:latin typeface="Tahoma"/>
                <a:cs typeface="Tahoma"/>
              </a:rPr>
              <a:t>can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110">
                <a:latin typeface="Tahoma"/>
                <a:cs typeface="Tahoma"/>
              </a:rPr>
              <a:t>achieve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180">
                <a:latin typeface="Tahoma"/>
                <a:cs typeface="Tahoma"/>
              </a:rPr>
              <a:t>maximum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130">
                <a:latin typeface="Tahoma"/>
                <a:cs typeface="Tahoma"/>
              </a:rPr>
              <a:t>growth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95">
                <a:latin typeface="Tahoma"/>
                <a:cs typeface="Tahoma"/>
              </a:rPr>
              <a:t>in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your </a:t>
            </a:r>
            <a:r>
              <a:rPr dirty="0" spc="-965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business.</a:t>
            </a:r>
            <a:r>
              <a:rPr dirty="0" spc="-35">
                <a:latin typeface="Tahoma"/>
                <a:cs typeface="Tahoma"/>
              </a:rPr>
              <a:t> </a:t>
            </a:r>
            <a:r>
              <a:rPr dirty="0" spc="135">
                <a:latin typeface="Tahoma"/>
                <a:cs typeface="Tahoma"/>
              </a:rPr>
              <a:t>Thank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114">
                <a:latin typeface="Tahoma"/>
                <a:cs typeface="Tahoma"/>
              </a:rPr>
              <a:t>you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45">
                <a:latin typeface="Tahoma"/>
                <a:cs typeface="Tahoma"/>
              </a:rPr>
              <a:t>for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joining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120">
                <a:latin typeface="Tahoma"/>
                <a:cs typeface="Tahoma"/>
              </a:rPr>
              <a:t>us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40">
                <a:latin typeface="Tahoma"/>
                <a:cs typeface="Tahoma"/>
              </a:rPr>
              <a:t>today.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105">
                <a:solidFill>
                  <a:srgbClr val="FABC00"/>
                </a:solidFill>
              </a:rPr>
              <a:t>CONCLUSION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637" y="4207087"/>
            <a:ext cx="5701665" cy="16954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950" spc="60">
                <a:solidFill>
                  <a:srgbClr val="26316F"/>
                </a:solidFill>
              </a:rPr>
              <a:t>T</a:t>
            </a:r>
            <a:r>
              <a:rPr dirty="0" sz="10950" spc="555">
                <a:solidFill>
                  <a:srgbClr val="26316F"/>
                </a:solidFill>
              </a:rPr>
              <a:t>h</a:t>
            </a:r>
            <a:r>
              <a:rPr dirty="0" sz="10950" spc="200">
                <a:solidFill>
                  <a:srgbClr val="26316F"/>
                </a:solidFill>
              </a:rPr>
              <a:t>a</a:t>
            </a:r>
            <a:r>
              <a:rPr dirty="0" sz="10950" spc="555">
                <a:solidFill>
                  <a:srgbClr val="26316F"/>
                </a:solidFill>
              </a:rPr>
              <a:t>n</a:t>
            </a:r>
            <a:r>
              <a:rPr dirty="0" sz="10950" spc="430">
                <a:solidFill>
                  <a:srgbClr val="26316F"/>
                </a:solidFill>
              </a:rPr>
              <a:t>k</a:t>
            </a:r>
            <a:r>
              <a:rPr dirty="0" sz="10950" spc="175">
                <a:solidFill>
                  <a:srgbClr val="26316F"/>
                </a:solidFill>
              </a:rPr>
              <a:t>s</a:t>
            </a:r>
            <a:r>
              <a:rPr dirty="0" sz="10950" spc="-590">
                <a:solidFill>
                  <a:srgbClr val="26316F"/>
                </a:solidFill>
              </a:rPr>
              <a:t>!</a:t>
            </a:r>
            <a:endParaRPr sz="10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2023-09-29T07:54:58Z</dcterms:created>
  <dcterms:modified xsi:type="dcterms:W3CDTF">2023-09-29T07:54:58Z</dcterms:modified>
</cp:coreProperties>
</file>