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6" r:id="rId23"/>
    <p:sldId id="297" r:id="rId24"/>
    <p:sldId id="298" r:id="rId25"/>
    <p:sldId id="299" r:id="rId26"/>
    <p:sldId id="300" r:id="rId27"/>
    <p:sldId id="301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29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1DE72-D743-43B0-BC78-EF3B9E5A4DC8}" type="datetimeFigureOut">
              <a:rPr lang="en-IN" smtClean="0"/>
              <a:pPr/>
              <a:t>15-03-2025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4274F-9EB8-4F8C-BBD5-FF632DB7F7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E4274F-9EB8-4F8C-BBD5-FF632DB7F7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834413"/>
            <a:ext cx="10363200" cy="1470025"/>
          </a:xfrm>
        </p:spPr>
        <p:txBody>
          <a:bodyPr>
            <a:normAutofit/>
          </a:bodyPr>
          <a:lstStyle/>
          <a:p>
            <a:r>
              <a:rPr lang="en-US" sz="6000" dirty="0"/>
              <a:t>React 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4645" y="3116139"/>
            <a:ext cx="2772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Pravinkumar R .D.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790602"/>
            <a:ext cx="2247900" cy="26193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C0F1DF-CEF1-D4C3-2914-1B2C00F8D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98" y="4365276"/>
            <a:ext cx="5897814" cy="147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7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9DD2-3293-43D7-DF19-496EE83FF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React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BDEC-6712-212C-2802-852A56EE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Different ways to create components in React – 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ES5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createClass</a:t>
            </a:r>
            <a:r>
              <a:rPr lang="en-US" dirty="0"/>
              <a:t> function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Stateless function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ES6/ECMA2015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Class</a:t>
            </a:r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Stateless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14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F700-62F0-E4B0-3D28-C0CE2D6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ES5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2637-A0ED-265C-D056-9B79FCB0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/>
              <a:t>var </a:t>
            </a:r>
            <a:r>
              <a:rPr lang="en-IN" i="1" dirty="0" err="1"/>
              <a:t>CompanyMessage</a:t>
            </a:r>
            <a:r>
              <a:rPr lang="en-IN" i="1" dirty="0"/>
              <a:t> = </a:t>
            </a:r>
            <a:r>
              <a:rPr lang="en-IN" i="1" dirty="0" err="1"/>
              <a:t>React.createClass</a:t>
            </a:r>
            <a:r>
              <a:rPr lang="en-IN" i="1" dirty="0"/>
              <a:t>({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render: function ()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return (&lt;h1&gt;Welcome To Hello World!&lt;/h1&gt;);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}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});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736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9E3B-8758-C526-5B24-71B80814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ES6 Class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A2079-4714-FD69-0756-5B3B9478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class </a:t>
            </a:r>
            <a:r>
              <a:rPr lang="en-IN" i="1" dirty="0" err="1"/>
              <a:t>CompanyMessage</a:t>
            </a:r>
            <a:r>
              <a:rPr lang="en-IN" i="1" dirty="0"/>
              <a:t> extends </a:t>
            </a:r>
            <a:r>
              <a:rPr lang="en-IN" i="1" dirty="0" err="1"/>
              <a:t>React.Component</a:t>
            </a:r>
            <a:r>
              <a:rPr lang="en-IN" i="1" dirty="0"/>
              <a:t>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constructor(props)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	super(props);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}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render() {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	return (&lt;h1&gt;h1&gt;Welcome To Hello World!&lt;/h1&gt;);</a:t>
            </a:r>
            <a:endParaRPr lang="en-IN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i="1" dirty="0"/>
              <a:t>		}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24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15C2-7365-2415-5C74-D3F96DF3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ES5 Stateless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85E6-FA32-66B2-EEFA-04B4430C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var</a:t>
            </a:r>
            <a:r>
              <a:rPr lang="en-US" i="1" dirty="0"/>
              <a:t> </a:t>
            </a:r>
            <a:r>
              <a:rPr lang="en-US" i="1" dirty="0" err="1"/>
              <a:t>CompanyName</a:t>
            </a:r>
            <a:r>
              <a:rPr lang="en-US" i="1" dirty="0"/>
              <a:t> = function(props) {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	return (&lt;h1&gt;Welcome To Hello World!&lt;/h1&gt;);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});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40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E5A3-3074-CD16-4227-3FC7B946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ES6 Stateless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3BC1-5217-208B-C1EB-D50647E2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const </a:t>
            </a:r>
            <a:r>
              <a:rPr lang="en-US" i="1" dirty="0"/>
              <a:t>HelloWorld = (props) =&gt; {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	return (&lt;h1&gt;Welcome To Hello World&lt;/h1&gt;);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 dirty="0"/>
              <a:t>});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88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F3AE-F398-E387-BF17-6C2C2937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Stateless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42E5-5811-E98C-625B-5756AC56C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Class is not required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Enforces best practices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Don’t use “</a:t>
            </a:r>
            <a:r>
              <a:rPr lang="en-US" b="1" i="1" dirty="0"/>
              <a:t>this</a:t>
            </a:r>
            <a:r>
              <a:rPr lang="en-US" dirty="0"/>
              <a:t>” keyword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Understanding becomes easy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Maintenance becomes easy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Testing becomes easy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Performance is higher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50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7CDB-2DE3-AA90-7E76-80B5BAF7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B301-1CC6-1E1F-F26B-21C82CA6D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Use class components – 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To maintain the state of the component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To use refs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To use lifecycle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20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FD58-2A7D-28DB-972B-0CFB16C9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Container Components?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E8FA-92A6-ADC1-6B42-75679738A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container components – 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Has few or no markup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Who pass the data and actions down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Knows about the store [Redux]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Are stateful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27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7C46-581D-A6BE-3326-1F23E294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Presentation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C476-9A32-FD12-8F2A-041B5519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presentation components – [16.7]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Contains all markup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They receive the data and actions from props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Don’t know about the store [Redux]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Are functional components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962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0A19-D3AA-10FC-A046-97E9C8B0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Lifecycle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26D36-7323-8B7B-1667-01429B7A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oogle Shape;181;p17">
            <a:extLst>
              <a:ext uri="{FF2B5EF4-FFF2-40B4-BE49-F238E27FC236}">
                <a16:creationId xmlns:a16="http://schemas.microsoft.com/office/drawing/2014/main" id="{DAA36E5C-A7C3-A733-6B1A-E565325E4212}"/>
              </a:ext>
            </a:extLst>
          </p:cNvPr>
          <p:cNvGrpSpPr/>
          <p:nvPr/>
        </p:nvGrpSpPr>
        <p:grpSpPr>
          <a:xfrm>
            <a:off x="1706880" y="1600203"/>
            <a:ext cx="8778240" cy="4536504"/>
            <a:chOff x="365760" y="1280160"/>
            <a:chExt cx="13889012" cy="4419983"/>
          </a:xfrm>
        </p:grpSpPr>
        <p:pic>
          <p:nvPicPr>
            <p:cNvPr id="5" name="Google Shape;182;p17">
              <a:extLst>
                <a:ext uri="{FF2B5EF4-FFF2-40B4-BE49-F238E27FC236}">
                  <a16:creationId xmlns:a16="http://schemas.microsoft.com/office/drawing/2014/main" id="{45F40CF3-BEC1-77C0-C6BF-5541A66F6D0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65760" y="1280160"/>
              <a:ext cx="3373412" cy="44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83;p17">
              <a:extLst>
                <a:ext uri="{FF2B5EF4-FFF2-40B4-BE49-F238E27FC236}">
                  <a16:creationId xmlns:a16="http://schemas.microsoft.com/office/drawing/2014/main" id="{BCE6CC02-4787-572D-AD78-0B5D13A5485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70960" y="1280160"/>
              <a:ext cx="3373412" cy="44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184;p17">
              <a:extLst>
                <a:ext uri="{FF2B5EF4-FFF2-40B4-BE49-F238E27FC236}">
                  <a16:creationId xmlns:a16="http://schemas.microsoft.com/office/drawing/2014/main" id="{98297568-BF5E-069C-E54B-0E7DBB52A73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376160" y="1280160"/>
              <a:ext cx="3373412" cy="38103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85;p17">
              <a:extLst>
                <a:ext uri="{FF2B5EF4-FFF2-40B4-BE49-F238E27FC236}">
                  <a16:creationId xmlns:a16="http://schemas.microsoft.com/office/drawing/2014/main" id="{24D2C97A-A8ED-4187-8ED2-FE3F3847C2E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881360" y="1280160"/>
              <a:ext cx="3373412" cy="15139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AE8678-0C24-76E3-382D-776E8311B6C3}"/>
              </a:ext>
            </a:extLst>
          </p:cNvPr>
          <p:cNvCxnSpPr/>
          <p:nvPr/>
        </p:nvCxnSpPr>
        <p:spPr>
          <a:xfrm>
            <a:off x="4127383" y="2508308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F02C94-74DD-9C04-FD9D-4BD7A68C45CF}"/>
              </a:ext>
            </a:extLst>
          </p:cNvPr>
          <p:cNvCxnSpPr>
            <a:cxnSpLocks/>
          </p:cNvCxnSpPr>
          <p:nvPr/>
        </p:nvCxnSpPr>
        <p:spPr>
          <a:xfrm>
            <a:off x="1913053" y="4120392"/>
            <a:ext cx="16438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074D87-5B8C-7BC9-BCF8-48363877EEB3}"/>
              </a:ext>
            </a:extLst>
          </p:cNvPr>
          <p:cNvCxnSpPr/>
          <p:nvPr/>
        </p:nvCxnSpPr>
        <p:spPr>
          <a:xfrm>
            <a:off x="6335088" y="3407329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114044-48A4-7B2B-8F62-8F6553D955D5}"/>
              </a:ext>
            </a:extLst>
          </p:cNvPr>
          <p:cNvCxnSpPr>
            <a:cxnSpLocks/>
          </p:cNvCxnSpPr>
          <p:nvPr/>
        </p:nvCxnSpPr>
        <p:spPr>
          <a:xfrm>
            <a:off x="4129147" y="4096623"/>
            <a:ext cx="16438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5B0D07-DAAC-0953-D2DF-D88F4A9B6DB5}"/>
              </a:ext>
            </a:extLst>
          </p:cNvPr>
          <p:cNvCxnSpPr/>
          <p:nvPr/>
        </p:nvCxnSpPr>
        <p:spPr>
          <a:xfrm>
            <a:off x="1872140" y="2501317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B9E712-6FC4-F086-6774-BE497314E83A}"/>
              </a:ext>
            </a:extLst>
          </p:cNvPr>
          <p:cNvCxnSpPr/>
          <p:nvPr/>
        </p:nvCxnSpPr>
        <p:spPr>
          <a:xfrm>
            <a:off x="1922474" y="3315050"/>
            <a:ext cx="171974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44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C3E1-82FA-4A0E-BA74-37D4435A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E543-97B2-8D58-2DB5-CFB1F63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What is React JS?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Features of React JS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How to get React JS?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to React JS Component</a:t>
            </a:r>
          </a:p>
          <a:p>
            <a:r>
              <a:rPr lang="en-IN" dirty="0"/>
              <a:t>Creating first React application</a:t>
            </a:r>
          </a:p>
          <a:p>
            <a:r>
              <a:rPr lang="en-IN" dirty="0"/>
              <a:t>React application bootstrapping process</a:t>
            </a:r>
          </a:p>
          <a:p>
            <a:r>
              <a:rPr lang="en-US" dirty="0"/>
              <a:t>Introduction to JSX</a:t>
            </a:r>
            <a:endParaRPr lang="en-IN" dirty="0"/>
          </a:p>
          <a:p>
            <a:r>
              <a:rPr lang="en-IN" dirty="0"/>
              <a:t>Introduction to Virtual DOM</a:t>
            </a:r>
          </a:p>
        </p:txBody>
      </p:sp>
    </p:spTree>
    <p:extLst>
      <p:ext uri="{BB962C8B-B14F-4D97-AF65-F5344CB8AC3E}">
        <p14:creationId xmlns:p14="http://schemas.microsoft.com/office/powerpoint/2010/main" val="94571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7FBA-F4F5-DC20-31F4-C486E27D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&amp; State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4A8B-456B-1240-E88A-15A09802C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Similar to function arguments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Props are used to pass the data to child components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Props are immutable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State is declared in container components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State can be modified by –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/>
              <a:t>Actions, network calls or others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Set initial state in a constructor</a:t>
            </a:r>
          </a:p>
        </p:txBody>
      </p:sp>
    </p:spTree>
    <p:extLst>
      <p:ext uri="{BB962C8B-B14F-4D97-AF65-F5344CB8AC3E}">
        <p14:creationId xmlns:p14="http://schemas.microsoft.com/office/powerpoint/2010/main" val="80448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C7B5-7C98-4D52-57C7-062F90F5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First React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6313-CCB3-1901-C340-215B1CA6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JS LTS Version</a:t>
            </a:r>
          </a:p>
          <a:p>
            <a:pPr lvl="1"/>
            <a:r>
              <a:rPr lang="en-IN" dirty="0">
                <a:hlinkClick r:id="rId2"/>
              </a:rPr>
              <a:t>https://nodejs.org/en</a:t>
            </a:r>
            <a:endParaRPr lang="en-IN" dirty="0"/>
          </a:p>
          <a:p>
            <a:r>
              <a:rPr lang="en-IN" dirty="0"/>
              <a:t>Install Visual Studio Code</a:t>
            </a:r>
          </a:p>
          <a:p>
            <a:pPr lvl="1"/>
            <a:r>
              <a:rPr lang="en-IN" dirty="0">
                <a:hlinkClick r:id="rId3"/>
              </a:rPr>
              <a:t>https://code.visualstudio.com/download</a:t>
            </a:r>
            <a:endParaRPr lang="en-IN" dirty="0"/>
          </a:p>
          <a:p>
            <a:r>
              <a:rPr lang="en-IN" dirty="0"/>
              <a:t>Creating First React application using NPX – </a:t>
            </a:r>
          </a:p>
          <a:p>
            <a:pPr lvl="1"/>
            <a:r>
              <a:rPr lang="en-IN" dirty="0" err="1"/>
              <a:t>npx</a:t>
            </a:r>
            <a:r>
              <a:rPr lang="en-IN" dirty="0"/>
              <a:t> create-react-app my-app</a:t>
            </a:r>
          </a:p>
          <a:p>
            <a:pPr lvl="2"/>
            <a:r>
              <a:rPr lang="en-IN" dirty="0"/>
              <a:t>NPX - 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Node Package </a:t>
            </a:r>
            <a:r>
              <a:rPr lang="en-IN" b="0" i="0" dirty="0" err="1">
                <a:solidFill>
                  <a:srgbClr val="040C28"/>
                </a:solidFill>
                <a:effectLst/>
                <a:latin typeface="Google Sans"/>
              </a:rPr>
              <a:t>eXecute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330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433-331E-AFCA-D453-622D78B8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</a:t>
            </a:r>
            <a:r>
              <a:rPr lang="en-IN" dirty="0" err="1"/>
              <a:t>Vite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EEA4-5243-578E-CC27-C464AFB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Vite</a:t>
            </a:r>
            <a:r>
              <a:rPr lang="en-IN" dirty="0"/>
              <a:t> is next generation frontend tooling</a:t>
            </a:r>
          </a:p>
          <a:p>
            <a:r>
              <a:rPr lang="en-IN" dirty="0"/>
              <a:t>Instant server start – </a:t>
            </a:r>
          </a:p>
          <a:p>
            <a:pPr lvl="1"/>
            <a:r>
              <a:rPr lang="en-IN" dirty="0"/>
              <a:t>On demand file serving over native ESM, no bundling required</a:t>
            </a:r>
          </a:p>
          <a:p>
            <a:r>
              <a:rPr lang="en-IN" dirty="0"/>
              <a:t>Hot Module Replacement irrespective of application size</a:t>
            </a:r>
          </a:p>
          <a:p>
            <a:r>
              <a:rPr lang="en-IN" dirty="0"/>
              <a:t>Out-of-the-box support for Typescript, JSX, CSS and others</a:t>
            </a:r>
          </a:p>
          <a:p>
            <a:r>
              <a:rPr lang="en-IN" dirty="0"/>
              <a:t>Optimized build using pre-configured Rollup build</a:t>
            </a:r>
          </a:p>
        </p:txBody>
      </p:sp>
    </p:spTree>
    <p:extLst>
      <p:ext uri="{BB962C8B-B14F-4D97-AF65-F5344CB8AC3E}">
        <p14:creationId xmlns:p14="http://schemas.microsoft.com/office/powerpoint/2010/main" val="110949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BED2-FE4F-5D56-7E32-0D27B7F2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Vite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8FFD-A3C4-BEA5-F87A-8AF55743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69713"/>
          </a:xfrm>
        </p:spPr>
        <p:txBody>
          <a:bodyPr/>
          <a:lstStyle/>
          <a:p>
            <a:r>
              <a:rPr lang="en-IN" dirty="0"/>
              <a:t>We are using bundling systems like Webpack and parcel</a:t>
            </a:r>
          </a:p>
          <a:p>
            <a:pPr lvl="1"/>
            <a:r>
              <a:rPr lang="en-IN" dirty="0"/>
              <a:t>It bundles all the JS modules, CSS and other assets</a:t>
            </a:r>
          </a:p>
          <a:p>
            <a:pPr lvl="1"/>
            <a:r>
              <a:rPr lang="en-IN" dirty="0"/>
              <a:t>Does this every time you make a change which can get really slow as our app grows with hundreds of modules</a:t>
            </a:r>
          </a:p>
          <a:p>
            <a:r>
              <a:rPr lang="en-IN" dirty="0"/>
              <a:t>Slow server start – </a:t>
            </a:r>
          </a:p>
          <a:p>
            <a:pPr lvl="1"/>
            <a:r>
              <a:rPr lang="en-IN" dirty="0"/>
              <a:t>Cold-starting the dev server needs to build the entire application and then serve</a:t>
            </a:r>
          </a:p>
          <a:p>
            <a:r>
              <a:rPr lang="en-IN" dirty="0"/>
              <a:t>Slow updates – </a:t>
            </a:r>
          </a:p>
          <a:p>
            <a:pPr lvl="1"/>
            <a:r>
              <a:rPr lang="en-IN" dirty="0"/>
              <a:t>Even though the HMR is supported by some bundling system, as app grows, it will become slower</a:t>
            </a:r>
          </a:p>
        </p:txBody>
      </p:sp>
    </p:spTree>
    <p:extLst>
      <p:ext uri="{BB962C8B-B14F-4D97-AF65-F5344CB8AC3E}">
        <p14:creationId xmlns:p14="http://schemas.microsoft.com/office/powerpoint/2010/main" val="1342051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A709-5A2F-2EB8-EF5A-3826B5098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Aim of </a:t>
            </a:r>
            <a:r>
              <a:rPr lang="en-IN" dirty="0" err="1"/>
              <a:t>Vite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8187F-E64C-20AF-D028-2F437394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 the issues by leveraging the power of native ESM support in browser</a:t>
            </a:r>
          </a:p>
          <a:p>
            <a:r>
              <a:rPr lang="en-IN" dirty="0" err="1"/>
              <a:t>Vite</a:t>
            </a:r>
            <a:r>
              <a:rPr lang="en-IN" dirty="0"/>
              <a:t> pre-bundles the dependencies using </a:t>
            </a:r>
            <a:r>
              <a:rPr lang="en-IN" dirty="0" err="1"/>
              <a:t>esbuild</a:t>
            </a:r>
            <a:endParaRPr lang="en-IN" dirty="0"/>
          </a:p>
          <a:p>
            <a:r>
              <a:rPr lang="en-IN" dirty="0" err="1"/>
              <a:t>esbuild</a:t>
            </a:r>
            <a:r>
              <a:rPr lang="en-IN" dirty="0"/>
              <a:t> is written in GO and pre-bundles 10-100x faster than JavaScript based bundlers</a:t>
            </a:r>
          </a:p>
          <a:p>
            <a:r>
              <a:rPr lang="en-IN" dirty="0" err="1"/>
              <a:t>Vite</a:t>
            </a:r>
            <a:r>
              <a:rPr lang="en-IN" dirty="0"/>
              <a:t> serves the source code over native ESM</a:t>
            </a:r>
          </a:p>
          <a:p>
            <a:r>
              <a:rPr lang="en-US" b="0" i="0" dirty="0" err="1">
                <a:solidFill>
                  <a:srgbClr val="3C3C43"/>
                </a:solidFill>
                <a:effectLst/>
                <a:highlight>
                  <a:srgbClr val="FFFFFF"/>
                </a:highlight>
                <a:latin typeface="Inter"/>
              </a:rPr>
              <a:t>Vite</a:t>
            </a:r>
            <a:r>
              <a:rPr lang="en-US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Inter"/>
              </a:rPr>
              <a:t> only needs to transform and serve source code on demand, as the browser requests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29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E648-5A80-BED0-F80E-A25D987E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Bundle Based Dev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5543-060E-3E6D-4FFB-0146B0B2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DC86C5-5C2C-8613-94C0-F9941D10D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98" y="1560220"/>
            <a:ext cx="9750804" cy="456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8613-0B95-1775-10F5-B0FFE87B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Native ESM Based Dev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EA7F-41F3-0A22-3AC1-D2D5A1B9F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D38AC-7BB1-BEB4-3AF3-5608187E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59" y="1583733"/>
            <a:ext cx="9692081" cy="45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71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7C11-70C3-B817-E7CC-4F4AC01F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First React App using </a:t>
            </a:r>
            <a:r>
              <a:rPr lang="en-IN" dirty="0" err="1"/>
              <a:t>Vite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97CF-A5DA-992A-F6B5-1552F4B3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below command to create </a:t>
            </a:r>
            <a:r>
              <a:rPr lang="en-IN" dirty="0" err="1"/>
              <a:t>Vite</a:t>
            </a:r>
            <a:r>
              <a:rPr lang="en-IN" dirty="0"/>
              <a:t> Application</a:t>
            </a:r>
          </a:p>
          <a:p>
            <a:r>
              <a:rPr lang="en-IN" dirty="0" err="1"/>
              <a:t>npm</a:t>
            </a:r>
            <a:r>
              <a:rPr lang="en-IN" dirty="0"/>
              <a:t> create </a:t>
            </a:r>
            <a:r>
              <a:rPr lang="en-IN" dirty="0" err="1"/>
              <a:t>vite@latest</a:t>
            </a:r>
            <a:r>
              <a:rPr lang="en-IN" dirty="0"/>
              <a:t> </a:t>
            </a:r>
            <a:r>
              <a:rPr lang="en-IN" dirty="0" err="1"/>
              <a:t>vite</a:t>
            </a:r>
            <a:r>
              <a:rPr lang="en-IN" dirty="0"/>
              <a:t>-react</a:t>
            </a:r>
          </a:p>
          <a:p>
            <a:pPr lvl="1"/>
            <a:r>
              <a:rPr lang="en-IN" dirty="0"/>
              <a:t>The above command will as you to choose the application template</a:t>
            </a:r>
          </a:p>
          <a:p>
            <a:pPr lvl="1"/>
            <a:r>
              <a:rPr lang="en-IN" dirty="0"/>
              <a:t>For Example – React [with JavaScript or Typescript]</a:t>
            </a:r>
          </a:p>
          <a:p>
            <a:r>
              <a:rPr lang="en-IN" dirty="0" err="1"/>
              <a:t>npm</a:t>
            </a:r>
            <a:r>
              <a:rPr lang="en-IN" dirty="0"/>
              <a:t> install to install all the required dependencies</a:t>
            </a:r>
          </a:p>
          <a:p>
            <a:r>
              <a:rPr lang="en-IN" dirty="0"/>
              <a:t>CD to the project – </a:t>
            </a:r>
            <a:r>
              <a:rPr lang="en-IN" dirty="0" err="1"/>
              <a:t>vite</a:t>
            </a:r>
            <a:r>
              <a:rPr lang="en-IN" dirty="0"/>
              <a:t>-react</a:t>
            </a:r>
          </a:p>
          <a:p>
            <a:r>
              <a:rPr lang="en-IN" dirty="0" err="1"/>
              <a:t>npm</a:t>
            </a:r>
            <a:r>
              <a:rPr lang="en-IN" dirty="0"/>
              <a:t> run dev – </a:t>
            </a:r>
          </a:p>
          <a:p>
            <a:pPr lvl="1"/>
            <a:r>
              <a:rPr lang="en-IN" dirty="0"/>
              <a:t>Starts the dev server and serves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529282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C201-5029-49F1-E159-C71214FE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Application Bootstrapping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53745-B0E5-1545-3098-4416DA50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ED414-A85E-6E39-0654-C7D51EDC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456"/>
            <a:ext cx="12192000" cy="529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6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8B89-D278-89C4-588B-DE8D175F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&lt;</a:t>
            </a:r>
            <a:r>
              <a:rPr lang="en-IN" dirty="0" err="1"/>
              <a:t>React.StrictMode</a:t>
            </a:r>
            <a:r>
              <a:rPr lang="en-IN" dirty="0"/>
              <a:t>&gt;?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C948B-3CB3-CB6A-0542-3D9FEB0FB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09421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Helps to identify components which uses unsafe lifecycle methods</a:t>
            </a:r>
          </a:p>
          <a:p>
            <a:r>
              <a:rPr lang="en-IN" dirty="0"/>
              <a:t>Warns about the usage of the legacy string ref API</a:t>
            </a:r>
          </a:p>
          <a:p>
            <a:r>
              <a:rPr lang="en-IN" dirty="0"/>
              <a:t>Warns about the usage of the deprecated </a:t>
            </a:r>
            <a:r>
              <a:rPr lang="en-IN" dirty="0" err="1"/>
              <a:t>findDOMNode</a:t>
            </a:r>
            <a:endParaRPr lang="en-IN" dirty="0"/>
          </a:p>
          <a:p>
            <a:r>
              <a:rPr lang="en-IN" dirty="0"/>
              <a:t>Helps in finding unexpected side effects</a:t>
            </a:r>
          </a:p>
          <a:p>
            <a:r>
              <a:rPr lang="en-IN" dirty="0"/>
              <a:t>Strict Mode is a developer tool and it runs only in development mode. No effect for production build</a:t>
            </a:r>
          </a:p>
          <a:p>
            <a:r>
              <a:rPr lang="en-IN" dirty="0"/>
              <a:t>In order to identify and detect any problems and to show errors and warnings, </a:t>
            </a:r>
            <a:r>
              <a:rPr lang="en-IN" dirty="0" err="1"/>
              <a:t>StrictMode</a:t>
            </a:r>
            <a:r>
              <a:rPr lang="en-IN" dirty="0"/>
              <a:t> renders every component inside the application twice</a:t>
            </a:r>
          </a:p>
        </p:txBody>
      </p:sp>
    </p:spTree>
    <p:extLst>
      <p:ext uri="{BB962C8B-B14F-4D97-AF65-F5344CB8AC3E}">
        <p14:creationId xmlns:p14="http://schemas.microsoft.com/office/powerpoint/2010/main" val="243958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C3E1-82FA-4A0E-BA74-37D4435A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E543-97B2-8D58-2DB5-CFB1F631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83159"/>
          </a:xfrm>
        </p:spPr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Working with CSS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IN" dirty="0"/>
              <a:t>Configuring Bootstrap CSS Framework in React Application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ts val="3200"/>
              <a:buChar char="•"/>
            </a:pPr>
            <a:r>
              <a:rPr lang="en-IN" dirty="0"/>
              <a:t>Different ways to integrate CSS in React Components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Introduction to React PoC – </a:t>
            </a:r>
            <a:r>
              <a:rPr lang="en-IN" i="1" dirty="0"/>
              <a:t>Proof-Of-Concept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PoC architecture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Project structure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Integrating </a:t>
            </a:r>
            <a:r>
              <a:rPr lang="en-IN" dirty="0" err="1"/>
              <a:t>axios</a:t>
            </a:r>
            <a:r>
              <a:rPr lang="en-IN" dirty="0"/>
              <a:t> library in React application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Formatting data using </a:t>
            </a:r>
            <a:r>
              <a:rPr lang="en-IN" b="1" i="1" u="sng" dirty="0"/>
              <a:t>Intl</a:t>
            </a:r>
            <a:r>
              <a:rPr lang="en-IN" dirty="0"/>
              <a:t> object/namespace of JavaScript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Introduction to React Hooks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IN" dirty="0"/>
              <a:t>Converting PoC into SPA – Single Page Application</a:t>
            </a:r>
          </a:p>
        </p:txBody>
      </p:sp>
    </p:spTree>
    <p:extLst>
      <p:ext uri="{BB962C8B-B14F-4D97-AF65-F5344CB8AC3E}">
        <p14:creationId xmlns:p14="http://schemas.microsoft.com/office/powerpoint/2010/main" val="119648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7D4B-B2BD-BEBF-C9E1-60A8AB81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</a:t>
            </a:r>
            <a:r>
              <a:rPr lang="en-IN"/>
              <a:t>is JSX?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0B1F0-CD82-34FB-BFAB-D13C0193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19379"/>
          </a:xfrm>
        </p:spPr>
        <p:txBody>
          <a:bodyPr/>
          <a:lstStyle/>
          <a:p>
            <a:r>
              <a:rPr lang="en-IN" dirty="0"/>
              <a:t>Syntax extension for JavaScript</a:t>
            </a:r>
          </a:p>
          <a:p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Display"/>
              </a:rPr>
              <a:t>Let you write HTML-like markup inside a JavaScript file</a:t>
            </a:r>
          </a:p>
          <a:p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Display"/>
              </a:rPr>
              <a:t>Most React developers prefer the conciseness of JSX</a:t>
            </a:r>
          </a:p>
          <a:p>
            <a:r>
              <a:rPr lang="en-IN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Display"/>
              </a:rPr>
              <a:t>Rules – </a:t>
            </a:r>
          </a:p>
          <a:p>
            <a:pPr lvl="1"/>
            <a:r>
              <a:rPr lang="en-IN" dirty="0">
                <a:solidFill>
                  <a:srgbClr val="23272F"/>
                </a:solidFill>
                <a:highlight>
                  <a:srgbClr val="FFFFFF"/>
                </a:highlight>
                <a:latin typeface="Optimistic Display"/>
              </a:rPr>
              <a:t>Return single root element</a:t>
            </a:r>
          </a:p>
          <a:p>
            <a:pPr lvl="2"/>
            <a:r>
              <a:rPr lang="en-IN" dirty="0">
                <a:solidFill>
                  <a:srgbClr val="23272F"/>
                </a:solidFill>
                <a:highlight>
                  <a:srgbClr val="FFFFFF"/>
                </a:highlight>
                <a:latin typeface="Optimistic Display"/>
              </a:rPr>
              <a:t>you can use Fragment [&lt;&gt;…&lt;/&gt;] in case you don’t want container element</a:t>
            </a:r>
            <a:endParaRPr lang="en-IN" b="0" i="0" dirty="0">
              <a:solidFill>
                <a:srgbClr val="23272F"/>
              </a:solidFill>
              <a:effectLst/>
              <a:highlight>
                <a:srgbClr val="FFFFFF"/>
              </a:highlight>
              <a:latin typeface="Optimistic Display"/>
            </a:endParaRPr>
          </a:p>
          <a:p>
            <a:pPr lvl="1"/>
            <a:r>
              <a:rPr lang="en-IN" dirty="0"/>
              <a:t>Close all the tags</a:t>
            </a:r>
          </a:p>
          <a:p>
            <a:pPr lvl="1"/>
            <a:r>
              <a:rPr lang="en-IN" dirty="0"/>
              <a:t>Follow camel casing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496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EB14-1381-9863-68AE-21295A69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JSX and Curly Braces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AF68A-764C-5999-AEB1-249E351F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Curly Brace – {JavaScript Expression/Variables}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JSX attributes inside quotes are passed as strings</a:t>
            </a:r>
            <a:endParaRPr lang="en-IN" b="0" i="0" dirty="0">
              <a:solidFill>
                <a:srgbClr val="23272F"/>
              </a:solidFill>
              <a:effectLst/>
              <a:highlight>
                <a:srgbClr val="FFFFFF"/>
              </a:highlight>
              <a:latin typeface="Optimistic Text"/>
            </a:endParaRP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Curly braces let you bring JavaScript logic and variables into your markup</a:t>
            </a:r>
            <a:endParaRPr lang="en-IN" dirty="0">
              <a:solidFill>
                <a:srgbClr val="23272F"/>
              </a:solidFill>
              <a:highlight>
                <a:srgbClr val="FFFFFF"/>
              </a:highlight>
              <a:latin typeface="Optimistic Text"/>
            </a:endParaRP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They work inside the JSX tag content or immediately after = in attributes</a:t>
            </a:r>
          </a:p>
          <a:p>
            <a:r>
              <a:rPr lang="en-US" dirty="0">
                <a:solidFill>
                  <a:srgbClr val="23272F"/>
                </a:solidFill>
                <a:highlight>
                  <a:srgbClr val="FFFFFF"/>
                </a:highlight>
                <a:latin typeface="Optimistic Text"/>
              </a:rPr>
              <a:t>Double Curly Braces – {{CSS/Object}}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 It is not special syntax. </a:t>
            </a:r>
            <a:r>
              <a:rPr lang="en-US" dirty="0">
                <a:solidFill>
                  <a:srgbClr val="23272F"/>
                </a:solidFill>
                <a:highlight>
                  <a:srgbClr val="FFFFFF"/>
                </a:highlight>
                <a:latin typeface="Optimistic Text"/>
              </a:rPr>
              <a:t>I</a:t>
            </a:r>
            <a:r>
              <a:rPr lang="en-US" b="0" i="0" dirty="0">
                <a:solidFill>
                  <a:srgbClr val="23272F"/>
                </a:solidFill>
                <a:effectLst/>
                <a:highlight>
                  <a:srgbClr val="FFFFFF"/>
                </a:highlight>
                <a:latin typeface="Optimistic Text"/>
              </a:rPr>
              <a:t>t’s a JavaScript object tucked inside JSX curly braces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039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2B8C-F139-1AE2-A3CD-513462B1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1236-071F-33B0-A496-E1DDDE02F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Actual DOM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F5505-3A82-158A-F383-872F6B69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480" y="2133365"/>
            <a:ext cx="9472481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37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A5C0-FE9F-98D2-833E-BE5B14611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DOM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C2A537-A2AE-7C6A-070C-14D47F26274D}"/>
              </a:ext>
            </a:extLst>
          </p:cNvPr>
          <p:cNvSpPr/>
          <p:nvPr/>
        </p:nvSpPr>
        <p:spPr>
          <a:xfrm>
            <a:off x="2560701" y="1417638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1B1424-4FFC-6E20-A134-E0C56F8B5424}"/>
              </a:ext>
            </a:extLst>
          </p:cNvPr>
          <p:cNvSpPr/>
          <p:nvPr/>
        </p:nvSpPr>
        <p:spPr>
          <a:xfrm>
            <a:off x="3357655" y="2237063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0F5FB4-F6FE-0827-5C99-EB5C388EC7CB}"/>
              </a:ext>
            </a:extLst>
          </p:cNvPr>
          <p:cNvSpPr/>
          <p:nvPr/>
        </p:nvSpPr>
        <p:spPr>
          <a:xfrm>
            <a:off x="1786118" y="2281805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8868D7-19D2-DD84-475E-4C445B0D068D}"/>
              </a:ext>
            </a:extLst>
          </p:cNvPr>
          <p:cNvSpPr/>
          <p:nvPr/>
        </p:nvSpPr>
        <p:spPr>
          <a:xfrm>
            <a:off x="2486598" y="3527370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CFC28F-2DA9-AF97-B727-D0C0C46B3CB6}"/>
              </a:ext>
            </a:extLst>
          </p:cNvPr>
          <p:cNvSpPr/>
          <p:nvPr/>
        </p:nvSpPr>
        <p:spPr>
          <a:xfrm>
            <a:off x="3756132" y="3527370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D12EF-2F11-5613-B4AC-F28F9BB3B39E}"/>
              </a:ext>
            </a:extLst>
          </p:cNvPr>
          <p:cNvSpPr/>
          <p:nvPr/>
        </p:nvSpPr>
        <p:spPr>
          <a:xfrm>
            <a:off x="3182885" y="4531454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AC7B04-CF9C-158F-1ABD-10BAAC92D566}"/>
              </a:ext>
            </a:extLst>
          </p:cNvPr>
          <p:cNvSpPr/>
          <p:nvPr/>
        </p:nvSpPr>
        <p:spPr>
          <a:xfrm>
            <a:off x="4553086" y="4518971"/>
            <a:ext cx="796954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6F1F11-C638-1D6F-4F0E-3B93803622B5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2466361" y="1997634"/>
            <a:ext cx="211051" cy="3836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C40BAE-9473-DFD8-5C3F-72AD8AABEDF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88410" y="1926533"/>
            <a:ext cx="467722" cy="3105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F9F8A5-1C77-907C-AC3A-EE3468169BAF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3756132" y="2916571"/>
            <a:ext cx="398477" cy="6107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0F9A6C-ABA9-ED4F-0611-EACA3EB9C643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3166841" y="2916571"/>
            <a:ext cx="589291" cy="710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EDFA08-1B09-BEE2-9514-1369309DA3F8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3581362" y="4206878"/>
            <a:ext cx="573247" cy="3245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C82982-1591-523F-DE67-96A745241922}"/>
              </a:ext>
            </a:extLst>
          </p:cNvPr>
          <p:cNvCxnSpPr>
            <a:cxnSpLocks/>
            <a:stCxn id="10" idx="5"/>
            <a:endCxn id="12" idx="0"/>
          </p:cNvCxnSpPr>
          <p:nvPr/>
        </p:nvCxnSpPr>
        <p:spPr>
          <a:xfrm>
            <a:off x="4436375" y="4107366"/>
            <a:ext cx="515188" cy="4116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0263FD4-2D81-4976-B03B-2AF116C5380D}"/>
              </a:ext>
            </a:extLst>
          </p:cNvPr>
          <p:cNvSpPr/>
          <p:nvPr/>
        </p:nvSpPr>
        <p:spPr>
          <a:xfrm>
            <a:off x="8228206" y="1417638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E2A6B4-93AF-B4DB-89B5-FB5060C35C26}"/>
              </a:ext>
            </a:extLst>
          </p:cNvPr>
          <p:cNvSpPr/>
          <p:nvPr/>
        </p:nvSpPr>
        <p:spPr>
          <a:xfrm>
            <a:off x="9025160" y="2237063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99807E-9D98-3059-B6C9-F144D5CF59FE}"/>
              </a:ext>
            </a:extLst>
          </p:cNvPr>
          <p:cNvSpPr/>
          <p:nvPr/>
        </p:nvSpPr>
        <p:spPr>
          <a:xfrm>
            <a:off x="7453623" y="2281805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3D2119-582E-323A-D712-D33983E9A0EB}"/>
              </a:ext>
            </a:extLst>
          </p:cNvPr>
          <p:cNvSpPr/>
          <p:nvPr/>
        </p:nvSpPr>
        <p:spPr>
          <a:xfrm>
            <a:off x="8154103" y="3527370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50C48BA-B435-7BC9-0EAF-22922CB1CFCE}"/>
              </a:ext>
            </a:extLst>
          </p:cNvPr>
          <p:cNvSpPr/>
          <p:nvPr/>
        </p:nvSpPr>
        <p:spPr>
          <a:xfrm>
            <a:off x="9423637" y="3527370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AEC343-D304-7375-EA6B-149F4A5BEACE}"/>
              </a:ext>
            </a:extLst>
          </p:cNvPr>
          <p:cNvSpPr/>
          <p:nvPr/>
        </p:nvSpPr>
        <p:spPr>
          <a:xfrm>
            <a:off x="8850390" y="4531454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8B8DD85-2AB1-DF5C-C1BB-42A6AE073D0B}"/>
              </a:ext>
            </a:extLst>
          </p:cNvPr>
          <p:cNvSpPr/>
          <p:nvPr/>
        </p:nvSpPr>
        <p:spPr>
          <a:xfrm>
            <a:off x="10220591" y="4518971"/>
            <a:ext cx="796954" cy="67950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28A057-8685-E494-99BC-39ED93AB058C}"/>
              </a:ext>
            </a:extLst>
          </p:cNvPr>
          <p:cNvCxnSpPr>
            <a:stCxn id="29" idx="3"/>
            <a:endCxn id="31" idx="7"/>
          </p:cNvCxnSpPr>
          <p:nvPr/>
        </p:nvCxnSpPr>
        <p:spPr>
          <a:xfrm flipH="1">
            <a:off x="8133866" y="1997634"/>
            <a:ext cx="211051" cy="383683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812392-D883-793C-123A-035080FA2B2F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955915" y="1926533"/>
            <a:ext cx="467722" cy="310530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A32CD0-D7E4-AB1B-637B-DBB97191EBD0}"/>
              </a:ext>
            </a:extLst>
          </p:cNvPr>
          <p:cNvCxnSpPr>
            <a:cxnSpLocks/>
            <a:stCxn id="30" idx="4"/>
            <a:endCxn id="33" idx="0"/>
          </p:cNvCxnSpPr>
          <p:nvPr/>
        </p:nvCxnSpPr>
        <p:spPr>
          <a:xfrm>
            <a:off x="9423637" y="2916571"/>
            <a:ext cx="398477" cy="610799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1F83CB-B685-4257-4BE8-D6A51E655738}"/>
              </a:ext>
            </a:extLst>
          </p:cNvPr>
          <p:cNvCxnSpPr>
            <a:cxnSpLocks/>
            <a:stCxn id="30" idx="4"/>
            <a:endCxn id="32" idx="7"/>
          </p:cNvCxnSpPr>
          <p:nvPr/>
        </p:nvCxnSpPr>
        <p:spPr>
          <a:xfrm flipH="1">
            <a:off x="8834346" y="2916571"/>
            <a:ext cx="589291" cy="710311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CA2A3D-0F33-9B72-5C0C-EC766E63308A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9248867" y="4206878"/>
            <a:ext cx="573247" cy="324576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608A29-71C0-D5A9-C39D-C21762CE9407}"/>
              </a:ext>
            </a:extLst>
          </p:cNvPr>
          <p:cNvCxnSpPr>
            <a:cxnSpLocks/>
            <a:stCxn id="33" idx="5"/>
            <a:endCxn id="35" idx="0"/>
          </p:cNvCxnSpPr>
          <p:nvPr/>
        </p:nvCxnSpPr>
        <p:spPr>
          <a:xfrm>
            <a:off x="10103880" y="4107366"/>
            <a:ext cx="515188" cy="411605"/>
          </a:xfrm>
          <a:prstGeom prst="lin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A1F4B02-0696-3CDE-A70D-464B8EFF40E0}"/>
              </a:ext>
            </a:extLst>
          </p:cNvPr>
          <p:cNvSpPr txBox="1"/>
          <p:nvPr/>
        </p:nvSpPr>
        <p:spPr>
          <a:xfrm>
            <a:off x="2885075" y="5746202"/>
            <a:ext cx="149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DOM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763D6A-8E89-79CA-E8CF-ABDDC8376C88}"/>
              </a:ext>
            </a:extLst>
          </p:cNvPr>
          <p:cNvSpPr txBox="1"/>
          <p:nvPr/>
        </p:nvSpPr>
        <p:spPr>
          <a:xfrm>
            <a:off x="8098916" y="5746202"/>
            <a:ext cx="330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Virtual DOM</a:t>
            </a:r>
          </a:p>
        </p:txBody>
      </p:sp>
    </p:spTree>
    <p:extLst>
      <p:ext uri="{BB962C8B-B14F-4D97-AF65-F5344CB8AC3E}">
        <p14:creationId xmlns:p14="http://schemas.microsoft.com/office/powerpoint/2010/main" val="3483706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BEF1-FBD6-2820-672C-4F28703E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Diffing Algorithm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315E47-016F-F3FC-A7D2-FCF8EE1CC1D7}"/>
              </a:ext>
            </a:extLst>
          </p:cNvPr>
          <p:cNvGrpSpPr/>
          <p:nvPr/>
        </p:nvGrpSpPr>
        <p:grpSpPr>
          <a:xfrm>
            <a:off x="511032" y="1757392"/>
            <a:ext cx="3563922" cy="3793324"/>
            <a:chOff x="1786118" y="1417638"/>
            <a:chExt cx="3563922" cy="37933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B1E15B2-AED7-0E8D-D5CF-006D6AAE5278}"/>
                </a:ext>
              </a:extLst>
            </p:cNvPr>
            <p:cNvSpPr/>
            <p:nvPr/>
          </p:nvSpPr>
          <p:spPr>
            <a:xfrm>
              <a:off x="2560701" y="1417638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A922D4-A0D6-5466-1703-93473AF65321}"/>
                </a:ext>
              </a:extLst>
            </p:cNvPr>
            <p:cNvSpPr/>
            <p:nvPr/>
          </p:nvSpPr>
          <p:spPr>
            <a:xfrm>
              <a:off x="3357655" y="2237063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252822C-BAA7-904D-E4F7-4B3865322FD1}"/>
                </a:ext>
              </a:extLst>
            </p:cNvPr>
            <p:cNvSpPr/>
            <p:nvPr/>
          </p:nvSpPr>
          <p:spPr>
            <a:xfrm>
              <a:off x="1786118" y="2281805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D19BBF2-38C7-3021-E875-C4EDFCB1B801}"/>
                </a:ext>
              </a:extLst>
            </p:cNvPr>
            <p:cNvSpPr/>
            <p:nvPr/>
          </p:nvSpPr>
          <p:spPr>
            <a:xfrm>
              <a:off x="2486598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34B4B9-DF96-ABDD-890B-4430E675F296}"/>
                </a:ext>
              </a:extLst>
            </p:cNvPr>
            <p:cNvSpPr/>
            <p:nvPr/>
          </p:nvSpPr>
          <p:spPr>
            <a:xfrm>
              <a:off x="3756132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BF9B96-00EB-12C5-942E-C5939256431E}"/>
                </a:ext>
              </a:extLst>
            </p:cNvPr>
            <p:cNvSpPr/>
            <p:nvPr/>
          </p:nvSpPr>
          <p:spPr>
            <a:xfrm>
              <a:off x="3182885" y="4531454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6E9829-C66A-ACB5-3F05-BD6DAF0CE56A}"/>
                </a:ext>
              </a:extLst>
            </p:cNvPr>
            <p:cNvSpPr/>
            <p:nvPr/>
          </p:nvSpPr>
          <p:spPr>
            <a:xfrm>
              <a:off x="4553086" y="4518971"/>
              <a:ext cx="796954" cy="6795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AD6D9E-68E3-70CE-29B1-010DF213BD54}"/>
                </a:ext>
              </a:extLst>
            </p:cNvPr>
            <p:cNvCxnSpPr>
              <a:stCxn id="4" idx="3"/>
              <a:endCxn id="6" idx="7"/>
            </p:cNvCxnSpPr>
            <p:nvPr/>
          </p:nvCxnSpPr>
          <p:spPr>
            <a:xfrm flipH="1">
              <a:off x="2466361" y="1997634"/>
              <a:ext cx="211051" cy="3836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3878A5-AE8C-0DA6-7CF2-90B3ADC25AD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288410" y="1926533"/>
              <a:ext cx="467722" cy="31053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C9D0D95-21A2-0947-7040-10AFD6394B1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3756132" y="2916571"/>
              <a:ext cx="398477" cy="61079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0C6881-932B-5BBC-2AD4-1D7B9EFACE12}"/>
                </a:ext>
              </a:extLst>
            </p:cNvPr>
            <p:cNvCxnSpPr>
              <a:cxnSpLocks/>
              <a:stCxn id="5" idx="4"/>
              <a:endCxn id="7" idx="7"/>
            </p:cNvCxnSpPr>
            <p:nvPr/>
          </p:nvCxnSpPr>
          <p:spPr>
            <a:xfrm flipH="1">
              <a:off x="3166841" y="2916571"/>
              <a:ext cx="589291" cy="7103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10F43A-2062-AF8F-0A65-2AFB90AF4184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 flipH="1">
              <a:off x="3581362" y="4206878"/>
              <a:ext cx="573247" cy="3245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13FBE2-2843-8E6C-E66E-7F989C5C8331}"/>
                </a:ext>
              </a:extLst>
            </p:cNvPr>
            <p:cNvCxnSpPr>
              <a:cxnSpLocks/>
              <a:stCxn id="8" idx="5"/>
              <a:endCxn id="10" idx="0"/>
            </p:cNvCxnSpPr>
            <p:nvPr/>
          </p:nvCxnSpPr>
          <p:spPr>
            <a:xfrm>
              <a:off x="4436375" y="4107366"/>
              <a:ext cx="515188" cy="4116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D32131-0495-0EFA-D39C-DECD238FC927}"/>
              </a:ext>
            </a:extLst>
          </p:cNvPr>
          <p:cNvGrpSpPr/>
          <p:nvPr/>
        </p:nvGrpSpPr>
        <p:grpSpPr>
          <a:xfrm>
            <a:off x="4473431" y="1664234"/>
            <a:ext cx="3563922" cy="3793324"/>
            <a:chOff x="7453623" y="1417638"/>
            <a:chExt cx="3563922" cy="379332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C9918B-242D-D4E2-9832-C315B60C75A6}"/>
                </a:ext>
              </a:extLst>
            </p:cNvPr>
            <p:cNvSpPr/>
            <p:nvPr/>
          </p:nvSpPr>
          <p:spPr>
            <a:xfrm>
              <a:off x="8228206" y="1417638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946861C-18DA-A5AF-5FF5-EEE5EE07009D}"/>
                </a:ext>
              </a:extLst>
            </p:cNvPr>
            <p:cNvSpPr/>
            <p:nvPr/>
          </p:nvSpPr>
          <p:spPr>
            <a:xfrm>
              <a:off x="9025160" y="2237063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0CD532-6504-B1CB-41B5-DEB0DAAC4EC8}"/>
                </a:ext>
              </a:extLst>
            </p:cNvPr>
            <p:cNvSpPr/>
            <p:nvPr/>
          </p:nvSpPr>
          <p:spPr>
            <a:xfrm>
              <a:off x="7453623" y="2281805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E1444B9-DE60-7CA6-7336-F0D202D2B162}"/>
                </a:ext>
              </a:extLst>
            </p:cNvPr>
            <p:cNvSpPr/>
            <p:nvPr/>
          </p:nvSpPr>
          <p:spPr>
            <a:xfrm>
              <a:off x="8154103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A93574-58D3-E906-ADA2-1606C028459F}"/>
                </a:ext>
              </a:extLst>
            </p:cNvPr>
            <p:cNvSpPr/>
            <p:nvPr/>
          </p:nvSpPr>
          <p:spPr>
            <a:xfrm>
              <a:off x="9423637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522C8C-6157-C723-D404-E222C43E8FA2}"/>
                </a:ext>
              </a:extLst>
            </p:cNvPr>
            <p:cNvSpPr/>
            <p:nvPr/>
          </p:nvSpPr>
          <p:spPr>
            <a:xfrm>
              <a:off x="8850390" y="4531454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38F180-1AE9-7E4A-AB16-140BD2C3B5C4}"/>
                </a:ext>
              </a:extLst>
            </p:cNvPr>
            <p:cNvSpPr/>
            <p:nvPr/>
          </p:nvSpPr>
          <p:spPr>
            <a:xfrm>
              <a:off x="10220591" y="4518971"/>
              <a:ext cx="796954" cy="679508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BA44A3-3929-1104-A40C-587B68AC9F05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>
            <a:xfrm flipH="1">
              <a:off x="8133866" y="1997634"/>
              <a:ext cx="211051" cy="383683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2D0DF3-3E26-3047-370A-F4ACB67862F0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8955915" y="1926533"/>
              <a:ext cx="467722" cy="310530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DD5FC6A-D752-CFAC-8494-C4B9168B9818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9423637" y="2916571"/>
              <a:ext cx="398477" cy="610799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478F9F-DE01-D9AF-4E72-30DC1C177B0C}"/>
                </a:ext>
              </a:extLst>
            </p:cNvPr>
            <p:cNvCxnSpPr>
              <a:cxnSpLocks/>
              <a:stCxn id="18" idx="4"/>
              <a:endCxn id="20" idx="7"/>
            </p:cNvCxnSpPr>
            <p:nvPr/>
          </p:nvCxnSpPr>
          <p:spPr>
            <a:xfrm flipH="1">
              <a:off x="8834346" y="2916571"/>
              <a:ext cx="589291" cy="710311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D0C35D-617F-253E-B41B-A3AC973707AF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flipH="1">
              <a:off x="9248867" y="4206878"/>
              <a:ext cx="573247" cy="324576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64FB1E-41A3-AAFE-EB67-272D4EF3CBCF}"/>
                </a:ext>
              </a:extLst>
            </p:cNvPr>
            <p:cNvCxnSpPr>
              <a:cxnSpLocks/>
              <a:stCxn id="21" idx="5"/>
              <a:endCxn id="23" idx="0"/>
            </p:cNvCxnSpPr>
            <p:nvPr/>
          </p:nvCxnSpPr>
          <p:spPr>
            <a:xfrm>
              <a:off x="10103880" y="4107366"/>
              <a:ext cx="515188" cy="411605"/>
            </a:xfrm>
            <a:prstGeom prst="lin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F27B2F1-6A8A-37F3-9824-01F1EC2F40C6}"/>
              </a:ext>
            </a:extLst>
          </p:cNvPr>
          <p:cNvSpPr txBox="1"/>
          <p:nvPr/>
        </p:nvSpPr>
        <p:spPr>
          <a:xfrm>
            <a:off x="2541126" y="5746202"/>
            <a:ext cx="1495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DOM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E09AA3-DF5D-E726-13D3-8799AB34F0D9}"/>
              </a:ext>
            </a:extLst>
          </p:cNvPr>
          <p:cNvSpPr txBox="1"/>
          <p:nvPr/>
        </p:nvSpPr>
        <p:spPr>
          <a:xfrm>
            <a:off x="5013494" y="5691671"/>
            <a:ext cx="330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Virtual DOM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9A6AAC2-1989-9072-BCD3-6613E5B815E5}"/>
              </a:ext>
            </a:extLst>
          </p:cNvPr>
          <p:cNvGrpSpPr/>
          <p:nvPr/>
        </p:nvGrpSpPr>
        <p:grpSpPr>
          <a:xfrm>
            <a:off x="8152703" y="1571904"/>
            <a:ext cx="3563922" cy="3793324"/>
            <a:chOff x="7453623" y="1417638"/>
            <a:chExt cx="3563922" cy="379332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244AFCC-3363-3F30-AECB-CC08F1ED3624}"/>
                </a:ext>
              </a:extLst>
            </p:cNvPr>
            <p:cNvSpPr/>
            <p:nvPr/>
          </p:nvSpPr>
          <p:spPr>
            <a:xfrm>
              <a:off x="8228206" y="1417638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88AC964-D7C2-0311-63A1-18D02B640908}"/>
                </a:ext>
              </a:extLst>
            </p:cNvPr>
            <p:cNvSpPr/>
            <p:nvPr/>
          </p:nvSpPr>
          <p:spPr>
            <a:xfrm>
              <a:off x="9025160" y="2237063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39F8C96-4A9E-0437-13DD-7998242B4ECC}"/>
                </a:ext>
              </a:extLst>
            </p:cNvPr>
            <p:cNvSpPr/>
            <p:nvPr/>
          </p:nvSpPr>
          <p:spPr>
            <a:xfrm>
              <a:off x="7453623" y="2281805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7DC2724-838C-38B3-03FB-06E770770751}"/>
                </a:ext>
              </a:extLst>
            </p:cNvPr>
            <p:cNvSpPr/>
            <p:nvPr/>
          </p:nvSpPr>
          <p:spPr>
            <a:xfrm>
              <a:off x="8154103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600682-DFE3-BFD2-5222-DE26A76CE514}"/>
                </a:ext>
              </a:extLst>
            </p:cNvPr>
            <p:cNvSpPr/>
            <p:nvPr/>
          </p:nvSpPr>
          <p:spPr>
            <a:xfrm>
              <a:off x="9423637" y="3527370"/>
              <a:ext cx="796954" cy="67950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DBE43D5-B717-7A31-E3C9-DF5124D52FE4}"/>
                </a:ext>
              </a:extLst>
            </p:cNvPr>
            <p:cNvSpPr/>
            <p:nvPr/>
          </p:nvSpPr>
          <p:spPr>
            <a:xfrm>
              <a:off x="8850390" y="4531454"/>
              <a:ext cx="796954" cy="67950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F4AF62A-3EDF-6D5B-B5DC-7EDCA5A4A9E5}"/>
                </a:ext>
              </a:extLst>
            </p:cNvPr>
            <p:cNvSpPr/>
            <p:nvPr/>
          </p:nvSpPr>
          <p:spPr>
            <a:xfrm>
              <a:off x="10220591" y="4518971"/>
              <a:ext cx="796954" cy="679508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8DD52B9-ABAA-E369-B879-6957022648F9}"/>
                </a:ext>
              </a:extLst>
            </p:cNvPr>
            <p:cNvCxnSpPr>
              <a:stCxn id="63" idx="3"/>
              <a:endCxn id="65" idx="7"/>
            </p:cNvCxnSpPr>
            <p:nvPr/>
          </p:nvCxnSpPr>
          <p:spPr>
            <a:xfrm flipH="1">
              <a:off x="8133866" y="1997634"/>
              <a:ext cx="211051" cy="383683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8259CE-827A-DC69-D5A9-9CA9C3ED6DB2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8955915" y="1926533"/>
              <a:ext cx="467722" cy="31053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CBEF05-8890-60EC-2E02-BF0FFE7DAAD3}"/>
                </a:ext>
              </a:extLst>
            </p:cNvPr>
            <p:cNvCxnSpPr>
              <a:cxnSpLocks/>
              <a:stCxn id="64" idx="4"/>
              <a:endCxn id="67" idx="0"/>
            </p:cNvCxnSpPr>
            <p:nvPr/>
          </p:nvCxnSpPr>
          <p:spPr>
            <a:xfrm>
              <a:off x="9423637" y="2916571"/>
              <a:ext cx="398477" cy="610799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78E9C2D-C654-6580-1832-2997F36E414B}"/>
                </a:ext>
              </a:extLst>
            </p:cNvPr>
            <p:cNvCxnSpPr>
              <a:cxnSpLocks/>
              <a:stCxn id="64" idx="4"/>
              <a:endCxn id="66" idx="7"/>
            </p:cNvCxnSpPr>
            <p:nvPr/>
          </p:nvCxnSpPr>
          <p:spPr>
            <a:xfrm flipH="1">
              <a:off x="8834346" y="2916571"/>
              <a:ext cx="589291" cy="710311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9CFC86-6AC2-D787-C150-755E7911322F}"/>
                </a:ext>
              </a:extLst>
            </p:cNvPr>
            <p:cNvCxnSpPr>
              <a:cxnSpLocks/>
              <a:stCxn id="67" idx="4"/>
              <a:endCxn id="68" idx="0"/>
            </p:cNvCxnSpPr>
            <p:nvPr/>
          </p:nvCxnSpPr>
          <p:spPr>
            <a:xfrm flipH="1">
              <a:off x="9248867" y="4206878"/>
              <a:ext cx="573247" cy="3245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422BA52-0890-02F9-AA34-6F27EB913609}"/>
                </a:ext>
              </a:extLst>
            </p:cNvPr>
            <p:cNvCxnSpPr>
              <a:cxnSpLocks/>
              <a:stCxn id="67" idx="5"/>
              <a:endCxn id="69" idx="0"/>
            </p:cNvCxnSpPr>
            <p:nvPr/>
          </p:nvCxnSpPr>
          <p:spPr>
            <a:xfrm>
              <a:off x="10103880" y="4107366"/>
              <a:ext cx="515188" cy="411605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77A830A-289B-7AD6-9489-A1784263ABB6}"/>
              </a:ext>
            </a:extLst>
          </p:cNvPr>
          <p:cNvSpPr txBox="1"/>
          <p:nvPr/>
        </p:nvSpPr>
        <p:spPr>
          <a:xfrm>
            <a:off x="7096854" y="1478920"/>
            <a:ext cx="778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Diff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76697B-401C-7D0E-5F84-3CEEA844CA99}"/>
              </a:ext>
            </a:extLst>
          </p:cNvPr>
          <p:cNvSpPr txBox="1"/>
          <p:nvPr/>
        </p:nvSpPr>
        <p:spPr>
          <a:xfrm>
            <a:off x="6618812" y="4516443"/>
            <a:ext cx="796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Update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D9B0B8-9650-28E1-61F1-4B3FAE8709F8}"/>
              </a:ext>
            </a:extLst>
          </p:cNvPr>
          <p:cNvSpPr txBox="1"/>
          <p:nvPr/>
        </p:nvSpPr>
        <p:spPr>
          <a:xfrm>
            <a:off x="8487938" y="5693069"/>
            <a:ext cx="3307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Virtual DOM</a:t>
            </a:r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ED02EBBA-B19D-BA22-EFAF-E0B4A91D4E30}"/>
              </a:ext>
            </a:extLst>
          </p:cNvPr>
          <p:cNvSpPr/>
          <p:nvPr/>
        </p:nvSpPr>
        <p:spPr>
          <a:xfrm>
            <a:off x="2892143" y="2759123"/>
            <a:ext cx="1581287" cy="292166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38BFFC82-BB85-DFC8-AFCA-581C96358C7B}"/>
              </a:ext>
            </a:extLst>
          </p:cNvPr>
          <p:cNvSpPr/>
          <p:nvPr/>
        </p:nvSpPr>
        <p:spPr>
          <a:xfrm>
            <a:off x="6841922" y="2759123"/>
            <a:ext cx="1310781" cy="178169"/>
          </a:xfrm>
          <a:prstGeom prst="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9356E34B-A33A-40B0-179E-E2F95B21C899}"/>
              </a:ext>
            </a:extLst>
          </p:cNvPr>
          <p:cNvCxnSpPr>
            <a:cxnSpLocks/>
            <a:stCxn id="67" idx="3"/>
            <a:endCxn id="8" idx="6"/>
          </p:cNvCxnSpPr>
          <p:nvPr/>
        </p:nvCxnSpPr>
        <p:spPr>
          <a:xfrm rot="5400000" flipH="1">
            <a:off x="6731337" y="753541"/>
            <a:ext cx="54754" cy="6961428"/>
          </a:xfrm>
          <a:prstGeom prst="curvedConnector4">
            <a:avLst>
              <a:gd name="adj1" fmla="val -2608441"/>
              <a:gd name="adj2" fmla="val 8325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76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44B0-A6A6-364D-C618-0474ECDF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Reconciliation and Batch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CEA0-33B4-BB51-FFDF-AC0F8DC8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536066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React keeps the in-memory Virtual representation of actual DOM and keep it sync with batch update. </a:t>
            </a:r>
          </a:p>
          <a:p>
            <a:r>
              <a:rPr lang="en-IN" dirty="0"/>
              <a:t>This above process is called Reconciliation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Batch Update – 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ReactJS using the diff algorithm to find the minimum number of steps to update the Real DOM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Once it has these steps, it executes all the steps in one event loop without involving multiple steps to repaint the Real DOM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I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f there are more elements which get updated ReactJS will wait for the event loop to finish</a:t>
            </a:r>
            <a:endParaRPr lang="en-US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US" dirty="0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hen, in bulk will update the real DOM with all the updated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473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87E5-CF93-8B55-F839-979FBD4E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43D9-D89E-869E-80A2-8BBDDEC1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example –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Let’s assume that we want change article to div tag</a:t>
            </a:r>
          </a:p>
          <a:p>
            <a:pPr lvl="1"/>
            <a:r>
              <a:rPr lang="en-IN" dirty="0"/>
              <a:t>Here we are changing the root element article to div and h1 is intact</a:t>
            </a:r>
          </a:p>
          <a:p>
            <a:pPr lvl="1"/>
            <a:r>
              <a:rPr lang="en-IN" dirty="0"/>
              <a:t>In this case, the  diffing algorithm will replace and re-render the above hierarchy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78EF1-E0AA-3E3B-CB77-991625ED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12" y="1481625"/>
            <a:ext cx="6001588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8B2EF5-FBCC-FB27-A653-C692D6303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654" y="2780947"/>
            <a:ext cx="605874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76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64EC-E26A-46A2-C44F-231144D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4B6B-6A84-D6B8-3204-CE6107A91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– 2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Let’s assume that we want to change class from container to container-fluid</a:t>
            </a:r>
          </a:p>
          <a:p>
            <a:pPr lvl="1"/>
            <a:r>
              <a:rPr lang="en-IN" dirty="0"/>
              <a:t>In this case, there is no teardown happening and hence only update will be the attribute change as part of the batch update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83BD-867D-9E93-E177-E6131F71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660" y="1600203"/>
            <a:ext cx="525063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72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F9F-8321-0197-77F9-D96C71F7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5894-3EF1-310B-DB57-4884250B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94880"/>
          </a:xfrm>
        </p:spPr>
        <p:txBody>
          <a:bodyPr/>
          <a:lstStyle/>
          <a:p>
            <a:r>
              <a:rPr lang="en-IN" dirty="0"/>
              <a:t>Example –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the above example, React will do the comparison of each item line-by-line </a:t>
            </a:r>
          </a:p>
          <a:p>
            <a:r>
              <a:rPr lang="en-IN" dirty="0"/>
              <a:t>It will check the existence of the items. If it is there, it will do nothing or else it will update the item accordingly </a:t>
            </a:r>
          </a:p>
          <a:p>
            <a:pPr lvl="1"/>
            <a:r>
              <a:rPr lang="en-IN" dirty="0"/>
              <a:t>This diffing is expensive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CA7D1-D70C-C056-3DE0-8A41AF518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45" y="1472176"/>
            <a:ext cx="3115110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82CCE-A9E2-E3B7-FF2A-43A8506AF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39" y="1472176"/>
            <a:ext cx="3038899" cy="20005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C563DE-5855-39C9-38FB-B82B88DDC9A0}"/>
              </a:ext>
            </a:extLst>
          </p:cNvPr>
          <p:cNvCxnSpPr/>
          <p:nvPr/>
        </p:nvCxnSpPr>
        <p:spPr>
          <a:xfrm>
            <a:off x="6761527" y="2768367"/>
            <a:ext cx="1518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EEA159-F9E6-E1B3-69D3-5EC1CF91A4B3}"/>
              </a:ext>
            </a:extLst>
          </p:cNvPr>
          <p:cNvCxnSpPr/>
          <p:nvPr/>
        </p:nvCxnSpPr>
        <p:spPr>
          <a:xfrm>
            <a:off x="6792286" y="3153347"/>
            <a:ext cx="15184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319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CDA8-EF7F-5A39-0297-3E356457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Diffing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BCAD-9C81-DAC1-8133-A499042C8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– 3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That’s why React complaint about not having key in list of items</a:t>
            </a:r>
          </a:p>
          <a:p>
            <a:r>
              <a:rPr lang="en-IN" dirty="0"/>
              <a:t>With key comparison, the algorithm work much faster rather than comparing the items one by one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00E0-D2AA-DA0F-2B7D-8B4A6A3F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36" y="1428471"/>
            <a:ext cx="3629532" cy="2000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6EAE0-BDF8-947E-59B4-BD9833E5F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831" y="1417638"/>
            <a:ext cx="3553321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1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36C3-DE75-8471-3FC6-4D4F6D0AA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386-39B9-8F33-6E73-94CDA25A3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44546"/>
          </a:xfrm>
        </p:spPr>
        <p:txBody>
          <a:bodyPr/>
          <a:lstStyle/>
          <a:p>
            <a:r>
              <a:rPr lang="en-IN" dirty="0"/>
              <a:t>Introduction to React Router library</a:t>
            </a:r>
          </a:p>
          <a:p>
            <a:r>
              <a:rPr lang="en-IN" dirty="0"/>
              <a:t>Configuring Routes</a:t>
            </a:r>
          </a:p>
          <a:p>
            <a:r>
              <a:rPr lang="en-IN" dirty="0"/>
              <a:t>Authentication and Authorization</a:t>
            </a:r>
          </a:p>
          <a:p>
            <a:pPr lvl="1"/>
            <a:r>
              <a:rPr lang="en-IN" dirty="0"/>
              <a:t>Login and Registration</a:t>
            </a:r>
          </a:p>
          <a:p>
            <a:pPr lvl="1"/>
            <a:r>
              <a:rPr lang="en-IN" dirty="0"/>
              <a:t>Security Trimming</a:t>
            </a:r>
          </a:p>
          <a:p>
            <a:r>
              <a:rPr lang="en-IN" dirty="0"/>
              <a:t>Protecting routes</a:t>
            </a:r>
          </a:p>
          <a:p>
            <a:r>
              <a:rPr lang="en-IN" dirty="0"/>
              <a:t>Lazy Loading components</a:t>
            </a:r>
          </a:p>
          <a:p>
            <a:r>
              <a:rPr lang="en-IN" dirty="0"/>
              <a:t>Introduction to Context API</a:t>
            </a:r>
          </a:p>
          <a:p>
            <a:r>
              <a:rPr lang="en-IN" dirty="0"/>
              <a:t>Working with Forms</a:t>
            </a:r>
          </a:p>
        </p:txBody>
      </p:sp>
    </p:spTree>
    <p:extLst>
      <p:ext uri="{BB962C8B-B14F-4D97-AF65-F5344CB8AC3E}">
        <p14:creationId xmlns:p14="http://schemas.microsoft.com/office/powerpoint/2010/main" val="2555409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161C-2048-003E-47D9-698FF13B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Configuring Bootstrap CSS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84BE6-5F3B-623F-1DE3-57E42677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we will install Bootstrap package [Officials]</a:t>
            </a:r>
          </a:p>
          <a:p>
            <a:r>
              <a:rPr lang="en-IN" dirty="0"/>
              <a:t>Second we will install </a:t>
            </a:r>
            <a:r>
              <a:rPr lang="en-IN" dirty="0" err="1"/>
              <a:t>Bootswatch</a:t>
            </a:r>
            <a:r>
              <a:rPr lang="en-IN" dirty="0"/>
              <a:t> package</a:t>
            </a:r>
          </a:p>
          <a:p>
            <a:pPr lvl="1"/>
            <a:r>
              <a:rPr lang="en-IN" dirty="0"/>
              <a:t>It is third-party themes package which offers number of free themes</a:t>
            </a:r>
          </a:p>
          <a:p>
            <a:r>
              <a:rPr lang="en-IN" dirty="0"/>
              <a:t>Command – 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bootstrap </a:t>
            </a:r>
            <a:r>
              <a:rPr lang="en-IN" dirty="0" err="1"/>
              <a:t>bootswatch</a:t>
            </a:r>
            <a:endParaRPr lang="en-IN" dirty="0"/>
          </a:p>
          <a:p>
            <a:r>
              <a:rPr lang="en-IN" dirty="0"/>
              <a:t>Next – in our index.js file, we will import the packages –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5A5C-1BC4-1D91-6A01-D8C8D3022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37" y="4917887"/>
            <a:ext cx="849748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1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DB8B-B62F-4DD5-0D7F-83241EA0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3825-D1E5-F58B-9CAD-7BDBBA563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Inline CSS –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B90F0-EB77-1B60-CD21-CFFFAF5B3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34" y="3146700"/>
            <a:ext cx="1079333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15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ED54-CA8E-96E2-07F3-45085E16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7FDF-146A-4BDD-7CE9-31DBCAAF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 Level CSS –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B86B2-375A-99C6-B903-D459A1BE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64" y="2149479"/>
            <a:ext cx="4439270" cy="1619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BBD68-416C-99C1-A7C6-683B33CF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2" y="4089893"/>
            <a:ext cx="1104101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6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2547-E78A-AECE-EB65-7B8FCE26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1B06-8C4B-8C03-042B-EB1A8457B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CSS As-A Module – Component Styles</a:t>
            </a:r>
          </a:p>
          <a:p>
            <a:pPr lvl="1"/>
            <a:r>
              <a:rPr lang="en-IN" dirty="0"/>
              <a:t>ComponentName.module.css</a:t>
            </a:r>
          </a:p>
          <a:p>
            <a:pPr lvl="1"/>
            <a:r>
              <a:rPr lang="en-IN" dirty="0"/>
              <a:t>Import the above CSS module into a </a:t>
            </a:r>
          </a:p>
          <a:p>
            <a:pPr marL="457200" lvl="1" indent="0">
              <a:buNone/>
            </a:pPr>
            <a:r>
              <a:rPr lang="en-IN" dirty="0"/>
              <a:t>    component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18653-6CAC-2E8E-99CD-2F84DE24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680" y="1236584"/>
            <a:ext cx="4345012" cy="32103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EAA484-6534-69D4-F5E9-7FBAB13C63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16243" y="2449585"/>
            <a:ext cx="1212437" cy="3921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D9898D9-6565-E0B6-2B27-A67953EEA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93" y="4358021"/>
            <a:ext cx="8554644" cy="543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52CA4-0ABC-9A5B-72C7-D24F1204E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07" y="4995837"/>
            <a:ext cx="1135538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56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58C-204D-4A5D-1B1F-AF706417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5FD4-81A9-0003-5227-33EE30012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5285166"/>
          </a:xfrm>
        </p:spPr>
        <p:txBody>
          <a:bodyPr>
            <a:normAutofit/>
          </a:bodyPr>
          <a:lstStyle/>
          <a:p>
            <a:r>
              <a:rPr lang="en-IN" dirty="0"/>
              <a:t>Events Management Portal</a:t>
            </a:r>
          </a:p>
          <a:p>
            <a:pPr lvl="1"/>
            <a:r>
              <a:rPr lang="en-IN" dirty="0"/>
              <a:t>Roles – Employee and Hr</a:t>
            </a:r>
          </a:p>
          <a:p>
            <a:pPr lvl="1"/>
            <a:r>
              <a:rPr lang="en-IN" dirty="0"/>
              <a:t>Employee Responsibilities – </a:t>
            </a:r>
          </a:p>
          <a:p>
            <a:pPr lvl="2"/>
            <a:r>
              <a:rPr lang="en-IN" dirty="0"/>
              <a:t>Employee can register himself/herself</a:t>
            </a:r>
          </a:p>
          <a:p>
            <a:pPr lvl="2"/>
            <a:r>
              <a:rPr lang="en-IN" dirty="0"/>
              <a:t>Employee can see other employee details</a:t>
            </a:r>
          </a:p>
          <a:p>
            <a:pPr lvl="2"/>
            <a:r>
              <a:rPr lang="en-IN" dirty="0"/>
              <a:t>Employee can see the list of events and event details. Also can register for an event and give the feedback for an attended event</a:t>
            </a:r>
          </a:p>
          <a:p>
            <a:pPr lvl="1"/>
            <a:r>
              <a:rPr lang="en-IN" dirty="0"/>
              <a:t>Hr Responsibilities – </a:t>
            </a:r>
          </a:p>
          <a:p>
            <a:pPr lvl="2"/>
            <a:r>
              <a:rPr lang="en-IN" dirty="0"/>
              <a:t>All the responsibilities of Employee</a:t>
            </a:r>
          </a:p>
          <a:p>
            <a:pPr lvl="2"/>
            <a:r>
              <a:rPr lang="en-IN" dirty="0"/>
              <a:t>Can schedule, postpone and cancel events</a:t>
            </a:r>
          </a:p>
          <a:p>
            <a:pPr lvl="2"/>
            <a:r>
              <a:rPr lang="en-IN" dirty="0"/>
              <a:t>Can take feedback and generate reports for the same</a:t>
            </a:r>
          </a:p>
        </p:txBody>
      </p:sp>
    </p:spTree>
    <p:extLst>
      <p:ext uri="{BB962C8B-B14F-4D97-AF65-F5344CB8AC3E}">
        <p14:creationId xmlns:p14="http://schemas.microsoft.com/office/powerpoint/2010/main" val="34707371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E3F5-3D20-C002-165D-FE6CBDC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PoC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96A5-B0B9-886D-B0B0-2308C2F6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CB207-E309-69D2-75B3-EF6AF22C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17" y="1935695"/>
            <a:ext cx="9060965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1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591-B176-1FBA-F0B9-FEB420F3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EA9A-C617-D164-7756-A2AEEB31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use() Hook – 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you can read a promise with use()</a:t>
            </a:r>
            <a:endParaRPr lang="en-IN" dirty="0"/>
          </a:p>
          <a:p>
            <a:pPr lvl="1"/>
            <a:r>
              <a:rPr lang="en-IN" dirty="0"/>
              <a:t>Simplifies asynchronous operations and context management</a:t>
            </a:r>
          </a:p>
          <a:p>
            <a:pPr lvl="1"/>
            <a:r>
              <a:rPr lang="en-IN" dirty="0"/>
              <a:t>It replaces </a:t>
            </a:r>
            <a:r>
              <a:rPr lang="en-IN" dirty="0" err="1"/>
              <a:t>useEffect</a:t>
            </a:r>
            <a:r>
              <a:rPr lang="en-IN" dirty="0"/>
              <a:t>(), </a:t>
            </a:r>
            <a:r>
              <a:rPr lang="en-IN" dirty="0" err="1"/>
              <a:t>useContext</a:t>
            </a:r>
            <a:r>
              <a:rPr lang="en-IN" dirty="0"/>
              <a:t>() and other hooks</a:t>
            </a:r>
          </a:p>
          <a:p>
            <a:pPr lvl="1"/>
            <a:r>
              <a:rPr lang="en-US" dirty="0"/>
              <a:t>Enables more declarative handling of asynchronous operations</a:t>
            </a:r>
            <a:endParaRPr lang="en-IN" dirty="0"/>
          </a:p>
          <a:p>
            <a:pPr lvl="1"/>
            <a:r>
              <a:rPr lang="en-IN" dirty="0"/>
              <a:t>Currently only works with Libraries and Frameworks that support caching for promises</a:t>
            </a:r>
          </a:p>
        </p:txBody>
      </p:sp>
    </p:spTree>
    <p:extLst>
      <p:ext uri="{BB962C8B-B14F-4D97-AF65-F5344CB8AC3E}">
        <p14:creationId xmlns:p14="http://schemas.microsoft.com/office/powerpoint/2010/main" val="1014643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1A70-250A-CB07-2095-DE513129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A32E-FFDB-EB5D-BF6F-A439ED667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useActionState</a:t>
            </a:r>
            <a:r>
              <a:rPr lang="en-IN" dirty="0"/>
              <a:t>() – </a:t>
            </a:r>
          </a:p>
          <a:p>
            <a:pPr lvl="1"/>
            <a:r>
              <a:rPr lang="en-US" dirty="0"/>
              <a:t>Streamlines state management within "Actions“</a:t>
            </a:r>
            <a:endParaRPr lang="en-IN" dirty="0"/>
          </a:p>
          <a:p>
            <a:pPr lvl="1"/>
            <a:r>
              <a:rPr lang="en-US" dirty="0"/>
              <a:t>Automatically tracks pending states during actions</a:t>
            </a:r>
            <a:endParaRPr lang="en-IN" dirty="0"/>
          </a:p>
          <a:p>
            <a:pPr lvl="1"/>
            <a:r>
              <a:rPr lang="en-US" dirty="0"/>
              <a:t>Provides a clear indication of action status (pending, success, error)</a:t>
            </a:r>
            <a:endParaRPr lang="en-IN" dirty="0"/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It accepts a function (the “Action”), and returns a wrapped Action to call</a:t>
            </a:r>
          </a:p>
          <a:p>
            <a:pPr lvl="1"/>
            <a:r>
              <a:rPr lang="en-IN" dirty="0"/>
              <a:t>Previously it was called </a:t>
            </a:r>
            <a:r>
              <a:rPr lang="en-IN" strike="sngStrike" dirty="0" err="1"/>
              <a:t>useFormState</a:t>
            </a:r>
            <a:r>
              <a:rPr lang="en-IN" strike="sngStrik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208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5D6D-8FD1-5F4D-7B30-057934D2F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0AAD7-A2A8-9388-BD1E-DD4B72A59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useFormStatus</a:t>
            </a:r>
            <a:r>
              <a:rPr lang="en-IN" dirty="0"/>
              <a:t>() – </a:t>
            </a:r>
          </a:p>
          <a:p>
            <a:pPr lvl="1"/>
            <a:r>
              <a:rPr lang="en-US" dirty="0"/>
              <a:t>Allows nested child components to access information about the parent form</a:t>
            </a:r>
            <a:endParaRPr lang="en-IN" dirty="0"/>
          </a:p>
          <a:p>
            <a:pPr lvl="1"/>
            <a:r>
              <a:rPr lang="en-IN" dirty="0"/>
              <a:t>Don’t need to do prop drilling </a:t>
            </a:r>
            <a:r>
              <a:rPr lang="en-US" dirty="0"/>
              <a:t>to pass form state down the component tree</a:t>
            </a:r>
          </a:p>
          <a:p>
            <a:pPr lvl="1"/>
            <a:r>
              <a:rPr lang="en-US" dirty="0"/>
              <a:t>Simplifies form handling in complex components</a:t>
            </a:r>
          </a:p>
          <a:p>
            <a:pPr lvl="1"/>
            <a:r>
              <a:rPr lang="en-US" dirty="0"/>
              <a:t>This hook 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reads the status of the parent &lt;form&gt; as if the form was a Context provider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2517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BAAB-6AE6-38BE-DAC5-0C7CD5DB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16D9-F850-FA3A-4BB4-021B2A635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useOptimistic</a:t>
            </a:r>
            <a:r>
              <a:rPr lang="en-IN" dirty="0"/>
              <a:t>() – </a:t>
            </a:r>
          </a:p>
          <a:p>
            <a:pPr lvl="1"/>
            <a:r>
              <a:rPr lang="en-US" dirty="0"/>
              <a:t>Enables optimistic updates while background operations (e.g., network requests) are in progress</a:t>
            </a:r>
            <a:endParaRPr lang="en-IN" dirty="0"/>
          </a:p>
          <a:p>
            <a:pPr lvl="1"/>
            <a:r>
              <a:rPr lang="en-US" dirty="0"/>
              <a:t>Provides a more responsive user experience by updating the UI immediately</a:t>
            </a:r>
            <a:endParaRPr lang="en-IN" dirty="0"/>
          </a:p>
          <a:p>
            <a:pPr lvl="1"/>
            <a:r>
              <a:rPr lang="en-US" dirty="0"/>
              <a:t>Can be used to implement undo/redo functionality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45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C201-6CA2-D74F-F7CF-AD48A42B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we going to learn?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898C-95C6-2C39-D354-965DCAEC5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Redux</a:t>
            </a:r>
          </a:p>
          <a:p>
            <a:pPr lvl="1"/>
            <a:r>
              <a:rPr lang="en-IN" dirty="0"/>
              <a:t>Why? What? How?</a:t>
            </a:r>
          </a:p>
          <a:p>
            <a:r>
              <a:rPr lang="en-IN" dirty="0"/>
              <a:t>Working with Redux library</a:t>
            </a:r>
          </a:p>
          <a:p>
            <a:r>
              <a:rPr lang="en-IN" dirty="0"/>
              <a:t>Converting PoC to use Redux storage</a:t>
            </a:r>
          </a:p>
          <a:p>
            <a:r>
              <a:rPr lang="en-IN" dirty="0"/>
              <a:t>Redux and Class components</a:t>
            </a:r>
          </a:p>
          <a:p>
            <a:r>
              <a:rPr lang="en-IN" dirty="0"/>
              <a:t>Redux and Function Component [Hooks]</a:t>
            </a:r>
          </a:p>
          <a:p>
            <a:r>
              <a:rPr lang="en-IN" dirty="0"/>
              <a:t>Introduction to React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7213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64A0-CEB6-DEDB-A40C-EDE1C31D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17D7-F51C-3C8F-3D2F-07AA9396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Assets Loading – </a:t>
            </a:r>
          </a:p>
          <a:p>
            <a:pPr lvl="1"/>
            <a:r>
              <a:rPr lang="en-IN" dirty="0"/>
              <a:t>Preloading resource in background </a:t>
            </a:r>
          </a:p>
          <a:p>
            <a:pPr lvl="2"/>
            <a:r>
              <a:rPr lang="en-IN" dirty="0"/>
              <a:t>Scripts, stylesheets and fonts</a:t>
            </a:r>
          </a:p>
          <a:p>
            <a:pPr lvl="1"/>
            <a:r>
              <a:rPr lang="en-IN" dirty="0"/>
              <a:t>It will improve the page load performance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React 19 includes a number of new APIs for loading and preloading Browser resources</a:t>
            </a:r>
            <a:endParaRPr lang="en-IN" b="0" i="0" dirty="0">
              <a:solidFill>
                <a:srgbClr val="23272F"/>
              </a:solidFill>
              <a:effectLst/>
              <a:latin typeface="Optimistic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46E23-B0FB-4536-024D-AB5BEB8DD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3" y="4447839"/>
            <a:ext cx="1052659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2546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9A7A-A3B7-17DE-0660-B82F7383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1F63-53F9-8BA9-3407-8AE6B8F2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Compiler – 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It is a new compiler currently in Beta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It is a build-time only tool that automatically optimizes your React app</a:t>
            </a:r>
            <a:endParaRPr lang="en-US" dirty="0">
              <a:solidFill>
                <a:srgbClr val="23272F"/>
              </a:solidFill>
              <a:latin typeface="Optimistic Text"/>
            </a:endParaRPr>
          </a:p>
          <a:p>
            <a:pPr lvl="1"/>
            <a:r>
              <a:rPr lang="en-IN" dirty="0">
                <a:solidFill>
                  <a:srgbClr val="23272F"/>
                </a:solidFill>
                <a:latin typeface="Optimistic Text"/>
              </a:rPr>
              <a:t>A</a:t>
            </a:r>
            <a:r>
              <a:rPr lang="en-IN" b="0" i="0" dirty="0">
                <a:solidFill>
                  <a:srgbClr val="23272F"/>
                </a:solidFill>
                <a:effectLst/>
                <a:latin typeface="Optimistic Text"/>
              </a:rPr>
              <a:t>utomatically </a:t>
            </a:r>
            <a:r>
              <a:rPr lang="en-IN" b="0" i="0" dirty="0" err="1">
                <a:solidFill>
                  <a:srgbClr val="23272F"/>
                </a:solidFill>
                <a:effectLst/>
                <a:latin typeface="Optimistic Text"/>
              </a:rPr>
              <a:t>memoizes</a:t>
            </a:r>
            <a:r>
              <a:rPr lang="en-IN" b="0" i="0" dirty="0">
                <a:solidFill>
                  <a:srgbClr val="23272F"/>
                </a:solidFill>
                <a:effectLst/>
                <a:latin typeface="Optimistic Text"/>
              </a:rPr>
              <a:t> your code</a:t>
            </a:r>
          </a:p>
          <a:p>
            <a:pPr lvl="1"/>
            <a:r>
              <a:rPr lang="en-IN" dirty="0" err="1">
                <a:solidFill>
                  <a:srgbClr val="23272F"/>
                </a:solidFill>
                <a:latin typeface="Optimistic Text"/>
              </a:rPr>
              <a:t>useMemo</a:t>
            </a:r>
            <a:r>
              <a:rPr lang="en-IN" dirty="0">
                <a:solidFill>
                  <a:srgbClr val="23272F"/>
                </a:solidFill>
                <a:latin typeface="Optimistic Text"/>
              </a:rPr>
              <a:t>(), </a:t>
            </a:r>
            <a:r>
              <a:rPr lang="en-IN" dirty="0" err="1">
                <a:solidFill>
                  <a:srgbClr val="23272F"/>
                </a:solidFill>
                <a:latin typeface="Optimistic Text"/>
              </a:rPr>
              <a:t>useCallback</a:t>
            </a:r>
            <a:r>
              <a:rPr lang="en-IN" dirty="0">
                <a:solidFill>
                  <a:srgbClr val="23272F"/>
                </a:solidFill>
                <a:latin typeface="Optimistic Text"/>
              </a:rPr>
              <a:t>() hooks are implicitly implemented in React Compiler</a:t>
            </a:r>
          </a:p>
          <a:p>
            <a:pPr lvl="2"/>
            <a:r>
              <a:rPr lang="en-IN" b="0" i="0" dirty="0">
                <a:solidFill>
                  <a:srgbClr val="23272F"/>
                </a:solidFill>
                <a:effectLst/>
                <a:latin typeface="Optimistic Text"/>
              </a:rPr>
              <a:t>It will 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use its knowledge of JavaScript and </a:t>
            </a:r>
            <a:r>
              <a:rPr lang="en-US" b="0" i="0" dirty="0" err="1">
                <a:solidFill>
                  <a:srgbClr val="23272F"/>
                </a:solidFill>
                <a:effectLst/>
                <a:latin typeface="Optimistic Text"/>
              </a:rPr>
              <a:t>React’s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rules to automatically </a:t>
            </a:r>
            <a:r>
              <a:rPr lang="en-US" b="0" i="0" dirty="0" err="1">
                <a:solidFill>
                  <a:srgbClr val="23272F"/>
                </a:solidFill>
                <a:effectLst/>
                <a:latin typeface="Optimistic Text"/>
              </a:rPr>
              <a:t>memoize</a:t>
            </a:r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 values or groups of values within your components and hooks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3891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6126-9D30-2B22-A329-7899E7BE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9CB2-D10F-499C-19B1-3C3FC1D5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Elements – </a:t>
            </a:r>
          </a:p>
          <a:p>
            <a:pPr lvl="1"/>
            <a:r>
              <a:rPr lang="en-US" b="0" i="0" dirty="0">
                <a:solidFill>
                  <a:srgbClr val="23272F"/>
                </a:solidFill>
                <a:effectLst/>
                <a:latin typeface="Optimistic Text"/>
              </a:rPr>
              <a:t>React 19 adds full support [100%] for custom elements</a:t>
            </a:r>
          </a:p>
          <a:p>
            <a:r>
              <a:rPr lang="en-IN" dirty="0"/>
              <a:t>Ref as a Prop</a:t>
            </a:r>
            <a:endParaRPr lang="en-US" dirty="0">
              <a:solidFill>
                <a:srgbClr val="23272F"/>
              </a:solidFill>
              <a:latin typeface="Optimistic Text"/>
            </a:endParaRPr>
          </a:p>
          <a:p>
            <a:pPr lvl="1"/>
            <a:r>
              <a:rPr lang="en-US" dirty="0">
                <a:solidFill>
                  <a:srgbClr val="23272F"/>
                </a:solidFill>
                <a:latin typeface="Optimistic Text"/>
              </a:rPr>
              <a:t>You can now access ref as prop for functional component</a:t>
            </a:r>
          </a:p>
          <a:p>
            <a:pPr lvl="1"/>
            <a:r>
              <a:rPr lang="en-US" dirty="0">
                <a:solidFill>
                  <a:srgbClr val="23272F"/>
                </a:solidFill>
                <a:latin typeface="Optimistic Text"/>
              </a:rPr>
              <a:t>No need to use </a:t>
            </a:r>
            <a:r>
              <a:rPr lang="en-US" dirty="0" err="1">
                <a:solidFill>
                  <a:srgbClr val="23272F"/>
                </a:solidFill>
                <a:latin typeface="Optimistic Text"/>
              </a:rPr>
              <a:t>forwardRef</a:t>
            </a:r>
            <a:endParaRPr lang="en-US" dirty="0">
              <a:solidFill>
                <a:srgbClr val="23272F"/>
              </a:solidFill>
              <a:latin typeface="Optimistic Text"/>
            </a:endParaRPr>
          </a:p>
          <a:p>
            <a:pPr lvl="1"/>
            <a:r>
              <a:rPr lang="en-US" dirty="0">
                <a:solidFill>
                  <a:srgbClr val="23272F"/>
                </a:solidFill>
                <a:latin typeface="Optimistic Text"/>
              </a:rPr>
              <a:t>Support for cleanup function from ref callbacks</a:t>
            </a:r>
          </a:p>
          <a:p>
            <a:r>
              <a:rPr lang="en-US" dirty="0">
                <a:solidFill>
                  <a:srgbClr val="23272F"/>
                </a:solidFill>
                <a:latin typeface="Optimistic Text"/>
              </a:rPr>
              <a:t>&lt;Context&gt; as provider – </a:t>
            </a:r>
          </a:p>
          <a:p>
            <a:pPr lvl="1"/>
            <a:r>
              <a:rPr lang="en-US" dirty="0">
                <a:solidFill>
                  <a:srgbClr val="23272F"/>
                </a:solidFill>
                <a:latin typeface="Optimistic Text"/>
              </a:rPr>
              <a:t>You can render &lt;Context&gt; as provider instead of &lt;</a:t>
            </a:r>
            <a:r>
              <a:rPr lang="en-US" dirty="0" err="1">
                <a:solidFill>
                  <a:srgbClr val="23272F"/>
                </a:solidFill>
                <a:latin typeface="Optimistic Text"/>
              </a:rPr>
              <a:t>Context.Provider</a:t>
            </a:r>
            <a:r>
              <a:rPr lang="en-US" dirty="0">
                <a:solidFill>
                  <a:srgbClr val="23272F"/>
                </a:solidFill>
                <a:latin typeface="Optimistic Text"/>
              </a:rPr>
              <a:t>&gt;</a:t>
            </a:r>
          </a:p>
          <a:p>
            <a:pPr lvl="1"/>
            <a:endParaRPr lang="en-US" dirty="0">
              <a:solidFill>
                <a:srgbClr val="23272F"/>
              </a:solidFill>
              <a:latin typeface="Optimistic Text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2582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B26B-2DB9-D26B-732F-661EECFA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new in React 19?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C777-59A2-59A8-E7CA-0DE4ED11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for document Metadata – </a:t>
            </a:r>
          </a:p>
          <a:p>
            <a:pPr lvl="1"/>
            <a:r>
              <a:rPr lang="en-IN" dirty="0"/>
              <a:t>Earlier document metadata tags like &lt;title&gt;, &lt;link&gt; and &lt;meta&gt; were inserted manually or with the help of libraries react-helmet</a:t>
            </a:r>
          </a:p>
          <a:p>
            <a:pPr lvl="1"/>
            <a:r>
              <a:rPr lang="en-IN" dirty="0"/>
              <a:t>In React 19, added </a:t>
            </a:r>
            <a:r>
              <a:rPr lang="en-IN" b="0" i="0" dirty="0">
                <a:solidFill>
                  <a:srgbClr val="23272F"/>
                </a:solidFill>
                <a:effectLst/>
                <a:latin typeface="Optimistic Text"/>
              </a:rPr>
              <a:t>support for rendering document metadata tags in components natively</a:t>
            </a:r>
          </a:p>
          <a:p>
            <a:pPr lvl="1"/>
            <a:r>
              <a:rPr lang="en-IN" dirty="0">
                <a:solidFill>
                  <a:srgbClr val="23272F"/>
                </a:solidFill>
                <a:latin typeface="Optimistic Text"/>
              </a:rPr>
              <a:t>When react renders the component, it will see the metadata tags and automatically hoist them to the &lt;head&gt; section of document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22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41B0-7BCD-5925-8630-46686365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7500"/>
            <a:ext cx="10972800" cy="1143000"/>
          </a:xfrm>
        </p:spPr>
        <p:txBody>
          <a:bodyPr/>
          <a:lstStyle/>
          <a:p>
            <a:r>
              <a:rPr lang="en-IN" i="1" dirty="0"/>
              <a:t>Let’s Get Started!!!</a:t>
            </a:r>
          </a:p>
        </p:txBody>
      </p:sp>
    </p:spTree>
    <p:extLst>
      <p:ext uri="{BB962C8B-B14F-4D97-AF65-F5344CB8AC3E}">
        <p14:creationId xmlns:p14="http://schemas.microsoft.com/office/powerpoint/2010/main" val="248675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CE45-AC3D-6340-D882-41B20F41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React 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EDC3-A088-8056-57BA-EB8A6111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is a JavaScript library for building User Interfaces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is developed by Facebook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The most popular JavaScript library with large community support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Can be used as V from MVC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Can be used on client as well as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57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B593-F608-2392-D441-5125042F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9708-7F87-6B86-BB2B-7E5E33B0F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5136157"/>
          </a:xfrm>
        </p:spPr>
        <p:txBody>
          <a:bodyPr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follows web standards like Component based development using React way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supports ES5 and ECMA2015 during React development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JSX is a preferred way writing React Components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Virtual DOM – Representation of DOM is kept in memory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offers declarative way to program user interfaces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can also render on Server using node and power mobile apps using React Native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Communication between components is made easy using PROPs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719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FB19-22DF-E4BC-0596-580A8D7E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CBA0-2BED-A6FF-1B96-03F1A8F9D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901265"/>
          </a:xfrm>
        </p:spPr>
        <p:txBody>
          <a:bodyPr>
            <a:normAutofit lnSpcReduction="10000"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components maintains its own state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Unidirectional Data Flow – One way data flow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It offers number of Lifecycle methods which you can use to run your application logic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has its own unique way of handling events on DOM elements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You can do conditional rendering of components depending on the state of the application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React follows “controlled component” when working with 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92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C43F-E6B6-9359-76A8-2CA199CFC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49CB-04D3-3930-8528-03CC9CC4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React Component can be loaded - </a:t>
            </a:r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Eager Loading</a:t>
            </a:r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Lazy Loading [16.3 and onwards]</a:t>
            </a:r>
          </a:p>
          <a:p>
            <a:pPr marL="3429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Starting with React 16.8, now we have React Hooks</a:t>
            </a:r>
          </a:p>
          <a:p>
            <a:pPr marL="742950" lvl="1" indent="-285750" algn="l" rtl="0">
              <a:spcBef>
                <a:spcPts val="640"/>
              </a:spcBef>
              <a:spcAft>
                <a:spcPts val="0"/>
              </a:spcAft>
              <a:buSzPts val="1800"/>
              <a:buChar char="–"/>
            </a:pPr>
            <a:r>
              <a:rPr lang="en-US" dirty="0"/>
              <a:t>Most appreciated feature by React Developers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43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10191</TotalTime>
  <Words>2171</Words>
  <Application>Microsoft Office PowerPoint</Application>
  <PresentationFormat>Widescreen</PresentationFormat>
  <Paragraphs>325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-apple-system</vt:lpstr>
      <vt:lpstr>Arial</vt:lpstr>
      <vt:lpstr>Calibri</vt:lpstr>
      <vt:lpstr>Google Sans</vt:lpstr>
      <vt:lpstr>Inter</vt:lpstr>
      <vt:lpstr>Optimistic Display</vt:lpstr>
      <vt:lpstr>Optimistic Text</vt:lpstr>
      <vt:lpstr>Office Theme</vt:lpstr>
      <vt:lpstr>React JS</vt:lpstr>
      <vt:lpstr>What are we going to learn? </vt:lpstr>
      <vt:lpstr>What are we going to learn? </vt:lpstr>
      <vt:lpstr>What are we going to learn? </vt:lpstr>
      <vt:lpstr>What are we going to learn? </vt:lpstr>
      <vt:lpstr>What is React JS?</vt:lpstr>
      <vt:lpstr>Features of React JS</vt:lpstr>
      <vt:lpstr>Features of React JS</vt:lpstr>
      <vt:lpstr>Features of React JS</vt:lpstr>
      <vt:lpstr>Introduction to React Component</vt:lpstr>
      <vt:lpstr>ES5 Class Component</vt:lpstr>
      <vt:lpstr>ES6 Class Component</vt:lpstr>
      <vt:lpstr>ES5 Stateless Component</vt:lpstr>
      <vt:lpstr>ES6 Stateless Component</vt:lpstr>
      <vt:lpstr>Advantages of Stateless Components</vt:lpstr>
      <vt:lpstr>Class Components</vt:lpstr>
      <vt:lpstr>What are Container Components?</vt:lpstr>
      <vt:lpstr>What are Presentation Component?</vt:lpstr>
      <vt:lpstr>Component Lifecycle Methods</vt:lpstr>
      <vt:lpstr>Props &amp; State in React</vt:lpstr>
      <vt:lpstr>Creating First React App</vt:lpstr>
      <vt:lpstr>Introduction to Vite</vt:lpstr>
      <vt:lpstr>Why Vite?</vt:lpstr>
      <vt:lpstr>Aim of Vite</vt:lpstr>
      <vt:lpstr>Bundle Based Dev Server</vt:lpstr>
      <vt:lpstr>Native ESM Based Dev Server</vt:lpstr>
      <vt:lpstr>Creating First React App using Vite</vt:lpstr>
      <vt:lpstr>React Application Bootstrapping Process</vt:lpstr>
      <vt:lpstr>What is &lt;React.StrictMode&gt;?</vt:lpstr>
      <vt:lpstr>What is JSX?</vt:lpstr>
      <vt:lpstr>JSX and Curly Braces </vt:lpstr>
      <vt:lpstr>Introduction to Virtual DOM</vt:lpstr>
      <vt:lpstr>Virtual DOM</vt:lpstr>
      <vt:lpstr>Diffing Algorithm </vt:lpstr>
      <vt:lpstr>What is Reconciliation and Batch Update?</vt:lpstr>
      <vt:lpstr>Different Diffing Algorithms</vt:lpstr>
      <vt:lpstr>Different Diffing Algorithms</vt:lpstr>
      <vt:lpstr>Different Diffing Algorithms</vt:lpstr>
      <vt:lpstr>Different Diffing Algorithms</vt:lpstr>
      <vt:lpstr>Configuring Bootstrap CSS Framework</vt:lpstr>
      <vt:lpstr>Working with CSS</vt:lpstr>
      <vt:lpstr>Working with CSS</vt:lpstr>
      <vt:lpstr>Working with CSS</vt:lpstr>
      <vt:lpstr>Introduction to PoC</vt:lpstr>
      <vt:lpstr>Introduction to PoC</vt:lpstr>
      <vt:lpstr>What’s new in React 19?</vt:lpstr>
      <vt:lpstr>What’s new in React 19?</vt:lpstr>
      <vt:lpstr>What’s new in React 19?</vt:lpstr>
      <vt:lpstr>What’s new in React 19?</vt:lpstr>
      <vt:lpstr>What’s new in React 19?</vt:lpstr>
      <vt:lpstr>What’s new in React 19?</vt:lpstr>
      <vt:lpstr>What’s new in React 19?</vt:lpstr>
      <vt:lpstr>What’s new in React 19?</vt:lpstr>
      <vt:lpstr>Let’s Get Started!!!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Pravinkumar Dabade</cp:lastModifiedBy>
  <cp:revision>358</cp:revision>
  <dcterms:created xsi:type="dcterms:W3CDTF">2014-08-26T23:50:27Z</dcterms:created>
  <dcterms:modified xsi:type="dcterms:W3CDTF">2025-03-15T10:15:53Z</dcterms:modified>
</cp:coreProperties>
</file>