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5" r:id="rId10"/>
    <p:sldId id="260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9" r:id="rId31"/>
    <p:sldId id="290" r:id="rId32"/>
    <p:sldId id="291" r:id="rId33"/>
    <p:sldId id="292" r:id="rId34"/>
    <p:sldId id="293" r:id="rId35"/>
    <p:sldId id="294" r:id="rId36"/>
    <p:sldId id="285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24-09-2024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4413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Introduction To Microservices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4311" y="3075787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Pravinkumar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2050" y="3782213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5621-5C46-C40A-38E2-CA412C95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4E2CB4-040D-67B9-CAF6-2F83B3451B9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124" y="1589378"/>
            <a:ext cx="4685752" cy="45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29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EF51-3CCA-AED6-05B0-E9DD5CE5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5480-81A4-8165-10BA-897964F0C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Proposed by Robert C. Martin (Uncle Bob)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It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emphasizes keeping the core business logic and application logic at the center, with other layers (UI, database, etc.) depending on it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Advantages – 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Independence – Core logic is independent of frameworks, UIs, DBs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Testability – highly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testable due to clear separation of concerns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Maintainability -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Easier to maintain and evolve over tim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3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7CF-58F3-89D9-339C-AB6B589D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8C01-1F75-108D-9024-5D344E6FD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4387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Disadvantages – </a:t>
            </a:r>
          </a:p>
          <a:p>
            <a:pPr lvl="1"/>
            <a:r>
              <a:rPr lang="en-IN" dirty="0"/>
              <a:t>Complexity – 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Can be complex to implement, especially for smaller projects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IN" dirty="0">
                <a:solidFill>
                  <a:srgbClr val="111111"/>
                </a:solidFill>
                <a:latin typeface="-apple-system"/>
              </a:rPr>
              <a:t>Learning Curve – 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Requires a good understanding of architectural principles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When to use clean architecture?</a:t>
            </a:r>
          </a:p>
          <a:p>
            <a:pPr lvl="1"/>
            <a:r>
              <a:rPr lang="en-IN" dirty="0">
                <a:solidFill>
                  <a:srgbClr val="111111"/>
                </a:solidFill>
                <a:latin typeface="-apple-system"/>
              </a:rPr>
              <a:t>Complex business logic</a:t>
            </a:r>
          </a:p>
          <a:p>
            <a:pPr lvl="1"/>
            <a:r>
              <a:rPr lang="en-IN" dirty="0">
                <a:solidFill>
                  <a:srgbClr val="111111"/>
                </a:solidFill>
                <a:latin typeface="-apple-system"/>
              </a:rPr>
              <a:t>Large teams</a:t>
            </a: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Think about alternatives in case – Simple Services and Short-term projects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93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36BF-A877-687B-B635-7E0815BB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Monolithic Vs Microservices</a:t>
            </a:r>
          </a:p>
        </p:txBody>
      </p:sp>
      <p:pic>
        <p:nvPicPr>
          <p:cNvPr id="2050" name="Picture 2" descr="Microservices architecture - .NET | Microsoft Learn">
            <a:extLst>
              <a:ext uri="{FF2B5EF4-FFF2-40B4-BE49-F238E27FC236}">
                <a16:creationId xmlns:a16="http://schemas.microsoft.com/office/drawing/2014/main" id="{B12D7980-E5D2-27C9-073B-4199BA7F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54" y="1512335"/>
            <a:ext cx="9378892" cy="497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7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B0C-73ED-93F8-71D4-B8806224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Scenarios and Who is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06DD-DA55-451B-AB2C-52405670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27768"/>
          </a:xfrm>
        </p:spPr>
        <p:txBody>
          <a:bodyPr/>
          <a:lstStyle/>
          <a:p>
            <a:r>
              <a:rPr lang="en-IN" dirty="0"/>
              <a:t>Amazon – </a:t>
            </a:r>
          </a:p>
          <a:p>
            <a:pPr lvl="1"/>
            <a:r>
              <a:rPr lang="en-IN" dirty="0"/>
              <a:t>Uses over 1000 microservices</a:t>
            </a:r>
          </a:p>
          <a:p>
            <a:pPr lvl="2"/>
            <a:r>
              <a:rPr lang="en-IN" dirty="0"/>
              <a:t>For example – Order processing, Payments and Inventory Management</a:t>
            </a:r>
          </a:p>
          <a:p>
            <a:r>
              <a:rPr lang="en-IN" dirty="0"/>
              <a:t>Netflix – </a:t>
            </a:r>
          </a:p>
          <a:p>
            <a:pPr lvl="1"/>
            <a:r>
              <a:rPr lang="en-IN" dirty="0"/>
              <a:t>Uses over 700 microservices</a:t>
            </a:r>
          </a:p>
          <a:p>
            <a:pPr lvl="2"/>
            <a:r>
              <a:rPr lang="en-IN" dirty="0"/>
              <a:t>For example -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ncluding user recommendations, streaming, and account management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Uber, Airbnb, Spotify and many others – 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Uber uses over 500 microservice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9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506C1-F2A4-472D-5251-6A444D9B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62DC-623A-F4B9-4088-3FAADC2F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02601"/>
          </a:xfrm>
        </p:spPr>
        <p:txBody>
          <a:bodyPr>
            <a:normAutofit/>
          </a:bodyPr>
          <a:lstStyle/>
          <a:p>
            <a:r>
              <a:rPr lang="en-IN" dirty="0"/>
              <a:t>Benefits – </a:t>
            </a:r>
          </a:p>
          <a:p>
            <a:pPr lvl="1"/>
            <a:r>
              <a:rPr lang="en-IN" dirty="0"/>
              <a:t>Independent scaling, better handling of payloads</a:t>
            </a:r>
          </a:p>
          <a:p>
            <a:pPr lvl="1"/>
            <a:r>
              <a:rPr lang="en-IN" dirty="0"/>
              <a:t>Flexibility – </a:t>
            </a:r>
          </a:p>
          <a:p>
            <a:pPr lvl="2"/>
            <a:r>
              <a:rPr lang="en-IN" dirty="0"/>
              <a:t>Different microservices development using different technologies</a:t>
            </a:r>
          </a:p>
          <a:p>
            <a:pPr lvl="1"/>
            <a:r>
              <a:rPr lang="en-IN" dirty="0"/>
              <a:t>Fault Isolation – </a:t>
            </a:r>
          </a:p>
          <a:p>
            <a:pPr lvl="2"/>
            <a:r>
              <a:rPr lang="en-IN" dirty="0"/>
              <a:t>Failures in one service do not necessarily affect the entire system</a:t>
            </a:r>
          </a:p>
          <a:p>
            <a:pPr lvl="1"/>
            <a:r>
              <a:rPr lang="en-IN" dirty="0"/>
              <a:t>Continuous Deployment – </a:t>
            </a:r>
          </a:p>
          <a:p>
            <a:pPr lvl="2"/>
            <a:r>
              <a:rPr lang="en-US" dirty="0">
                <a:effectLst/>
                <a:latin typeface="-apple-system"/>
              </a:rPr>
              <a:t>Microservices can be deployed independently, enabling faster and more frequent updates</a:t>
            </a:r>
          </a:p>
          <a:p>
            <a:pPr lvl="1"/>
            <a:r>
              <a:rPr lang="en-US" dirty="0">
                <a:latin typeface="-apple-system"/>
              </a:rPr>
              <a:t>Teams can work independently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1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AC35-6DF2-4374-56C6-A2A6B2E1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94B2-5E85-03A0-6EE5-F91275405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251610"/>
          </a:xfrm>
        </p:spPr>
        <p:txBody>
          <a:bodyPr>
            <a:normAutofit/>
          </a:bodyPr>
          <a:lstStyle/>
          <a:p>
            <a:r>
              <a:rPr lang="en-IN" dirty="0"/>
              <a:t>Increased Complexity</a:t>
            </a:r>
          </a:p>
          <a:p>
            <a:pPr lvl="1"/>
            <a:r>
              <a:rPr lang="en-IN" dirty="0"/>
              <a:t>Managing distributed system can be complex which always requires sophisticated orchestration and monitoring</a:t>
            </a:r>
          </a:p>
          <a:p>
            <a:r>
              <a:rPr lang="en-IN" dirty="0"/>
              <a:t>Operational Overhead</a:t>
            </a:r>
          </a:p>
          <a:p>
            <a:pPr lvl="1"/>
            <a:r>
              <a:rPr lang="en-IN" dirty="0"/>
              <a:t>Individual service deployment, monitoring and management leads to operational overhead</a:t>
            </a:r>
          </a:p>
          <a:p>
            <a:r>
              <a:rPr lang="en-IN" dirty="0"/>
              <a:t>Data Management</a:t>
            </a:r>
          </a:p>
          <a:p>
            <a:pPr lvl="1"/>
            <a:r>
              <a:rPr lang="en-IN" dirty="0"/>
              <a:t>Data consistency is management in distributed databases is challenging </a:t>
            </a:r>
          </a:p>
          <a:p>
            <a:r>
              <a:rPr lang="en-IN" dirty="0"/>
              <a:t>Security, service discovery and other limitations</a:t>
            </a:r>
          </a:p>
        </p:txBody>
      </p:sp>
    </p:spTree>
    <p:extLst>
      <p:ext uri="{BB962C8B-B14F-4D97-AF65-F5344CB8AC3E}">
        <p14:creationId xmlns:p14="http://schemas.microsoft.com/office/powerpoint/2010/main" val="394690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6CDC-C081-44E7-B90F-49B329A1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– Domain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3CCD7-5046-E57E-A0CF-12C1D4C2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352278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software development approach that focuses on modeling software to match a complex business domain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Popularized by Eric Evans in his book “Domain-Driven Design: Tackling Complexity in the Heart of Software.” 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IN" dirty="0"/>
              <a:t>It includes number of parts – </a:t>
            </a:r>
          </a:p>
          <a:p>
            <a:pPr lvl="1"/>
            <a:r>
              <a:rPr lang="en-IN" dirty="0"/>
              <a:t>Strategic Design</a:t>
            </a:r>
          </a:p>
          <a:p>
            <a:pPr lvl="1"/>
            <a:r>
              <a:rPr lang="en-IN" dirty="0"/>
              <a:t>Tactical Design</a:t>
            </a:r>
          </a:p>
          <a:p>
            <a:pPr lvl="1"/>
            <a:r>
              <a:rPr lang="en-IN" dirty="0"/>
              <a:t>Repositories and Services</a:t>
            </a:r>
          </a:p>
          <a:p>
            <a:pPr lvl="1"/>
            <a:r>
              <a:rPr lang="en-IN" dirty="0"/>
              <a:t>Ubiquitous Language</a:t>
            </a:r>
          </a:p>
          <a:p>
            <a:pPr lvl="1"/>
            <a:r>
              <a:rPr lang="en-IN" dirty="0"/>
              <a:t>Event Storming</a:t>
            </a:r>
          </a:p>
        </p:txBody>
      </p:sp>
    </p:spTree>
    <p:extLst>
      <p:ext uri="{BB962C8B-B14F-4D97-AF65-F5344CB8AC3E}">
        <p14:creationId xmlns:p14="http://schemas.microsoft.com/office/powerpoint/2010/main" val="55154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3848-ABFD-8638-6C69-E0F1DE3D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DDD – Strategic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2A7F-7241-2A46-AE1C-FC1672F57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Strategic Design?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he high-level structure of the domain and how different parts of the system interact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Key Concepts – 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Subdomains – 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Specific areas in the large domain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For example – Ecommerce Application Domain – </a:t>
            </a:r>
          </a:p>
          <a:p>
            <a:pPr lvl="3"/>
            <a:r>
              <a:rPr lang="en-US" dirty="0">
                <a:solidFill>
                  <a:srgbClr val="111111"/>
                </a:solidFill>
                <a:latin typeface="-apple-system"/>
              </a:rPr>
              <a:t>Subdomains – Inventory Management, Order Management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63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D0C1-3FB4-CA0D-91C8-443A78C8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– Strategic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F000-9777-0DB9-8ED6-C66834606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Key Concepts – </a:t>
            </a:r>
          </a:p>
          <a:p>
            <a:pPr lvl="1"/>
            <a:r>
              <a:rPr lang="en-IN" dirty="0"/>
              <a:t>Bounded Context – 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Each subdomain is encapsulated within a bounded context, which defines clear boundaries where a particular model is applicable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2"/>
            <a:r>
              <a:rPr lang="en-IN" dirty="0">
                <a:solidFill>
                  <a:srgbClr val="111111"/>
                </a:solidFill>
                <a:latin typeface="-apple-system"/>
              </a:rPr>
              <a:t>This way, it ensures that different parts of the system do not interfere with each other</a:t>
            </a:r>
          </a:p>
          <a:p>
            <a:pPr lvl="2"/>
            <a:r>
              <a:rPr lang="en-IN" dirty="0">
                <a:solidFill>
                  <a:srgbClr val="111111"/>
                </a:solidFill>
                <a:latin typeface="-apple-system"/>
              </a:rPr>
              <a:t>Example – </a:t>
            </a:r>
          </a:p>
          <a:p>
            <a:pPr lvl="3"/>
            <a:r>
              <a:rPr lang="en-IN" dirty="0"/>
              <a:t>User Management Context</a:t>
            </a:r>
          </a:p>
          <a:p>
            <a:pPr lvl="3"/>
            <a:r>
              <a:rPr lang="en-IN" dirty="0"/>
              <a:t>Inventory Management Context</a:t>
            </a:r>
          </a:p>
          <a:p>
            <a:pPr lvl="3"/>
            <a:r>
              <a:rPr lang="en-IN" dirty="0"/>
              <a:t>Order Processing Context</a:t>
            </a:r>
          </a:p>
        </p:txBody>
      </p:sp>
    </p:spTree>
    <p:extLst>
      <p:ext uri="{BB962C8B-B14F-4D97-AF65-F5344CB8AC3E}">
        <p14:creationId xmlns:p14="http://schemas.microsoft.com/office/powerpoint/2010/main" val="21126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B4E2-6828-53DF-5BF4-D0E2EAE3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2DB6-56D4-4B41-0F4F-AD06E620B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36157"/>
          </a:xfrm>
        </p:spPr>
        <p:txBody>
          <a:bodyPr/>
          <a:lstStyle/>
          <a:p>
            <a:r>
              <a:rPr lang="en-IN" dirty="0"/>
              <a:t>Different architectures discussion</a:t>
            </a:r>
          </a:p>
          <a:p>
            <a:r>
              <a:rPr lang="en-IN" dirty="0"/>
              <a:t>Monolithic Services Vs Microservices</a:t>
            </a:r>
          </a:p>
          <a:p>
            <a:r>
              <a:rPr lang="en-IN" dirty="0"/>
              <a:t>Let’s discuss some scenarios</a:t>
            </a:r>
          </a:p>
          <a:p>
            <a:r>
              <a:rPr lang="en-IN" dirty="0"/>
              <a:t>Limitations </a:t>
            </a:r>
          </a:p>
          <a:p>
            <a:r>
              <a:rPr lang="en-IN" dirty="0"/>
              <a:t>Introduction to DDD – [Domain Driven Design]</a:t>
            </a:r>
          </a:p>
          <a:p>
            <a:r>
              <a:rPr lang="en-IN" dirty="0"/>
              <a:t>Introduction to CQRS Pattern [Command Query Responsibility  Segregation Pattern]</a:t>
            </a:r>
          </a:p>
          <a:p>
            <a:r>
              <a:rPr lang="en-IN" dirty="0"/>
              <a:t>Introduction to Saga and Kafka</a:t>
            </a:r>
          </a:p>
        </p:txBody>
      </p:sp>
    </p:spTree>
    <p:extLst>
      <p:ext uri="{BB962C8B-B14F-4D97-AF65-F5344CB8AC3E}">
        <p14:creationId xmlns:p14="http://schemas.microsoft.com/office/powerpoint/2010/main" val="140486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DC20-FA7D-4CFC-353E-A68D7641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– Tactical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A79E6-091C-E8FF-5624-BBD1A9812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0018"/>
            <a:ext cx="10972800" cy="5285065"/>
          </a:xfrm>
        </p:spPr>
        <p:txBody>
          <a:bodyPr>
            <a:normAutofit/>
          </a:bodyPr>
          <a:lstStyle/>
          <a:p>
            <a:r>
              <a:rPr lang="en-IN" dirty="0"/>
              <a:t>What is Tactical Design?</a:t>
            </a:r>
          </a:p>
          <a:p>
            <a:pPr lvl="1"/>
            <a:r>
              <a:rPr lang="en-IN" dirty="0"/>
              <a:t>It is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detailed design within each bounded context which includes 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Entities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Objects that have a distinct identity and lifecycle, such as a customer or an order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Value Objects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Objects that describe certain aspects of the domain and do not have a distinct identity, like an address or a date range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Aggregates –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cluster of entities and value objects that are treated as a single unit for data changes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Aggregate Root –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 </a:t>
            </a: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Aggregate Root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is the main entity within an aggregate that acts as the entry point for accessing and modifying the aggregate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682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CDED-016C-BD95-9B60-F07F3E58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– Repositories and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757A8-CDD2-6428-AC45-EE312F44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Repositories – </a:t>
            </a:r>
          </a:p>
          <a:p>
            <a:pPr lvl="1"/>
            <a:r>
              <a:rPr lang="en-IN" dirty="0"/>
              <a:t>A bridge between domain model and data source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rovides methods to access and manipulate aggregates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Domain Services – 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Used for implementing domain logic which is not a fit of any entity/value object</a:t>
            </a:r>
          </a:p>
          <a:p>
            <a:pPr lvl="2"/>
            <a:r>
              <a:rPr lang="en-US" dirty="0">
                <a:solidFill>
                  <a:srgbClr val="111111"/>
                </a:solidFill>
                <a:latin typeface="-apple-system"/>
              </a:rPr>
              <a:t>For example – Calculating the total payable amount for an order which needs to add different taxes and shipping charges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95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F299-FE7A-B736-EE9F-13590F144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DDD - Ubiquitous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055E-3391-27FF-BC6B-9A756C0A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Ubiquitous Language?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common language shared by all team members (developers, domain experts, etc.) to ensure clear communication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Helps in aligning the software model with business domain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783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4C82-B6E8-95D0-8E9B-F6695F50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DDD – Event Storming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375-9402-A908-8F85-C22A7E641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02601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Event Storming involves gathering all relevant stakeholders (developers, domain experts, business analysts, etc.) in a room to map out domain events using sticky notes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goal is to create a shared understanding of the domain and identify key events, commands, and aggregates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For example – 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Order Placed Event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Inventory Updated Event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952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0FB1-9C8C-3009-200A-9AA65416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Command Query Responsibility Segregation Pattern</a:t>
            </a:r>
          </a:p>
        </p:txBody>
      </p:sp>
      <p:pic>
        <p:nvPicPr>
          <p:cNvPr id="3076" name="Picture 4" descr="Diagram showing a high level Simplified CQRS and DDD microservice.">
            <a:extLst>
              <a:ext uri="{FF2B5EF4-FFF2-40B4-BE49-F238E27FC236}">
                <a16:creationId xmlns:a16="http://schemas.microsoft.com/office/drawing/2014/main" id="{15486633-191C-19DC-F4EA-090892A1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276" y="1653411"/>
            <a:ext cx="8603448" cy="492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22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BF8E-48BE-5E9B-4056-9CEBDA14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CQRS Write Operation with Mediator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7C57-72D3-B5BC-214C-0A02D6F2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mplementing the microservice application layer using the Web API - .NET |  Microsoft Learn">
            <a:extLst>
              <a:ext uri="{FF2B5EF4-FFF2-40B4-BE49-F238E27FC236}">
                <a16:creationId xmlns:a16="http://schemas.microsoft.com/office/drawing/2014/main" id="{B99F12D9-1040-2D46-78B3-6860DEE4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8407"/>
            <a:ext cx="12192000" cy="533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02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3093A-592B-DE06-BDEF-467C968B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using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097D-2466-5D19-BF61-8DF8C9F7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52935"/>
          </a:xfrm>
        </p:spPr>
        <p:txBody>
          <a:bodyPr/>
          <a:lstStyle/>
          <a:p>
            <a:r>
              <a:rPr lang="en-IN" dirty="0"/>
              <a:t>Improved performance and scalability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By separating read and write operations, each can be optimized independently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Clearer separation of concerns – </a:t>
            </a:r>
          </a:p>
          <a:p>
            <a:pPr lvl="1"/>
            <a:r>
              <a:rPr lang="en-IN" dirty="0"/>
              <a:t>Helps to implement clear separation of read and write operations</a:t>
            </a:r>
          </a:p>
          <a:p>
            <a:r>
              <a:rPr lang="en-IN" dirty="0"/>
              <a:t>Flexibility in technology choice – </a:t>
            </a:r>
          </a:p>
          <a:p>
            <a:pPr lvl="1"/>
            <a:r>
              <a:rPr lang="en-IN" dirty="0"/>
              <a:t>For example – Read operations on NoSQL and write operations on RDBMS servers</a:t>
            </a:r>
          </a:p>
          <a:p>
            <a:r>
              <a:rPr lang="en-IN" dirty="0"/>
              <a:t>Enhanced maintainability and Testability</a:t>
            </a:r>
          </a:p>
        </p:txBody>
      </p:sp>
    </p:spTree>
    <p:extLst>
      <p:ext uri="{BB962C8B-B14F-4D97-AF65-F5344CB8AC3E}">
        <p14:creationId xmlns:p14="http://schemas.microsoft.com/office/powerpoint/2010/main" val="2882337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1A85-6EF0-6829-B898-93F0952E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CQRS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8CC3-1687-06E2-3451-F444ACB3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7810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Increased Complexity – </a:t>
            </a:r>
          </a:p>
          <a:p>
            <a:pPr lvl="1"/>
            <a:r>
              <a:rPr lang="en-IN" dirty="0"/>
              <a:t>Maintaining two separate models and keep them in sync is complex</a:t>
            </a:r>
          </a:p>
          <a:p>
            <a:r>
              <a:rPr lang="en-IN" dirty="0"/>
              <a:t>Consistency Challenges –</a:t>
            </a:r>
          </a:p>
          <a:p>
            <a:pPr lvl="1"/>
            <a:r>
              <a:rPr lang="en-IN" dirty="0"/>
              <a:t>In distributed systems, ensuring consistency for read and write operation is big challenge</a:t>
            </a:r>
          </a:p>
          <a:p>
            <a:r>
              <a:rPr lang="en-IN" dirty="0"/>
              <a:t>Higher cost – </a:t>
            </a:r>
          </a:p>
          <a:p>
            <a:pPr lvl="1"/>
            <a:r>
              <a:rPr lang="en-IN" dirty="0"/>
              <a:t>Require more resources for maintaining separate database for read/write operations</a:t>
            </a:r>
          </a:p>
          <a:p>
            <a:r>
              <a:rPr lang="en-IN" dirty="0"/>
              <a:t>Expertise Requirement – </a:t>
            </a:r>
          </a:p>
          <a:p>
            <a:pPr lvl="1"/>
            <a:r>
              <a:rPr lang="en-IN" dirty="0"/>
              <a:t>Need to be aware of various databases and patterns</a:t>
            </a:r>
          </a:p>
        </p:txBody>
      </p:sp>
    </p:spTree>
    <p:extLst>
      <p:ext uri="{BB962C8B-B14F-4D97-AF65-F5344CB8AC3E}">
        <p14:creationId xmlns:p14="http://schemas.microsoft.com/office/powerpoint/2010/main" val="516810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3542-BE99-6021-4F94-561B788E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F13A-2334-4E47-EA1C-51B2FF86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RabbitMQ?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RabbitMQ is an open-source message broker software that facilitates communication between different parts of a system by sending and receiving messages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supports multiple messaging protocols and provides features like message queuing, delivery acknowledgments, and complex routing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601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9593-A010-2FCC-F31F-2A9394E8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RabbitMQ?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1C7F-403B-27D7-8E98-FC076C9E5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00295"/>
            <a:ext cx="10972800" cy="555770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Scenario – </a:t>
            </a:r>
          </a:p>
          <a:p>
            <a:pPr lvl="1"/>
            <a:r>
              <a:rPr lang="en-IN" dirty="0"/>
              <a:t>Most widely used 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for traditional message queuing scenarios</a:t>
            </a: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Features offered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Supports complex routing, message acknowledgments, and flexible message delivery guarantees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/>
              <a:t>When to use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When you need reliable message delivery with complex routing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 tasks like job scheduling, background processing, and decoupling microservices</a:t>
            </a:r>
            <a:endParaRPr lang="en-IN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IN" dirty="0">
                <a:solidFill>
                  <a:srgbClr val="111111"/>
                </a:solidFill>
                <a:latin typeface="-apple-system"/>
              </a:rPr>
              <a:t>Multiple messaging protocol and easy integration with various languages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43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83C1-8C0F-9EEE-8C04-CA11EE82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pic>
        <p:nvPicPr>
          <p:cNvPr id="1026" name="Picture 2" descr="A typical monolith architecture">
            <a:extLst>
              <a:ext uri="{FF2B5EF4-FFF2-40B4-BE49-F238E27FC236}">
                <a16:creationId xmlns:a16="http://schemas.microsoft.com/office/drawing/2014/main" id="{4FE3DA58-D27F-B551-BC32-A524C7C02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933" y="1600203"/>
            <a:ext cx="3208133" cy="480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495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CD96-AA27-C00D-B868-12A91CB3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– 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AC97-7F72-B167-1EFE-76A74C88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52935"/>
          </a:xfrm>
        </p:spPr>
        <p:txBody>
          <a:bodyPr/>
          <a:lstStyle/>
          <a:p>
            <a:r>
              <a:rPr lang="en-IN" dirty="0"/>
              <a:t>Producer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Producers create messages and send them to an exchange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Exchange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Exchanges receive messages from producers and route them to queues based on routing keys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IN" dirty="0">
                <a:solidFill>
                  <a:srgbClr val="111111"/>
                </a:solidFill>
                <a:latin typeface="-apple-system"/>
              </a:rPr>
              <a:t>Different Exchanges – </a:t>
            </a:r>
          </a:p>
          <a:p>
            <a:pPr lvl="2"/>
            <a:r>
              <a:rPr lang="en-IN" dirty="0"/>
              <a:t>Direct exchange –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Routes messages with a specific routing key to the queue that has the same key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2"/>
            <a:r>
              <a:rPr lang="en-IN" dirty="0">
                <a:solidFill>
                  <a:srgbClr val="111111"/>
                </a:solidFill>
                <a:latin typeface="-apple-system"/>
              </a:rPr>
              <a:t>Topic exchange –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Routes messages to queues based on wildcard matches between the routing key and the queue binding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435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2B2-9245-D129-1FE2-2A80B729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– 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25EC-AC6B-7E49-0D6B-C24E6A351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19379"/>
          </a:xfrm>
        </p:spPr>
        <p:txBody>
          <a:bodyPr/>
          <a:lstStyle/>
          <a:p>
            <a:pPr lvl="2"/>
            <a:r>
              <a:rPr lang="en-IN" dirty="0"/>
              <a:t>Fanout exchange –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Routes messages to all queues bound to it, regardless of the routing key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2"/>
            <a:r>
              <a:rPr lang="en-IN" dirty="0">
                <a:solidFill>
                  <a:srgbClr val="111111"/>
                </a:solidFill>
                <a:latin typeface="-apple-system"/>
              </a:rPr>
              <a:t>Header exchange – </a:t>
            </a:r>
          </a:p>
          <a:p>
            <a:pPr lvl="3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Routes messages based on header values instead of routing keys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Queues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Queues store messages until they are consumed by a consumer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Each message is delivered to one or more consumers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Consumer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is the application that receives messages from a queue and processes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1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E8F0-6FCD-87EE-B982-10A76D32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– 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D3CFD-4AC9-40F5-AFA8-5A3EDEE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Bindings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Bindings are the relationships between exchanges and queues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They determine how messages are routed from an exchange to a queue</a:t>
            </a:r>
            <a:endParaRPr lang="en-IN" dirty="0">
              <a:solidFill>
                <a:srgbClr val="111111"/>
              </a:solidFill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Management Plugin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web-based interface allows you to monitor and manage RabbitMQ, including viewing queues, exchanges, and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8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3EE4-AC09-A636-3D09-79BF660F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RabbitMQ –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856B-3C4F-F54E-4D45-C841FB32F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9713"/>
          </a:xfrm>
        </p:spPr>
        <p:txBody>
          <a:bodyPr/>
          <a:lstStyle/>
          <a:p>
            <a:r>
              <a:rPr lang="en-IN" dirty="0"/>
              <a:t>Service A (Producer) --&gt; Exchange --&gt; Queue --&gt; Service B (Consumer)</a:t>
            </a:r>
          </a:p>
          <a:p>
            <a:r>
              <a:rPr lang="en-IN" dirty="0"/>
              <a:t>Service – A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service generates a message when a specific event occurs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2"/>
            <a:r>
              <a:rPr lang="en-IN" dirty="0">
                <a:solidFill>
                  <a:srgbClr val="111111"/>
                </a:solidFill>
                <a:latin typeface="-apple-system"/>
              </a:rPr>
              <a:t>For example – New event added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sends this message to RabbitMQ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Exchange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message first arrives at an exchange in RabbitMQ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exchange determines how to route the message based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Direct, Topic, Fanout or Headers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18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39F-44FC-4B3A-66AF-CBE6D500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–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76D8-6D0D-67F1-3648-23A852E94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257797"/>
          </a:xfrm>
        </p:spPr>
        <p:txBody>
          <a:bodyPr/>
          <a:lstStyle/>
          <a:p>
            <a:r>
              <a:rPr lang="en-IN" dirty="0"/>
              <a:t>Routing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exchange uses routing keys or header values to route the message to the appropriate queue(s)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Queue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message is stored in a queue until it is consumed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Queues can be configured to handle different priorities, persistence, and other properties</a:t>
            </a:r>
          </a:p>
          <a:p>
            <a:r>
              <a:rPr lang="en-IN" dirty="0"/>
              <a:t>Service B (Consumer)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This service subscribes to the queue and processes messages as they arrive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261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2FB5-61F2-0628-1997-A2088F03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RabbitMQ –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C8D41-4BCE-CBDF-F60F-4B74D756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1324"/>
          </a:xfrm>
        </p:spPr>
        <p:txBody>
          <a:bodyPr/>
          <a:lstStyle/>
          <a:p>
            <a:r>
              <a:rPr lang="en-IN" dirty="0"/>
              <a:t>Acknowledgement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Service B sends an acknowledgment back to RabbitMQ to confirm that the message has been processed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If the message processing fails, it can be requeued or sent to a dead-letter queue for further inspection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Scaling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Multiple instances of Service B can consume messages from the same queue – Horizonal Scaling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RabbitMQ ensures that each message is delivered to only one consumer 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484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8150-B5E1-5E90-BAB5-91F43828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Saga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E9E3-4260-3FFF-905A-9331BB91E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Saga Pattern?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Saga pattern is a design pattern used to manage distributed transactions in microservices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Instead of using a single transaction that spans multiple services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– 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 saga breaks the transaction into a series of smaller and independent steps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Each step has a corresponding compensating action to undo the work if a step fails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Which ensures data consistency across services</a:t>
            </a:r>
          </a:p>
          <a:p>
            <a:pPr lvl="2"/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849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1321-6038-9014-BC91-079E0BDF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Saga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0FBC-E4C6-EC9B-F043-FEB11773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94880"/>
          </a:xfrm>
        </p:spPr>
        <p:txBody>
          <a:bodyPr/>
          <a:lstStyle/>
          <a:p>
            <a:r>
              <a:rPr lang="en-IN" dirty="0"/>
              <a:t>Scenario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Managing distributed transactions across multiple microservices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Features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Ensures data consistency and rollback capabilities through compensating transactions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When to use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When you have long-running business transactions that span multiple services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298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608E-548D-A539-5B52-48B13DEC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E562-87C6-6229-C45D-E084F20A9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What is Kafka?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Apache Kafka is an open-source distributed event streaming platform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It is designed for high-throughput, low-latency data streaming and real-time data processing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Kafka is used to build real-time data pipelines and streaming applications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 – </a:t>
            </a:r>
          </a:p>
          <a:p>
            <a:pPr lvl="2"/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Message retention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Replay, and in-order message processing within partitions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701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6989-5788-605E-CC68-B59B8F98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A1C1-A957-3E3E-702C-73981AA2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7743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Scenario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High-throughput, real-time data streaming and event sourcing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Features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Distributed streaming platform, supports high message throughput, and guarantees in-order message processing within partitions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When to use 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When you need to process large volumes of data in real-time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For event-driven architectures and log aggregation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High throughput data streams, message retention and reply capability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0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A6DD-4835-BF5E-9182-2ABE58B0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6CE6-9EF6-4C25-39E0-B843103B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9713"/>
          </a:xfrm>
        </p:spPr>
        <p:txBody>
          <a:bodyPr/>
          <a:lstStyle/>
          <a:p>
            <a:r>
              <a:rPr lang="en-IN" dirty="0"/>
              <a:t>The application is divided into separate layers</a:t>
            </a:r>
          </a:p>
          <a:p>
            <a:r>
              <a:rPr lang="en-IN" dirty="0"/>
              <a:t>Each Layer will have its specific responsibility</a:t>
            </a:r>
          </a:p>
          <a:p>
            <a:r>
              <a:rPr lang="en-IN" dirty="0"/>
              <a:t>Presentation/UI Layer – </a:t>
            </a:r>
          </a:p>
          <a:p>
            <a:pPr lvl="1"/>
            <a:r>
              <a:rPr lang="en-IN" dirty="0"/>
              <a:t>Involves user interaction and its responsibilities</a:t>
            </a:r>
          </a:p>
          <a:p>
            <a:r>
              <a:rPr lang="en-IN" dirty="0"/>
              <a:t>Business Logic</a:t>
            </a:r>
          </a:p>
          <a:p>
            <a:pPr lvl="1"/>
            <a:r>
              <a:rPr lang="en-IN" dirty="0"/>
              <a:t>Business rules, use cases, data transformation, domain models with relationships</a:t>
            </a:r>
          </a:p>
          <a:p>
            <a:pPr lvl="1"/>
            <a:r>
              <a:rPr lang="en-IN" dirty="0"/>
              <a:t>Advantages – </a:t>
            </a:r>
          </a:p>
          <a:p>
            <a:pPr lvl="2"/>
            <a:r>
              <a:rPr lang="en-IN" dirty="0"/>
              <a:t>Centralization of this layer can help to change business rules/processes at one place making it consistent and reducing the errors</a:t>
            </a:r>
          </a:p>
        </p:txBody>
      </p:sp>
    </p:spTree>
    <p:extLst>
      <p:ext uri="{BB962C8B-B14F-4D97-AF65-F5344CB8AC3E}">
        <p14:creationId xmlns:p14="http://schemas.microsoft.com/office/powerpoint/2010/main" val="4172480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D447-62B4-3806-3A98-462D8627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42554-086E-F1B0-13FC-A597580E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Access Layer [DAL] – </a:t>
            </a:r>
          </a:p>
          <a:p>
            <a:pPr lvl="1"/>
            <a:r>
              <a:rPr lang="en-IN" dirty="0"/>
              <a:t>Manage database connections</a:t>
            </a:r>
          </a:p>
          <a:p>
            <a:pPr lvl="1"/>
            <a:r>
              <a:rPr lang="en-IN" dirty="0"/>
              <a:t>Implementation of CRUD operations</a:t>
            </a:r>
          </a:p>
          <a:p>
            <a:pPr lvl="1"/>
            <a:r>
              <a:rPr lang="en-IN" dirty="0"/>
              <a:t>Data mapping [ORM]</a:t>
            </a:r>
          </a:p>
          <a:p>
            <a:pPr lvl="1"/>
            <a:r>
              <a:rPr lang="en-IN" dirty="0"/>
              <a:t>Transaction Management</a:t>
            </a:r>
          </a:p>
        </p:txBody>
      </p:sp>
    </p:spTree>
    <p:extLst>
      <p:ext uri="{BB962C8B-B14F-4D97-AF65-F5344CB8AC3E}">
        <p14:creationId xmlns:p14="http://schemas.microsoft.com/office/powerpoint/2010/main" val="3686752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174E-1554-2B2E-DCE2-814EE905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Disadvantages of 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6D0B-1472-7F04-78D6-87E56146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Top-To-Bottom Communication approach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Presentation layer calls Business Logic layer, which in turn calls Data Access layer</a:t>
            </a:r>
            <a:endParaRPr lang="en-IN" dirty="0"/>
          </a:p>
          <a:p>
            <a:r>
              <a:rPr lang="en-IN" dirty="0"/>
              <a:t>Tight coupling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Layers can become tightly coupled, making changes harder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11111"/>
                </a:solidFill>
                <a:latin typeface="-apple-system"/>
              </a:rPr>
              <a:t>Performance – </a:t>
            </a:r>
          </a:p>
          <a:p>
            <a:pPr lvl="1"/>
            <a:r>
              <a:rPr lang="en-US" dirty="0">
                <a:solidFill>
                  <a:srgbClr val="111111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erformance overhead due to multiple layers of abstraction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9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4A0-86DA-734A-7548-AA5B207F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if DAL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100B-A046-5C63-58F9-6F2E1AA5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27677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I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 can have several implications for the business logic layer and the overall application</a:t>
            </a:r>
          </a:p>
          <a:p>
            <a:pPr lvl="1"/>
            <a:r>
              <a:rPr lang="en-IN" dirty="0"/>
              <a:t>Interface inconsistency</a:t>
            </a:r>
          </a:p>
          <a:p>
            <a:pPr lvl="1"/>
            <a:r>
              <a:rPr lang="en-IN" dirty="0"/>
              <a:t>Data model changes [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ew fields, different data types</a:t>
            </a:r>
            <a:r>
              <a:rPr lang="en-IN" dirty="0"/>
              <a:t>]</a:t>
            </a:r>
          </a:p>
          <a:p>
            <a:pPr lvl="2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The business logic layer may need to be updated to handle these changes</a:t>
            </a:r>
          </a:p>
          <a:p>
            <a:pPr lvl="3"/>
            <a:r>
              <a:rPr lang="en-US" dirty="0">
                <a:solidFill>
                  <a:srgbClr val="111111"/>
                </a:solidFill>
                <a:latin typeface="-apple-system"/>
              </a:rPr>
              <a:t>For Example - H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ow data is processed, validated, or transformed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?</a:t>
            </a:r>
          </a:p>
          <a:p>
            <a:r>
              <a:rPr lang="en-IN" dirty="0"/>
              <a:t>Any solution?</a:t>
            </a:r>
          </a:p>
          <a:p>
            <a:pPr lvl="1"/>
            <a:r>
              <a:rPr lang="en-IN" dirty="0"/>
              <a:t>Yes!</a:t>
            </a:r>
          </a:p>
          <a:p>
            <a:pPr lvl="2"/>
            <a:r>
              <a:rPr lang="en-IN" dirty="0"/>
              <a:t>Abstraction - 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Using interfaces or abstract classes to define the DAL</a:t>
            </a:r>
            <a:endParaRPr lang="en-IN" dirty="0"/>
          </a:p>
          <a:p>
            <a:pPr lvl="2"/>
            <a:r>
              <a:rPr lang="en-IN" dirty="0"/>
              <a:t>Dependency Injection - </a:t>
            </a:r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Implementing dependency injection helps DAL to change without impacting the Business Logic</a:t>
            </a:r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6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0835-E23F-B1EC-0BD3-1F8B94C66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274638"/>
            <a:ext cx="11179728" cy="1143000"/>
          </a:xfrm>
        </p:spPr>
        <p:txBody>
          <a:bodyPr>
            <a:normAutofit/>
          </a:bodyPr>
          <a:lstStyle/>
          <a:p>
            <a:r>
              <a:rPr lang="en-IN" dirty="0"/>
              <a:t>Layered Architecture with Dependency Injection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8098D5-B5C1-1327-123E-7BCE72FDC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463" y="1417638"/>
            <a:ext cx="5309073" cy="5141859"/>
          </a:xfrm>
        </p:spPr>
      </p:pic>
    </p:spTree>
    <p:extLst>
      <p:ext uri="{BB962C8B-B14F-4D97-AF65-F5344CB8AC3E}">
        <p14:creationId xmlns:p14="http://schemas.microsoft.com/office/powerpoint/2010/main" val="274358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ABEA-F701-7D9F-D113-5E801EA8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Repository Pattern and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C6EA-25EB-ADF0-3454-9BB5813E8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/>
          <a:lstStyle/>
          <a:p>
            <a:r>
              <a:rPr lang="en-IN" dirty="0"/>
              <a:t>Repository Pattern – </a:t>
            </a:r>
          </a:p>
          <a:p>
            <a:pPr lvl="1"/>
            <a:r>
              <a:rPr lang="en-IN" dirty="0"/>
              <a:t>Abstraction of data access logic</a:t>
            </a:r>
          </a:p>
          <a:p>
            <a:pPr lvl="1"/>
            <a:r>
              <a:rPr lang="en-IN" dirty="0"/>
              <a:t>Swapping out data sources without affecting business logic</a:t>
            </a:r>
          </a:p>
          <a:p>
            <a:r>
              <a:rPr lang="en-IN" dirty="0"/>
              <a:t>Advantages [Decoupling and </a:t>
            </a:r>
            <a:r>
              <a:rPr lang="en-IN" dirty="0">
                <a:solidFill>
                  <a:srgbClr val="111111"/>
                </a:solidFill>
                <a:latin typeface="-apple-system"/>
              </a:rPr>
              <a:t>Testability</a:t>
            </a:r>
            <a:r>
              <a:rPr lang="en-IN" dirty="0"/>
              <a:t>]– 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Separates data access logic from business logic</a:t>
            </a:r>
            <a:endParaRPr lang="en-IN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Makes it easier to mock data access in unit tests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Disadvantages – </a:t>
            </a:r>
          </a:p>
          <a:p>
            <a:pPr lvl="1"/>
            <a:r>
              <a:rPr lang="en-IN" dirty="0"/>
              <a:t>Complexity – extra layer of abstraction</a:t>
            </a:r>
          </a:p>
        </p:txBody>
      </p:sp>
    </p:spTree>
    <p:extLst>
      <p:ext uri="{BB962C8B-B14F-4D97-AF65-F5344CB8AC3E}">
        <p14:creationId xmlns:p14="http://schemas.microsoft.com/office/powerpoint/2010/main" val="270763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6412</TotalTime>
  <Words>1905</Words>
  <Application>Microsoft Office PowerPoint</Application>
  <PresentationFormat>Widescreen</PresentationFormat>
  <Paragraphs>268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-apple-system</vt:lpstr>
      <vt:lpstr>Arial</vt:lpstr>
      <vt:lpstr>Calibri</vt:lpstr>
      <vt:lpstr>Office Theme</vt:lpstr>
      <vt:lpstr>Introduction To Microservices</vt:lpstr>
      <vt:lpstr>Agenda </vt:lpstr>
      <vt:lpstr>Layered Architecture</vt:lpstr>
      <vt:lpstr>Layered Architecture</vt:lpstr>
      <vt:lpstr>Layered Architecture</vt:lpstr>
      <vt:lpstr>Disadvantages of Layered Architecture</vt:lpstr>
      <vt:lpstr>What if DAL changes?</vt:lpstr>
      <vt:lpstr>Layered Architecture with Dependency Injection</vt:lpstr>
      <vt:lpstr>Repository Pattern and Dependency Injection</vt:lpstr>
      <vt:lpstr>Clean Architecture</vt:lpstr>
      <vt:lpstr>Clean Architecture</vt:lpstr>
      <vt:lpstr>Clean Architecture</vt:lpstr>
      <vt:lpstr>Monolithic Vs Microservices</vt:lpstr>
      <vt:lpstr>Scenarios and Who is using?</vt:lpstr>
      <vt:lpstr>Benefits</vt:lpstr>
      <vt:lpstr>Limitations </vt:lpstr>
      <vt:lpstr>DDD – Domain Driven Design</vt:lpstr>
      <vt:lpstr>DDD – Strategic Design</vt:lpstr>
      <vt:lpstr>DDD – Strategic Design</vt:lpstr>
      <vt:lpstr>DDD – Tactical Design </vt:lpstr>
      <vt:lpstr>DDD – Repositories and Services</vt:lpstr>
      <vt:lpstr>DDD - Ubiquitous Language</vt:lpstr>
      <vt:lpstr>DDD – Event Storming </vt:lpstr>
      <vt:lpstr>Command Query Responsibility Segregation Pattern</vt:lpstr>
      <vt:lpstr>CQRS Write Operation with Mediator Pattern</vt:lpstr>
      <vt:lpstr>Advantages of using CQRS</vt:lpstr>
      <vt:lpstr>Disadvantages of CQRS</vt:lpstr>
      <vt:lpstr>Introduction to RabbitMQ</vt:lpstr>
      <vt:lpstr>When to use RabbitMQ?</vt:lpstr>
      <vt:lpstr>RabbitMQ – What you need to know?</vt:lpstr>
      <vt:lpstr>RabbitMQ – What you need to know?</vt:lpstr>
      <vt:lpstr>RabbitMQ – What you need to know?</vt:lpstr>
      <vt:lpstr>RabbitMQ – Workflow </vt:lpstr>
      <vt:lpstr>RabbitMQ – Workflow </vt:lpstr>
      <vt:lpstr>RabbitMQ – Workflow</vt:lpstr>
      <vt:lpstr>Introduction to Saga Pattern</vt:lpstr>
      <vt:lpstr>When to use Saga Pattern?</vt:lpstr>
      <vt:lpstr>Introduction to Kafka</vt:lpstr>
      <vt:lpstr>When to use Kafka?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Pravinkumar Dabade</cp:lastModifiedBy>
  <cp:revision>387</cp:revision>
  <dcterms:created xsi:type="dcterms:W3CDTF">2014-08-26T23:50:27Z</dcterms:created>
  <dcterms:modified xsi:type="dcterms:W3CDTF">2024-09-24T02:39:59Z</dcterms:modified>
</cp:coreProperties>
</file>