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90" autoAdjust="0"/>
    <p:restoredTop sz="94660"/>
  </p:normalViewPr>
  <p:slideViewPr>
    <p:cSldViewPr snapToGrid="0">
      <p:cViewPr varScale="1">
        <p:scale>
          <a:sx n="89" d="100"/>
          <a:sy n="89" d="100"/>
        </p:scale>
        <p:origin x="25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1DE72-D743-43B0-BC78-EF3B9E5A4DC8}" type="datetimeFigureOut">
              <a:rPr lang="en-IN" smtClean="0"/>
              <a:pPr/>
              <a:t>09-12-2024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4274F-9EB8-4F8C-BBD5-FF632DB7F7E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4274F-9EB8-4F8C-BBD5-FF632DB7F7EB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834413"/>
            <a:ext cx="10363200" cy="1470025"/>
          </a:xfrm>
        </p:spPr>
        <p:txBody>
          <a:bodyPr>
            <a:normAutofit/>
          </a:bodyPr>
          <a:lstStyle/>
          <a:p>
            <a:r>
              <a:rPr lang="en-US" sz="6000" dirty="0"/>
              <a:t>Introduction To Unit Testing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74311" y="3075787"/>
            <a:ext cx="2772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Pravinkumar R .D.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2050" y="3782213"/>
            <a:ext cx="2247900" cy="26193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67017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6548B-9AC9-6963-B152-8B026160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Jasmine Testing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6F3EC-E2DE-0137-3DE5-C702850B4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Jasmine provides a rich set of matchers to perform assertions – </a:t>
            </a:r>
          </a:p>
          <a:p>
            <a:pPr lvl="1"/>
            <a:r>
              <a:rPr lang="en-US" dirty="0" err="1"/>
              <a:t>toBe</a:t>
            </a:r>
            <a:r>
              <a:rPr lang="en-US" dirty="0"/>
              <a:t>, </a:t>
            </a:r>
            <a:r>
              <a:rPr lang="en-US" dirty="0" err="1"/>
              <a:t>toEqual</a:t>
            </a:r>
            <a:r>
              <a:rPr lang="en-US" dirty="0"/>
              <a:t>, </a:t>
            </a:r>
            <a:r>
              <a:rPr lang="en-US" dirty="0" err="1"/>
              <a:t>toMatch</a:t>
            </a:r>
            <a:r>
              <a:rPr lang="en-US" dirty="0"/>
              <a:t>, </a:t>
            </a:r>
            <a:r>
              <a:rPr lang="en-US" dirty="0" err="1"/>
              <a:t>toBeDefined</a:t>
            </a:r>
            <a:r>
              <a:rPr lang="en-US" dirty="0"/>
              <a:t>, </a:t>
            </a:r>
            <a:r>
              <a:rPr lang="en-US" dirty="0" err="1"/>
              <a:t>toBeUndefined</a:t>
            </a:r>
            <a:r>
              <a:rPr lang="en-US" dirty="0"/>
              <a:t>, </a:t>
            </a:r>
            <a:r>
              <a:rPr lang="en-US" dirty="0" err="1"/>
              <a:t>toBeNull</a:t>
            </a:r>
            <a:r>
              <a:rPr lang="en-US" dirty="0"/>
              <a:t> Etc.</a:t>
            </a:r>
          </a:p>
          <a:p>
            <a:r>
              <a:rPr lang="en-US" dirty="0"/>
              <a:t>Jasmine includes built-in support for spies</a:t>
            </a:r>
          </a:p>
          <a:p>
            <a:pPr lvl="1"/>
            <a:r>
              <a:rPr lang="en-US" dirty="0"/>
              <a:t>Spies are used for tracking function calls and their arguments</a:t>
            </a:r>
          </a:p>
          <a:p>
            <a:r>
              <a:rPr lang="en-US" dirty="0"/>
              <a:t>Setup and Teardown –</a:t>
            </a:r>
          </a:p>
          <a:p>
            <a:pPr lvl="1"/>
            <a:r>
              <a:rPr lang="en-US" dirty="0"/>
              <a:t>Framework provides </a:t>
            </a:r>
            <a:r>
              <a:rPr lang="en-US" dirty="0" err="1"/>
              <a:t>beforeEach</a:t>
            </a:r>
            <a:r>
              <a:rPr lang="en-US" dirty="0"/>
              <a:t>() and </a:t>
            </a:r>
            <a:r>
              <a:rPr lang="en-US" dirty="0" err="1"/>
              <a:t>afterEach</a:t>
            </a:r>
            <a:r>
              <a:rPr lang="en-US" dirty="0"/>
              <a:t>() functions to setup and teardown test environment before and after each test case</a:t>
            </a:r>
          </a:p>
          <a:p>
            <a:r>
              <a:rPr lang="en-US" dirty="0"/>
              <a:t>Jasmine supports asynchronous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7496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D33D-EB21-ABB2-FD05-E985DD48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Karma – The Test Runner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F4DF5-7DD5-ECCA-1819-6C4FEBF13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Karma </a:t>
            </a:r>
            <a:r>
              <a:rPr lang="en-US" dirty="0"/>
              <a:t>is a test runner developed by the AngularJS team</a:t>
            </a:r>
          </a:p>
          <a:p>
            <a:r>
              <a:rPr lang="en-US" dirty="0"/>
              <a:t>Karma offers – </a:t>
            </a:r>
          </a:p>
          <a:p>
            <a:pPr lvl="1"/>
            <a:r>
              <a:rPr lang="en-US" dirty="0"/>
              <a:t>Running test cases in real browser</a:t>
            </a:r>
          </a:p>
          <a:p>
            <a:pPr lvl="1"/>
            <a:r>
              <a:rPr lang="en-US" dirty="0"/>
              <a:t>It supports various frameworks like – </a:t>
            </a:r>
          </a:p>
          <a:p>
            <a:pPr lvl="2"/>
            <a:r>
              <a:rPr lang="en-US" dirty="0"/>
              <a:t>Jasmine, Mocha, </a:t>
            </a:r>
            <a:r>
              <a:rPr lang="en-US" dirty="0" err="1"/>
              <a:t>QUnit</a:t>
            </a:r>
            <a:r>
              <a:rPr lang="en-US" dirty="0"/>
              <a:t> etc.</a:t>
            </a:r>
          </a:p>
          <a:p>
            <a:pPr lvl="1"/>
            <a:r>
              <a:rPr lang="en-US" dirty="0"/>
              <a:t>Easy integration with CI tools like Jenkins and others</a:t>
            </a:r>
          </a:p>
          <a:p>
            <a:pPr lvl="1"/>
            <a:r>
              <a:rPr lang="en-US" dirty="0"/>
              <a:t>Supports all browsers like desktop, mobile and tablets</a:t>
            </a:r>
          </a:p>
          <a:p>
            <a:pPr lvl="1"/>
            <a:r>
              <a:rPr lang="en-US" dirty="0"/>
              <a:t>Developed and maintain by open-source community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6503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4ACAB-F9C3-FFA1-CDE0-D7C79A51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TestBed</a:t>
            </a:r>
            <a:r>
              <a:rPr lang="en-IN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E42D3-1CAE-21D3-5B0B-2ACC877E0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primary API for writing unit tests in Angular</a:t>
            </a:r>
          </a:p>
          <a:p>
            <a:r>
              <a:rPr lang="en-US" dirty="0"/>
              <a:t>It allows you to configure and create an Angular testing module</a:t>
            </a:r>
          </a:p>
          <a:p>
            <a:r>
              <a:rPr lang="en-US" dirty="0"/>
              <a:t>Provides a way to initialize and interact with Angular components and services in a controlled testing environment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6000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9017-C86B-C574-7E59-9BF7EA31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do we need </a:t>
            </a:r>
            <a:r>
              <a:rPr lang="en-IN" dirty="0" err="1"/>
              <a:t>TestBed</a:t>
            </a:r>
            <a:r>
              <a:rPr lang="en-IN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B25BE-7052-D356-2F15-687D88CE7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406314"/>
          </a:xfrm>
        </p:spPr>
        <p:txBody>
          <a:bodyPr/>
          <a:lstStyle/>
          <a:p>
            <a:r>
              <a:rPr lang="en-IN" dirty="0"/>
              <a:t>Isolation – </a:t>
            </a:r>
          </a:p>
          <a:p>
            <a:pPr lvl="1"/>
            <a:r>
              <a:rPr lang="en-US" dirty="0"/>
              <a:t>Ensures that tests are isolated and can run independently of the rest of the application</a:t>
            </a:r>
            <a:endParaRPr lang="en-IN" dirty="0"/>
          </a:p>
          <a:p>
            <a:r>
              <a:rPr lang="en-IN" dirty="0"/>
              <a:t>Configuration – </a:t>
            </a:r>
          </a:p>
          <a:p>
            <a:pPr lvl="1"/>
            <a:r>
              <a:rPr lang="en-US" dirty="0"/>
              <a:t>Allows you to configure the testing environment, including providing mock dependencies, setting up necessary modules, and declaring components</a:t>
            </a:r>
            <a:endParaRPr lang="en-IN" dirty="0"/>
          </a:p>
          <a:p>
            <a:pPr lvl="1"/>
            <a:r>
              <a:rPr lang="en-US" dirty="0"/>
              <a:t>Makes it easy to create a consistent and reproducible test setup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585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F652-7345-5B20-312D-D8AFB9080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do we need </a:t>
            </a:r>
            <a:r>
              <a:rPr lang="en-IN" dirty="0" err="1"/>
              <a:t>TestBed</a:t>
            </a:r>
            <a:r>
              <a:rPr lang="en-IN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EBB73-50EC-F61D-5D18-5917A0B0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186491"/>
          </a:xfrm>
        </p:spPr>
        <p:txBody>
          <a:bodyPr/>
          <a:lstStyle/>
          <a:p>
            <a:r>
              <a:rPr lang="en-IN" dirty="0"/>
              <a:t>Component Interaction – </a:t>
            </a:r>
          </a:p>
          <a:p>
            <a:pPr lvl="1"/>
            <a:r>
              <a:rPr lang="en-US" dirty="0"/>
              <a:t>Enables you to create instances of Angular components and access their properties and methods</a:t>
            </a:r>
            <a:endParaRPr lang="en-IN" dirty="0"/>
          </a:p>
          <a:p>
            <a:pPr lvl="1"/>
            <a:r>
              <a:rPr lang="en-IN" dirty="0"/>
              <a:t>Makes </a:t>
            </a:r>
            <a:r>
              <a:rPr lang="en-US" dirty="0"/>
              <a:t>it easier to test component logic and interactions</a:t>
            </a:r>
            <a:endParaRPr lang="en-IN" dirty="0"/>
          </a:p>
          <a:p>
            <a:r>
              <a:rPr lang="en-IN" dirty="0"/>
              <a:t>Dependency Injection [D.I.] – </a:t>
            </a:r>
          </a:p>
          <a:p>
            <a:pPr lvl="1"/>
            <a:r>
              <a:rPr lang="en-US" dirty="0"/>
              <a:t>Supports </a:t>
            </a:r>
            <a:r>
              <a:rPr lang="en-US" dirty="0" err="1"/>
              <a:t>Angular's</a:t>
            </a:r>
            <a:r>
              <a:rPr lang="en-US" dirty="0"/>
              <a:t> dependency injection system</a:t>
            </a:r>
            <a:endParaRPr lang="en-IN" dirty="0"/>
          </a:p>
          <a:p>
            <a:pPr lvl="1"/>
            <a:r>
              <a:rPr lang="en-IN" dirty="0"/>
              <a:t>Allows you to inject Services and other dependencies for tests</a:t>
            </a:r>
          </a:p>
          <a:p>
            <a:r>
              <a:rPr lang="en-IN" dirty="0"/>
              <a:t>Lifecycle Hooks – </a:t>
            </a:r>
          </a:p>
          <a:p>
            <a:pPr lvl="1"/>
            <a:r>
              <a:rPr lang="en-IN" dirty="0"/>
              <a:t>Allows you to test Angular lifecycle hooks</a:t>
            </a:r>
          </a:p>
        </p:txBody>
      </p:sp>
    </p:spTree>
    <p:extLst>
      <p:ext uri="{BB962C8B-B14F-4D97-AF65-F5344CB8AC3E}">
        <p14:creationId xmlns:p14="http://schemas.microsoft.com/office/powerpoint/2010/main" val="618609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A6A31-A1A6-2A14-5844-CDDEFBDB3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Writing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61A4F-BC5E-4B87-396D-7FBB7B6FB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Basic structure of Test – </a:t>
            </a:r>
          </a:p>
          <a:p>
            <a:pPr lvl="1"/>
            <a:r>
              <a:rPr lang="en-IN" dirty="0"/>
              <a:t>Describe – </a:t>
            </a:r>
          </a:p>
          <a:p>
            <a:pPr lvl="2"/>
            <a:r>
              <a:rPr lang="en-IN" dirty="0"/>
              <a:t>Group related test cases</a:t>
            </a:r>
          </a:p>
          <a:p>
            <a:pPr lvl="3"/>
            <a:r>
              <a:rPr lang="en-IN" dirty="0"/>
              <a:t>For example – Testing parts of components</a:t>
            </a:r>
          </a:p>
          <a:p>
            <a:pPr lvl="1"/>
            <a:r>
              <a:rPr lang="en-IN" dirty="0"/>
              <a:t>It – </a:t>
            </a:r>
          </a:p>
          <a:p>
            <a:pPr lvl="2"/>
            <a:r>
              <a:rPr lang="en-IN" dirty="0"/>
              <a:t>Writing individual test cases in a group</a:t>
            </a:r>
          </a:p>
          <a:p>
            <a:pPr lvl="1"/>
            <a:r>
              <a:rPr lang="en-IN" dirty="0"/>
              <a:t>Expect – </a:t>
            </a:r>
          </a:p>
          <a:p>
            <a:pPr lvl="2"/>
            <a:r>
              <a:rPr lang="en-IN" dirty="0"/>
              <a:t>Assertion to check the output</a:t>
            </a:r>
          </a:p>
          <a:p>
            <a:pPr lvl="3"/>
            <a:r>
              <a:rPr lang="en-IN" dirty="0"/>
              <a:t>Expectation checking</a:t>
            </a:r>
          </a:p>
        </p:txBody>
      </p:sp>
    </p:spTree>
    <p:extLst>
      <p:ext uri="{BB962C8B-B14F-4D97-AF65-F5344CB8AC3E}">
        <p14:creationId xmlns:p14="http://schemas.microsoft.com/office/powerpoint/2010/main" val="800223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10433-BE81-0960-274E-91E31580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3671B-CFFA-FBFB-9CDF-9EC5A695F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describe('</a:t>
            </a:r>
            <a:r>
              <a:rPr lang="en-IN" dirty="0" err="1"/>
              <a:t>AppComponent</a:t>
            </a:r>
            <a:r>
              <a:rPr lang="en-IN" dirty="0"/>
              <a:t>', () =&gt; {</a:t>
            </a:r>
          </a:p>
          <a:p>
            <a:pPr marL="0" indent="0">
              <a:buNone/>
            </a:pPr>
            <a:r>
              <a:rPr lang="en-IN" dirty="0"/>
              <a:t>  it('should create the app', () =&gt; 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const</a:t>
            </a:r>
            <a:r>
              <a:rPr lang="en-IN" dirty="0"/>
              <a:t> fixture = </a:t>
            </a:r>
            <a:r>
              <a:rPr lang="en-IN" dirty="0" err="1"/>
              <a:t>TestBed.createComponent</a:t>
            </a:r>
            <a:r>
              <a:rPr lang="en-IN" dirty="0"/>
              <a:t>(</a:t>
            </a:r>
            <a:r>
              <a:rPr lang="en-IN" dirty="0" err="1"/>
              <a:t>AppComponent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const</a:t>
            </a:r>
            <a:r>
              <a:rPr lang="en-IN" dirty="0"/>
              <a:t> app = </a:t>
            </a:r>
            <a:r>
              <a:rPr lang="en-IN" dirty="0" err="1"/>
              <a:t>fixture.componentInstance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expect(app).</a:t>
            </a:r>
            <a:r>
              <a:rPr lang="en-IN" dirty="0" err="1"/>
              <a:t>toBeTruthy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});</a:t>
            </a:r>
          </a:p>
          <a:p>
            <a:pPr marL="0" indent="0">
              <a:buNone/>
            </a:pPr>
            <a:r>
              <a:rPr lang="en-IN" dirty="0"/>
              <a:t>});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7268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38FC-5DE5-E987-5E8A-587C820E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9CA6E-C187-EAB6-5434-7C9229AE4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178102"/>
          </a:xfrm>
        </p:spPr>
        <p:txBody>
          <a:bodyPr>
            <a:normAutofit/>
          </a:bodyPr>
          <a:lstStyle/>
          <a:p>
            <a:r>
              <a:rPr lang="en-IN" dirty="0"/>
              <a:t>describe() function – </a:t>
            </a:r>
          </a:p>
          <a:p>
            <a:pPr lvl="1"/>
            <a:r>
              <a:rPr lang="en-US" dirty="0"/>
              <a:t>Defines a test suite for the </a:t>
            </a:r>
            <a:r>
              <a:rPr lang="en-IN" dirty="0" err="1"/>
              <a:t>AppComponent</a:t>
            </a:r>
            <a:endParaRPr lang="en-IN" dirty="0"/>
          </a:p>
          <a:p>
            <a:r>
              <a:rPr lang="en-IN" dirty="0"/>
              <a:t>it() function – </a:t>
            </a:r>
          </a:p>
          <a:p>
            <a:pPr lvl="1"/>
            <a:r>
              <a:rPr lang="en-US" dirty="0"/>
              <a:t>Function defines a single test case within the suite, which is checking if the app is created</a:t>
            </a:r>
            <a:endParaRPr lang="en-IN" dirty="0"/>
          </a:p>
          <a:p>
            <a:r>
              <a:rPr lang="en-IN" dirty="0" err="1"/>
              <a:t>TestBed.createComponent</a:t>
            </a:r>
            <a:r>
              <a:rPr lang="en-IN" dirty="0"/>
              <a:t>(</a:t>
            </a:r>
            <a:r>
              <a:rPr lang="en-IN" dirty="0" err="1"/>
              <a:t>AppComponent</a:t>
            </a:r>
            <a:r>
              <a:rPr lang="en-IN" dirty="0"/>
              <a:t>) – </a:t>
            </a:r>
          </a:p>
          <a:p>
            <a:pPr lvl="1"/>
            <a:r>
              <a:rPr lang="en-IN" dirty="0"/>
              <a:t>Creates an instance of </a:t>
            </a:r>
            <a:r>
              <a:rPr lang="en-IN" dirty="0" err="1"/>
              <a:t>AppComponent</a:t>
            </a:r>
            <a:r>
              <a:rPr lang="en-IN" dirty="0"/>
              <a:t> in test environment</a:t>
            </a:r>
          </a:p>
          <a:p>
            <a:pPr lvl="1"/>
            <a:r>
              <a:rPr lang="en-IN" dirty="0"/>
              <a:t>Adds a corresponding element to the test-runner DOM</a:t>
            </a:r>
          </a:p>
          <a:p>
            <a:pPr lvl="1"/>
            <a:r>
              <a:rPr lang="en-IN" dirty="0"/>
              <a:t>Returns Component Fixture</a:t>
            </a:r>
          </a:p>
        </p:txBody>
      </p:sp>
    </p:spTree>
    <p:extLst>
      <p:ext uri="{BB962C8B-B14F-4D97-AF65-F5344CB8AC3E}">
        <p14:creationId xmlns:p14="http://schemas.microsoft.com/office/powerpoint/2010/main" val="4225032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0F8E-8013-4AE1-CE50-57091027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A2B80-F5AC-CFB4-496C-93C6040A4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16290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Component Fixture – </a:t>
            </a:r>
          </a:p>
          <a:p>
            <a:pPr lvl="1"/>
            <a:r>
              <a:rPr lang="en-US" dirty="0">
                <a:latin typeface="Inter"/>
              </a:rPr>
              <a:t>I</a:t>
            </a:r>
            <a:r>
              <a:rPr lang="en-US" b="0" i="0">
                <a:effectLst/>
                <a:latin typeface="Inter"/>
              </a:rPr>
              <a:t>s </a:t>
            </a:r>
            <a:r>
              <a:rPr lang="en-US" b="0" i="0" dirty="0">
                <a:effectLst/>
                <a:latin typeface="Inter"/>
              </a:rPr>
              <a:t>a test harness for interacting with the created component and its corresponding element</a:t>
            </a:r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app = </a:t>
            </a:r>
            <a:r>
              <a:rPr lang="en-IN" dirty="0" err="1"/>
              <a:t>fixture.componentInstance</a:t>
            </a:r>
            <a:r>
              <a:rPr lang="en-IN" dirty="0"/>
              <a:t> – </a:t>
            </a:r>
          </a:p>
          <a:p>
            <a:pPr lvl="1"/>
            <a:r>
              <a:rPr lang="en-US" dirty="0"/>
              <a:t>Gets the instance of the component</a:t>
            </a:r>
            <a:endParaRPr lang="en-IN" dirty="0"/>
          </a:p>
          <a:p>
            <a:r>
              <a:rPr lang="en-IN" dirty="0"/>
              <a:t>expect(app).</a:t>
            </a:r>
            <a:r>
              <a:rPr lang="en-IN" dirty="0" err="1"/>
              <a:t>toBeTruthy</a:t>
            </a:r>
            <a:r>
              <a:rPr lang="en-IN" dirty="0"/>
              <a:t>() – </a:t>
            </a:r>
          </a:p>
          <a:p>
            <a:pPr lvl="1"/>
            <a:r>
              <a:rPr lang="en-US" dirty="0"/>
              <a:t>Asserts that the component instance is truthy, meaning it exists and was created successfully</a:t>
            </a:r>
          </a:p>
          <a:p>
            <a:pPr lvl="1"/>
            <a:endParaRPr lang="en-US" dirty="0"/>
          </a:p>
          <a:p>
            <a:r>
              <a:rPr lang="en-US" dirty="0"/>
              <a:t>Let’s look at few components test cases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0680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2083-5557-0DBF-C0FF-CAF5C610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</a:t>
            </a:r>
            <a:r>
              <a:rPr lang="en-IN" dirty="0" err="1"/>
              <a:t>spyOn</a:t>
            </a:r>
            <a:r>
              <a:rPr lang="en-IN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84831-04A6-BD9E-7E4C-419CDE08A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1542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Jasmine function used to create spies on existing objects</a:t>
            </a:r>
          </a:p>
          <a:p>
            <a:r>
              <a:rPr lang="en-US" dirty="0"/>
              <a:t>Helps in mocking and tracking function calls in unit tests</a:t>
            </a:r>
          </a:p>
          <a:p>
            <a:r>
              <a:rPr lang="en-US" dirty="0"/>
              <a:t>Mocking – </a:t>
            </a:r>
          </a:p>
          <a:p>
            <a:pPr lvl="1"/>
            <a:r>
              <a:rPr lang="en-US" dirty="0"/>
              <a:t>Replace the original function with a spy</a:t>
            </a:r>
          </a:p>
          <a:p>
            <a:r>
              <a:rPr lang="en-US" dirty="0"/>
              <a:t>Tracking – </a:t>
            </a:r>
          </a:p>
          <a:p>
            <a:pPr lvl="1"/>
            <a:r>
              <a:rPr lang="en-US" dirty="0"/>
              <a:t>Monitor function calls, arguments, and call count</a:t>
            </a:r>
          </a:p>
          <a:p>
            <a:r>
              <a:rPr lang="en-US" dirty="0"/>
              <a:t>Helps to – </a:t>
            </a:r>
          </a:p>
          <a:p>
            <a:pPr lvl="1"/>
            <a:r>
              <a:rPr lang="en-US" dirty="0"/>
              <a:t>Tests functions in isolation without side effects</a:t>
            </a:r>
          </a:p>
          <a:p>
            <a:pPr lvl="1"/>
            <a:r>
              <a:rPr lang="en-US" dirty="0"/>
              <a:t>Ensures functions are called as expected</a:t>
            </a:r>
          </a:p>
          <a:p>
            <a:pPr lvl="1"/>
            <a:r>
              <a:rPr lang="en-US" dirty="0"/>
              <a:t>Handles various scenarios by controlling return values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688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B491-DB71-26E9-3BA8-98FCF35AE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Unit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B9EB8-6D06-4390-834B-D10B18740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way of testing unit – </a:t>
            </a:r>
          </a:p>
          <a:p>
            <a:pPr lvl="1"/>
            <a:r>
              <a:rPr lang="en-IN" dirty="0"/>
              <a:t>Logically isolated part of application</a:t>
            </a:r>
          </a:p>
          <a:p>
            <a:pPr lvl="1"/>
            <a:r>
              <a:rPr lang="en-IN" dirty="0"/>
              <a:t>Written by developers</a:t>
            </a:r>
          </a:p>
          <a:p>
            <a:pPr lvl="1"/>
            <a:r>
              <a:rPr lang="en-IN" dirty="0"/>
              <a:t>Runs automatically when there is change in code</a:t>
            </a:r>
          </a:p>
          <a:p>
            <a:pPr lvl="1"/>
            <a:r>
              <a:rPr lang="en-IN" dirty="0"/>
              <a:t>Designed to target and validate smallest part of code –</a:t>
            </a:r>
          </a:p>
          <a:p>
            <a:pPr lvl="2"/>
            <a:r>
              <a:rPr lang="en-IN" dirty="0"/>
              <a:t>Functions or methods</a:t>
            </a:r>
          </a:p>
          <a:p>
            <a:pPr lvl="1"/>
            <a:r>
              <a:rPr lang="en-IN" dirty="0"/>
              <a:t>Checking different assertions/outcomes of the unit</a:t>
            </a:r>
          </a:p>
          <a:p>
            <a:pPr lvl="1"/>
            <a:r>
              <a:rPr lang="en-IN" dirty="0"/>
              <a:t>First level of testing in Software Development Lifecycle [SDLC]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8991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C74B-1450-406B-EB94-D3C59F97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spyOn</a:t>
            </a:r>
            <a:r>
              <a:rPr lang="en-IN" dirty="0"/>
              <a:t>()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3E1B3-9616-D448-DD01-866876D64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40" y="1667136"/>
            <a:ext cx="9812119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41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4BF6-96E1-1D01-E586-0E7069C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spyOn</a:t>
            </a:r>
            <a:r>
              <a:rPr lang="en-IN" dirty="0"/>
              <a:t>()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075B25-1586-4D64-205D-B96051878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16" y="1933776"/>
            <a:ext cx="10734568" cy="278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52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D25E8-E33D-B221-7E85-0E76B227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spyOn</a:t>
            </a:r>
            <a:r>
              <a:rPr lang="en-IN" dirty="0"/>
              <a:t>() - Example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C467A-EEDA-4E60-BEB6-EE1F64DC4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“</a:t>
            </a:r>
            <a:r>
              <a:rPr lang="en-IN" b="1" i="1" u="sng" dirty="0" err="1"/>
              <a:t>spyOn</a:t>
            </a:r>
            <a:r>
              <a:rPr lang="en-IN" b="1" i="1" u="sng" dirty="0"/>
              <a:t>()”</a:t>
            </a:r>
            <a:r>
              <a:rPr lang="en-IN" dirty="0"/>
              <a:t> </a:t>
            </a:r>
            <a:r>
              <a:rPr lang="en-US" dirty="0"/>
              <a:t>function is used to spy on the “</a:t>
            </a:r>
            <a:r>
              <a:rPr lang="en-US" b="1" i="1" u="sng" dirty="0" err="1"/>
              <a:t>onClick</a:t>
            </a:r>
            <a:r>
              <a:rPr lang="en-US" b="1" i="1" u="sng" dirty="0"/>
              <a:t>()”</a:t>
            </a:r>
            <a:r>
              <a:rPr lang="en-US" dirty="0"/>
              <a:t> </a:t>
            </a:r>
            <a:r>
              <a:rPr lang="en-IN" dirty="0"/>
              <a:t>method of the component</a:t>
            </a:r>
          </a:p>
          <a:p>
            <a:r>
              <a:rPr lang="en-US" dirty="0"/>
              <a:t>The button is clicked using </a:t>
            </a:r>
            <a:r>
              <a:rPr lang="en-US" dirty="0" err="1"/>
              <a:t>nativeElement</a:t>
            </a:r>
            <a:r>
              <a:rPr lang="en-US" dirty="0"/>
              <a:t>, simulating a user interaction</a:t>
            </a:r>
            <a:endParaRPr lang="en-IN" dirty="0"/>
          </a:p>
          <a:p>
            <a:r>
              <a:rPr lang="en-US" dirty="0"/>
              <a:t>The test checks that the</a:t>
            </a:r>
            <a:r>
              <a:rPr lang="en-IN" dirty="0"/>
              <a:t> “</a:t>
            </a:r>
            <a:r>
              <a:rPr lang="en-US" b="1" i="1" u="sng" dirty="0" err="1"/>
              <a:t>onClick</a:t>
            </a:r>
            <a:r>
              <a:rPr lang="en-US" b="1" i="1" u="sng" dirty="0"/>
              <a:t>()”</a:t>
            </a:r>
            <a:r>
              <a:rPr lang="en-IN" dirty="0"/>
              <a:t> method was called using “</a:t>
            </a:r>
            <a:r>
              <a:rPr lang="en-IN" b="1" i="1" u="sng" dirty="0"/>
              <a:t>expect()</a:t>
            </a:r>
            <a:r>
              <a:rPr lang="en-IN" dirty="0"/>
              <a:t>”</a:t>
            </a:r>
            <a:endParaRPr lang="en-IN" b="1" i="1" u="sng" dirty="0"/>
          </a:p>
        </p:txBody>
      </p:sp>
    </p:spTree>
    <p:extLst>
      <p:ext uri="{BB962C8B-B14F-4D97-AF65-F5344CB8AC3E}">
        <p14:creationId xmlns:p14="http://schemas.microsoft.com/office/powerpoint/2010/main" val="2723331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82A2-822E-8913-A64F-23D2B05E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Service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512F2-28D5-DF94-806F-27D5EB8F6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HttpClientTestingModule</a:t>
            </a:r>
            <a:r>
              <a:rPr lang="en-IN" dirty="0"/>
              <a:t> – </a:t>
            </a:r>
          </a:p>
          <a:p>
            <a:pPr lvl="1"/>
            <a:r>
              <a:rPr lang="en-US" dirty="0"/>
              <a:t>Provides a way to mock HTTP requests made by your services</a:t>
            </a:r>
            <a:endParaRPr lang="en-IN" dirty="0"/>
          </a:p>
          <a:p>
            <a:pPr lvl="1"/>
            <a:r>
              <a:rPr lang="en-US" dirty="0"/>
              <a:t>This allows you to test HTTP interactions without making actual network requests, ensuring your tests are reliable and fast</a:t>
            </a:r>
          </a:p>
          <a:p>
            <a:pPr lvl="1"/>
            <a:r>
              <a:rPr lang="en-US" dirty="0"/>
              <a:t>It also helps verify that all expected HTTP requests are made</a:t>
            </a:r>
          </a:p>
          <a:p>
            <a:pPr lvl="1"/>
            <a:r>
              <a:rPr lang="en-US" dirty="0"/>
              <a:t>There are no unexpected or outstanding requests, ensuring thorough and complete test coverage</a:t>
            </a:r>
          </a:p>
          <a:p>
            <a:pPr lvl="1"/>
            <a:r>
              <a:rPr lang="en-US" dirty="0"/>
              <a:t>It replaces </a:t>
            </a:r>
            <a:r>
              <a:rPr lang="en-US" dirty="0" err="1"/>
              <a:t>HttpClientModule</a:t>
            </a:r>
            <a:r>
              <a:rPr lang="en-US" dirty="0"/>
              <a:t> in your tests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1066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9D08-6CD6-D979-C90C-B151D223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Service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997E-78E4-B4F9-C689-705BAE741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HttpTestingController</a:t>
            </a:r>
            <a:r>
              <a:rPr lang="en-IN" dirty="0"/>
              <a:t> – </a:t>
            </a:r>
          </a:p>
          <a:p>
            <a:pPr lvl="1"/>
            <a:r>
              <a:rPr lang="en-US" dirty="0"/>
              <a:t>Allows you to mock HTTP requests made by your application</a:t>
            </a:r>
            <a:endParaRPr lang="en-IN" dirty="0"/>
          </a:p>
          <a:p>
            <a:pPr lvl="1"/>
            <a:r>
              <a:rPr lang="en-US" dirty="0"/>
              <a:t>You can verify that all expected HTTP requests have been made and that no unexpected requests remain</a:t>
            </a:r>
          </a:p>
          <a:p>
            <a:pPr lvl="1"/>
            <a:r>
              <a:rPr lang="en-US" dirty="0"/>
              <a:t>You can inspect and control the properties of outgoing HTTP requests</a:t>
            </a:r>
          </a:p>
          <a:p>
            <a:pPr lvl="2"/>
            <a:r>
              <a:rPr lang="en-US" dirty="0"/>
              <a:t>For Example - Method, URL, Headers, and Body</a:t>
            </a:r>
          </a:p>
          <a:p>
            <a:pPr lvl="1"/>
            <a:r>
              <a:rPr lang="en-US" dirty="0"/>
              <a:t>Provides the flush() method to simulate the server's response to the HTTP request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713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599B-E79E-36EF-3139-3BAD1444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Types of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ED268-B6C4-C2B2-8A17-585D9B217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Manual Testing – </a:t>
            </a:r>
          </a:p>
          <a:p>
            <a:pPr lvl="1"/>
            <a:r>
              <a:rPr lang="en-IN" dirty="0"/>
              <a:t>Tests which are performed by humans</a:t>
            </a:r>
          </a:p>
          <a:p>
            <a:pPr lvl="1"/>
            <a:r>
              <a:rPr lang="en-IN" dirty="0"/>
              <a:t>Without any scripts</a:t>
            </a:r>
          </a:p>
          <a:p>
            <a:pPr lvl="1"/>
            <a:r>
              <a:rPr lang="en-IN" dirty="0"/>
              <a:t>Error prone</a:t>
            </a:r>
          </a:p>
          <a:p>
            <a:r>
              <a:rPr lang="en-IN" dirty="0"/>
              <a:t>Automated Testing – </a:t>
            </a:r>
          </a:p>
          <a:p>
            <a:pPr lvl="1"/>
            <a:r>
              <a:rPr lang="en-IN" dirty="0"/>
              <a:t>Tests which are performed by testing tools and written as scripts</a:t>
            </a:r>
          </a:p>
          <a:p>
            <a:pPr lvl="1"/>
            <a:r>
              <a:rPr lang="en-IN" dirty="0"/>
              <a:t>Less Error prone</a:t>
            </a:r>
          </a:p>
          <a:p>
            <a:pPr lvl="1"/>
            <a:r>
              <a:rPr lang="en-IN" dirty="0"/>
              <a:t>Q.A. makes usage of testing framework while writing test cases</a:t>
            </a:r>
          </a:p>
        </p:txBody>
      </p:sp>
    </p:spTree>
    <p:extLst>
      <p:ext uri="{BB962C8B-B14F-4D97-AF65-F5344CB8AC3E}">
        <p14:creationId xmlns:p14="http://schemas.microsoft.com/office/powerpoint/2010/main" val="211266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350E-EBA4-C37D-E55B-5590FDF7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 of Manual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4BFD4-B4BC-E48B-BB63-F57E4C08C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Not accurate as written by humans</a:t>
            </a:r>
          </a:p>
          <a:p>
            <a:r>
              <a:rPr lang="en-IN" dirty="0"/>
              <a:t>Time consuming process</a:t>
            </a:r>
          </a:p>
          <a:p>
            <a:r>
              <a:rPr lang="en-IN" dirty="0"/>
              <a:t>Require human resource</a:t>
            </a:r>
          </a:p>
          <a:p>
            <a:r>
              <a:rPr lang="en-IN" dirty="0"/>
              <a:t>Good where the test cases are run once or twice </a:t>
            </a:r>
          </a:p>
          <a:p>
            <a:r>
              <a:rPr lang="en-IN" dirty="0"/>
              <a:t>They are slower </a:t>
            </a:r>
          </a:p>
          <a:p>
            <a:r>
              <a:rPr lang="en-IN" dirty="0"/>
              <a:t>Think about an example of – </a:t>
            </a:r>
          </a:p>
          <a:p>
            <a:pPr lvl="1"/>
            <a:r>
              <a:rPr lang="en-IN" dirty="0"/>
              <a:t>Manual Lathe Machine VS CNC machines/ Lathe Machine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436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386A0-7F74-6013-E556-3BF90A2D9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Automated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26059-293C-FE81-822E-05BEB7B49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Performed by tools and/or scripts</a:t>
            </a:r>
          </a:p>
          <a:p>
            <a:r>
              <a:rPr lang="en-IN" dirty="0"/>
              <a:t>They are less error prone and reliable as they are run by tools</a:t>
            </a:r>
          </a:p>
          <a:p>
            <a:r>
              <a:rPr lang="en-IN" dirty="0"/>
              <a:t>Faster than manual testing</a:t>
            </a:r>
          </a:p>
          <a:p>
            <a:r>
              <a:rPr lang="en-IN" dirty="0"/>
              <a:t>Good where the test cases run repetitively </a:t>
            </a:r>
          </a:p>
          <a:p>
            <a:pPr lvl="1"/>
            <a:r>
              <a:rPr lang="en-IN" dirty="0"/>
              <a:t>Whenever the are changes in code</a:t>
            </a:r>
          </a:p>
          <a:p>
            <a:r>
              <a:rPr lang="en-IN" dirty="0"/>
              <a:t>No human resource/observations are required</a:t>
            </a:r>
          </a:p>
          <a:p>
            <a:r>
              <a:rPr lang="en-IN" dirty="0"/>
              <a:t>Investment in tools instead of humans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416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DFAA-BA81-9EC3-E705-8C8E1E1D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“</a:t>
            </a:r>
            <a:r>
              <a:rPr lang="en-IN" b="1" i="1" dirty="0"/>
              <a:t>AAA</a:t>
            </a:r>
            <a:r>
              <a:rPr lang="en-IN" dirty="0"/>
              <a:t>”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BEAEF-A863-010C-ABAD-5F56DAAC1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6600" b="1" i="1" u="sng" dirty="0"/>
              <a:t>A</a:t>
            </a:r>
            <a:r>
              <a:rPr lang="en-IN" dirty="0"/>
              <a:t>rrange – </a:t>
            </a:r>
          </a:p>
          <a:p>
            <a:r>
              <a:rPr lang="en-IN" sz="6600" b="1" i="1" u="sng" dirty="0"/>
              <a:t>A</a:t>
            </a:r>
            <a:r>
              <a:rPr lang="en-IN" dirty="0"/>
              <a:t>ct – </a:t>
            </a:r>
          </a:p>
          <a:p>
            <a:r>
              <a:rPr lang="en-IN" sz="6600" b="1" i="1" u="sng" dirty="0"/>
              <a:t>A</a:t>
            </a:r>
            <a:r>
              <a:rPr lang="en-IN" dirty="0"/>
              <a:t>ssert – </a:t>
            </a:r>
          </a:p>
          <a:p>
            <a:endParaRPr lang="en-IN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A8E624-D3CA-A05A-C3AA-E3E210DFACB7}"/>
              </a:ext>
            </a:extLst>
          </p:cNvPr>
          <p:cNvGrpSpPr/>
          <p:nvPr/>
        </p:nvGrpSpPr>
        <p:grpSpPr>
          <a:xfrm>
            <a:off x="4857226" y="1600203"/>
            <a:ext cx="4815281" cy="4035093"/>
            <a:chOff x="5217952" y="1694576"/>
            <a:chExt cx="4815281" cy="40350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9073A4-DC50-CED3-6856-8330517709DC}"/>
                </a:ext>
              </a:extLst>
            </p:cNvPr>
            <p:cNvSpPr/>
            <p:nvPr/>
          </p:nvSpPr>
          <p:spPr>
            <a:xfrm>
              <a:off x="5217952" y="1694576"/>
              <a:ext cx="2407641" cy="10905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Arranging The Test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999CBE-3BE1-D9AD-3ABE-260EBD413FE0}"/>
                </a:ext>
              </a:extLst>
            </p:cNvPr>
            <p:cNvSpPr/>
            <p:nvPr/>
          </p:nvSpPr>
          <p:spPr>
            <a:xfrm>
              <a:off x="6421772" y="3175929"/>
              <a:ext cx="2407641" cy="10905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Acting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D698B9-8ECF-6FFB-679A-E20EF4CE1B91}"/>
                </a:ext>
              </a:extLst>
            </p:cNvPr>
            <p:cNvSpPr/>
            <p:nvPr/>
          </p:nvSpPr>
          <p:spPr>
            <a:xfrm>
              <a:off x="7625592" y="4639100"/>
              <a:ext cx="2407641" cy="10905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Asserting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1B25E759-0AC0-5203-BF1E-E45E8195F0B2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rot="16200000" flipH="1">
              <a:off x="6828291" y="2378627"/>
              <a:ext cx="390784" cy="12038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897F337B-0CF8-B494-8E7F-522FE805AA5E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rot="16200000" flipH="1">
              <a:off x="8041202" y="3850889"/>
              <a:ext cx="372602" cy="12038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0427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EE0C-1A74-F411-9F67-781C89021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b="1" i="1" u="sng" dirty="0"/>
              <a:t>T</a:t>
            </a:r>
            <a:r>
              <a:rPr lang="en-IN" dirty="0"/>
              <a:t>est </a:t>
            </a:r>
            <a:r>
              <a:rPr lang="en-IN" b="1" i="1" u="sng" dirty="0"/>
              <a:t>D</a:t>
            </a:r>
            <a:r>
              <a:rPr lang="en-IN" dirty="0"/>
              <a:t>riven </a:t>
            </a:r>
            <a:r>
              <a:rPr lang="en-IN" b="1" i="1" u="sng" dirty="0"/>
              <a:t>D</a:t>
            </a:r>
            <a:r>
              <a:rPr lang="en-IN" dirty="0"/>
              <a:t>evelopment?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E5236-62F8-9217-5C3F-C6890D5BF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42148"/>
            <a:ext cx="10972800" cy="452596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 descr="Pragmatic TDD - Developer Support">
            <a:extLst>
              <a:ext uri="{FF2B5EF4-FFF2-40B4-BE49-F238E27FC236}">
                <a16:creationId xmlns:a16="http://schemas.microsoft.com/office/drawing/2014/main" id="{F834D304-1369-1AAD-C9D2-CE1900E75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376" y="1642148"/>
            <a:ext cx="518439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685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4528-29E1-55B6-7856-66A66A0B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 and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C4878-9FE7-B701-D4D5-125E34DEF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Angular Testing Tools – </a:t>
            </a:r>
          </a:p>
          <a:p>
            <a:pPr lvl="1"/>
            <a:r>
              <a:rPr lang="en-IN" dirty="0"/>
              <a:t>Jasmine – Testing Framework</a:t>
            </a:r>
          </a:p>
          <a:p>
            <a:pPr lvl="1"/>
            <a:r>
              <a:rPr lang="en-IN" dirty="0"/>
              <a:t>Karma – Test Runner</a:t>
            </a:r>
          </a:p>
          <a:p>
            <a:pPr lvl="1"/>
            <a:r>
              <a:rPr lang="en-IN" dirty="0" err="1"/>
              <a:t>TestBed</a:t>
            </a:r>
            <a:r>
              <a:rPr lang="en-IN" dirty="0"/>
              <a:t> – </a:t>
            </a:r>
            <a:r>
              <a:rPr lang="en-IN" dirty="0" err="1"/>
              <a:t>Angular’s</a:t>
            </a:r>
            <a:r>
              <a:rPr lang="en-IN" dirty="0"/>
              <a:t> testing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3833758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C8B9D-BD89-CEFE-C7E4-2B5CD0E8C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Jasmine Testing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85087-7C14-B685-BBF3-9E4F2DEB3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144546"/>
          </a:xfrm>
        </p:spPr>
        <p:txBody>
          <a:bodyPr/>
          <a:lstStyle/>
          <a:p>
            <a:r>
              <a:rPr lang="en-IN" dirty="0"/>
              <a:t>Jasmine </a:t>
            </a:r>
            <a:r>
              <a:rPr lang="en-US" dirty="0"/>
              <a:t>is a behavior-driven development framework for testing JavaScript code</a:t>
            </a:r>
          </a:p>
          <a:p>
            <a:pPr lvl="1"/>
            <a:r>
              <a:rPr lang="en-US" dirty="0"/>
              <a:t>Uses natural language, making tests more readable and understandable</a:t>
            </a:r>
          </a:p>
          <a:p>
            <a:r>
              <a:rPr lang="en-US" dirty="0"/>
              <a:t>Doesn’t require external dependencies or DOM</a:t>
            </a:r>
          </a:p>
          <a:p>
            <a:pPr lvl="1"/>
            <a:r>
              <a:rPr lang="en-US" dirty="0"/>
              <a:t>Easy to setup and use</a:t>
            </a:r>
          </a:p>
          <a:p>
            <a:r>
              <a:rPr lang="en-US" dirty="0"/>
              <a:t>Jasmine uses a descriptive syntax with keywords like – </a:t>
            </a:r>
          </a:p>
          <a:p>
            <a:pPr lvl="1"/>
            <a:r>
              <a:rPr lang="en-US" b="1" dirty="0"/>
              <a:t>Describe</a:t>
            </a:r>
            <a:r>
              <a:rPr lang="en-US" dirty="0"/>
              <a:t> component test what </a:t>
            </a:r>
            <a:r>
              <a:rPr lang="en-US" b="1" dirty="0"/>
              <a:t>It</a:t>
            </a:r>
            <a:r>
              <a:rPr lang="en-US" dirty="0"/>
              <a:t> should do and the </a:t>
            </a:r>
            <a:r>
              <a:rPr lang="en-US" b="1" dirty="0"/>
              <a:t>Expectation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For Example – Component Test – It should have Title - Welcome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5861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7271</TotalTime>
  <Words>1081</Words>
  <Application>Microsoft Office PowerPoint</Application>
  <PresentationFormat>Widescreen</PresentationFormat>
  <Paragraphs>161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Inter</vt:lpstr>
      <vt:lpstr>Office Theme</vt:lpstr>
      <vt:lpstr>Introduction To Unit Testing</vt:lpstr>
      <vt:lpstr>What is Unit Testing?</vt:lpstr>
      <vt:lpstr>Different Types of Tests</vt:lpstr>
      <vt:lpstr>Disadvantages of Manual Testing</vt:lpstr>
      <vt:lpstr>Advantages of Automated Testing</vt:lpstr>
      <vt:lpstr>“AAA” of Testing</vt:lpstr>
      <vt:lpstr>What is Test Driven Development?</vt:lpstr>
      <vt:lpstr>Angular and Unit Testing</vt:lpstr>
      <vt:lpstr>Jasmine Testing Framework</vt:lpstr>
      <vt:lpstr>Jasmine Testing Framework</vt:lpstr>
      <vt:lpstr>Karma – The Test Runner</vt:lpstr>
      <vt:lpstr>What is TestBed?</vt:lpstr>
      <vt:lpstr>Why do we need TestBed?</vt:lpstr>
      <vt:lpstr>Why do we need TestBed?</vt:lpstr>
      <vt:lpstr>Writing Unit Test</vt:lpstr>
      <vt:lpstr>Example </vt:lpstr>
      <vt:lpstr>Explanation </vt:lpstr>
      <vt:lpstr>Explanation </vt:lpstr>
      <vt:lpstr>Introduction to spyOn()</vt:lpstr>
      <vt:lpstr>spyOn() Example</vt:lpstr>
      <vt:lpstr>spyOn() Example</vt:lpstr>
      <vt:lpstr>spyOn() - Example Explanation</vt:lpstr>
      <vt:lpstr>Http Service Testing</vt:lpstr>
      <vt:lpstr>Http Service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Pravinkumar Dabade</cp:lastModifiedBy>
  <cp:revision>438</cp:revision>
  <dcterms:created xsi:type="dcterms:W3CDTF">2014-08-26T23:50:27Z</dcterms:created>
  <dcterms:modified xsi:type="dcterms:W3CDTF">2024-12-09T16:49:22Z</dcterms:modified>
</cp:coreProperties>
</file>