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93" r:id="rId21"/>
    <p:sldId id="294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6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1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34413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Pravinkumar R .D.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790602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0F1DF-CEF1-D4C3-2914-1B2C00F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98" y="4365276"/>
            <a:ext cx="5897814" cy="14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49A4-9C9A-8063-38EE-F15CFFD1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B764-42A2-72F1-295C-7713012A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Leaner Style Sheets</a:t>
            </a:r>
          </a:p>
          <a:p>
            <a:r>
              <a:rPr lang="en-US" dirty="0"/>
              <a:t>Backwards - compatible language extension for CSS</a:t>
            </a:r>
            <a:endParaRPr lang="en-IN" dirty="0"/>
          </a:p>
          <a:p>
            <a:r>
              <a:rPr lang="en-US" dirty="0"/>
              <a:t>Less.js, the JavaScript tool that converts your Less styles to CSS styles</a:t>
            </a:r>
          </a:p>
          <a:p>
            <a:r>
              <a:rPr lang="en-US" dirty="0"/>
              <a:t>LESS also supports – </a:t>
            </a:r>
          </a:p>
          <a:p>
            <a:pPr lvl="1"/>
            <a:r>
              <a:rPr lang="en-IN" dirty="0"/>
              <a:t>Variables, Nesting, </a:t>
            </a:r>
            <a:r>
              <a:rPr lang="en-IN" dirty="0" err="1"/>
              <a:t>Mixins</a:t>
            </a:r>
            <a:r>
              <a:rPr lang="en-IN" dirty="0"/>
              <a:t>, Inheritance etc.</a:t>
            </a:r>
          </a:p>
          <a:p>
            <a:r>
              <a:rPr lang="en-IN" dirty="0"/>
              <a:t>Easy to learn and easy to use</a:t>
            </a:r>
          </a:p>
        </p:txBody>
      </p:sp>
    </p:spTree>
    <p:extLst>
      <p:ext uri="{BB962C8B-B14F-4D97-AF65-F5344CB8AC3E}">
        <p14:creationId xmlns:p14="http://schemas.microsoft.com/office/powerpoint/2010/main" val="419201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C01D-C3FE-4C75-25E3-56BB1B11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9683-DC70-CECE-4E66-61F942EF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way to store information which can be used throughout our stylesheet</a:t>
            </a:r>
          </a:p>
          <a:p>
            <a:r>
              <a:rPr lang="en-IN" dirty="0"/>
              <a:t>Store things like – </a:t>
            </a:r>
          </a:p>
          <a:p>
            <a:pPr lvl="1"/>
            <a:r>
              <a:rPr lang="en-IN" dirty="0"/>
              <a:t>Fonts, </a:t>
            </a:r>
            <a:r>
              <a:rPr lang="en-IN" dirty="0" err="1"/>
              <a:t>Colors</a:t>
            </a:r>
            <a:r>
              <a:rPr lang="en-IN" dirty="0"/>
              <a:t>, Sizes or almost anything</a:t>
            </a:r>
          </a:p>
          <a:p>
            <a:r>
              <a:rPr lang="en-IN" dirty="0"/>
              <a:t>SASS uses $ syntax to declare variables – 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96DBC-131C-34C6-3792-8DFEA4CF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4395103"/>
            <a:ext cx="1166975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8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F5D0-5B45-D345-BF8F-F3BF0B75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E570-2554-AE68-6E40-EF5DEF47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E5678-5F15-C724-3D9A-F0B6CDD6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1848844"/>
            <a:ext cx="1159354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3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7DAE-0C3E-9684-C91B-0A0E642A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B878-8F17-EA77-19C7-5092CB6E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create partial SASS file [Promotes to Reusability]</a:t>
            </a:r>
          </a:p>
          <a:p>
            <a:r>
              <a:rPr lang="en-IN" dirty="0"/>
              <a:t>Declare small snippets and use them in other SASS files</a:t>
            </a:r>
          </a:p>
          <a:p>
            <a:r>
              <a:rPr lang="en-IN" dirty="0"/>
              <a:t>Achieve modularity with Partial SASS files</a:t>
            </a:r>
          </a:p>
          <a:p>
            <a:r>
              <a:rPr lang="en-IN" dirty="0"/>
              <a:t>You can declare partial SASS files using underscore notation</a:t>
            </a:r>
          </a:p>
          <a:p>
            <a:pPr lvl="1"/>
            <a:r>
              <a:rPr lang="en-IN" dirty="0"/>
              <a:t>For example - _</a:t>
            </a:r>
            <a:r>
              <a:rPr lang="en-IN" dirty="0" err="1"/>
              <a:t>partial.scss</a:t>
            </a:r>
            <a:endParaRPr lang="en-IN" dirty="0"/>
          </a:p>
          <a:p>
            <a:r>
              <a:rPr lang="en-IN" dirty="0"/>
              <a:t>Include them using @use syntax [Simple HTML and CSS]</a:t>
            </a:r>
          </a:p>
          <a:p>
            <a:pPr lvl="1"/>
            <a:r>
              <a:rPr lang="en-IN" dirty="0"/>
              <a:t>With Bootstrap, it is - @import</a:t>
            </a:r>
          </a:p>
        </p:txBody>
      </p:sp>
    </p:spTree>
    <p:extLst>
      <p:ext uri="{BB962C8B-B14F-4D97-AF65-F5344CB8AC3E}">
        <p14:creationId xmlns:p14="http://schemas.microsoft.com/office/powerpoint/2010/main" val="36755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2062-08BC-31A2-3D9F-40FF3BF0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4DD1-5323-AC62-961F-9CAE2AE1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Dividing SASS into multiple files [Modularity]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46F9C-B3D6-2D7E-76EC-C3A8B6EE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71" y="2278817"/>
            <a:ext cx="10375058" cy="43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4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5607-85ED-B998-5519-AF149059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Mixins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04BD-4E91-CDB4-6FBF-3CEE05BF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of the most powerful feature of SASS</a:t>
            </a:r>
          </a:p>
          <a:p>
            <a:r>
              <a:rPr lang="en-IN" dirty="0"/>
              <a:t>Group multiple CSS together which can be then reused throughout the project</a:t>
            </a:r>
          </a:p>
          <a:p>
            <a:r>
              <a:rPr lang="en-IN" dirty="0"/>
              <a:t>To add </a:t>
            </a:r>
            <a:r>
              <a:rPr lang="en-IN" dirty="0" err="1"/>
              <a:t>Mixin</a:t>
            </a:r>
            <a:r>
              <a:rPr lang="en-IN" dirty="0"/>
              <a:t> into our code, we use @include() directive</a:t>
            </a:r>
          </a:p>
          <a:p>
            <a:r>
              <a:rPr lang="en-IN" dirty="0"/>
              <a:t>Helps keep our SASS DRY [Don’t Repeat Yourself]</a:t>
            </a:r>
          </a:p>
          <a:p>
            <a:r>
              <a:rPr lang="en-IN" dirty="0"/>
              <a:t>You can also pass values to the </a:t>
            </a:r>
            <a:r>
              <a:rPr lang="en-IN" dirty="0" err="1"/>
              <a:t>Mixin</a:t>
            </a:r>
            <a:r>
              <a:rPr lang="en-IN" dirty="0"/>
              <a:t> making it more flexible</a:t>
            </a:r>
          </a:p>
        </p:txBody>
      </p:sp>
    </p:spTree>
    <p:extLst>
      <p:ext uri="{BB962C8B-B14F-4D97-AF65-F5344CB8AC3E}">
        <p14:creationId xmlns:p14="http://schemas.microsoft.com/office/powerpoint/2010/main" val="14717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C9FE-2129-F05A-32F3-42BB753E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Mixin</a:t>
            </a:r>
            <a:r>
              <a:rPr lang="en-IN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232B-BE16-6D5F-CB79-E5FCF4D0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983E9-EBCE-9CBB-5C46-D11C9E6F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1604717"/>
            <a:ext cx="1163164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1FF0-E9EA-ED67-95A8-5919B17D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Extend/Inheritance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8E2D-6603-31A8-3441-E686C322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@extend directive – </a:t>
            </a:r>
          </a:p>
          <a:p>
            <a:pPr lvl="1"/>
            <a:r>
              <a:rPr lang="en-IN"/>
              <a:t>Let us </a:t>
            </a:r>
            <a:r>
              <a:rPr lang="en-IN" dirty="0"/>
              <a:t>use the CSS properties from one selector to another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9703F-4E00-7B89-5AF9-DE86BDF9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54" y="3675633"/>
            <a:ext cx="3791479" cy="141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58733-1B62-98DD-88D3-EA126541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47" y="2929604"/>
            <a:ext cx="3315163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CB40F-F62C-803B-5EE0-1ECE9BBAF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447" y="4060430"/>
            <a:ext cx="3334215" cy="1086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55EF69-0DE7-5498-E920-AAFF96917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447" y="5343678"/>
            <a:ext cx="3391373" cy="1066949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06C249-CD7F-FBC1-06AB-6693F2C787B4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 flipV="1">
            <a:off x="4795533" y="3396393"/>
            <a:ext cx="2058914" cy="988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191E811-DE0E-3EEB-1A1B-305E8D462A99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4871733" y="4385345"/>
            <a:ext cx="1982715" cy="218087"/>
          </a:xfrm>
          <a:prstGeom prst="bentConnector3">
            <a:avLst>
              <a:gd name="adj1" fmla="val 521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82E1C22-B9B7-53BA-7BD7-8D6107D4119F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4957895" y="4385345"/>
            <a:ext cx="1896553" cy="1491809"/>
          </a:xfrm>
          <a:prstGeom prst="bentConnector3">
            <a:avLst>
              <a:gd name="adj1" fmla="val 539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88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3FC0-8545-534F-17AA-4AD7A6AB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549E-9929-97BB-227B-CF4F6F7D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do Math in CSS?</a:t>
            </a:r>
          </a:p>
          <a:p>
            <a:r>
              <a:rPr lang="en-IN" dirty="0"/>
              <a:t>SASS supports handful of standard math operators like – </a:t>
            </a:r>
          </a:p>
          <a:p>
            <a:pPr lvl="1"/>
            <a:r>
              <a:rPr lang="en-IN" dirty="0"/>
              <a:t>+, -, *, % etc.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07175-C4EF-F4FB-5AD6-0E57BF28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46" y="3190372"/>
            <a:ext cx="10167908" cy="35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5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F7C2-1B26-1779-7BA5-61873125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10EF-29C6-0043-1480-05264F92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Functions can receive arguments and return a single value</a:t>
            </a:r>
          </a:p>
          <a:p>
            <a:r>
              <a:rPr lang="en-IN" dirty="0"/>
              <a:t>We will use @function() and @return directives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04BAE-2C2C-E080-C318-902F43CD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75" y="2843276"/>
            <a:ext cx="8164064" cy="1590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C9310C-F261-9BB7-1FFA-B85D5D30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75" y="4434173"/>
            <a:ext cx="7849695" cy="1267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9D94F-1847-7092-AAD3-16BF53EA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432" y="5449719"/>
            <a:ext cx="4367438" cy="115070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EF8741-11E4-EDC0-39F4-579B659F6493}"/>
              </a:ext>
            </a:extLst>
          </p:cNvPr>
          <p:cNvCxnSpPr/>
          <p:nvPr/>
        </p:nvCxnSpPr>
        <p:spPr>
          <a:xfrm>
            <a:off x="2181138" y="5519956"/>
            <a:ext cx="2090294" cy="606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AFAC-114A-BFAB-BB2C-88E0A185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0657-8D41-24EC-858C-074B15B0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52267"/>
          </a:xfrm>
        </p:spPr>
        <p:txBody>
          <a:bodyPr>
            <a:normAutofit/>
          </a:bodyPr>
          <a:lstStyle/>
          <a:p>
            <a:r>
              <a:rPr lang="en-US" dirty="0"/>
              <a:t>Introduction to CSS, SASS, SCSS and LESS</a:t>
            </a:r>
          </a:p>
          <a:p>
            <a:r>
              <a:rPr lang="en-US" dirty="0"/>
              <a:t>What is SCSS?</a:t>
            </a:r>
          </a:p>
          <a:p>
            <a:r>
              <a:rPr lang="en-US" dirty="0"/>
              <a:t>Bootstrap and SASS</a:t>
            </a:r>
          </a:p>
          <a:p>
            <a:r>
              <a:rPr lang="en-US" dirty="0"/>
              <a:t>SASS – </a:t>
            </a:r>
          </a:p>
          <a:p>
            <a:pPr lvl="1"/>
            <a:r>
              <a:rPr lang="en-US" dirty="0"/>
              <a:t>Variables, Nesting, Partials, Modules, </a:t>
            </a:r>
            <a:r>
              <a:rPr lang="en-US" dirty="0" err="1"/>
              <a:t>Mixins</a:t>
            </a:r>
            <a:r>
              <a:rPr lang="en-US" dirty="0"/>
              <a:t>, Extend/Inheritance, Operators, Functions, ‘</a:t>
            </a:r>
            <a:r>
              <a:rPr lang="en-US" b="1" i="1" u="sng" dirty="0"/>
              <a:t>&amp;</a:t>
            </a:r>
            <a:r>
              <a:rPr lang="en-US" dirty="0"/>
              <a:t>’ Operator, </a:t>
            </a:r>
          </a:p>
          <a:p>
            <a:pPr lvl="1"/>
            <a:r>
              <a:rPr lang="en-US" dirty="0"/>
              <a:t>Control Directives - @if, @else, @while, @for</a:t>
            </a:r>
          </a:p>
          <a:p>
            <a:pPr lvl="1"/>
            <a:r>
              <a:rPr lang="en-US" dirty="0"/>
              <a:t>Interpolation and Placeholder</a:t>
            </a:r>
          </a:p>
          <a:p>
            <a:r>
              <a:rPr lang="en-US" dirty="0"/>
              <a:t>Introduction to Bootstrap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54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D421-90B1-2106-3DBD-1F5C5C98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SASS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DA09-15A7-1F1D-CB6B-E3B07AF1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in Sass hold pairs of keys and values</a:t>
            </a:r>
          </a:p>
          <a:p>
            <a:r>
              <a:rPr lang="en-US" dirty="0"/>
              <a:t>You can look up a value by its corresponding key</a:t>
            </a:r>
          </a:p>
          <a:p>
            <a:r>
              <a:rPr lang="en-US" dirty="0"/>
              <a:t>Different functions – </a:t>
            </a:r>
          </a:p>
          <a:p>
            <a:pPr lvl="1"/>
            <a:r>
              <a:rPr lang="en-US" dirty="0"/>
              <a:t>map-merge</a:t>
            </a:r>
          </a:p>
          <a:p>
            <a:pPr lvl="1"/>
            <a:r>
              <a:rPr lang="en-US" dirty="0"/>
              <a:t>map-remove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Maps in SASS are immutable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5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6F9B-AC99-9BDF-2F5B-886B55B2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SASS Maps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94E7-3441-7FDA-37E3-26C9D69F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B1E81-F1C6-FFBD-FCC3-C0D75AD1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95" y="1690913"/>
            <a:ext cx="9262410" cy="43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3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81EE-71AF-D0B3-7E23-B5D387AF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Magic of &amp;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9D62-F669-9CF7-3994-9D8558A6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when nesting in SASS</a:t>
            </a:r>
          </a:p>
          <a:p>
            <a:r>
              <a:rPr lang="en-IN" dirty="0"/>
              <a:t>Specially used when semantic naming conventions are followed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FACF0-726F-E986-2FCD-F360103A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94" y="3267147"/>
            <a:ext cx="6133881" cy="3164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E19289-A95C-476E-1D7C-3B251DCD3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151" y="4400427"/>
            <a:ext cx="501084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6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B1F2-9ADF-7D18-4FE1-FFDE333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SASS Control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DAEF-029F-32B8-AB98-55728EED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Include styles only under certain conditions</a:t>
            </a:r>
          </a:p>
          <a:p>
            <a:r>
              <a:rPr lang="en-IN" dirty="0"/>
              <a:t>One of the advance topic mainly used in </a:t>
            </a:r>
            <a:r>
              <a:rPr lang="en-IN" dirty="0" err="1"/>
              <a:t>Mixins</a:t>
            </a:r>
            <a:endParaRPr lang="en-IN" dirty="0"/>
          </a:p>
          <a:p>
            <a:r>
              <a:rPr lang="en-IN" dirty="0"/>
              <a:t>Commonly used directives are – </a:t>
            </a:r>
          </a:p>
          <a:p>
            <a:pPr lvl="1"/>
            <a:r>
              <a:rPr lang="en-IN" dirty="0"/>
              <a:t>@if, @else, @for, @while</a:t>
            </a:r>
          </a:p>
          <a:p>
            <a:r>
              <a:rPr lang="en-IN" dirty="0"/>
              <a:t>If/else directives are similar to conditional statements in programming languages [True/False]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770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A4B3-F2EA-0D21-6E2C-9AF98B52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@if and @else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7176-2CD6-13C6-90D1-B78A3B57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F35BF-CA20-0581-257A-FCF2E4B2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3"/>
            <a:ext cx="4465739" cy="4599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1AEDC-0682-C456-3A0A-CD4EC9E44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0050"/>
            <a:ext cx="518232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5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2B40-DC51-73B0-98C8-B60B4794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@for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27F3-064A-FDA2-03AA-2DD9A2F2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D8C84-4C9C-55B2-2645-AF483F70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09682"/>
            <a:ext cx="4848902" cy="203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0D1AB-8CEA-37EB-3C1A-6BAB102D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16" y="1767983"/>
            <a:ext cx="6025986" cy="41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9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1838-3A30-5B54-9E31-6D9EA39E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@while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B479-F808-ED3A-9DC4-08EACF30D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EC2E3-331A-E5F7-FCF7-00864703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67576"/>
            <a:ext cx="4734586" cy="2791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E3FD1-2618-8E5F-EFF0-399EBFE68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16" y="1767983"/>
            <a:ext cx="6025986" cy="41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32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2DAC-343B-3AD8-0458-D78D10D7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SASS Interpolation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A8D4-E9F4-5CF2-AAAD-C07692CA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insertion in SASS</a:t>
            </a:r>
          </a:p>
          <a:p>
            <a:r>
              <a:rPr lang="en-IN" dirty="0"/>
              <a:t>Interpolate SASS Expressions in our code – </a:t>
            </a:r>
          </a:p>
          <a:p>
            <a:pPr lvl="1"/>
            <a:r>
              <a:rPr lang="en-IN" dirty="0"/>
              <a:t>For example – #{expression/variable-name}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06518-6A57-F354-3656-7E8F581F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3" y="3404481"/>
            <a:ext cx="6830294" cy="34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20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269E-4013-0E6E-E3ED-FAE470F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SASS 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5C68-FF2C-60D6-DD88-38B54079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Placeholders look like a class selector</a:t>
            </a:r>
          </a:p>
          <a:p>
            <a:r>
              <a:rPr lang="en-IN" dirty="0"/>
              <a:t>The difference is, it starts with % sign</a:t>
            </a:r>
          </a:p>
          <a:p>
            <a:r>
              <a:rPr lang="en-IN" dirty="0"/>
              <a:t>Placeholders are not included in CSS output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77143-C1B3-C634-5801-DCD6A032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84596"/>
            <a:ext cx="4486901" cy="197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E62D6-8C16-F09A-BBB2-A308B1A5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72" y="3546464"/>
            <a:ext cx="4401164" cy="11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0C35B5-F690-F490-E75A-4E51DF4F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587" y="4853136"/>
            <a:ext cx="446784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56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9845-538A-D22E-E1B9-C50A8B3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CSS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F7C1-AB5E-B9CA-73EF-CC488FE3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Bootstrap is free, open source mobile first responsive CSS framework</a:t>
            </a:r>
          </a:p>
          <a:p>
            <a:r>
              <a:rPr lang="en-IN" dirty="0"/>
              <a:t>Contains – </a:t>
            </a:r>
          </a:p>
          <a:p>
            <a:pPr lvl="1"/>
            <a:r>
              <a:rPr lang="en-IN" dirty="0"/>
              <a:t>Html, CSS and JavaScript design templates like – </a:t>
            </a:r>
          </a:p>
          <a:p>
            <a:pPr lvl="2"/>
            <a:r>
              <a:rPr lang="en-IN" dirty="0"/>
              <a:t>Typography, Forms, Navigation, Layouts, Tables, Images and other interfacing components</a:t>
            </a:r>
          </a:p>
          <a:p>
            <a:r>
              <a:rPr lang="en-IN" dirty="0"/>
              <a:t>Build fast and responsive site with Bootstrap framework</a:t>
            </a:r>
          </a:p>
          <a:p>
            <a:r>
              <a:rPr lang="en-IN" dirty="0"/>
              <a:t>Customization with SASS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30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4DB1-5FCA-89A4-97C3-A1F67E74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0751-37EF-E414-FA9D-74F3D59D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dirty="0">
                <a:hlinkClick r:id="rId2"/>
              </a:rPr>
              <a:t>http://www.w3.org/TR/CSS21/</a:t>
            </a:r>
            <a:endParaRPr lang="en-IN" dirty="0"/>
          </a:p>
          <a:p>
            <a:pPr>
              <a:buNone/>
            </a:pPr>
            <a:r>
              <a:rPr lang="en-IN" dirty="0"/>
              <a:t>Abstract – </a:t>
            </a:r>
          </a:p>
          <a:p>
            <a:pPr>
              <a:buNone/>
            </a:pPr>
            <a:r>
              <a:rPr lang="en-IN" dirty="0"/>
              <a:t>    This specification defines Cascading Style Sheets, level 2 revision 1 (CSS 2.1). CSS 2.1 is a style sheet language that allows authors and users to attach style (e.g., fonts and spacing) to structured </a:t>
            </a:r>
            <a:r>
              <a:rPr lang="fr-FR" dirty="0"/>
              <a:t>documents (e.g., HTML documents and </a:t>
            </a:r>
            <a:r>
              <a:rPr lang="en-IN" dirty="0"/>
              <a:t>XML applications). By separating the presentation style of documents from the content of documents, CSS 2.1 simplifies Web authoring and site maintenance.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651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FC14-9936-D6BB-6919-35736578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Bootstrap and 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F898-7284-F2F2-17BF-2016663E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19379"/>
          </a:xfrm>
        </p:spPr>
        <p:txBody>
          <a:bodyPr>
            <a:normAutofit/>
          </a:bodyPr>
          <a:lstStyle/>
          <a:p>
            <a:r>
              <a:rPr lang="en-IN" dirty="0"/>
              <a:t>!default  - Declared with SASS Variable – </a:t>
            </a:r>
          </a:p>
          <a:p>
            <a:pPr lvl="1"/>
            <a:r>
              <a:rPr lang="en-US" sz="3200" dirty="0"/>
              <a:t>To allow your users to configure your library’s variables before you use them to generate CSS</a:t>
            </a:r>
            <a:endParaRPr lang="en-IN" sz="3200" dirty="0"/>
          </a:p>
          <a:p>
            <a:pPr lvl="1"/>
            <a:r>
              <a:rPr lang="en-IN" dirty="0"/>
              <a:t>To make it possible, SASS provides the !default flag</a:t>
            </a:r>
          </a:p>
          <a:p>
            <a:pPr lvl="1"/>
            <a:r>
              <a:rPr lang="en-IN" dirty="0"/>
              <a:t>This assigns a value to a variable only if that variable isn’t defined or its value is null</a:t>
            </a:r>
          </a:p>
          <a:p>
            <a:pPr lvl="1"/>
            <a:r>
              <a:rPr lang="en-IN" dirty="0"/>
              <a:t>Otherwise the existing value will be used</a:t>
            </a:r>
          </a:p>
          <a:p>
            <a:pPr lvl="1"/>
            <a:r>
              <a:rPr lang="en-IN" dirty="0"/>
              <a:t>Only variables declared at top level of the stylesheet with the !default flag can be configured</a:t>
            </a:r>
          </a:p>
        </p:txBody>
      </p:sp>
    </p:spTree>
    <p:extLst>
      <p:ext uri="{BB962C8B-B14F-4D97-AF65-F5344CB8AC3E}">
        <p14:creationId xmlns:p14="http://schemas.microsoft.com/office/powerpoint/2010/main" val="3190870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AE5C-778D-481C-2B47-DE842835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!important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3FFE-191A-D5C5-0EA5-9BAE10A6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 in CSS to add more importance to a property/value than normal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17D00-C1A8-1059-2C02-5B5CB505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0150"/>
            <a:ext cx="4608352" cy="2807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CA0AFE-1499-B5C0-54A2-C700D50C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44" y="3040150"/>
            <a:ext cx="5700425" cy="713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38E2BB-7294-17A5-8640-9D37988D7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844" y="4110577"/>
            <a:ext cx="634453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9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1091-6B84-D755-9ED2-6CF4EA5C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::before and ::after – Pseudo-Elements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7768-5EF0-E0AA-67EE-FF4DB768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::before and ::after – 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D924F-6FA8-7AB2-1BAC-1A11A0C6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10419"/>
            <a:ext cx="4124901" cy="2905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E3F30-A65A-77B9-64DB-25B1BDF2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0419"/>
            <a:ext cx="3648584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CABFBF-9B11-F69B-78B0-93AE68EF9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110" y="3789813"/>
            <a:ext cx="487748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0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0E21-D092-C33A-D91E-B43D55BA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@using and @forward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77A8-0294-4D3F-20DD-34B80B007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86491"/>
          </a:xfrm>
        </p:spPr>
        <p:txBody>
          <a:bodyPr>
            <a:normAutofit/>
          </a:bodyPr>
          <a:lstStyle/>
          <a:p>
            <a:r>
              <a:rPr lang="en-IN" dirty="0"/>
              <a:t>@use – </a:t>
            </a:r>
          </a:p>
          <a:p>
            <a:pPr lvl="1"/>
            <a:r>
              <a:rPr lang="en-IN" dirty="0"/>
              <a:t>Rule loads </a:t>
            </a:r>
            <a:r>
              <a:rPr lang="en-IN" dirty="0" err="1"/>
              <a:t>mixins</a:t>
            </a:r>
            <a:r>
              <a:rPr lang="en-IN" dirty="0"/>
              <a:t>, functions, and variables from other SASS stylesheets and combine CSS from multiple stylesheets together</a:t>
            </a:r>
          </a:p>
          <a:p>
            <a:pPr lvl="1"/>
            <a:r>
              <a:rPr lang="en-IN" dirty="0"/>
              <a:t>Stylesheet loaded by @use are called as modules</a:t>
            </a:r>
          </a:p>
          <a:p>
            <a:pPr lvl="1"/>
            <a:r>
              <a:rPr lang="en-IN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It namespaces your variables</a:t>
            </a:r>
          </a:p>
          <a:p>
            <a:r>
              <a:rPr lang="en-IN" dirty="0">
                <a:solidFill>
                  <a:srgbClr val="171717"/>
                </a:solidFill>
                <a:highlight>
                  <a:srgbClr val="FFFFFF"/>
                </a:highlight>
                <a:latin typeface="-apple-system"/>
              </a:rPr>
              <a:t>Requiring multiple helper files in each SASS file will be tedious job</a:t>
            </a:r>
          </a:p>
          <a:p>
            <a:pPr lvl="1"/>
            <a:r>
              <a:rPr lang="en-IN" dirty="0">
                <a:solidFill>
                  <a:srgbClr val="171717"/>
                </a:solidFill>
                <a:highlight>
                  <a:srgbClr val="FFFFFF"/>
                </a:highlight>
                <a:latin typeface="-apple-system"/>
              </a:rPr>
              <a:t>Solution is - @forward – </a:t>
            </a:r>
          </a:p>
          <a:p>
            <a:pPr lvl="2"/>
            <a:r>
              <a:rPr lang="en-IN" dirty="0">
                <a:solidFill>
                  <a:srgbClr val="171717"/>
                </a:solidFill>
                <a:highlight>
                  <a:srgbClr val="FFFFFF"/>
                </a:highlight>
                <a:latin typeface="-apple-system"/>
              </a:rPr>
              <a:t>Takes many files and make contents available where the file is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975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6538"/>
            <a:ext cx="10972800" cy="1143000"/>
          </a:xfrm>
        </p:spPr>
        <p:txBody>
          <a:bodyPr/>
          <a:lstStyle/>
          <a:p>
            <a:r>
              <a:rPr lang="en-IN" b="1" i="1" dirty="0"/>
              <a:t>Let’s get started with Project information</a:t>
            </a:r>
            <a:r>
              <a:rPr lang="en-IN" i="1" dirty="0"/>
              <a:t>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5D57-8FDE-D45A-CE96-76147C77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6B92-5957-D4F4-6EC1-73ED5FEC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IN" dirty="0">
                <a:hlinkClick r:id="rId2"/>
              </a:rPr>
              <a:t>http://www.w3.org/TR/CSS/</a:t>
            </a:r>
            <a:endParaRPr lang="en-IN" dirty="0"/>
          </a:p>
          <a:p>
            <a:pPr>
              <a:buNone/>
            </a:pPr>
            <a:r>
              <a:rPr lang="en-IN" dirty="0"/>
              <a:t>Abstract – </a:t>
            </a:r>
          </a:p>
          <a:p>
            <a:pPr>
              <a:buNone/>
            </a:pPr>
            <a:r>
              <a:rPr lang="en-IN" i="1" dirty="0"/>
              <a:t>	This section is non-normative. </a:t>
            </a:r>
            <a:r>
              <a:rPr lang="en-IN" dirty="0"/>
              <a:t>CSS Level 3 builds on CSS Level 2 module by module, using the CSS2.1 specification as its core. Each module adds functionality and/or replaces part of the CSS2.1 specification. The CSS Working Group intends that the new CSS modules will not contradict the CSS2.1 specification: only that they will add functionality and refine definitions. As each module is completed, it will be plugged in to the existing system of CSS2.1 plus previously completed modules</a:t>
            </a:r>
          </a:p>
        </p:txBody>
      </p:sp>
    </p:spTree>
    <p:extLst>
      <p:ext uri="{BB962C8B-B14F-4D97-AF65-F5344CB8AC3E}">
        <p14:creationId xmlns:p14="http://schemas.microsoft.com/office/powerpoint/2010/main" val="345656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3EC1-FBC8-2817-A2DC-2D7FBB8E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0533-8F8B-7F6B-8B86-D41F10E0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</a:t>
            </a:r>
            <a:r>
              <a:rPr lang="en-IN" dirty="0"/>
              <a:t>yntactically </a:t>
            </a:r>
            <a:r>
              <a:rPr lang="en-IN" b="1" dirty="0"/>
              <a:t>A</a:t>
            </a:r>
            <a:r>
              <a:rPr lang="en-IN" dirty="0"/>
              <a:t>wesome </a:t>
            </a:r>
            <a:r>
              <a:rPr lang="en-IN" b="1" dirty="0"/>
              <a:t>S</a:t>
            </a:r>
            <a:r>
              <a:rPr lang="en-IN" dirty="0"/>
              <a:t>tyle</a:t>
            </a:r>
            <a:r>
              <a:rPr lang="en-IN" b="1" dirty="0"/>
              <a:t>s</a:t>
            </a:r>
            <a:r>
              <a:rPr lang="en-IN" dirty="0"/>
              <a:t>heet</a:t>
            </a:r>
          </a:p>
          <a:p>
            <a:pPr lvl="1"/>
            <a:r>
              <a:rPr lang="en-IN" dirty="0"/>
              <a:t>Stylesheet Language compiled to CSS</a:t>
            </a:r>
          </a:p>
          <a:p>
            <a:r>
              <a:rPr lang="en-IN" dirty="0"/>
              <a:t>An extension to CSS</a:t>
            </a:r>
          </a:p>
          <a:p>
            <a:r>
              <a:rPr lang="en-IN" dirty="0"/>
              <a:t>It is a CSS Preprocessor</a:t>
            </a:r>
          </a:p>
          <a:p>
            <a:r>
              <a:rPr lang="en-IN" dirty="0"/>
              <a:t>Compatible with all the versions of CSS</a:t>
            </a:r>
          </a:p>
          <a:p>
            <a:r>
              <a:rPr lang="en-IN" dirty="0"/>
              <a:t>Reduces repetitions and saves times</a:t>
            </a:r>
          </a:p>
          <a:p>
            <a:r>
              <a:rPr lang="en-IN" dirty="0"/>
              <a:t>Free to use</a:t>
            </a:r>
          </a:p>
        </p:txBody>
      </p:sp>
    </p:spTree>
    <p:extLst>
      <p:ext uri="{BB962C8B-B14F-4D97-AF65-F5344CB8AC3E}">
        <p14:creationId xmlns:p14="http://schemas.microsoft.com/office/powerpoint/2010/main" val="33493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B918-B880-DDDF-0BD6-D3295032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Example of 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C764-EF12-46DE-B6E1-74AA36BD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BFB52-1359-9675-0030-7470F3E6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2281077"/>
            <a:ext cx="11860280" cy="27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A567-BFA4-6F3B-57B1-2C85FC61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Preprocessing?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A284-6287-B30B-C7A3-BEAA1B06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does not support features like – </a:t>
            </a:r>
          </a:p>
          <a:p>
            <a:pPr lvl="1"/>
            <a:r>
              <a:rPr lang="en-IN" dirty="0"/>
              <a:t>Nesting, </a:t>
            </a:r>
            <a:r>
              <a:rPr lang="en-IN" dirty="0" err="1"/>
              <a:t>Mixins</a:t>
            </a:r>
            <a:r>
              <a:rPr lang="en-IN" dirty="0"/>
              <a:t>, Inheritance etc.</a:t>
            </a:r>
          </a:p>
          <a:p>
            <a:r>
              <a:rPr lang="en-IN" dirty="0"/>
              <a:t>CSS is getting larger, complex and harder to maintain</a:t>
            </a:r>
          </a:p>
          <a:p>
            <a:r>
              <a:rPr lang="en-IN" dirty="0"/>
              <a:t>This is where SASS comes into the picture – </a:t>
            </a:r>
          </a:p>
          <a:p>
            <a:pPr lvl="1"/>
            <a:r>
              <a:rPr lang="en-IN" dirty="0"/>
              <a:t>It takes pre-processed SASS files and saves them as CSS</a:t>
            </a:r>
          </a:p>
          <a:p>
            <a:r>
              <a:rPr lang="en-IN" dirty="0"/>
              <a:t>These saved CSS files then can be deployed/used in our websites </a:t>
            </a:r>
          </a:p>
        </p:txBody>
      </p:sp>
    </p:spTree>
    <p:extLst>
      <p:ext uri="{BB962C8B-B14F-4D97-AF65-F5344CB8AC3E}">
        <p14:creationId xmlns:p14="http://schemas.microsoft.com/office/powerpoint/2010/main" val="139880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9BB7-9A78-0780-A1B7-AC1EBC9F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FC21-C369-6A95-7A39-E1782161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</a:t>
            </a:r>
            <a:r>
              <a:rPr lang="en-IN" dirty="0"/>
              <a:t>assy </a:t>
            </a:r>
            <a:r>
              <a:rPr lang="en-IN" b="1" dirty="0"/>
              <a:t>C</a:t>
            </a:r>
            <a:r>
              <a:rPr lang="en-IN" dirty="0"/>
              <a:t>ascading </a:t>
            </a:r>
            <a:r>
              <a:rPr lang="en-IN" b="1" dirty="0"/>
              <a:t>S</a:t>
            </a:r>
            <a:r>
              <a:rPr lang="en-IN" dirty="0"/>
              <a:t>tyle</a:t>
            </a:r>
            <a:r>
              <a:rPr lang="en-IN" b="1" dirty="0"/>
              <a:t>s</a:t>
            </a:r>
            <a:r>
              <a:rPr lang="en-IN" dirty="0"/>
              <a:t>heet</a:t>
            </a:r>
          </a:p>
          <a:p>
            <a:r>
              <a:rPr lang="en-IN" dirty="0"/>
              <a:t>Superset of CSS</a:t>
            </a:r>
          </a:p>
          <a:p>
            <a:r>
              <a:rPr lang="en-IN" dirty="0"/>
              <a:t>Syntactically it is very much similar to CSS</a:t>
            </a:r>
          </a:p>
          <a:p>
            <a:pPr lvl="1"/>
            <a:r>
              <a:rPr lang="en-IN" dirty="0"/>
              <a:t>Allows the usage of Variables, Nesting, </a:t>
            </a:r>
            <a:r>
              <a:rPr lang="en-IN" dirty="0" err="1"/>
              <a:t>Mixins</a:t>
            </a:r>
            <a:r>
              <a:rPr lang="en-IN" dirty="0"/>
              <a:t>, Inheritance etc.</a:t>
            </a:r>
          </a:p>
          <a:p>
            <a:r>
              <a:rPr lang="en-IN" dirty="0"/>
              <a:t>Most commonly used syntax of SASS</a:t>
            </a:r>
          </a:p>
          <a:p>
            <a:r>
              <a:rPr lang="en-IN" dirty="0"/>
              <a:t>Number of frameworks and library support the SCSS</a:t>
            </a:r>
          </a:p>
          <a:p>
            <a:r>
              <a:rPr lang="en-IN" dirty="0"/>
              <a:t>Easy to learn and easy to use</a:t>
            </a:r>
          </a:p>
        </p:txBody>
      </p:sp>
    </p:spTree>
    <p:extLst>
      <p:ext uri="{BB962C8B-B14F-4D97-AF65-F5344CB8AC3E}">
        <p14:creationId xmlns:p14="http://schemas.microsoft.com/office/powerpoint/2010/main" val="320522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E1CD-3298-D899-5B81-B602A03B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Example of SCSS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30B2-3923-FC7B-DF1B-948041F6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94AFD-057F-E5F8-1839-515EC065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2304893"/>
            <a:ext cx="1176501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4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6885</TotalTime>
  <Words>1097</Words>
  <Application>Microsoft Office PowerPoint</Application>
  <PresentationFormat>Widescreen</PresentationFormat>
  <Paragraphs>141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-apple-system</vt:lpstr>
      <vt:lpstr>Arial</vt:lpstr>
      <vt:lpstr>Calibri</vt:lpstr>
      <vt:lpstr>Office Theme</vt:lpstr>
      <vt:lpstr>Introduction</vt:lpstr>
      <vt:lpstr>Agenda </vt:lpstr>
      <vt:lpstr>Introduction to CSS</vt:lpstr>
      <vt:lpstr>Introduction to CSS</vt:lpstr>
      <vt:lpstr>Introduction to SASS</vt:lpstr>
      <vt:lpstr>Simple Example of SASS</vt:lpstr>
      <vt:lpstr>What is Preprocessing? </vt:lpstr>
      <vt:lpstr>What is SCSS?</vt:lpstr>
      <vt:lpstr>Simple Example of SCSS</vt:lpstr>
      <vt:lpstr>What is LESS?</vt:lpstr>
      <vt:lpstr>Variables </vt:lpstr>
      <vt:lpstr>Nesting </vt:lpstr>
      <vt:lpstr>Partials </vt:lpstr>
      <vt:lpstr>Modules </vt:lpstr>
      <vt:lpstr>Mixins </vt:lpstr>
      <vt:lpstr>Mixin Example</vt:lpstr>
      <vt:lpstr>Extend/Inheritance</vt:lpstr>
      <vt:lpstr>Operators </vt:lpstr>
      <vt:lpstr>SASS Functions</vt:lpstr>
      <vt:lpstr>SASS Maps</vt:lpstr>
      <vt:lpstr>SASS Maps Example</vt:lpstr>
      <vt:lpstr>Magic of &amp; Operator</vt:lpstr>
      <vt:lpstr>SASS Control Directives</vt:lpstr>
      <vt:lpstr>@if and @else – Example </vt:lpstr>
      <vt:lpstr>@for – Example </vt:lpstr>
      <vt:lpstr>@while – Example </vt:lpstr>
      <vt:lpstr>SASS Interpolation </vt:lpstr>
      <vt:lpstr>SASS Placeholders</vt:lpstr>
      <vt:lpstr>Bootstrap CSS Framework</vt:lpstr>
      <vt:lpstr>Bootstrap and SASS</vt:lpstr>
      <vt:lpstr>!important</vt:lpstr>
      <vt:lpstr>::before and ::after – Pseudo-Elements</vt:lpstr>
      <vt:lpstr>@using and @forward</vt:lpstr>
      <vt:lpstr>Let’s get started with Project information!!!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Pravinkumar Dabade</cp:lastModifiedBy>
  <cp:revision>354</cp:revision>
  <dcterms:created xsi:type="dcterms:W3CDTF">2014-08-26T23:50:27Z</dcterms:created>
  <dcterms:modified xsi:type="dcterms:W3CDTF">2024-11-20T13:44:41Z</dcterms:modified>
</cp:coreProperties>
</file>