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318" r:id="rId6"/>
    <p:sldId id="314" r:id="rId7"/>
    <p:sldId id="319" r:id="rId8"/>
    <p:sldId id="260" r:id="rId9"/>
    <p:sldId id="320" r:id="rId10"/>
    <p:sldId id="261" r:id="rId11"/>
    <p:sldId id="32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15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7" r:id="rId65"/>
    <p:sldId id="322" r:id="rId66"/>
    <p:sldId id="316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8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8A7A-8E2B-42A3-93E7-2AA45A59E65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97A5-C3A1-4CCC-A102-0B85E4995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- 5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Pravinkumar </a:t>
            </a:r>
            <a:r>
              <a:rPr lang="en-US"/>
              <a:t>R.D.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3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audio, video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81860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19741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06108" y="2061633"/>
            <a:ext cx="23532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audio</a:t>
            </a:r>
          </a:p>
          <a:p>
            <a:r>
              <a:rPr lang="en-US" sz="5400" dirty="0">
                <a:solidFill>
                  <a:schemeClr val="bg1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source</a:t>
            </a:r>
          </a:p>
          <a:p>
            <a:r>
              <a:rPr lang="en-US" sz="3600" dirty="0">
                <a:solidFill>
                  <a:schemeClr val="bg1"/>
                </a:solidFill>
              </a:rPr>
              <a:t>	track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846" y="1958601"/>
            <a:ext cx="4855335" cy="4507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&lt;video&gt;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&lt;source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=“lake.mp4”&gt;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&lt;source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=“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lake.ogv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”&gt;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      &lt;source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=“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lake.webm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”&gt;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&lt;track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kind=“subtitles”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label=“English Subtitles”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=“en.tt”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srclang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=“en”&gt;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60142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&lt;audio&gt;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3+ supports .</a:t>
            </a:r>
            <a:r>
              <a:rPr lang="en-US" dirty="0" err="1"/>
              <a:t>ogg</a:t>
            </a:r>
            <a:r>
              <a:rPr lang="en-US" dirty="0"/>
              <a:t> and .wav</a:t>
            </a:r>
          </a:p>
          <a:p>
            <a:r>
              <a:rPr lang="en-US" dirty="0"/>
              <a:t>Firefox 3.5+ supports .</a:t>
            </a:r>
            <a:r>
              <a:rPr lang="en-US" dirty="0" err="1"/>
              <a:t>ogg</a:t>
            </a:r>
            <a:r>
              <a:rPr lang="en-US" dirty="0"/>
              <a:t> and .wav</a:t>
            </a:r>
          </a:p>
          <a:p>
            <a:r>
              <a:rPr lang="en-US" dirty="0"/>
              <a:t>Opera 10.5+ supports .</a:t>
            </a:r>
            <a:r>
              <a:rPr lang="en-US" dirty="0" err="1"/>
              <a:t>ogg</a:t>
            </a:r>
            <a:r>
              <a:rPr lang="en-US" dirty="0"/>
              <a:t> and .wav</a:t>
            </a:r>
          </a:p>
          <a:p>
            <a:r>
              <a:rPr lang="en-US" dirty="0"/>
              <a:t>Safari 4+ supports .mp3 and .wav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bdi</a:t>
            </a:r>
            <a:r>
              <a:rPr lang="en-US" dirty="0"/>
              <a:t> - Bidirectional Text Formatting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66693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04574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0941" y="2061633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bdi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093" y="4739425"/>
            <a:ext cx="3348507" cy="1262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bdi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&gt;˧Ⱶ&lt;/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bdi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4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66693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04574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0941" y="2061633"/>
            <a:ext cx="2061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canvas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68" y="4739425"/>
            <a:ext cx="3709115" cy="1262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&lt;canvas&gt;&lt;/canvas&gt;</a:t>
            </a:r>
          </a:p>
        </p:txBody>
      </p:sp>
    </p:spTree>
    <p:extLst>
      <p:ext uri="{BB962C8B-B14F-4D97-AF65-F5344CB8AC3E}">
        <p14:creationId xmlns:p14="http://schemas.microsoft.com/office/powerpoint/2010/main" val="70181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datalist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18219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56100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2467" y="2061633"/>
            <a:ext cx="2242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datalist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789" y="2614411"/>
            <a:ext cx="4958366" cy="3387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&lt;input type=“text” list=“colors”&gt;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datalist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id=“colors”&gt;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&lt;option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=“Blue”&gt;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&lt;option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=“Red”&gt;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datalist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0052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summary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18219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56100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94734" y="2061633"/>
            <a:ext cx="3252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details</a:t>
            </a:r>
          </a:p>
          <a:p>
            <a:r>
              <a:rPr lang="en-US" sz="5400" dirty="0">
                <a:solidFill>
                  <a:schemeClr val="bg1"/>
                </a:solidFill>
              </a:rPr>
              <a:t>	</a:t>
            </a:r>
            <a:r>
              <a:rPr lang="en-US" sz="4400" dirty="0">
                <a:solidFill>
                  <a:schemeClr val="bg1"/>
                </a:solidFill>
              </a:rPr>
              <a:t>summary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789" y="2614411"/>
            <a:ext cx="4958366" cy="3387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&lt;details&gt;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&lt;summary&gt;Show Me&lt;/summary&gt;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&lt;p&gt;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WelCome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To HTML5 &lt;/p&gt;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&lt;/ details&gt;</a:t>
            </a:r>
          </a:p>
        </p:txBody>
      </p:sp>
    </p:spTree>
    <p:extLst>
      <p:ext uri="{BB962C8B-B14F-4D97-AF65-F5344CB8AC3E}">
        <p14:creationId xmlns:p14="http://schemas.microsoft.com/office/powerpoint/2010/main" val="66596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18219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56100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94734" y="2061633"/>
            <a:ext cx="2154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embed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789" y="2614411"/>
            <a:ext cx="4958366" cy="3387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&lt;embed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=“intro.swf”&gt;</a:t>
            </a:r>
          </a:p>
        </p:txBody>
      </p:sp>
    </p:spTree>
    <p:extLst>
      <p:ext uri="{BB962C8B-B14F-4D97-AF65-F5344CB8AC3E}">
        <p14:creationId xmlns:p14="http://schemas.microsoft.com/office/powerpoint/2010/main" val="272415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figure, </a:t>
            </a:r>
            <a:r>
              <a:rPr lang="en-US" dirty="0" err="1"/>
              <a:t>figcaption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18219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56100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94734" y="2061633"/>
            <a:ext cx="29770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figure</a:t>
            </a:r>
          </a:p>
          <a:p>
            <a:r>
              <a:rPr lang="en-US" sz="5400" dirty="0" err="1">
                <a:solidFill>
                  <a:schemeClr val="bg1"/>
                </a:solidFill>
              </a:rPr>
              <a:t>figcaption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789" y="2614411"/>
            <a:ext cx="4958366" cy="3387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&lt;figure&gt;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   &lt;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=“screen.png”&gt;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&lt;/figure&gt;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figcaption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screen of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sweetdish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figcaption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6095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header, footer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2061633"/>
            <a:ext cx="2247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header</a:t>
            </a:r>
          </a:p>
          <a:p>
            <a:r>
              <a:rPr lang="en-US" sz="5400" dirty="0">
                <a:solidFill>
                  <a:schemeClr val="bg1"/>
                </a:solidFill>
              </a:rPr>
              <a:t>footer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317" y="4790942"/>
            <a:ext cx="3670480" cy="1571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&lt;header&gt;&lt;/header&gt;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&lt;footer&gt;&lt;/footer&gt;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29920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2061633"/>
            <a:ext cx="159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317" y="4790942"/>
            <a:ext cx="2942827" cy="1571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&lt;main&gt;&lt;/main&gt;</a:t>
            </a:r>
          </a:p>
        </p:txBody>
      </p:sp>
    </p:spTree>
    <p:extLst>
      <p:ext uri="{BB962C8B-B14F-4D97-AF65-F5344CB8AC3E}">
        <p14:creationId xmlns:p14="http://schemas.microsoft.com/office/powerpoint/2010/main" val="24135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HTML5?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2" y="2331074"/>
            <a:ext cx="2575775" cy="26916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New Markup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17587" y="2328926"/>
            <a:ext cx="2575775" cy="26916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JavaScript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5026" y="2781837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4125" y="2792568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33655" y="2326778"/>
            <a:ext cx="2575775" cy="26916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41963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2061633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math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317" y="4790942"/>
            <a:ext cx="3831469" cy="1571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&lt;math&gt;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math elements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&lt;/math&gt;</a:t>
            </a:r>
          </a:p>
        </p:txBody>
      </p:sp>
    </p:spTree>
    <p:extLst>
      <p:ext uri="{BB962C8B-B14F-4D97-AF65-F5344CB8AC3E}">
        <p14:creationId xmlns:p14="http://schemas.microsoft.com/office/powerpoint/2010/main" val="403980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2061633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mark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317" y="4790942"/>
            <a:ext cx="3831469" cy="1571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&lt;mark&gt;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This text is a highlighted text.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&lt;/mark&gt;</a:t>
            </a:r>
          </a:p>
        </p:txBody>
      </p:sp>
    </p:spTree>
    <p:extLst>
      <p:ext uri="{BB962C8B-B14F-4D97-AF65-F5344CB8AC3E}">
        <p14:creationId xmlns:p14="http://schemas.microsoft.com/office/powerpoint/2010/main" val="284064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2061633"/>
            <a:ext cx="1890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317" y="3245476"/>
            <a:ext cx="3831469" cy="311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&lt;meter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min=“0”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max=“100”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value=“70”&gt;70 out of 100&lt;/meter&gt;</a:t>
            </a:r>
          </a:p>
        </p:txBody>
      </p:sp>
    </p:spTree>
    <p:extLst>
      <p:ext uri="{BB962C8B-B14F-4D97-AF65-F5344CB8AC3E}">
        <p14:creationId xmlns:p14="http://schemas.microsoft.com/office/powerpoint/2010/main" val="382720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40"/>
            <a:ext cx="3644721" cy="1029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1881327"/>
            <a:ext cx="1181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nav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17" y="4790942"/>
            <a:ext cx="2942827" cy="1571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nav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&gt;&lt;/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nav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276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40"/>
            <a:ext cx="3644721" cy="1029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1881327"/>
            <a:ext cx="2106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317" y="4790942"/>
            <a:ext cx="3470860" cy="1571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&lt;output&gt;&lt;/output&gt;</a:t>
            </a:r>
          </a:p>
        </p:txBody>
      </p:sp>
    </p:spTree>
    <p:extLst>
      <p:ext uri="{BB962C8B-B14F-4D97-AF65-F5344CB8AC3E}">
        <p14:creationId xmlns:p14="http://schemas.microsoft.com/office/powerpoint/2010/main" val="657618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40"/>
            <a:ext cx="3644721" cy="1029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1881327"/>
            <a:ext cx="2589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317" y="3181082"/>
            <a:ext cx="3470860" cy="3181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&lt;progress 	value=“50” 	max=“0”&gt;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&lt;/progress&gt;</a:t>
            </a:r>
          </a:p>
        </p:txBody>
      </p:sp>
    </p:spTree>
    <p:extLst>
      <p:ext uri="{BB962C8B-B14F-4D97-AF65-F5344CB8AC3E}">
        <p14:creationId xmlns:p14="http://schemas.microsoft.com/office/powerpoint/2010/main" val="275178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40"/>
            <a:ext cx="3644721" cy="1029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1881327"/>
            <a:ext cx="221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7051" y="4945488"/>
            <a:ext cx="3535255" cy="1068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&lt;section&gt;&lt;/section&gt;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391173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section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use section tag, when – </a:t>
            </a:r>
          </a:p>
          <a:p>
            <a:pPr lvl="1"/>
            <a:r>
              <a:rPr lang="en-US" dirty="0"/>
              <a:t>The theme of each section you want to be identified, typically by including a heading (h1-h6 element) as a child of the section element</a:t>
            </a:r>
          </a:p>
          <a:p>
            <a:pPr lvl="1"/>
            <a:r>
              <a:rPr lang="en-US" dirty="0"/>
              <a:t>Section is not meant for styling or scripting. You should rather use &lt;div&gt; for this job</a:t>
            </a:r>
          </a:p>
          <a:p>
            <a:pPr lvl="1"/>
            <a:r>
              <a:rPr lang="en-US" dirty="0"/>
              <a:t>If article, </a:t>
            </a:r>
            <a:r>
              <a:rPr lang="en-US" dirty="0" err="1"/>
              <a:t>nav</a:t>
            </a:r>
            <a:r>
              <a:rPr lang="en-US" dirty="0"/>
              <a:t>, and aside is more appropriate, then don’t use section</a:t>
            </a:r>
          </a:p>
          <a:p>
            <a:pPr lvl="1"/>
            <a:r>
              <a:rPr lang="en-US" dirty="0"/>
              <a:t>The W3C specification says – </a:t>
            </a:r>
          </a:p>
          <a:p>
            <a:pPr lvl="2"/>
            <a:r>
              <a:rPr lang="en-US" dirty="0"/>
              <a:t>Authors are encouraged to use the article element instead of the section element when it would make sense to syndicate the contents of the element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40"/>
            <a:ext cx="3644721" cy="1029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1881327"/>
            <a:ext cx="1473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68" y="3181082"/>
            <a:ext cx="5383369" cy="2086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&lt;time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datetime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=“2013-09-09T22:25:23-8:00”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pubdate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Sept 9</a:t>
            </a:r>
            <a:r>
              <a:rPr lang="en-US" sz="3200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, 2013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&lt;/time&gt;</a:t>
            </a:r>
          </a:p>
        </p:txBody>
      </p:sp>
    </p:spTree>
    <p:extLst>
      <p:ext uri="{BB962C8B-B14F-4D97-AF65-F5344CB8AC3E}">
        <p14:creationId xmlns:p14="http://schemas.microsoft.com/office/powerpoint/2010/main" val="39694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wbr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31096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68977" y="1775140"/>
            <a:ext cx="3644721" cy="1029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7611" y="1881327"/>
            <a:ext cx="1285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wbr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7051" y="4945488"/>
            <a:ext cx="3535255" cy="1068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reallybig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wbr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&gt;word</a:t>
            </a:r>
          </a:p>
        </p:txBody>
      </p:sp>
    </p:spTree>
    <p:extLst>
      <p:ext uri="{BB962C8B-B14F-4D97-AF65-F5344CB8AC3E}">
        <p14:creationId xmlns:p14="http://schemas.microsoft.com/office/powerpoint/2010/main" val="220559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8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article				figure				progress</a:t>
            </a:r>
          </a:p>
          <a:p>
            <a:pPr marL="0" indent="0">
              <a:buNone/>
            </a:pPr>
            <a:r>
              <a:rPr lang="en-US" dirty="0"/>
              <a:t>aside				footer				section</a:t>
            </a:r>
          </a:p>
          <a:p>
            <a:pPr marL="0" indent="0">
              <a:buNone/>
            </a:pPr>
            <a:r>
              <a:rPr lang="en-US" dirty="0"/>
              <a:t>audio				header			source</a:t>
            </a:r>
          </a:p>
          <a:p>
            <a:pPr marL="0" indent="0">
              <a:buNone/>
            </a:pPr>
            <a:r>
              <a:rPr lang="en-US" dirty="0" err="1"/>
              <a:t>Bdi</a:t>
            </a:r>
            <a:r>
              <a:rPr lang="en-US" dirty="0"/>
              <a:t>				main				summary</a:t>
            </a:r>
          </a:p>
          <a:p>
            <a:pPr marL="0" indent="0">
              <a:buNone/>
            </a:pPr>
            <a:r>
              <a:rPr lang="en-US" dirty="0"/>
              <a:t>canvas			math				</a:t>
            </a:r>
            <a:r>
              <a:rPr lang="en-US" dirty="0" err="1"/>
              <a:t>svg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datalist</a:t>
            </a:r>
            <a:r>
              <a:rPr lang="en-US" dirty="0"/>
              <a:t>			mark				time</a:t>
            </a:r>
          </a:p>
          <a:p>
            <a:pPr marL="0" indent="0">
              <a:buNone/>
            </a:pPr>
            <a:r>
              <a:rPr lang="en-US" dirty="0"/>
              <a:t>details			meter				track</a:t>
            </a:r>
          </a:p>
          <a:p>
            <a:pPr marL="0" indent="0">
              <a:buNone/>
            </a:pPr>
            <a:r>
              <a:rPr lang="en-US" dirty="0"/>
              <a:t>embed			</a:t>
            </a:r>
            <a:r>
              <a:rPr lang="en-US" dirty="0" err="1"/>
              <a:t>nav</a:t>
            </a:r>
            <a:r>
              <a:rPr lang="en-US" dirty="0"/>
              <a:t>				video</a:t>
            </a:r>
          </a:p>
          <a:p>
            <a:pPr marL="0" indent="0">
              <a:buNone/>
            </a:pPr>
            <a:r>
              <a:rPr lang="en-US" dirty="0" err="1"/>
              <a:t>figcaption</a:t>
            </a:r>
            <a:r>
              <a:rPr lang="en-US" dirty="0"/>
              <a:t>			output			</a:t>
            </a:r>
            <a:r>
              <a:rPr lang="en-US" dirty="0" err="1"/>
              <a:t>wbr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71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JavaScript APIs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5759" y="2180080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Canvas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52419" y="2177932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IndexedDB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1957" y="2175784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18617" y="2173636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86490" y="3015057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Media Capture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63150" y="3012909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Server-sent </a:t>
            </a:r>
            <a:r>
              <a:rPr lang="en-US" sz="2000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52688" y="3010761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File API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929348" y="3008613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Microdata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73611" y="3865066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Web Notifications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50271" y="3862918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39809" y="3860770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Messaging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916469" y="3858622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Web Sockets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71463" y="4700044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Geolocation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48123" y="4697896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Offline Web Application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37661" y="4695748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Web Storage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14321" y="4693600"/>
            <a:ext cx="244698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Web Worker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23510" y="5644490"/>
            <a:ext cx="3940936" cy="588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XMLHttpRequest</a:t>
            </a:r>
            <a:r>
              <a:rPr lang="en-US" sz="2000" dirty="0">
                <a:solidFill>
                  <a:schemeClr val="bg1"/>
                </a:solidFill>
              </a:rPr>
              <a:t> Level-2</a:t>
            </a:r>
          </a:p>
        </p:txBody>
      </p:sp>
    </p:spTree>
    <p:extLst>
      <p:ext uri="{BB962C8B-B14F-4D97-AF65-F5344CB8AC3E}">
        <p14:creationId xmlns:p14="http://schemas.microsoft.com/office/powerpoint/2010/main" val="2400283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HTML – 5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:\NewHTML5\PPT\moderniz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42" y="1753235"/>
            <a:ext cx="11431905" cy="4906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479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DOM Selection</a:t>
            </a:r>
          </a:p>
          <a:p>
            <a:r>
              <a:rPr lang="en-US" dirty="0"/>
              <a:t>HTML-5 DOM Selection</a:t>
            </a:r>
          </a:p>
        </p:txBody>
      </p:sp>
    </p:spTree>
    <p:extLst>
      <p:ext uri="{BB962C8B-B14F-4D97-AF65-F5344CB8AC3E}">
        <p14:creationId xmlns:p14="http://schemas.microsoft.com/office/powerpoint/2010/main" val="424294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Input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color				month			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datalist</a:t>
            </a:r>
            <a:r>
              <a:rPr lang="en-US" dirty="0"/>
              <a:t>			number			week</a:t>
            </a:r>
          </a:p>
          <a:p>
            <a:pPr marL="0" indent="0">
              <a:buNone/>
            </a:pPr>
            <a:r>
              <a:rPr lang="en-US" dirty="0"/>
              <a:t>date				</a:t>
            </a:r>
            <a:r>
              <a:rPr lang="en-US" dirty="0" err="1"/>
              <a:t>datetime</a:t>
            </a:r>
            <a:r>
              <a:rPr lang="en-US" dirty="0"/>
              <a:t>			</a:t>
            </a:r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pPr marL="0" indent="0">
              <a:buNone/>
            </a:pPr>
            <a:r>
              <a:rPr lang="en-US" dirty="0"/>
              <a:t>email				range				search</a:t>
            </a:r>
          </a:p>
          <a:p>
            <a:pPr marL="0" indent="0">
              <a:buNone/>
            </a:pPr>
            <a:r>
              <a:rPr lang="en-US" dirty="0" err="1"/>
              <a:t>tel</a:t>
            </a:r>
            <a:r>
              <a:rPr lang="en-US" dirty="0"/>
              <a:t>				time</a:t>
            </a:r>
          </a:p>
        </p:txBody>
      </p:sp>
    </p:spTree>
    <p:extLst>
      <p:ext uri="{BB962C8B-B14F-4D97-AF65-F5344CB8AC3E}">
        <p14:creationId xmlns:p14="http://schemas.microsoft.com/office/powerpoint/2010/main" val="365040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type=“color”&gt;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1" y="2085787"/>
            <a:ext cx="5498594" cy="33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92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&lt;label for=“colors-box”&gt;Colors&lt;/label&gt;&lt;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0" indent="0">
              <a:buNone/>
            </a:pPr>
            <a:r>
              <a:rPr lang="en-US" dirty="0"/>
              <a:t>&lt;input id=“colors-box” list=“colors”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 id=“colors”&gt;</a:t>
            </a:r>
          </a:p>
          <a:p>
            <a:pPr marL="0" indent="0">
              <a:buNone/>
            </a:pPr>
            <a:r>
              <a:rPr lang="en-US" dirty="0"/>
              <a:t>	&lt;option type=“Blue”/&gt;</a:t>
            </a:r>
          </a:p>
          <a:p>
            <a:pPr marL="0" indent="0">
              <a:buNone/>
            </a:pPr>
            <a:r>
              <a:rPr lang="en-US" dirty="0"/>
              <a:t>	&lt;option type=“Red”/&gt;</a:t>
            </a:r>
          </a:p>
          <a:p>
            <a:pPr marL="0" indent="0">
              <a:buNone/>
            </a:pPr>
            <a:r>
              <a:rPr lang="en-US" dirty="0"/>
              <a:t>	&lt;option type=“Yellow”/&gt;</a:t>
            </a:r>
          </a:p>
          <a:p>
            <a:pPr marL="0" indent="0">
              <a:buNone/>
            </a:pPr>
            <a:r>
              <a:rPr lang="en-US" dirty="0"/>
              <a:t>	&lt;option type=“Orange”/&gt;</a:t>
            </a:r>
          </a:p>
          <a:p>
            <a:pPr marL="0" indent="0">
              <a:buNone/>
            </a:pPr>
            <a:r>
              <a:rPr lang="en-US" dirty="0"/>
              <a:t>	&lt;option type=“White”/&gt;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93" y="2825324"/>
            <a:ext cx="3156050" cy="31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type=“date”&gt;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85" y="2099710"/>
            <a:ext cx="5625643" cy="38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06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type=“time”&gt;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50" y="2228626"/>
            <a:ext cx="2818268" cy="7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9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</a:t>
            </a:r>
            <a:r>
              <a:rPr lang="en-US" dirty="0" err="1"/>
              <a:t>datetime</a:t>
            </a:r>
            <a:r>
              <a:rPr lang="en-US" dirty="0"/>
              <a:t>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81" y="2172403"/>
            <a:ext cx="5202234" cy="36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8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-local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</a:t>
            </a:r>
            <a:r>
              <a:rPr lang="en-US" dirty="0" err="1"/>
              <a:t>datetime</a:t>
            </a:r>
            <a:r>
              <a:rPr lang="en-US" dirty="0"/>
              <a:t>-local”&gt;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81" y="2289970"/>
            <a:ext cx="5202234" cy="36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66693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04574" y="1775139"/>
            <a:ext cx="3644721" cy="4587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0941" y="2061633"/>
            <a:ext cx="194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093" y="4739425"/>
            <a:ext cx="3348507" cy="1262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&lt;article&gt; 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4091251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type=“month” /&gt;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03" y="2218442"/>
            <a:ext cx="4505182" cy="37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7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type=“week” /&gt;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18" y="2236614"/>
            <a:ext cx="5492865" cy="36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6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Email, URL and Telephone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type=“email” /&gt;</a:t>
            </a:r>
          </a:p>
          <a:p>
            <a:r>
              <a:rPr lang="en-US" dirty="0"/>
              <a:t>&lt;input type=“</a:t>
            </a:r>
            <a:r>
              <a:rPr lang="en-US" dirty="0" err="1"/>
              <a:t>url</a:t>
            </a:r>
            <a:r>
              <a:rPr lang="en-US" dirty="0"/>
              <a:t>” /&gt;</a:t>
            </a:r>
          </a:p>
          <a:p>
            <a:r>
              <a:rPr lang="en-US" dirty="0"/>
              <a:t>&lt;input type=“</a:t>
            </a:r>
            <a:r>
              <a:rPr lang="en-US" dirty="0" err="1"/>
              <a:t>tel</a:t>
            </a:r>
            <a:r>
              <a:rPr lang="en-US" dirty="0"/>
              <a:t>” /&gt;</a:t>
            </a:r>
          </a:p>
        </p:txBody>
      </p:sp>
    </p:spTree>
    <p:extLst>
      <p:ext uri="{BB962C8B-B14F-4D97-AF65-F5344CB8AC3E}">
        <p14:creationId xmlns:p14="http://schemas.microsoft.com/office/powerpoint/2010/main" val="3308131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type=“range” /&gt;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83" y="2337286"/>
            <a:ext cx="4975031" cy="4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62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type=“number” /&gt;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34" y="2305900"/>
            <a:ext cx="3883496" cy="6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85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type=“search” /&gt;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76" y="2389879"/>
            <a:ext cx="4214463" cy="7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2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Keyboard – Text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2" y="2759999"/>
            <a:ext cx="6979035" cy="3190039"/>
          </a:xfrm>
        </p:spPr>
      </p:pic>
    </p:spTree>
    <p:extLst>
      <p:ext uri="{BB962C8B-B14F-4D97-AF65-F5344CB8AC3E}">
        <p14:creationId xmlns:p14="http://schemas.microsoft.com/office/powerpoint/2010/main" val="2099999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Keyboard – Number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2539862"/>
            <a:ext cx="7469746" cy="3165478"/>
          </a:xfrm>
        </p:spPr>
      </p:pic>
    </p:spTree>
    <p:extLst>
      <p:ext uri="{BB962C8B-B14F-4D97-AF65-F5344CB8AC3E}">
        <p14:creationId xmlns:p14="http://schemas.microsoft.com/office/powerpoint/2010/main" val="2492475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Keyboard – URL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9" y="2266054"/>
            <a:ext cx="7624292" cy="3284740"/>
          </a:xfrm>
        </p:spPr>
      </p:pic>
    </p:spTree>
    <p:extLst>
      <p:ext uri="{BB962C8B-B14F-4D97-AF65-F5344CB8AC3E}">
        <p14:creationId xmlns:p14="http://schemas.microsoft.com/office/powerpoint/2010/main" val="3765857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Keyboard – </a:t>
            </a:r>
            <a:r>
              <a:rPr lang="en-US" dirty="0" err="1"/>
              <a:t>EMail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3" y="2099256"/>
            <a:ext cx="7881870" cy="3309871"/>
          </a:xfrm>
        </p:spPr>
      </p:pic>
    </p:spTree>
    <p:extLst>
      <p:ext uri="{BB962C8B-B14F-4D97-AF65-F5344CB8AC3E}">
        <p14:creationId xmlns:p14="http://schemas.microsoft.com/office/powerpoint/2010/main" val="333043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- W3C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The article element represents a component of a page that consists of a self-contained composition in a document, page, application, or site and that is intended to be independently distributable or reusable, e.g. in syndication. This could be a forum post, a magazine or newspaper article, a blog entry, a user-submitted comment, an interactive widget or gadget, or any other independent item of content.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Keyboard – </a:t>
            </a:r>
            <a:r>
              <a:rPr lang="en-US" dirty="0" err="1"/>
              <a:t>EMail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3" y="2099256"/>
            <a:ext cx="7881870" cy="3309871"/>
          </a:xfrm>
        </p:spPr>
      </p:pic>
    </p:spTree>
    <p:extLst>
      <p:ext uri="{BB962C8B-B14F-4D97-AF65-F5344CB8AC3E}">
        <p14:creationId xmlns:p14="http://schemas.microsoft.com/office/powerpoint/2010/main" val="3426443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Validation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&lt;input type=“text” required value=“” /&gt;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required = true when the textbox is empty.</a:t>
            </a:r>
          </a:p>
        </p:txBody>
      </p:sp>
    </p:spTree>
    <p:extLst>
      <p:ext uri="{BB962C8B-B14F-4D97-AF65-F5344CB8AC3E}">
        <p14:creationId xmlns:p14="http://schemas.microsoft.com/office/powerpoint/2010/main" val="2848344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Validation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&lt;input type=“</a:t>
            </a:r>
            <a:r>
              <a:rPr lang="en-US" dirty="0" err="1"/>
              <a:t>url</a:t>
            </a:r>
            <a:r>
              <a:rPr lang="en-US" dirty="0"/>
              <a:t>” required value=“blue bird” /&gt;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true when the value does not match with the specified type.</a:t>
            </a:r>
          </a:p>
        </p:txBody>
      </p:sp>
    </p:spTree>
    <p:extLst>
      <p:ext uri="{BB962C8B-B14F-4D97-AF65-F5344CB8AC3E}">
        <p14:creationId xmlns:p14="http://schemas.microsoft.com/office/powerpoint/2010/main" val="989707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Validation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&lt;input type=“text” pattern=“/^[A-z]+$/” value=“1234567” /&gt;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true when the value does not match with the specified regular expression in a pattern attribute.</a:t>
            </a:r>
          </a:p>
        </p:txBody>
      </p:sp>
    </p:spTree>
    <p:extLst>
      <p:ext uri="{BB962C8B-B14F-4D97-AF65-F5344CB8AC3E}">
        <p14:creationId xmlns:p14="http://schemas.microsoft.com/office/powerpoint/2010/main" val="838407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Validation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>
            <a:normAutofit/>
          </a:bodyPr>
          <a:lstStyle/>
          <a:p>
            <a:r>
              <a:rPr lang="en-US" dirty="0"/>
              <a:t>Range underflow, overflow and step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&lt;input type=“range” max=“50” step=“5” min=“5” value=“0” /&gt;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true when the range element’s value is smaller than the min attribute.</a:t>
            </a:r>
          </a:p>
          <a:p>
            <a:pPr marL="0" indent="0">
              <a:buNone/>
            </a:pPr>
            <a:r>
              <a:rPr lang="en-US" dirty="0"/>
              <a:t>		true when the range element’s value is higher than the max attribute.</a:t>
            </a:r>
          </a:p>
          <a:p>
            <a:pPr marL="0" indent="0">
              <a:buNone/>
            </a:pPr>
            <a:r>
              <a:rPr lang="en-US" dirty="0"/>
              <a:t>		true when the range element’s value is impossible given the step value.</a:t>
            </a:r>
          </a:p>
        </p:txBody>
      </p:sp>
    </p:spTree>
    <p:extLst>
      <p:ext uri="{BB962C8B-B14F-4D97-AF65-F5344CB8AC3E}">
        <p14:creationId xmlns:p14="http://schemas.microsoft.com/office/powerpoint/2010/main" val="1632240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HTML-5 Media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62143" y="2575773"/>
            <a:ext cx="2575775" cy="26916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Media Element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65328" y="2573625"/>
            <a:ext cx="2575775" cy="26916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Supported Media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2767" y="302653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25946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Video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WebM</a:t>
            </a:r>
            <a:r>
              <a:rPr lang="en-US" dirty="0"/>
              <a:t> (VP8 &amp; 9)</a:t>
            </a:r>
          </a:p>
          <a:p>
            <a:r>
              <a:rPr lang="en-US" dirty="0"/>
              <a:t>H.264 (MP4)</a:t>
            </a:r>
          </a:p>
          <a:p>
            <a:r>
              <a:rPr lang="en-US" dirty="0" err="1"/>
              <a:t>Ogg</a:t>
            </a:r>
            <a:r>
              <a:rPr lang="en-US" dirty="0"/>
              <a:t> </a:t>
            </a:r>
            <a:r>
              <a:rPr lang="en-US" dirty="0" err="1"/>
              <a:t>Theora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90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Audio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WebM</a:t>
            </a:r>
            <a:endParaRPr lang="en-US" dirty="0"/>
          </a:p>
          <a:p>
            <a:r>
              <a:rPr lang="en-US" dirty="0"/>
              <a:t>AAC</a:t>
            </a:r>
          </a:p>
          <a:p>
            <a:r>
              <a:rPr lang="en-US" dirty="0"/>
              <a:t>WAV</a:t>
            </a:r>
          </a:p>
          <a:p>
            <a:r>
              <a:rPr lang="en-US" dirty="0"/>
              <a:t>MP3</a:t>
            </a:r>
          </a:p>
          <a:p>
            <a:r>
              <a:rPr lang="en-US" dirty="0" err="1"/>
              <a:t>Ogg</a:t>
            </a:r>
            <a:r>
              <a:rPr lang="en-US" dirty="0"/>
              <a:t> </a:t>
            </a:r>
            <a:r>
              <a:rPr lang="en-US" dirty="0" err="1"/>
              <a:t>Vorbis</a:t>
            </a:r>
            <a:endParaRPr lang="en-US" dirty="0"/>
          </a:p>
          <a:p>
            <a:r>
              <a:rPr lang="en-US" dirty="0" err="1"/>
              <a:t>Ogg</a:t>
            </a:r>
            <a:r>
              <a:rPr lang="en-US" dirty="0"/>
              <a:t> Opus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36" y="2719965"/>
            <a:ext cx="5779475" cy="6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81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Media Support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971727" cy="50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437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62143" y="2575773"/>
            <a:ext cx="2575775" cy="26916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Canvas Element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65328" y="2573625"/>
            <a:ext cx="2575775" cy="26916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JavaScript</a:t>
            </a:r>
          </a:p>
          <a:p>
            <a:pPr algn="ctr"/>
            <a:r>
              <a:rPr lang="en-US" sz="3600" dirty="0"/>
              <a:t>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2767" y="302653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3454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article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use article tag when you are – </a:t>
            </a:r>
          </a:p>
          <a:p>
            <a:pPr lvl="1"/>
            <a:r>
              <a:rPr lang="en-US" dirty="0"/>
              <a:t>Posting an independent item in a web page</a:t>
            </a:r>
          </a:p>
          <a:p>
            <a:pPr lvl="2"/>
            <a:r>
              <a:rPr lang="en-US" dirty="0"/>
              <a:t>For Example – a Magazine or News article, Blog Entry, User submitted comment, an interactive Gadget, static pages like About</a:t>
            </a:r>
          </a:p>
          <a:p>
            <a:pPr lvl="1"/>
            <a:r>
              <a:rPr lang="en-US" dirty="0"/>
              <a:t>You can use &lt;section&gt; element in &lt;article&gt; to split the contents of article into logical groups of contents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Canvas Work?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5" y="1928255"/>
            <a:ext cx="6941713" cy="45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5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2115081"/>
            <a:ext cx="8886422" cy="4362992"/>
          </a:xfrm>
        </p:spPr>
      </p:pic>
    </p:spTree>
    <p:extLst>
      <p:ext uri="{BB962C8B-B14F-4D97-AF65-F5344CB8AC3E}">
        <p14:creationId xmlns:p14="http://schemas.microsoft.com/office/powerpoint/2010/main" val="7819241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2099256"/>
            <a:ext cx="8950817" cy="29866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244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You must </a:t>
            </a:r>
            <a:r>
              <a:rPr lang="en-US" sz="2800" b="1" i="1" u="sng" dirty="0"/>
              <a:t>Cancel</a:t>
            </a:r>
            <a:r>
              <a:rPr lang="en-US" sz="2800" dirty="0"/>
              <a:t> the default behavior to all the drop operations.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5040637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Occurrence during Drag and Drop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5767" y="1690688"/>
            <a:ext cx="4134118" cy="49419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66083" y="1688540"/>
            <a:ext cx="4134118" cy="49419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97013" y="1803042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Drag 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8838" y="1955442"/>
            <a:ext cx="2132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Drop Target</a:t>
            </a:r>
          </a:p>
        </p:txBody>
      </p:sp>
      <p:sp>
        <p:nvSpPr>
          <p:cNvPr id="8" name="Oval 7"/>
          <p:cNvSpPr/>
          <p:nvPr/>
        </p:nvSpPr>
        <p:spPr>
          <a:xfrm>
            <a:off x="2697013" y="2540217"/>
            <a:ext cx="1944710" cy="11204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dragstart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694865" y="3864592"/>
            <a:ext cx="1944710" cy="11204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drag</a:t>
            </a:r>
          </a:p>
        </p:txBody>
      </p:sp>
      <p:sp>
        <p:nvSpPr>
          <p:cNvPr id="10" name="Oval 9"/>
          <p:cNvSpPr/>
          <p:nvPr/>
        </p:nvSpPr>
        <p:spPr>
          <a:xfrm>
            <a:off x="2679838" y="5214724"/>
            <a:ext cx="1944710" cy="11204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dragend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7776249" y="2540217"/>
            <a:ext cx="2063209" cy="722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dragenter</a:t>
            </a:r>
            <a:endParaRPr lang="en-US" sz="2400" b="1" dirty="0"/>
          </a:p>
        </p:txBody>
      </p:sp>
      <p:sp>
        <p:nvSpPr>
          <p:cNvPr id="12" name="Oval 11"/>
          <p:cNvSpPr/>
          <p:nvPr/>
        </p:nvSpPr>
        <p:spPr>
          <a:xfrm>
            <a:off x="7774102" y="3465347"/>
            <a:ext cx="2065356" cy="722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dragover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7759074" y="4441993"/>
            <a:ext cx="2080383" cy="722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dragleave</a:t>
            </a:r>
            <a:endParaRPr lang="en-US" sz="2400" b="1" dirty="0"/>
          </a:p>
        </p:txBody>
      </p:sp>
      <p:sp>
        <p:nvSpPr>
          <p:cNvPr id="14" name="Oval 13"/>
          <p:cNvSpPr/>
          <p:nvPr/>
        </p:nvSpPr>
        <p:spPr>
          <a:xfrm>
            <a:off x="7774101" y="5413736"/>
            <a:ext cx="2065355" cy="722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312724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Vector Graphics – SVG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key part of HTML 5</a:t>
            </a:r>
          </a:p>
          <a:p>
            <a:r>
              <a:rPr lang="en-US" dirty="0"/>
              <a:t>An alternative to Canvas in HTML 5</a:t>
            </a:r>
          </a:p>
          <a:p>
            <a:r>
              <a:rPr lang="en-US" dirty="0"/>
              <a:t>SVG is used to define vector-based graphics for the Web</a:t>
            </a:r>
          </a:p>
          <a:p>
            <a:r>
              <a:rPr lang="en-US" dirty="0"/>
              <a:t>SVG defines the graphics in XML format</a:t>
            </a:r>
          </a:p>
          <a:p>
            <a:r>
              <a:rPr lang="en-US" dirty="0"/>
              <a:t>SVG graphics do NOT lose any quality if they are zoomed or resized</a:t>
            </a:r>
          </a:p>
          <a:p>
            <a:r>
              <a:rPr lang="en-US" dirty="0"/>
              <a:t>Every element and every attribute in SVG files can be animated</a:t>
            </a:r>
          </a:p>
          <a:p>
            <a:r>
              <a:rPr lang="en-US" dirty="0"/>
              <a:t>SVG is a W3C recommendation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SVG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SVG images can be created and edited with any text editor</a:t>
            </a:r>
          </a:p>
          <a:p>
            <a:r>
              <a:rPr lang="en-US" dirty="0"/>
              <a:t>SVG images can be searched, indexed, scripted, and compressed</a:t>
            </a:r>
          </a:p>
          <a:p>
            <a:r>
              <a:rPr lang="en-US" dirty="0"/>
              <a:t>SVG images are scalable</a:t>
            </a:r>
          </a:p>
          <a:p>
            <a:r>
              <a:rPr lang="en-US" dirty="0"/>
              <a:t>SVG images can be printed with high quality at any resolution</a:t>
            </a:r>
          </a:p>
          <a:p>
            <a:r>
              <a:rPr lang="en-US" dirty="0"/>
              <a:t>SVG images are </a:t>
            </a:r>
            <a:r>
              <a:rPr lang="en-US" dirty="0" err="1"/>
              <a:t>zoomable</a:t>
            </a:r>
            <a:r>
              <a:rPr lang="en-US" dirty="0"/>
              <a:t> (and the image can be zoomed without degradation)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Canvas and SVG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2328" y="1686317"/>
          <a:ext cx="10907488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[Scalable Vector Graphics]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Pixel-based (canvas is essentially an image element with a drawing 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Model-based (SVG elements are similar to HTML elements)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HTML element similar to 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&gt; in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graphical elements which become part of the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 presentation created and modified programmatically through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presentation created with markup and modified by CSS or programmatically through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 model/user interaction is coarse -- at the canvas element only; interactions must be manually programmed from mouse coordinates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model/user interaction is object-based at the level of primitive graphic elements -- lines, rectangles, paths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SSE – Server-Sent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 API in HTML 5 </a:t>
            </a:r>
          </a:p>
          <a:p>
            <a:r>
              <a:rPr lang="en-IN" dirty="0"/>
              <a:t>Used for One-Way Communication [Server-To-Client]</a:t>
            </a:r>
          </a:p>
          <a:p>
            <a:r>
              <a:rPr lang="en-IN" dirty="0"/>
              <a:t>No more Explicit Polling for server side updates</a:t>
            </a:r>
          </a:p>
          <a:p>
            <a:r>
              <a:rPr lang="en-IN" dirty="0"/>
              <a:t>Server is now capable of sending updates to the clients using SSE</a:t>
            </a:r>
          </a:p>
          <a:p>
            <a:r>
              <a:rPr lang="en-IN" dirty="0"/>
              <a:t>Examples -:</a:t>
            </a:r>
          </a:p>
          <a:p>
            <a:pPr lvl="1"/>
            <a:r>
              <a:rPr lang="en-IN" dirty="0"/>
              <a:t>Facebook/Twitter Updates</a:t>
            </a:r>
          </a:p>
          <a:p>
            <a:pPr lvl="1"/>
            <a:r>
              <a:rPr lang="en-IN" dirty="0"/>
              <a:t>Up – To – Date Stock Price </a:t>
            </a:r>
          </a:p>
          <a:p>
            <a:pPr lvl="1"/>
            <a:r>
              <a:rPr lang="en-IN" dirty="0"/>
              <a:t>News Feed</a:t>
            </a:r>
          </a:p>
          <a:p>
            <a:pPr lvl="1"/>
            <a:r>
              <a:rPr lang="en-IN" dirty="0"/>
              <a:t>Cricket Score Cards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SSE – Browser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:\NewHTML5\PPT\ssebsup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178" y="3001589"/>
            <a:ext cx="10064563" cy="1597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SSE – Events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use different Events of SSE API</a:t>
            </a:r>
          </a:p>
          <a:p>
            <a:pPr lvl="1"/>
            <a:r>
              <a:rPr lang="en-IN" dirty="0" err="1"/>
              <a:t>onopen</a:t>
            </a:r>
            <a:r>
              <a:rPr lang="en-IN" dirty="0"/>
              <a:t> – </a:t>
            </a:r>
          </a:p>
          <a:p>
            <a:pPr lvl="2"/>
            <a:r>
              <a:rPr lang="en-IN" dirty="0"/>
              <a:t>When Connection to the server is opened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onmessage</a:t>
            </a:r>
            <a:r>
              <a:rPr lang="en-IN" dirty="0"/>
              <a:t> – </a:t>
            </a:r>
          </a:p>
          <a:p>
            <a:pPr lvl="2"/>
            <a:r>
              <a:rPr lang="en-IN" dirty="0"/>
              <a:t>When a message is received from the server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onerror</a:t>
            </a:r>
            <a:r>
              <a:rPr lang="en-IN" dirty="0"/>
              <a:t> – </a:t>
            </a:r>
          </a:p>
          <a:p>
            <a:pPr lvl="2"/>
            <a:r>
              <a:rPr lang="en-IN" dirty="0"/>
              <a:t>When an error occurs during the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Article, Section and 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&lt;article&gt; element has more semantic meaning</a:t>
            </a:r>
          </a:p>
          <a:p>
            <a:r>
              <a:rPr lang="en-US" dirty="0"/>
              <a:t>&lt;section&gt; element is only a block of related contents</a:t>
            </a:r>
          </a:p>
          <a:p>
            <a:r>
              <a:rPr lang="en-US" dirty="0"/>
              <a:t>&lt;div&gt; is only a block of contents</a:t>
            </a:r>
          </a:p>
          <a:p>
            <a:r>
              <a:rPr lang="en-US" dirty="0"/>
              <a:t>The </a:t>
            </a:r>
            <a:r>
              <a:rPr lang="en-US" dirty="0" err="1"/>
              <a:t>pubdate</a:t>
            </a:r>
            <a:r>
              <a:rPr lang="en-US" dirty="0"/>
              <a:t> attribute can not be used with &lt;section&gt;</a:t>
            </a:r>
          </a:p>
          <a:p>
            <a:r>
              <a:rPr lang="en-US" dirty="0"/>
              <a:t>If the contents make sense on its own, use &lt;article&gt;</a:t>
            </a:r>
          </a:p>
          <a:p>
            <a:r>
              <a:rPr lang="en-US" dirty="0"/>
              <a:t>If related contents, use &lt;section&gt;</a:t>
            </a:r>
          </a:p>
          <a:p>
            <a:r>
              <a:rPr lang="en-US" dirty="0"/>
              <a:t>If there is no semantic relationship, use &lt;div&gt;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XMLHttpRequest</a:t>
            </a:r>
            <a:r>
              <a:rPr lang="en-IN" dirty="0"/>
              <a:t> – Level – 2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transferring data between a client and a server</a:t>
            </a:r>
          </a:p>
          <a:p>
            <a:r>
              <a:rPr lang="en-IN" dirty="0"/>
              <a:t>New features of Level – 2 are – </a:t>
            </a:r>
          </a:p>
          <a:p>
            <a:pPr lvl="1"/>
            <a:r>
              <a:rPr lang="en-IN" dirty="0"/>
              <a:t>Cross – Origin Resource Sharing [CORS]</a:t>
            </a:r>
          </a:p>
          <a:p>
            <a:pPr lvl="1"/>
            <a:r>
              <a:rPr lang="en-IN" dirty="0"/>
              <a:t>Progress Events for uploading</a:t>
            </a:r>
          </a:p>
          <a:p>
            <a:pPr lvl="1"/>
            <a:r>
              <a:rPr lang="en-IN" dirty="0"/>
              <a:t>Support for uploading and downloading binary data</a:t>
            </a:r>
          </a:p>
          <a:p>
            <a:r>
              <a:rPr lang="en-IN" dirty="0"/>
              <a:t>Performing File Upload</a:t>
            </a:r>
          </a:p>
          <a:p>
            <a:r>
              <a:rPr lang="en-IN" dirty="0"/>
              <a:t>Performing CRUD operation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XMLHttpRequest</a:t>
            </a:r>
            <a:r>
              <a:rPr lang="en-IN" dirty="0"/>
              <a:t> – Level – 2 Browser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NewHTML5\PPT\xh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929" y="1832816"/>
            <a:ext cx="10569389" cy="4393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WebSocket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WebSocket is a next-generation bidirectional [full Duplex] communication technology.</a:t>
            </a:r>
          </a:p>
          <a:p>
            <a:r>
              <a:rPr lang="en-IN" dirty="0"/>
              <a:t>A persistent connection is established between client and server.</a:t>
            </a:r>
          </a:p>
          <a:p>
            <a:r>
              <a:rPr lang="en-IN" dirty="0"/>
              <a:t>Once the connection is made, both client as well as server can start sending messages to each other.</a:t>
            </a:r>
          </a:p>
          <a:p>
            <a:r>
              <a:rPr lang="en-IN" dirty="0"/>
              <a:t>WebSocket is a JavaScript API on client side.</a:t>
            </a:r>
          </a:p>
          <a:p>
            <a:r>
              <a:rPr lang="en-IN" dirty="0"/>
              <a:t>To design the WebSocket on server side, we can make use of </a:t>
            </a:r>
            <a:r>
              <a:rPr lang="en-IN" dirty="0" err="1"/>
              <a:t>Microsoft.WebSockets</a:t>
            </a:r>
            <a:r>
              <a:rPr lang="en-IN" dirty="0"/>
              <a:t> API. You can download the same from </a:t>
            </a:r>
            <a:r>
              <a:rPr lang="en-IN" dirty="0" err="1"/>
              <a:t>NuGet</a:t>
            </a:r>
            <a:r>
              <a:rPr lang="en-IN" dirty="0"/>
              <a:t> package.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WebSocket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socket.readyState</a:t>
            </a:r>
            <a:r>
              <a:rPr lang="en-IN" dirty="0"/>
              <a:t> attribute – </a:t>
            </a:r>
          </a:p>
          <a:p>
            <a:endParaRPr lang="en-IN" dirty="0"/>
          </a:p>
          <a:p>
            <a:pPr lvl="1"/>
            <a:r>
              <a:rPr lang="en-IN" dirty="0"/>
              <a:t>0 – indicates that the connection has not yet been established.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1 – indicates that the connection is established and communication is possible.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2 – indicates that the connection is going through the closing handshake.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3 – indicates that the connection has been closed or could not be opened.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WebSocket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WebSocket Events – </a:t>
            </a:r>
          </a:p>
          <a:p>
            <a:pPr lvl="1"/>
            <a:r>
              <a:rPr lang="en-IN" dirty="0"/>
              <a:t>open – this event fires when socket connection is established successfully.</a:t>
            </a:r>
          </a:p>
          <a:p>
            <a:pPr lvl="1"/>
            <a:r>
              <a:rPr lang="en-IN" dirty="0"/>
              <a:t>message – this event fires when client receive the message from server.</a:t>
            </a:r>
          </a:p>
          <a:p>
            <a:pPr lvl="1"/>
            <a:r>
              <a:rPr lang="en-IN" dirty="0"/>
              <a:t>error – this event fires when there is an error during communication.</a:t>
            </a:r>
          </a:p>
          <a:p>
            <a:pPr lvl="1"/>
            <a:r>
              <a:rPr lang="en-IN" dirty="0"/>
              <a:t>close – this event fires when socket connection is closed.</a:t>
            </a:r>
          </a:p>
          <a:p>
            <a:r>
              <a:rPr lang="en-IN" dirty="0"/>
              <a:t>WebSocket Methods – </a:t>
            </a:r>
          </a:p>
          <a:p>
            <a:pPr lvl="1"/>
            <a:r>
              <a:rPr lang="en-IN" dirty="0"/>
              <a:t>send – this method is used for transmitting the data</a:t>
            </a:r>
          </a:p>
          <a:p>
            <a:pPr lvl="1"/>
            <a:r>
              <a:rPr lang="en-IN" dirty="0"/>
              <a:t>close – this method is used close any existing connection to the server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WebSocket API – Browser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:\NewHTML5\PPT\wsbrowsersupp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29" y="1835059"/>
            <a:ext cx="10539019" cy="4343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Notification API is used to display notifications to the user on desktop computers and mobile devices</a:t>
            </a:r>
          </a:p>
          <a:p>
            <a:r>
              <a:rPr lang="en-IN" dirty="0"/>
              <a:t>Different properties supported by Notification API are – </a:t>
            </a:r>
          </a:p>
          <a:p>
            <a:pPr lvl="1"/>
            <a:r>
              <a:rPr lang="en-IN" dirty="0"/>
              <a:t>title – the title of the notification</a:t>
            </a:r>
          </a:p>
          <a:p>
            <a:pPr lvl="1"/>
            <a:r>
              <a:rPr lang="en-IN" dirty="0"/>
              <a:t>Body – the body string of the notification</a:t>
            </a:r>
          </a:p>
          <a:p>
            <a:pPr lvl="1"/>
            <a:r>
              <a:rPr lang="en-IN" dirty="0"/>
              <a:t>Icon – the URL of the image to be displayed as icon of the notification</a:t>
            </a:r>
          </a:p>
          <a:p>
            <a:pPr lvl="1"/>
            <a:r>
              <a:rPr lang="en-IN" dirty="0"/>
              <a:t>tag – the ID of the notification</a:t>
            </a:r>
          </a:p>
          <a:p>
            <a:pPr lvl="1"/>
            <a:r>
              <a:rPr lang="en-IN" dirty="0"/>
              <a:t>Silent – no vibrations, no sound should be issued regardless of the device settings.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Notification Methods – </a:t>
            </a:r>
          </a:p>
          <a:p>
            <a:pPr lvl="1"/>
            <a:r>
              <a:rPr lang="en-IN" dirty="0" err="1"/>
              <a:t>requestPermission</a:t>
            </a:r>
            <a:r>
              <a:rPr lang="en-IN" dirty="0"/>
              <a:t>() – request the permission to display the notification from the user.</a:t>
            </a:r>
          </a:p>
          <a:p>
            <a:pPr lvl="2"/>
            <a:r>
              <a:rPr lang="en-IN" dirty="0"/>
              <a:t>Permissions could be granted/denied</a:t>
            </a:r>
          </a:p>
          <a:p>
            <a:pPr lvl="1"/>
            <a:r>
              <a:rPr lang="en-IN" dirty="0"/>
              <a:t>close() – to close the notifications programmatically.</a:t>
            </a:r>
          </a:p>
          <a:p>
            <a:pPr lvl="1"/>
            <a:endParaRPr lang="en-IN" dirty="0"/>
          </a:p>
          <a:p>
            <a:r>
              <a:rPr lang="en-IN" dirty="0"/>
              <a:t>Notification Events – </a:t>
            </a:r>
          </a:p>
          <a:p>
            <a:pPr lvl="1"/>
            <a:r>
              <a:rPr lang="en-IN" dirty="0" err="1"/>
              <a:t>onclick</a:t>
            </a:r>
            <a:r>
              <a:rPr lang="en-IN" dirty="0"/>
              <a:t> – it gets triggered each time when the user clicks the notification.</a:t>
            </a:r>
          </a:p>
          <a:p>
            <a:pPr lvl="1"/>
            <a:r>
              <a:rPr lang="en-IN" dirty="0" err="1"/>
              <a:t>onerror</a:t>
            </a:r>
            <a:r>
              <a:rPr lang="en-IN" dirty="0"/>
              <a:t> – it gets triggered each time when notification encounters an error.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 API – Browser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NewHTML5\PPT\notificationbrowsersupp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455" y="1838779"/>
            <a:ext cx="10531294" cy="43990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02309" y="1390918"/>
            <a:ext cx="4494727" cy="5318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20504" y="2947119"/>
            <a:ext cx="2047741" cy="1212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52323" y="3079064"/>
            <a:ext cx="1654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aside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093" y="4739425"/>
            <a:ext cx="3348507" cy="1262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&lt;aside&gt; &lt;/aside&gt;</a:t>
            </a:r>
          </a:p>
        </p:txBody>
      </p:sp>
    </p:spTree>
    <p:extLst>
      <p:ext uri="{BB962C8B-B14F-4D97-AF65-F5344CB8AC3E}">
        <p14:creationId xmlns:p14="http://schemas.microsoft.com/office/powerpoint/2010/main" val="14001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&lt;aside&gt;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used </a:t>
            </a:r>
            <a:r>
              <a:rPr lang="en-US" i="1" u="sng" dirty="0"/>
              <a:t>within</a:t>
            </a:r>
            <a:r>
              <a:rPr lang="en-US" dirty="0"/>
              <a:t> an article element, the contents should be specifically related to that article </a:t>
            </a:r>
          </a:p>
          <a:p>
            <a:r>
              <a:rPr lang="en-US" dirty="0"/>
              <a:t>When used </a:t>
            </a:r>
            <a:r>
              <a:rPr lang="en-US" i="1" u="sng" dirty="0"/>
              <a:t>outside</a:t>
            </a:r>
            <a:r>
              <a:rPr lang="en-US" dirty="0"/>
              <a:t> of an article element, the contents should be related to the site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</TotalTime>
  <Words>2174</Words>
  <Application>Microsoft Office PowerPoint</Application>
  <PresentationFormat>Widescreen</PresentationFormat>
  <Paragraphs>372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Calibri</vt:lpstr>
      <vt:lpstr>Calibri Light</vt:lpstr>
      <vt:lpstr>Office Theme</vt:lpstr>
      <vt:lpstr>HTML - 5</vt:lpstr>
      <vt:lpstr>What is HTML5?</vt:lpstr>
      <vt:lpstr>New Elements</vt:lpstr>
      <vt:lpstr>article</vt:lpstr>
      <vt:lpstr>Article - W3C Specification</vt:lpstr>
      <vt:lpstr>Using article tag</vt:lpstr>
      <vt:lpstr>Difference between Article, Section and Div</vt:lpstr>
      <vt:lpstr>aside</vt:lpstr>
      <vt:lpstr>Use &lt;aside&gt; when</vt:lpstr>
      <vt:lpstr>audio, video</vt:lpstr>
      <vt:lpstr>&lt;audio&gt; details</vt:lpstr>
      <vt:lpstr>bdi - Bidirectional Text Formatting</vt:lpstr>
      <vt:lpstr>canvas</vt:lpstr>
      <vt:lpstr>datalist</vt:lpstr>
      <vt:lpstr>details, summary</vt:lpstr>
      <vt:lpstr>embed</vt:lpstr>
      <vt:lpstr>figure, figcaption</vt:lpstr>
      <vt:lpstr>header, footer</vt:lpstr>
      <vt:lpstr>main</vt:lpstr>
      <vt:lpstr>math</vt:lpstr>
      <vt:lpstr>mark</vt:lpstr>
      <vt:lpstr>meter</vt:lpstr>
      <vt:lpstr>nav</vt:lpstr>
      <vt:lpstr>output</vt:lpstr>
      <vt:lpstr>progress</vt:lpstr>
      <vt:lpstr>section</vt:lpstr>
      <vt:lpstr>Using section tag</vt:lpstr>
      <vt:lpstr>time</vt:lpstr>
      <vt:lpstr>wbr</vt:lpstr>
      <vt:lpstr>New JavaScript APIs</vt:lpstr>
      <vt:lpstr>Detecting HTML – 5 </vt:lpstr>
      <vt:lpstr>DOM Selection</vt:lpstr>
      <vt:lpstr>New Input Elements</vt:lpstr>
      <vt:lpstr>Color </vt:lpstr>
      <vt:lpstr>Datalist</vt:lpstr>
      <vt:lpstr>Date</vt:lpstr>
      <vt:lpstr>Time</vt:lpstr>
      <vt:lpstr>Datetime</vt:lpstr>
      <vt:lpstr>Datetime-local</vt:lpstr>
      <vt:lpstr>Month</vt:lpstr>
      <vt:lpstr>Week</vt:lpstr>
      <vt:lpstr>Email, URL and Telephone</vt:lpstr>
      <vt:lpstr>Range</vt:lpstr>
      <vt:lpstr>Number </vt:lpstr>
      <vt:lpstr>Search</vt:lpstr>
      <vt:lpstr>Soft Keyboard – Text </vt:lpstr>
      <vt:lpstr>Soft Keyboard – Number</vt:lpstr>
      <vt:lpstr>Soft Keyboard – URL</vt:lpstr>
      <vt:lpstr>Soft Keyboard – EMail</vt:lpstr>
      <vt:lpstr>Soft Keyboard – EMail</vt:lpstr>
      <vt:lpstr>Native Validation Rules</vt:lpstr>
      <vt:lpstr>Native Validation Rules</vt:lpstr>
      <vt:lpstr>Native Validation Rules</vt:lpstr>
      <vt:lpstr>Native Validation Rules</vt:lpstr>
      <vt:lpstr>HTML-5 Media</vt:lpstr>
      <vt:lpstr>Native Video Formats</vt:lpstr>
      <vt:lpstr>Native Audio Formats</vt:lpstr>
      <vt:lpstr>Native Media Support</vt:lpstr>
      <vt:lpstr>Canvas</vt:lpstr>
      <vt:lpstr>How Does Canvas Work?</vt:lpstr>
      <vt:lpstr>For Example</vt:lpstr>
      <vt:lpstr>Drag and Drop</vt:lpstr>
      <vt:lpstr>Events Occurrence during Drag and Drop</vt:lpstr>
      <vt:lpstr>Scalable Vector Graphics – SVG </vt:lpstr>
      <vt:lpstr>Advantages of using SVG</vt:lpstr>
      <vt:lpstr>Difference between Canvas and SVG</vt:lpstr>
      <vt:lpstr>SSE – Server-Sent Events</vt:lpstr>
      <vt:lpstr>SSE – Browser Support</vt:lpstr>
      <vt:lpstr>SSE – Events </vt:lpstr>
      <vt:lpstr>XMLHttpRequest – Level – 2 API</vt:lpstr>
      <vt:lpstr>XMLHttpRequest – Level – 2 Browser Support</vt:lpstr>
      <vt:lpstr>WebSocket API</vt:lpstr>
      <vt:lpstr>WebSocket API</vt:lpstr>
      <vt:lpstr>WebSocket API</vt:lpstr>
      <vt:lpstr>WebSocket API – Browser Support</vt:lpstr>
      <vt:lpstr>Notification API</vt:lpstr>
      <vt:lpstr>Notification API</vt:lpstr>
      <vt:lpstr>Notification API – Browser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- 5</dc:title>
  <dc:creator>Pravin</dc:creator>
  <cp:lastModifiedBy>Priti Dabade</cp:lastModifiedBy>
  <cp:revision>170</cp:revision>
  <dcterms:created xsi:type="dcterms:W3CDTF">2013-10-01T04:07:45Z</dcterms:created>
  <dcterms:modified xsi:type="dcterms:W3CDTF">2022-11-21T08:49:42Z</dcterms:modified>
</cp:coreProperties>
</file>