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D17EE5-4873-4705-97AB-82331237A0ED}" type="datetimeFigureOut">
              <a:rPr lang="en-IN" smtClean="0"/>
              <a:t>04-10-2013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006183-D808-42B9-8507-4B9837E948E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yle/CSS/" TargetMode="External"/><Relationship Id="rId2" Type="http://schemas.openxmlformats.org/officeDocument/2006/relationships/hyperlink" Target="http://www.w3.org/TR/CS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CSS - 3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R. 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Examining Syntax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en-IN" dirty="0" smtClean="0"/>
              <a:t>IDs and Classes –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</a:t>
            </a:r>
            <a:r>
              <a:rPr lang="en-IN" dirty="0" err="1" smtClean="0"/>
              <a:t>DivID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color</a:t>
            </a:r>
            <a:r>
              <a:rPr lang="en-IN" dirty="0" smtClean="0"/>
              <a:t>:	#000066;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.</a:t>
            </a:r>
            <a:r>
              <a:rPr lang="en-IN" dirty="0" err="1" smtClean="0"/>
              <a:t>divClass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color</a:t>
            </a:r>
            <a:r>
              <a:rPr lang="en-IN" dirty="0" smtClean="0"/>
              <a:t>:	</a:t>
            </a:r>
            <a:r>
              <a:rPr lang="en-IN" dirty="0" smtClean="0"/>
              <a:t>#FFFFFF;		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–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Fonts.</a:t>
            </a:r>
          </a:p>
          <a:p>
            <a:r>
              <a:rPr lang="en-IN" dirty="0" smtClean="0"/>
              <a:t>Introduction to Selectors.</a:t>
            </a:r>
          </a:p>
          <a:p>
            <a:r>
              <a:rPr lang="en-IN" dirty="0" smtClean="0"/>
              <a:t>Introduction to Form Inputs.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Fonts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Giving Text a new look/image.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a new Font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@</a:t>
            </a:r>
            <a:r>
              <a:rPr lang="en-IN" dirty="0" smtClean="0">
                <a:solidFill>
                  <a:srgbClr val="FFFF00"/>
                </a:solidFill>
              </a:rPr>
              <a:t>font-face 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font-family: </a:t>
            </a:r>
            <a:r>
              <a:rPr lang="en-IN" dirty="0" err="1" smtClean="0">
                <a:solidFill>
                  <a:srgbClr val="FFFF00"/>
                </a:solidFill>
              </a:rPr>
              <a:t>FontNameOfYourChoosing</a:t>
            </a:r>
            <a:r>
              <a:rPr lang="en-IN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err="1" smtClean="0">
                <a:solidFill>
                  <a:srgbClr val="FFFF00"/>
                </a:solidFill>
              </a:rPr>
              <a:t>src</a:t>
            </a:r>
            <a:r>
              <a:rPr lang="en-IN" dirty="0" smtClean="0">
                <a:solidFill>
                  <a:srgbClr val="FFFF00"/>
                </a:solidFill>
              </a:rPr>
              <a:t>: 	</a:t>
            </a:r>
            <a:r>
              <a:rPr lang="en-IN" dirty="0" err="1" smtClean="0">
                <a:solidFill>
                  <a:srgbClr val="FFFF00"/>
                </a:solidFill>
              </a:rPr>
              <a:t>url</a:t>
            </a:r>
            <a:r>
              <a:rPr lang="en-IN" dirty="0" smtClean="0">
                <a:solidFill>
                  <a:srgbClr val="FFFF00"/>
                </a:solidFill>
              </a:rPr>
              <a:t>(‘</a:t>
            </a:r>
            <a:r>
              <a:rPr lang="en-IN" dirty="0" err="1" smtClean="0">
                <a:solidFill>
                  <a:srgbClr val="FFFF00"/>
                </a:solidFill>
              </a:rPr>
              <a:t>font.woff</a:t>
            </a:r>
            <a:r>
              <a:rPr lang="en-IN" dirty="0" smtClean="0">
                <a:solidFill>
                  <a:srgbClr val="FFFF00"/>
                </a:solidFill>
              </a:rPr>
              <a:t>’)	format</a:t>
            </a:r>
            <a:r>
              <a:rPr lang="en-IN" dirty="0" smtClean="0">
                <a:solidFill>
                  <a:srgbClr val="FFFF00"/>
                </a:solidFill>
              </a:rPr>
              <a:t>(‘</a:t>
            </a:r>
            <a:r>
              <a:rPr lang="en-IN" dirty="0" err="1" smtClean="0">
                <a:solidFill>
                  <a:srgbClr val="FFFF00"/>
                </a:solidFill>
              </a:rPr>
              <a:t>woff</a:t>
            </a:r>
            <a:r>
              <a:rPr lang="en-IN" dirty="0" smtClean="0">
                <a:solidFill>
                  <a:srgbClr val="FFFF00"/>
                </a:solidFill>
              </a:rPr>
              <a:t>’);</a:t>
            </a:r>
          </a:p>
          <a:p>
            <a:pPr>
              <a:buNone/>
            </a:pPr>
            <a:r>
              <a:rPr lang="en-IN" i="1" dirty="0" smtClean="0">
                <a:solidFill>
                  <a:srgbClr val="FFFF00"/>
                </a:solidFill>
              </a:rPr>
              <a:t>		…	optional </a:t>
            </a:r>
            <a:r>
              <a:rPr lang="en-IN" i="1" dirty="0" err="1" smtClean="0">
                <a:solidFill>
                  <a:srgbClr val="FFFF00"/>
                </a:solidFill>
              </a:rPr>
              <a:t>url</a:t>
            </a:r>
            <a:r>
              <a:rPr lang="en-IN" i="1" dirty="0" smtClean="0">
                <a:solidFill>
                  <a:srgbClr val="FFFF00"/>
                </a:solidFill>
              </a:rPr>
              <a:t> fallbacks	…</a:t>
            </a:r>
            <a:endParaRPr lang="en-IN" i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i="1" dirty="0" smtClean="0">
                <a:solidFill>
                  <a:srgbClr val="FFFF00"/>
                </a:solidFill>
              </a:rPr>
              <a:t>	…optional font –stretch –style –weight…</a:t>
            </a:r>
            <a:endParaRPr lang="en-IN" i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New Font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body{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font-family: </a:t>
            </a:r>
            <a:r>
              <a:rPr lang="en-IN" dirty="0" err="1" smtClean="0">
                <a:solidFill>
                  <a:srgbClr val="FFFF00"/>
                </a:solidFill>
              </a:rPr>
              <a:t>FontNameOfYourChoosing</a:t>
            </a:r>
            <a:r>
              <a:rPr lang="en-IN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	/* or comma separated list of fonts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	for fallback support */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Obtaining Fonts</a:t>
            </a:r>
            <a:endParaRPr lang="en-IN" dirty="0"/>
          </a:p>
        </p:txBody>
      </p:sp>
      <p:pic>
        <p:nvPicPr>
          <p:cNvPr id="2050" name="Picture 2" descr="E:\CSS3\fontsquir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98055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Shadow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div 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text-shadow:		2px /*    Horizontal	*/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			</a:t>
            </a:r>
            <a:r>
              <a:rPr lang="en-IN" dirty="0" smtClean="0">
                <a:solidFill>
                  <a:srgbClr val="FFFF00"/>
                </a:solidFill>
              </a:rPr>
              <a:t>2px /*    </a:t>
            </a:r>
            <a:r>
              <a:rPr lang="en-IN" dirty="0" smtClean="0">
                <a:solidFill>
                  <a:srgbClr val="FFFF00"/>
                </a:solidFill>
              </a:rPr>
              <a:t>Vertical	</a:t>
            </a: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*/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				4px </a:t>
            </a:r>
            <a:r>
              <a:rPr lang="en-IN" dirty="0" smtClean="0">
                <a:solidFill>
                  <a:srgbClr val="FFFF00"/>
                </a:solidFill>
              </a:rPr>
              <a:t>/*    </a:t>
            </a:r>
            <a:r>
              <a:rPr lang="en-IN" dirty="0" smtClean="0">
                <a:solidFill>
                  <a:srgbClr val="FFFF00"/>
                </a:solidFill>
              </a:rPr>
              <a:t>blur</a:t>
            </a: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*/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		#000066; /*</a:t>
            </a:r>
            <a:r>
              <a:rPr lang="en-IN" dirty="0" err="1" smtClean="0">
                <a:solidFill>
                  <a:srgbClr val="FFFF00"/>
                </a:solidFill>
              </a:rPr>
              <a:t>color</a:t>
            </a:r>
            <a:r>
              <a:rPr lang="en-IN" dirty="0" smtClean="0">
                <a:solidFill>
                  <a:srgbClr val="FFFF00"/>
                </a:solidFill>
              </a:rPr>
              <a:t> of Shadow*/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h1{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text-shadow:		-4px -4px 2px #000066;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 to identify which contents to be styled?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:first-of-type		[</a:t>
            </a:r>
            <a:r>
              <a:rPr lang="en-IN" dirty="0" err="1" smtClean="0"/>
              <a:t>attr</a:t>
            </a:r>
            <a:r>
              <a:rPr lang="en-IN" dirty="0" smtClean="0"/>
              <a:t>^=value]		:root</a:t>
            </a:r>
          </a:p>
          <a:p>
            <a:pPr>
              <a:buNone/>
            </a:pPr>
            <a:r>
              <a:rPr lang="en-IN" dirty="0" smtClean="0"/>
              <a:t>:last-of-type		[</a:t>
            </a:r>
            <a:r>
              <a:rPr lang="en-IN" dirty="0" err="1" smtClean="0"/>
              <a:t>attr</a:t>
            </a:r>
            <a:r>
              <a:rPr lang="en-IN" dirty="0" smtClean="0"/>
              <a:t>$=value]		:empty</a:t>
            </a:r>
          </a:p>
          <a:p>
            <a:pPr>
              <a:buNone/>
            </a:pPr>
            <a:r>
              <a:rPr lang="en-IN" dirty="0" smtClean="0"/>
              <a:t>:only-of-type		[</a:t>
            </a:r>
            <a:r>
              <a:rPr lang="en-IN" dirty="0" err="1" smtClean="0"/>
              <a:t>attr</a:t>
            </a:r>
            <a:r>
              <a:rPr lang="en-IN" dirty="0" smtClean="0"/>
              <a:t>*=value]		:target</a:t>
            </a:r>
          </a:p>
          <a:p>
            <a:pPr>
              <a:buNone/>
            </a:pPr>
            <a:r>
              <a:rPr lang="en-IN" dirty="0" smtClean="0"/>
              <a:t>:nth-child(#)						:not(…)</a:t>
            </a:r>
          </a:p>
          <a:p>
            <a:pPr>
              <a:buNone/>
            </a:pPr>
            <a:r>
              <a:rPr lang="en-IN" dirty="0" smtClean="0"/>
              <a:t>:nth-last-child(#)				    ::selection</a:t>
            </a:r>
          </a:p>
          <a:p>
            <a:pPr>
              <a:buNone/>
            </a:pPr>
            <a:r>
              <a:rPr lang="en-IN" dirty="0" smtClean="0"/>
              <a:t>:nth-of-type(#)</a:t>
            </a:r>
          </a:p>
          <a:p>
            <a:pPr>
              <a:buNone/>
            </a:pPr>
            <a:r>
              <a:rPr lang="en-IN" dirty="0" smtClean="0"/>
              <a:t>:nth-last-of-type(#)</a:t>
            </a:r>
          </a:p>
          <a:p>
            <a:pPr>
              <a:buNone/>
            </a:pPr>
            <a:r>
              <a:rPr lang="en-IN" dirty="0" smtClean="0"/>
              <a:t>:last-child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r>
              <a:rPr lang="en-IN" dirty="0" smtClean="0"/>
              <a:t>Form Inputs – Selectors of State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:enabled			::-</a:t>
            </a:r>
            <a:r>
              <a:rPr lang="en-IN" dirty="0" err="1" smtClean="0">
                <a:solidFill>
                  <a:srgbClr val="FFFF00"/>
                </a:solidFill>
              </a:rPr>
              <a:t>webkit</a:t>
            </a:r>
            <a:r>
              <a:rPr lang="en-IN" dirty="0" smtClean="0">
                <a:solidFill>
                  <a:srgbClr val="FFFF00"/>
                </a:solidFill>
              </a:rPr>
              <a:t>-input-placeholder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:disabled			:-ms-input-placeholder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:checked			:-</a:t>
            </a:r>
            <a:r>
              <a:rPr lang="en-IN" dirty="0" err="1" smtClean="0">
                <a:solidFill>
                  <a:srgbClr val="FFFF00"/>
                </a:solidFill>
              </a:rPr>
              <a:t>moz</a:t>
            </a:r>
            <a:r>
              <a:rPr lang="en-IN" dirty="0" smtClean="0">
                <a:solidFill>
                  <a:srgbClr val="FFFF00"/>
                </a:solidFill>
              </a:rPr>
              <a:t>-placeholder</a:t>
            </a:r>
          </a:p>
          <a:p>
            <a:pPr>
              <a:buNone/>
            </a:pP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:valid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:invalid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:optional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:required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Core Concepts</a:t>
            </a:r>
          </a:p>
          <a:p>
            <a:r>
              <a:rPr lang="en-IN" dirty="0" smtClean="0"/>
              <a:t>Implementation Basics</a:t>
            </a:r>
          </a:p>
          <a:p>
            <a:r>
              <a:rPr lang="en-IN" dirty="0" smtClean="0"/>
              <a:t>Examining Syntax.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CSS3 –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Layout.</a:t>
            </a:r>
          </a:p>
          <a:p>
            <a:r>
              <a:rPr lang="en-IN" dirty="0" smtClean="0"/>
              <a:t>Background.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 to position the contents and where it should go?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IN" dirty="0" smtClean="0"/>
              <a:t>Table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#</a:t>
            </a:r>
            <a:r>
              <a:rPr lang="en-IN" dirty="0" err="1" smtClean="0">
                <a:solidFill>
                  <a:srgbClr val="FFFF00"/>
                </a:solidFill>
              </a:rPr>
              <a:t>externalDiv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	display: 		table;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#</a:t>
            </a:r>
            <a:r>
              <a:rPr lang="en-IN" dirty="0" err="1" smtClean="0">
                <a:solidFill>
                  <a:srgbClr val="FFFF00"/>
                </a:solidFill>
              </a:rPr>
              <a:t>firstChild</a:t>
            </a:r>
            <a:r>
              <a:rPr lang="en-IN" dirty="0" smtClean="0">
                <a:solidFill>
                  <a:srgbClr val="FFFF00"/>
                </a:solidFill>
              </a:rPr>
              <a:t>,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#</a:t>
            </a:r>
            <a:r>
              <a:rPr lang="en-IN" dirty="0" err="1" smtClean="0">
                <a:solidFill>
                  <a:srgbClr val="FFFF00"/>
                </a:solidFill>
              </a:rPr>
              <a:t>secondChild</a:t>
            </a:r>
            <a:r>
              <a:rPr lang="en-IN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	display:		table-cell;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36096" y="1484784"/>
            <a:ext cx="370790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508104" y="1700808"/>
            <a:ext cx="1728192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#</a:t>
            </a:r>
            <a:r>
              <a:rPr lang="en-IN" dirty="0" err="1" smtClean="0"/>
              <a:t>firstChild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272808" y="1700808"/>
            <a:ext cx="1763688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#</a:t>
            </a:r>
            <a:r>
              <a:rPr lang="en-IN" dirty="0" err="1" smtClean="0"/>
              <a:t>secondChild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#content 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display:	box;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#content	&gt;	</a:t>
            </a:r>
            <a:r>
              <a:rPr lang="en-IN" sz="2400" dirty="0" err="1" smtClean="0">
                <a:solidFill>
                  <a:srgbClr val="FFFF00"/>
                </a:solidFill>
              </a:rPr>
              <a:t>nav</a:t>
            </a:r>
            <a:r>
              <a:rPr lang="en-IN" sz="2400" dirty="0" smtClean="0">
                <a:solidFill>
                  <a:srgbClr val="FFFF00"/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box-ordinal-group: 1;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#content	&gt;	</a:t>
            </a:r>
            <a:r>
              <a:rPr lang="en-IN" sz="2400" dirty="0" smtClean="0">
                <a:solidFill>
                  <a:srgbClr val="FFFF00"/>
                </a:solidFill>
              </a:rPr>
              <a:t>article  </a:t>
            </a:r>
            <a:r>
              <a:rPr lang="en-IN" sz="2400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box-ordinal-group: </a:t>
            </a:r>
            <a:r>
              <a:rPr lang="en-IN" sz="2400" dirty="0" smtClean="0">
                <a:solidFill>
                  <a:srgbClr val="FFFF00"/>
                </a:solidFill>
              </a:rPr>
              <a:t>2; box-flex: 1;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#content	&gt;	aside 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box-ordinal-group: </a:t>
            </a:r>
            <a:r>
              <a:rPr lang="en-IN" sz="2400" dirty="0" smtClean="0">
                <a:solidFill>
                  <a:srgbClr val="FFFF00"/>
                </a:solidFill>
              </a:rPr>
              <a:t>3;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220072" y="1484784"/>
            <a:ext cx="370790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292080" y="1700808"/>
            <a:ext cx="648072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nav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012160" y="1700808"/>
            <a:ext cx="1763688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article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812360" y="1700808"/>
            <a:ext cx="936104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aside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 Prefix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#content	{</a:t>
            </a:r>
          </a:p>
          <a:p>
            <a:pPr>
              <a:buNone/>
            </a:pPr>
            <a:r>
              <a:rPr lang="en-IN" sz="1800" dirty="0" smtClean="0"/>
              <a:t>	display:		-</a:t>
            </a:r>
            <a:r>
              <a:rPr lang="en-IN" sz="1800" dirty="0" err="1" smtClean="0"/>
              <a:t>webkit</a:t>
            </a:r>
            <a:r>
              <a:rPr lang="en-IN" sz="1800" dirty="0" smtClean="0"/>
              <a:t>-box;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display:		-</a:t>
            </a:r>
            <a:r>
              <a:rPr lang="en-IN" sz="1800" dirty="0" err="1" smtClean="0"/>
              <a:t>moz</a:t>
            </a:r>
            <a:r>
              <a:rPr lang="en-IN" sz="1800" dirty="0" smtClean="0"/>
              <a:t>-box;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display:		-ms-box;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dirty="0" smtClean="0"/>
              <a:t>display:		box;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pic>
        <p:nvPicPr>
          <p:cNvPr id="3074" name="Picture 2" descr="E:\CSS3\flexboxsup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17032"/>
            <a:ext cx="8460432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article:first</a:t>
            </a:r>
            <a:r>
              <a:rPr lang="en-IN" sz="2400" dirty="0" smtClean="0">
                <a:solidFill>
                  <a:srgbClr val="FFFF00"/>
                </a:solidFill>
              </a:rPr>
              <a:t>-child &gt; p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column-count:	3;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article:last</a:t>
            </a:r>
            <a:r>
              <a:rPr lang="en-IN" sz="2400" dirty="0" smtClean="0">
                <a:solidFill>
                  <a:srgbClr val="FFFF00"/>
                </a:solidFill>
              </a:rPr>
              <a:t>-child&gt;p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column-width:	120px;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/*	use column-gap	to control the spacing*/</a:t>
            </a:r>
            <a:endParaRPr lang="en-I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IN" dirty="0" smtClean="0"/>
              <a:t>Background – Multi-Image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div 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background:	</a:t>
            </a:r>
            <a:r>
              <a:rPr lang="en-IN" sz="2400" dirty="0" err="1" smtClean="0">
                <a:solidFill>
                  <a:srgbClr val="FFFF00"/>
                </a:solidFill>
              </a:rPr>
              <a:t>url</a:t>
            </a:r>
            <a:r>
              <a:rPr lang="en-IN" sz="2400" dirty="0" smtClean="0">
                <a:solidFill>
                  <a:srgbClr val="FFFF00"/>
                </a:solidFill>
              </a:rPr>
              <a:t>(circle1.png),	/*Above*/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		</a:t>
            </a:r>
            <a:r>
              <a:rPr lang="en-IN" sz="2400" dirty="0" err="1" smtClean="0">
                <a:solidFill>
                  <a:srgbClr val="FFFF00"/>
                </a:solidFill>
              </a:rPr>
              <a:t>url</a:t>
            </a:r>
            <a:r>
              <a:rPr lang="en-IN" sz="2400" dirty="0" smtClean="0">
                <a:solidFill>
                  <a:srgbClr val="FFFF00"/>
                </a:solidFill>
              </a:rPr>
              <a:t>(circle2.png),	/*middle*/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		</a:t>
            </a:r>
            <a:r>
              <a:rPr lang="en-IN" sz="2400" dirty="0" err="1" smtClean="0">
                <a:solidFill>
                  <a:srgbClr val="FFFF00"/>
                </a:solidFill>
              </a:rPr>
              <a:t>url</a:t>
            </a:r>
            <a:r>
              <a:rPr lang="en-IN" sz="2400" dirty="0" smtClean="0">
                <a:solidFill>
                  <a:srgbClr val="FFFF00"/>
                </a:solidFill>
              </a:rPr>
              <a:t>(circle3.png),	/*below*/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		#000066;	/*under all images*/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4149080"/>
            <a:ext cx="669674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43608" y="4221088"/>
            <a:ext cx="1440160" cy="1224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Circle1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843808" y="4725144"/>
            <a:ext cx="4176464" cy="1800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Circle3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979712" y="4581128"/>
            <a:ext cx="2448272" cy="18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Circle2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– </a:t>
            </a:r>
            <a:r>
              <a:rPr lang="en-IN" dirty="0" err="1" smtClean="0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/>
          <a:lstStyle/>
          <a:p>
            <a:r>
              <a:rPr lang="en-IN" dirty="0" smtClean="0"/>
              <a:t>Opacity</a:t>
            </a:r>
          </a:p>
          <a:p>
            <a:r>
              <a:rPr lang="en-IN" dirty="0" smtClean="0"/>
              <a:t>RGBA</a:t>
            </a:r>
          </a:p>
          <a:p>
            <a:r>
              <a:rPr lang="en-IN" dirty="0" smtClean="0"/>
              <a:t>Gradients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Opacity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degree to which you don’t want to see something.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en-IN" dirty="0" smtClean="0"/>
              <a:t>Opacity and Transparency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.fading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opacity: 0.75;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.vanished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err="1" smtClean="0">
                <a:solidFill>
                  <a:srgbClr val="FFFF00"/>
                </a:solidFill>
              </a:rPr>
              <a:t>color</a:t>
            </a:r>
            <a:r>
              <a:rPr lang="en-IN" sz="2400" dirty="0" smtClean="0">
                <a:solidFill>
                  <a:srgbClr val="FFFF00"/>
                </a:solidFill>
              </a:rPr>
              <a:t>: transparent;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Cascading Style Sheets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IN" dirty="0" smtClean="0">
                <a:hlinkClick r:id="rId2"/>
              </a:rPr>
              <a:t>http://www.w3.org/TR/CSS21/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Abstract – </a:t>
            </a:r>
          </a:p>
          <a:p>
            <a:pPr>
              <a:buNone/>
            </a:pPr>
            <a:r>
              <a:rPr lang="en-IN" dirty="0" smtClean="0"/>
              <a:t>    This </a:t>
            </a:r>
            <a:r>
              <a:rPr lang="en-IN" dirty="0" smtClean="0"/>
              <a:t>specification defines Cascading </a:t>
            </a:r>
            <a:r>
              <a:rPr lang="en-IN" dirty="0" smtClean="0"/>
              <a:t>Style Sheets</a:t>
            </a:r>
            <a:r>
              <a:rPr lang="en-IN" dirty="0" smtClean="0"/>
              <a:t>, level </a:t>
            </a:r>
            <a:r>
              <a:rPr lang="en-IN" dirty="0" smtClean="0"/>
              <a:t>2 revision </a:t>
            </a:r>
            <a:r>
              <a:rPr lang="en-IN" dirty="0" smtClean="0"/>
              <a:t>1 (CSS 2.1</a:t>
            </a:r>
            <a:r>
              <a:rPr lang="en-IN" dirty="0" smtClean="0"/>
              <a:t>). CSS </a:t>
            </a:r>
            <a:r>
              <a:rPr lang="en-IN" dirty="0" smtClean="0"/>
              <a:t>2.1 is a style sheet language </a:t>
            </a:r>
            <a:r>
              <a:rPr lang="en-IN" dirty="0" smtClean="0"/>
              <a:t>that allows </a:t>
            </a:r>
            <a:r>
              <a:rPr lang="en-IN" dirty="0" smtClean="0"/>
              <a:t>authors and users to attach </a:t>
            </a:r>
            <a:r>
              <a:rPr lang="en-IN" dirty="0" smtClean="0"/>
              <a:t>style (e.g</a:t>
            </a:r>
            <a:r>
              <a:rPr lang="en-IN" dirty="0" smtClean="0"/>
              <a:t>., fonts and spacing) to </a:t>
            </a:r>
            <a:r>
              <a:rPr lang="en-IN" dirty="0" smtClean="0"/>
              <a:t>structured </a:t>
            </a:r>
            <a:r>
              <a:rPr lang="fr-FR" dirty="0" smtClean="0"/>
              <a:t>documents </a:t>
            </a:r>
            <a:r>
              <a:rPr lang="fr-FR" dirty="0" smtClean="0"/>
              <a:t>(e.g., HTML documents </a:t>
            </a:r>
            <a:r>
              <a:rPr lang="fr-FR" dirty="0" smtClean="0"/>
              <a:t>and </a:t>
            </a:r>
            <a:r>
              <a:rPr lang="en-IN" dirty="0" smtClean="0"/>
              <a:t>XML </a:t>
            </a:r>
            <a:r>
              <a:rPr lang="en-IN" dirty="0" smtClean="0"/>
              <a:t>applications). By separating </a:t>
            </a:r>
            <a:r>
              <a:rPr lang="en-IN" dirty="0" smtClean="0"/>
              <a:t>the presentation </a:t>
            </a:r>
            <a:r>
              <a:rPr lang="en-IN" dirty="0" smtClean="0"/>
              <a:t>style of documents from </a:t>
            </a:r>
            <a:r>
              <a:rPr lang="en-IN" dirty="0" smtClean="0"/>
              <a:t>the content </a:t>
            </a:r>
            <a:r>
              <a:rPr lang="en-IN" dirty="0" smtClean="0"/>
              <a:t>of documents, CSS 2.1 </a:t>
            </a:r>
            <a:r>
              <a:rPr lang="en-IN" dirty="0" smtClean="0"/>
              <a:t>simplifies Web </a:t>
            </a:r>
            <a:r>
              <a:rPr lang="en-IN" dirty="0" smtClean="0"/>
              <a:t>authoring and site maintenance.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RGBA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darkCloud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err="1" smtClean="0">
                <a:solidFill>
                  <a:srgbClr val="FFFF00"/>
                </a:solidFill>
              </a:rPr>
              <a:t>color</a:t>
            </a:r>
            <a:r>
              <a:rPr lang="en-IN" sz="2400" dirty="0" smtClean="0">
                <a:solidFill>
                  <a:srgbClr val="FFFF00"/>
                </a:solidFill>
              </a:rPr>
              <a:t>: 	#555555;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/*	R=55	B=55		G=55		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smokey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err="1" smtClean="0">
                <a:solidFill>
                  <a:srgbClr val="FFFF00"/>
                </a:solidFill>
              </a:rPr>
              <a:t>color</a:t>
            </a:r>
            <a:r>
              <a:rPr lang="en-IN" sz="2400" dirty="0" smtClean="0">
                <a:solidFill>
                  <a:srgbClr val="FFFF00"/>
                </a:solidFill>
              </a:rPr>
              <a:t>:	</a:t>
            </a:r>
            <a:r>
              <a:rPr lang="en-IN" sz="2400" dirty="0" err="1" smtClean="0">
                <a:solidFill>
                  <a:srgbClr val="FFFF00"/>
                </a:solidFill>
              </a:rPr>
              <a:t>rgba</a:t>
            </a:r>
            <a:r>
              <a:rPr lang="en-IN" sz="2400" dirty="0" smtClean="0">
                <a:solidFill>
                  <a:srgbClr val="FFFF00"/>
                </a:solidFill>
              </a:rPr>
              <a:t>(85, 85, 85, 1);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for Alpha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.vanished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</a:t>
            </a:r>
            <a:r>
              <a:rPr lang="en-IN" sz="2400" dirty="0" err="1" smtClean="0">
                <a:solidFill>
                  <a:srgbClr val="FFFF00"/>
                </a:solidFill>
              </a:rPr>
              <a:t>color</a:t>
            </a:r>
            <a:r>
              <a:rPr lang="en-IN" sz="2400" dirty="0" smtClean="0">
                <a:solidFill>
                  <a:srgbClr val="FFFF00"/>
                </a:solidFill>
              </a:rPr>
              <a:t>: transparent;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 smtClean="0"/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.invisible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err="1" smtClean="0">
                <a:solidFill>
                  <a:srgbClr val="FFFF00"/>
                </a:solidFill>
              </a:rPr>
              <a:t>color</a:t>
            </a:r>
            <a:r>
              <a:rPr lang="en-IN" sz="2400" dirty="0" smtClean="0">
                <a:solidFill>
                  <a:srgbClr val="FFFF00"/>
                </a:solidFill>
              </a:rPr>
              <a:t>: </a:t>
            </a:r>
            <a:r>
              <a:rPr lang="en-IN" sz="2400" dirty="0" err="1" smtClean="0">
                <a:solidFill>
                  <a:srgbClr val="FFFF00"/>
                </a:solidFill>
              </a:rPr>
              <a:t>rgba</a:t>
            </a:r>
            <a:r>
              <a:rPr lang="en-IN" sz="2400" dirty="0" smtClean="0">
                <a:solidFill>
                  <a:srgbClr val="FFFF00"/>
                </a:solidFill>
              </a:rPr>
              <a:t>(0, 0, 0, 0);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</a:t>
            </a:r>
            <a:r>
              <a:rPr lang="en-IN" dirty="0" err="1" smtClean="0"/>
              <a:t>Color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div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err="1" smtClean="0">
                <a:solidFill>
                  <a:srgbClr val="FFFF00"/>
                </a:solidFill>
              </a:rPr>
              <a:t>color</a:t>
            </a:r>
            <a:r>
              <a:rPr lang="en-IN" sz="2400" dirty="0" smtClean="0">
                <a:solidFill>
                  <a:srgbClr val="FFFF00"/>
                </a:solidFill>
              </a:rPr>
              <a:t>: 	red;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border: 	5px solid </a:t>
            </a:r>
            <a:r>
              <a:rPr lang="en-IN" sz="2400" dirty="0" err="1" smtClean="0">
                <a:solidFill>
                  <a:srgbClr val="FFFF00"/>
                </a:solidFill>
              </a:rPr>
              <a:t>currentColor</a:t>
            </a:r>
            <a:r>
              <a:rPr lang="en-IN" sz="2400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Blending </a:t>
            </a:r>
            <a:r>
              <a:rPr lang="en-IN" dirty="0" err="1" smtClean="0"/>
              <a:t>colors</a:t>
            </a:r>
            <a:r>
              <a:rPr lang="en-IN" dirty="0" smtClean="0"/>
              <a:t> was never so much easy.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lineraGroovy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background:	#FFFFFF;	/* Fallback */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background:	-</a:t>
            </a:r>
            <a:r>
              <a:rPr lang="en-IN" sz="2400" dirty="0" err="1" smtClean="0">
                <a:solidFill>
                  <a:srgbClr val="FFFF00"/>
                </a:solidFill>
              </a:rPr>
              <a:t>webkit</a:t>
            </a:r>
            <a:r>
              <a:rPr lang="en-IN" sz="2400" dirty="0" smtClean="0">
                <a:solidFill>
                  <a:srgbClr val="FFFF00"/>
                </a:solidFill>
              </a:rPr>
              <a:t>-linear-gradient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(#FF5555, #000066);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background:	</a:t>
            </a:r>
            <a:r>
              <a:rPr lang="en-IN" sz="2400" dirty="0" smtClean="0">
                <a:solidFill>
                  <a:srgbClr val="FFFF00"/>
                </a:solidFill>
              </a:rPr>
              <a:t>-ms-linear-gradient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(bottom, #FF5555 50%, </a:t>
            </a:r>
            <a:r>
              <a:rPr lang="en-IN" sz="2400" dirty="0" smtClean="0">
                <a:solidFill>
                  <a:srgbClr val="FFFF00"/>
                </a:solidFill>
              </a:rPr>
              <a:t>#</a:t>
            </a:r>
            <a:r>
              <a:rPr lang="en-IN" sz="2400" dirty="0" smtClean="0">
                <a:solidFill>
                  <a:srgbClr val="FFFF00"/>
                </a:solidFill>
              </a:rPr>
              <a:t>000066 50%);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background:	linear-gradient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(#FF5555, #000066</a:t>
            </a:r>
            <a:r>
              <a:rPr lang="en-IN" sz="2400" dirty="0" smtClean="0">
                <a:solidFill>
                  <a:srgbClr val="FFFF00"/>
                </a:solidFill>
              </a:rPr>
              <a:t>);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– Borders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/>
          <a:lstStyle/>
          <a:p>
            <a:r>
              <a:rPr lang="en-IN" dirty="0" smtClean="0"/>
              <a:t>Resizable </a:t>
            </a:r>
          </a:p>
          <a:p>
            <a:r>
              <a:rPr lang="en-IN" dirty="0" smtClean="0"/>
              <a:t>Rounded Corners</a:t>
            </a:r>
          </a:p>
          <a:p>
            <a:r>
              <a:rPr lang="en-IN" dirty="0" smtClean="0"/>
              <a:t>Shadowing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Resizable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.box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resize:		both;</a:t>
            </a:r>
            <a:r>
              <a:rPr lang="en-IN" sz="2400" dirty="0" smtClean="0"/>
              <a:t>	[none | horizontal | vertical]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FFFF00"/>
                </a:solidFill>
              </a:rPr>
              <a:t>overflow:	auto;</a:t>
            </a:r>
            <a:r>
              <a:rPr lang="en-IN" sz="2400" dirty="0" smtClean="0"/>
              <a:t>	[|visible]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FFFF00"/>
                </a:solidFill>
              </a:rPr>
              <a:t>max-width:	600px;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max-height:	400px;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cursor:	move;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Rounded Corners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divCorners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border-radius:	5%;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divCorners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border-radius:	2em;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divCornersAnother</a:t>
            </a:r>
            <a:r>
              <a:rPr lang="en-IN" sz="2400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border-top-left-radius:		2em;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border-top-right-radius</a:t>
            </a:r>
            <a:r>
              <a:rPr lang="en-IN" sz="2400" dirty="0" smtClean="0">
                <a:solidFill>
                  <a:srgbClr val="FFFF00"/>
                </a:solidFill>
              </a:rPr>
              <a:t>:	</a:t>
            </a:r>
            <a:r>
              <a:rPr lang="en-IN" sz="2400" dirty="0" smtClean="0">
                <a:solidFill>
                  <a:srgbClr val="FFFF00"/>
                </a:solidFill>
              </a:rPr>
              <a:t>	2em</a:t>
            </a:r>
            <a:r>
              <a:rPr lang="en-IN" sz="2400" dirty="0" smtClean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border-bottom-left-radius</a:t>
            </a:r>
            <a:r>
              <a:rPr lang="en-IN" sz="2400" dirty="0" smtClean="0">
                <a:solidFill>
                  <a:srgbClr val="FFFF00"/>
                </a:solidFill>
              </a:rPr>
              <a:t>:	2em;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border-bottom-left-radius</a:t>
            </a:r>
            <a:r>
              <a:rPr lang="en-IN" sz="2400" dirty="0" smtClean="0">
                <a:solidFill>
                  <a:srgbClr val="FFFF00"/>
                </a:solidFill>
              </a:rPr>
              <a:t>:	2em;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Shadowing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downRightShady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box-shadow:		4px </a:t>
            </a:r>
            <a:r>
              <a:rPr lang="en-IN" sz="2400" dirty="0" err="1" smtClean="0">
                <a:solidFill>
                  <a:srgbClr val="FFFF00"/>
                </a:solidFill>
              </a:rPr>
              <a:t>4px</a:t>
            </a:r>
            <a:r>
              <a:rPr lang="en-IN" sz="2400" dirty="0" smtClean="0">
                <a:solidFill>
                  <a:srgbClr val="FFFF00"/>
                </a:solidFill>
              </a:rPr>
              <a:t> #000000;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upAndLeftShady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box-shadow:		</a:t>
            </a:r>
            <a:r>
              <a:rPr lang="en-IN" sz="2400" dirty="0" smtClean="0">
                <a:solidFill>
                  <a:srgbClr val="FFFF00"/>
                </a:solidFill>
              </a:rPr>
              <a:t>-4px -4px </a:t>
            </a:r>
            <a:r>
              <a:rPr lang="en-IN" sz="2400" dirty="0" smtClean="0">
                <a:solidFill>
                  <a:srgbClr val="FFFF00"/>
                </a:solidFill>
              </a:rPr>
              <a:t>#000000;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shadyWithFade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box-shadow:		4px </a:t>
            </a:r>
            <a:r>
              <a:rPr lang="en-IN" sz="2400" dirty="0" err="1" smtClean="0">
                <a:solidFill>
                  <a:srgbClr val="FFFF00"/>
                </a:solidFill>
              </a:rPr>
              <a:t>4px</a:t>
            </a:r>
            <a:r>
              <a:rPr lang="en-IN" sz="2400" dirty="0" smtClean="0">
                <a:solidFill>
                  <a:srgbClr val="FFFF00"/>
                </a:solidFill>
              </a:rPr>
              <a:t> 10px #000000;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.glowing	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box-shadow:		0 0 10px 5px #440066;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 Box Shadow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b</a:t>
            </a:r>
            <a:r>
              <a:rPr lang="en-IN" sz="2400" dirty="0" smtClean="0">
                <a:solidFill>
                  <a:srgbClr val="FFFF00"/>
                </a:solidFill>
              </a:rPr>
              <a:t>ox-shadow: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0  0  1em  0.5em  #000000,	/*  all sides  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3em  -3em  #FF0000, 	  /*  upper right  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3em   </a:t>
            </a:r>
            <a:r>
              <a:rPr lang="en-IN" sz="2400" dirty="0" err="1" smtClean="0">
                <a:solidFill>
                  <a:srgbClr val="FFFF00"/>
                </a:solidFill>
              </a:rPr>
              <a:t>3em</a:t>
            </a:r>
            <a:r>
              <a:rPr lang="en-IN" sz="2400" dirty="0" smtClean="0">
                <a:solidFill>
                  <a:srgbClr val="FFFF00"/>
                </a:solidFill>
              </a:rPr>
              <a:t>  1em  #00FF00</a:t>
            </a:r>
            <a:r>
              <a:rPr lang="en-IN" sz="2400" dirty="0" smtClean="0">
                <a:solidFill>
                  <a:srgbClr val="FFFF00"/>
                </a:solidFill>
              </a:rPr>
              <a:t>, </a:t>
            </a:r>
            <a:r>
              <a:rPr lang="en-IN" sz="2400" dirty="0" smtClean="0">
                <a:solidFill>
                  <a:srgbClr val="FFFF00"/>
                </a:solidFill>
              </a:rPr>
              <a:t>/*  lower right  */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-3em  </a:t>
            </a:r>
            <a:r>
              <a:rPr lang="en-IN" sz="2400" dirty="0" err="1" smtClean="0">
                <a:solidFill>
                  <a:srgbClr val="FFFF00"/>
                </a:solidFill>
              </a:rPr>
              <a:t>3em</a:t>
            </a:r>
            <a:r>
              <a:rPr lang="en-IN" sz="2400" dirty="0" smtClean="0">
                <a:solidFill>
                  <a:srgbClr val="FFFF00"/>
                </a:solidFill>
              </a:rPr>
              <a:t>  </a:t>
            </a:r>
            <a:r>
              <a:rPr lang="en-IN" sz="2400" dirty="0" smtClean="0">
                <a:solidFill>
                  <a:srgbClr val="FFFF00"/>
                </a:solidFill>
              </a:rPr>
              <a:t>#</a:t>
            </a:r>
            <a:r>
              <a:rPr lang="en-IN" sz="2400" dirty="0" smtClean="0">
                <a:solidFill>
                  <a:srgbClr val="FFFF00"/>
                </a:solidFill>
              </a:rPr>
              <a:t>FFFF00</a:t>
            </a:r>
            <a:r>
              <a:rPr lang="en-IN" sz="2400" dirty="0" smtClean="0">
                <a:solidFill>
                  <a:srgbClr val="FFFF00"/>
                </a:solidFill>
              </a:rPr>
              <a:t>, 	  /*  </a:t>
            </a:r>
            <a:r>
              <a:rPr lang="en-IN" sz="2400" dirty="0" smtClean="0">
                <a:solidFill>
                  <a:srgbClr val="FFFF00"/>
                </a:solidFill>
              </a:rPr>
              <a:t>lower left  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-3em  </a:t>
            </a:r>
            <a:r>
              <a:rPr lang="en-IN" sz="2400" dirty="0" smtClean="0">
                <a:solidFill>
                  <a:srgbClr val="FFFF00"/>
                </a:solidFill>
              </a:rPr>
              <a:t>-3em  4em  #00FF00, /*  </a:t>
            </a:r>
            <a:r>
              <a:rPr lang="en-IN" sz="2400" dirty="0" smtClean="0">
                <a:solidFill>
                  <a:srgbClr val="FFFF00"/>
                </a:solidFill>
              </a:rPr>
              <a:t>upper left  </a:t>
            </a:r>
            <a:r>
              <a:rPr lang="en-IN" sz="2400" dirty="0" smtClean="0">
                <a:solidFill>
                  <a:srgbClr val="FFFF00"/>
                </a:solidFill>
              </a:rPr>
              <a:t>*/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Cascading Style Sheets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IN" dirty="0" smtClean="0">
                <a:hlinkClick r:id="rId2"/>
              </a:rPr>
              <a:t>http://www.w3.org/TR/CSS/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Abstract – </a:t>
            </a:r>
          </a:p>
          <a:p>
            <a:pPr>
              <a:buNone/>
            </a:pPr>
            <a:r>
              <a:rPr lang="en-IN" i="1" dirty="0" smtClean="0"/>
              <a:t>	</a:t>
            </a:r>
            <a:r>
              <a:rPr lang="en-IN" i="1" dirty="0" smtClean="0"/>
              <a:t>This </a:t>
            </a:r>
            <a:r>
              <a:rPr lang="en-IN" i="1" dirty="0" smtClean="0"/>
              <a:t>section is </a:t>
            </a:r>
            <a:r>
              <a:rPr lang="en-IN" i="1" dirty="0" smtClean="0"/>
              <a:t>non-normative. </a:t>
            </a:r>
            <a:r>
              <a:rPr lang="en-IN" dirty="0" smtClean="0"/>
              <a:t>CSS </a:t>
            </a:r>
            <a:r>
              <a:rPr lang="en-IN" dirty="0" smtClean="0"/>
              <a:t>Level 3 builds on CSS Level </a:t>
            </a:r>
            <a:r>
              <a:rPr lang="en-IN" dirty="0" smtClean="0"/>
              <a:t>2 module </a:t>
            </a:r>
            <a:r>
              <a:rPr lang="en-IN" dirty="0" smtClean="0"/>
              <a:t>by module, using the </a:t>
            </a:r>
            <a:r>
              <a:rPr lang="en-IN" dirty="0" smtClean="0"/>
              <a:t>CSS2.1 specification </a:t>
            </a:r>
            <a:r>
              <a:rPr lang="en-IN" dirty="0" smtClean="0"/>
              <a:t>as its core. Each module </a:t>
            </a:r>
            <a:r>
              <a:rPr lang="en-IN" dirty="0" smtClean="0"/>
              <a:t>adds functionality </a:t>
            </a:r>
            <a:r>
              <a:rPr lang="en-IN" dirty="0" smtClean="0"/>
              <a:t>and/or replaces part of </a:t>
            </a:r>
            <a:r>
              <a:rPr lang="en-IN" dirty="0" smtClean="0"/>
              <a:t>the CSS2.1 </a:t>
            </a:r>
            <a:r>
              <a:rPr lang="en-IN" dirty="0" smtClean="0"/>
              <a:t>specification. The CSS </a:t>
            </a:r>
            <a:r>
              <a:rPr lang="en-IN" dirty="0" smtClean="0"/>
              <a:t>Working Group </a:t>
            </a:r>
            <a:r>
              <a:rPr lang="en-IN" dirty="0" smtClean="0"/>
              <a:t>intends that the new CSS </a:t>
            </a:r>
            <a:r>
              <a:rPr lang="en-IN" dirty="0" smtClean="0"/>
              <a:t>modules will </a:t>
            </a:r>
            <a:r>
              <a:rPr lang="en-IN" dirty="0" smtClean="0"/>
              <a:t>not contradict the CSS2.1 </a:t>
            </a:r>
            <a:r>
              <a:rPr lang="en-IN" dirty="0" smtClean="0"/>
              <a:t>specification: only </a:t>
            </a:r>
            <a:r>
              <a:rPr lang="en-IN" dirty="0" smtClean="0"/>
              <a:t>that they will add functionality </a:t>
            </a:r>
            <a:r>
              <a:rPr lang="en-IN" dirty="0" smtClean="0"/>
              <a:t>and refine </a:t>
            </a:r>
            <a:r>
              <a:rPr lang="en-IN" dirty="0" smtClean="0"/>
              <a:t>definitions. As each module </a:t>
            </a:r>
            <a:r>
              <a:rPr lang="en-IN" dirty="0" smtClean="0"/>
              <a:t>is completed</a:t>
            </a:r>
            <a:r>
              <a:rPr lang="en-IN" dirty="0" smtClean="0"/>
              <a:t>, it will be plugged in to </a:t>
            </a:r>
            <a:r>
              <a:rPr lang="en-IN" dirty="0" smtClean="0"/>
              <a:t>the existing </a:t>
            </a:r>
            <a:r>
              <a:rPr lang="en-IN" dirty="0" smtClean="0"/>
              <a:t>system of CSS2.1 plus </a:t>
            </a:r>
            <a:r>
              <a:rPr lang="en-IN" dirty="0" smtClean="0"/>
              <a:t>previously completed modules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– Transforms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/>
          <a:lstStyle/>
          <a:p>
            <a:r>
              <a:rPr lang="en-IN" dirty="0" smtClean="0"/>
              <a:t>Rotate</a:t>
            </a:r>
          </a:p>
          <a:p>
            <a:r>
              <a:rPr lang="en-IN" dirty="0" smtClean="0"/>
              <a:t>Skew</a:t>
            </a:r>
          </a:p>
          <a:p>
            <a:r>
              <a:rPr lang="en-IN" dirty="0" smtClean="0"/>
              <a:t>Scale</a:t>
            </a:r>
          </a:p>
          <a:p>
            <a:r>
              <a:rPr lang="en-IN" dirty="0" smtClean="0"/>
              <a:t>Translate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Rotate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.tilt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transform:		rotate(15deg);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upsideDown</a:t>
            </a:r>
            <a:r>
              <a:rPr lang="en-IN" sz="2400" dirty="0" smtClean="0">
                <a:solidFill>
                  <a:srgbClr val="FFFF00"/>
                </a:solidFill>
              </a:rPr>
              <a:t>	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transform</a:t>
            </a:r>
            <a:r>
              <a:rPr lang="en-IN" sz="2400" dirty="0" smtClean="0">
                <a:solidFill>
                  <a:srgbClr val="FFFF00"/>
                </a:solidFill>
              </a:rPr>
              <a:t>:		</a:t>
            </a:r>
            <a:r>
              <a:rPr lang="en-IN" sz="2400" dirty="0" smtClean="0">
                <a:solidFill>
                  <a:srgbClr val="FFFF00"/>
                </a:solidFill>
              </a:rPr>
              <a:t>rotate(180deg);	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Skew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.twisted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transform:	skew(30deg, 30 deg);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leanBackLeft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transform:	</a:t>
            </a:r>
            <a:r>
              <a:rPr lang="en-IN" sz="2400" dirty="0" err="1" smtClean="0">
                <a:solidFill>
                  <a:srgbClr val="FFFF00"/>
                </a:solidFill>
              </a:rPr>
              <a:t>skewX</a:t>
            </a:r>
            <a:r>
              <a:rPr lang="en-IN" sz="2400" dirty="0" smtClean="0">
                <a:solidFill>
                  <a:srgbClr val="FFFF00"/>
                </a:solidFill>
              </a:rPr>
              <a:t>(30deg);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stretchUpRight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transform:	</a:t>
            </a:r>
            <a:r>
              <a:rPr lang="en-IN" sz="2400" dirty="0" err="1" smtClean="0">
                <a:solidFill>
                  <a:srgbClr val="FFFF00"/>
                </a:solidFill>
              </a:rPr>
              <a:t>skewY</a:t>
            </a:r>
            <a:r>
              <a:rPr lang="en-IN" sz="2400" dirty="0" smtClean="0">
                <a:solidFill>
                  <a:srgbClr val="FFFF00"/>
                </a:solidFill>
              </a:rPr>
              <a:t>(150deg</a:t>
            </a:r>
            <a:r>
              <a:rPr lang="en-IN" sz="24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r>
              <a:rPr lang="en-IN" dirty="0" smtClean="0"/>
              <a:t>Scale [ZOOM]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miniMe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transform:	scale(0.5);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twiceAsNice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	transform:	scale(2</a:t>
            </a:r>
            <a:r>
              <a:rPr lang="en-IN" sz="24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instantDiet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transform:	</a:t>
            </a:r>
            <a:r>
              <a:rPr lang="en-IN" sz="2400" dirty="0" err="1" smtClean="0">
                <a:solidFill>
                  <a:srgbClr val="FFFF00"/>
                </a:solidFill>
              </a:rPr>
              <a:t>scaleX</a:t>
            </a:r>
            <a:r>
              <a:rPr lang="en-IN" sz="2400" dirty="0" smtClean="0">
                <a:solidFill>
                  <a:srgbClr val="FFFF00"/>
                </a:solidFill>
              </a:rPr>
              <a:t>(0.75</a:t>
            </a:r>
            <a:r>
              <a:rPr lang="en-IN" sz="24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suddenlyTaller</a:t>
            </a:r>
            <a:r>
              <a:rPr lang="en-IN" sz="2400" dirty="0" smtClean="0">
                <a:solidFill>
                  <a:srgbClr val="FFFF00"/>
                </a:solidFill>
              </a:rPr>
              <a:t>{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	transform:	</a:t>
            </a:r>
            <a:r>
              <a:rPr lang="en-IN" sz="2400" dirty="0" err="1" smtClean="0">
                <a:solidFill>
                  <a:srgbClr val="FFFF00"/>
                </a:solidFill>
              </a:rPr>
              <a:t>scaleY</a:t>
            </a:r>
            <a:r>
              <a:rPr lang="en-IN" sz="2400" dirty="0" smtClean="0">
                <a:solidFill>
                  <a:srgbClr val="FFFF00"/>
                </a:solidFill>
              </a:rPr>
              <a:t>(1.25</a:t>
            </a:r>
            <a:r>
              <a:rPr lang="en-IN" sz="24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Translate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.</a:t>
            </a:r>
            <a:r>
              <a:rPr lang="en-IN" sz="2400" dirty="0" err="1" smtClean="0"/>
              <a:t>moveRight</a:t>
            </a:r>
            <a:r>
              <a:rPr lang="en-IN" sz="2400" dirty="0" smtClean="0"/>
              <a:t>	{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transform:		translate(3em);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r>
              <a:rPr lang="en-IN" sz="2400" dirty="0" smtClean="0"/>
              <a:t>.</a:t>
            </a:r>
            <a:r>
              <a:rPr lang="en-IN" sz="2400" dirty="0" err="1" smtClean="0"/>
              <a:t>toTheLeft</a:t>
            </a:r>
            <a:r>
              <a:rPr lang="en-IN" sz="2400" dirty="0" smtClean="0"/>
              <a:t>	{</a:t>
            </a:r>
          </a:p>
          <a:p>
            <a:pPr>
              <a:buNone/>
            </a:pPr>
            <a:r>
              <a:rPr lang="en-IN" sz="2400" dirty="0" smtClean="0"/>
              <a:t>	transform:		translate</a:t>
            </a:r>
            <a:r>
              <a:rPr lang="en-IN" sz="2400" dirty="0" smtClean="0"/>
              <a:t>(-3em</a:t>
            </a:r>
            <a:r>
              <a:rPr lang="en-IN" sz="2400" dirty="0" smtClean="0"/>
              <a:t>);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r>
              <a:rPr lang="en-IN" sz="2400" dirty="0" smtClean="0"/>
              <a:t>.</a:t>
            </a:r>
            <a:r>
              <a:rPr lang="en-IN" sz="2400" dirty="0" err="1" smtClean="0"/>
              <a:t>downToTheRight</a:t>
            </a:r>
            <a:r>
              <a:rPr lang="en-IN" sz="2400" dirty="0" smtClean="0"/>
              <a:t>	{</a:t>
            </a:r>
          </a:p>
          <a:p>
            <a:pPr>
              <a:buNone/>
            </a:pPr>
            <a:r>
              <a:rPr lang="en-IN" sz="2400" dirty="0" smtClean="0"/>
              <a:t>	transform:		</a:t>
            </a:r>
            <a:r>
              <a:rPr lang="en-IN" sz="2400" dirty="0" smtClean="0"/>
              <a:t>translate(3em, 3em);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r>
              <a:rPr lang="en-IN" sz="2400" dirty="0" smtClean="0"/>
              <a:t>.</a:t>
            </a:r>
            <a:r>
              <a:rPr lang="en-IN" sz="2400" dirty="0" err="1" smtClean="0"/>
              <a:t>movinOnUp</a:t>
            </a:r>
            <a:r>
              <a:rPr lang="en-IN" sz="2400" dirty="0" smtClean="0"/>
              <a:t>	{</a:t>
            </a:r>
          </a:p>
          <a:p>
            <a:pPr>
              <a:buNone/>
            </a:pPr>
            <a:r>
              <a:rPr lang="en-IN" sz="2400" dirty="0" smtClean="0"/>
              <a:t>	transform:		</a:t>
            </a:r>
            <a:r>
              <a:rPr lang="en-IN" sz="2400" dirty="0" err="1" smtClean="0"/>
              <a:t>translateY</a:t>
            </a:r>
            <a:r>
              <a:rPr lang="en-IN" sz="2400" dirty="0" smtClean="0"/>
              <a:t>(-3em</a:t>
            </a:r>
            <a:r>
              <a:rPr lang="en-IN" sz="2400" dirty="0" smtClean="0"/>
              <a:t>);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– Animations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/>
          <a:lstStyle/>
          <a:p>
            <a:r>
              <a:rPr lang="en-IN" dirty="0" smtClean="0"/>
              <a:t>Animations</a:t>
            </a:r>
          </a:p>
          <a:p>
            <a:r>
              <a:rPr lang="en-IN" dirty="0" smtClean="0"/>
              <a:t>Transitions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@</a:t>
            </a:r>
            <a:r>
              <a:rPr lang="en-IN" sz="2400" dirty="0" err="1" smtClean="0">
                <a:solidFill>
                  <a:srgbClr val="FFFF00"/>
                </a:solidFill>
              </a:rPr>
              <a:t>keyframes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err="1" smtClean="0">
                <a:solidFill>
                  <a:srgbClr val="FFFF00"/>
                </a:solidFill>
              </a:rPr>
              <a:t>colorAnimation</a:t>
            </a:r>
            <a:r>
              <a:rPr lang="en-IN" sz="2400" dirty="0" smtClean="0">
                <a:solidFill>
                  <a:srgbClr val="FFFF00"/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from	{background: #</a:t>
            </a:r>
            <a:r>
              <a:rPr lang="en-IN" sz="2400" dirty="0" err="1" smtClean="0">
                <a:solidFill>
                  <a:srgbClr val="FFFF00"/>
                </a:solidFill>
              </a:rPr>
              <a:t>dddddd</a:t>
            </a:r>
            <a:r>
              <a:rPr lang="en-IN" sz="2400" dirty="0" smtClean="0">
                <a:solidFill>
                  <a:srgbClr val="FFFF00"/>
                </a:solidFill>
              </a:rPr>
              <a:t>;}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to  		{</a:t>
            </a:r>
            <a:r>
              <a:rPr lang="en-IN" sz="2400" dirty="0" smtClean="0">
                <a:solidFill>
                  <a:srgbClr val="FFFF00"/>
                </a:solidFill>
              </a:rPr>
              <a:t>background: </a:t>
            </a:r>
            <a:r>
              <a:rPr lang="en-IN" sz="2400" dirty="0" smtClean="0">
                <a:solidFill>
                  <a:srgbClr val="FFFF00"/>
                </a:solidFill>
              </a:rPr>
              <a:t>#ff9999;}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@</a:t>
            </a:r>
            <a:r>
              <a:rPr lang="en-IN" sz="2400" dirty="0" err="1" smtClean="0">
                <a:solidFill>
                  <a:srgbClr val="FFFF00"/>
                </a:solidFill>
              </a:rPr>
              <a:t>keyframes</a:t>
            </a:r>
            <a:r>
              <a:rPr lang="en-IN" sz="2400" dirty="0" smtClean="0">
                <a:solidFill>
                  <a:srgbClr val="FFFF00"/>
                </a:solidFill>
              </a:rPr>
              <a:t>  </a:t>
            </a:r>
            <a:r>
              <a:rPr lang="en-IN" sz="2400" dirty="0" err="1" smtClean="0">
                <a:solidFill>
                  <a:srgbClr val="FFFF00"/>
                </a:solidFill>
              </a:rPr>
              <a:t>colorAnimation</a:t>
            </a:r>
            <a:r>
              <a:rPr lang="en-IN" sz="2400" dirty="0" smtClean="0">
                <a:solidFill>
                  <a:srgbClr val="FFFF00"/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0%	</a:t>
            </a:r>
            <a:r>
              <a:rPr lang="en-IN" sz="2400" dirty="0" smtClean="0">
                <a:solidFill>
                  <a:srgbClr val="FFFF00"/>
                </a:solidFill>
              </a:rPr>
              <a:t>	{background: #</a:t>
            </a:r>
            <a:r>
              <a:rPr lang="en-IN" sz="2400" dirty="0" err="1" smtClean="0">
                <a:solidFill>
                  <a:srgbClr val="FFFF00"/>
                </a:solidFill>
              </a:rPr>
              <a:t>dddddd</a:t>
            </a:r>
            <a:r>
              <a:rPr lang="en-IN" sz="2400" dirty="0" smtClean="0">
                <a:solidFill>
                  <a:srgbClr val="FFFF00"/>
                </a:solidFill>
              </a:rPr>
              <a:t>;}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100%</a:t>
            </a:r>
            <a:r>
              <a:rPr lang="en-IN" sz="2400" dirty="0" smtClean="0">
                <a:solidFill>
                  <a:srgbClr val="FFFF00"/>
                </a:solidFill>
              </a:rPr>
              <a:t>	{background: #</a:t>
            </a:r>
            <a:r>
              <a:rPr lang="en-IN" sz="2400" dirty="0" smtClean="0">
                <a:solidFill>
                  <a:srgbClr val="FFFF00"/>
                </a:solidFill>
              </a:rPr>
              <a:t>ff9999;}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@</a:t>
            </a:r>
            <a:r>
              <a:rPr lang="en-IN" sz="2400" dirty="0" err="1" smtClean="0">
                <a:solidFill>
                  <a:srgbClr val="FFFF00"/>
                </a:solidFill>
              </a:rPr>
              <a:t>keyframes</a:t>
            </a:r>
            <a:r>
              <a:rPr lang="en-IN" sz="2400" dirty="0" smtClean="0">
                <a:solidFill>
                  <a:srgbClr val="FFFF00"/>
                </a:solidFill>
              </a:rPr>
              <a:t>  </a:t>
            </a:r>
            <a:r>
              <a:rPr lang="en-IN" sz="2400" dirty="0" err="1" smtClean="0">
                <a:solidFill>
                  <a:srgbClr val="FFFF00"/>
                </a:solidFill>
              </a:rPr>
              <a:t>colorsAnimation</a:t>
            </a:r>
            <a:r>
              <a:rPr lang="en-IN" sz="2400" dirty="0" smtClean="0">
                <a:solidFill>
                  <a:srgbClr val="FFFF00"/>
                </a:solidFill>
              </a:rPr>
              <a:t>  </a:t>
            </a:r>
            <a:r>
              <a:rPr lang="en-IN" sz="2400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0%	</a:t>
            </a:r>
            <a:r>
              <a:rPr lang="en-IN" sz="2400" dirty="0" smtClean="0">
                <a:solidFill>
                  <a:srgbClr val="FFFF00"/>
                </a:solidFill>
              </a:rPr>
              <a:t>	{background: </a:t>
            </a:r>
            <a:r>
              <a:rPr lang="en-IN" sz="2400" dirty="0" smtClean="0">
                <a:solidFill>
                  <a:srgbClr val="FFFF00"/>
                </a:solidFill>
              </a:rPr>
              <a:t>#FFFFFF;}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25%	{</a:t>
            </a:r>
            <a:r>
              <a:rPr lang="en-IN" sz="2400" dirty="0" smtClean="0">
                <a:solidFill>
                  <a:srgbClr val="FFFF00"/>
                </a:solidFill>
              </a:rPr>
              <a:t>background: #</a:t>
            </a:r>
            <a:r>
              <a:rPr lang="en-IN" sz="2400" dirty="0" err="1" smtClean="0">
                <a:solidFill>
                  <a:srgbClr val="FFFF00"/>
                </a:solidFill>
              </a:rPr>
              <a:t>dddddd</a:t>
            </a:r>
            <a:r>
              <a:rPr lang="en-IN" sz="2400" dirty="0" smtClean="0">
                <a:solidFill>
                  <a:srgbClr val="FFFF00"/>
                </a:solidFill>
              </a:rPr>
              <a:t>;</a:t>
            </a: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50%	{</a:t>
            </a:r>
            <a:r>
              <a:rPr lang="en-IN" sz="2400" dirty="0" smtClean="0">
                <a:solidFill>
                  <a:srgbClr val="FFFF00"/>
                </a:solidFill>
              </a:rPr>
              <a:t>background: </a:t>
            </a:r>
            <a:r>
              <a:rPr lang="en-IN" sz="2400" dirty="0" smtClean="0">
                <a:solidFill>
                  <a:srgbClr val="FFFF00"/>
                </a:solidFill>
              </a:rPr>
              <a:t>#</a:t>
            </a:r>
            <a:r>
              <a:rPr lang="en-IN" sz="2400" dirty="0" err="1" smtClean="0">
                <a:solidFill>
                  <a:srgbClr val="FFFF00"/>
                </a:solidFill>
              </a:rPr>
              <a:t>aaaaaa</a:t>
            </a:r>
            <a:r>
              <a:rPr lang="en-IN" sz="2400" dirty="0" smtClean="0">
                <a:solidFill>
                  <a:srgbClr val="FFFF00"/>
                </a:solidFill>
              </a:rPr>
              <a:t>;}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75%	{background</a:t>
            </a:r>
            <a:r>
              <a:rPr lang="en-IN" sz="2400" dirty="0" smtClean="0">
                <a:solidFill>
                  <a:srgbClr val="FFFF00"/>
                </a:solidFill>
              </a:rPr>
              <a:t>: </a:t>
            </a:r>
            <a:r>
              <a:rPr lang="en-IN" sz="2400" dirty="0" smtClean="0">
                <a:solidFill>
                  <a:srgbClr val="FFFF00"/>
                </a:solidFill>
              </a:rPr>
              <a:t>#777777;}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100%</a:t>
            </a:r>
            <a:r>
              <a:rPr lang="en-IN" sz="2400" dirty="0" smtClean="0">
                <a:solidFill>
                  <a:srgbClr val="FFFF00"/>
                </a:solidFill>
              </a:rPr>
              <a:t>	{background: </a:t>
            </a:r>
            <a:r>
              <a:rPr lang="en-IN" sz="2400" dirty="0" smtClean="0">
                <a:solidFill>
                  <a:srgbClr val="FFFF00"/>
                </a:solidFill>
              </a:rPr>
              <a:t>#000000;}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#</a:t>
            </a:r>
            <a:r>
              <a:rPr lang="en-IN" sz="2400" dirty="0" err="1" smtClean="0">
                <a:solidFill>
                  <a:srgbClr val="FFFF00"/>
                </a:solidFill>
              </a:rPr>
              <a:t>targetToAnimate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animate:	</a:t>
            </a:r>
            <a:r>
              <a:rPr lang="en-IN" sz="2400" dirty="0" err="1" smtClean="0">
                <a:solidFill>
                  <a:srgbClr val="FFFF00"/>
                </a:solidFill>
              </a:rPr>
              <a:t>colorsAnimation</a:t>
            </a:r>
            <a:r>
              <a:rPr lang="en-IN" sz="2400" dirty="0" smtClean="0">
                <a:solidFill>
                  <a:srgbClr val="FFFF00"/>
                </a:solidFill>
              </a:rPr>
              <a:t>	10s;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@</a:t>
            </a:r>
            <a:r>
              <a:rPr lang="en-IN" sz="2400" dirty="0" err="1" smtClean="0">
                <a:solidFill>
                  <a:srgbClr val="FFFF00"/>
                </a:solidFill>
              </a:rPr>
              <a:t>keyframes</a:t>
            </a:r>
            <a:r>
              <a:rPr lang="en-IN" sz="2400" dirty="0" smtClean="0">
                <a:solidFill>
                  <a:srgbClr val="FFFF00"/>
                </a:solidFill>
              </a:rPr>
              <a:t>  </a:t>
            </a:r>
            <a:r>
              <a:rPr lang="en-IN" sz="2400" dirty="0" err="1" smtClean="0">
                <a:solidFill>
                  <a:srgbClr val="FFFF00"/>
                </a:solidFill>
              </a:rPr>
              <a:t>colorsAnimation</a:t>
            </a:r>
            <a:r>
              <a:rPr lang="en-IN" sz="2400" dirty="0" smtClean="0">
                <a:solidFill>
                  <a:srgbClr val="FFFF00"/>
                </a:solidFill>
              </a:rPr>
              <a:t>  </a:t>
            </a:r>
            <a:r>
              <a:rPr lang="en-IN" sz="2400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0%	</a:t>
            </a:r>
            <a:r>
              <a:rPr lang="en-IN" sz="2400" dirty="0" smtClean="0">
                <a:solidFill>
                  <a:srgbClr val="FFFF00"/>
                </a:solidFill>
              </a:rPr>
              <a:t>	{background: </a:t>
            </a:r>
            <a:r>
              <a:rPr lang="en-IN" sz="2400" dirty="0" smtClean="0">
                <a:solidFill>
                  <a:srgbClr val="FFFF00"/>
                </a:solidFill>
              </a:rPr>
              <a:t>#FFFFFF;}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25%	{</a:t>
            </a:r>
            <a:r>
              <a:rPr lang="en-IN" sz="2400" dirty="0" smtClean="0">
                <a:solidFill>
                  <a:srgbClr val="FFFF00"/>
                </a:solidFill>
              </a:rPr>
              <a:t>background: #</a:t>
            </a:r>
            <a:r>
              <a:rPr lang="en-IN" sz="2400" dirty="0" err="1" smtClean="0">
                <a:solidFill>
                  <a:srgbClr val="FFFF00"/>
                </a:solidFill>
              </a:rPr>
              <a:t>dddddd</a:t>
            </a:r>
            <a:r>
              <a:rPr lang="en-IN" sz="2400" dirty="0" smtClean="0">
                <a:solidFill>
                  <a:srgbClr val="FFFF00"/>
                </a:solidFill>
              </a:rPr>
              <a:t>;</a:t>
            </a: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50%	{</a:t>
            </a:r>
            <a:r>
              <a:rPr lang="en-IN" sz="2400" dirty="0" smtClean="0">
                <a:solidFill>
                  <a:srgbClr val="FFFF00"/>
                </a:solidFill>
              </a:rPr>
              <a:t>background: </a:t>
            </a:r>
            <a:r>
              <a:rPr lang="en-IN" sz="2400" dirty="0" smtClean="0">
                <a:solidFill>
                  <a:srgbClr val="FFFF00"/>
                </a:solidFill>
              </a:rPr>
              <a:t>#</a:t>
            </a:r>
            <a:r>
              <a:rPr lang="en-IN" sz="2400" dirty="0" err="1" smtClean="0">
                <a:solidFill>
                  <a:srgbClr val="FFFF00"/>
                </a:solidFill>
              </a:rPr>
              <a:t>aaaaaa</a:t>
            </a:r>
            <a:r>
              <a:rPr lang="en-IN" sz="2400" dirty="0" smtClean="0">
                <a:solidFill>
                  <a:srgbClr val="FFFF00"/>
                </a:solidFill>
              </a:rPr>
              <a:t>;}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75%	{background</a:t>
            </a:r>
            <a:r>
              <a:rPr lang="en-IN" sz="2400" dirty="0" smtClean="0">
                <a:solidFill>
                  <a:srgbClr val="FFFF00"/>
                </a:solidFill>
              </a:rPr>
              <a:t>: </a:t>
            </a:r>
            <a:r>
              <a:rPr lang="en-IN" sz="2400" dirty="0" smtClean="0">
                <a:solidFill>
                  <a:srgbClr val="FFFF00"/>
                </a:solidFill>
              </a:rPr>
              <a:t>#777777;}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100%</a:t>
            </a:r>
            <a:r>
              <a:rPr lang="en-IN" sz="2400" dirty="0" smtClean="0">
                <a:solidFill>
                  <a:srgbClr val="FFFF00"/>
                </a:solidFill>
              </a:rPr>
              <a:t>	{background: </a:t>
            </a:r>
            <a:r>
              <a:rPr lang="en-IN" sz="2400" dirty="0" smtClean="0">
                <a:solidFill>
                  <a:srgbClr val="FFFF00"/>
                </a:solidFill>
              </a:rPr>
              <a:t>#000000;}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#</a:t>
            </a:r>
            <a:r>
              <a:rPr lang="en-IN" sz="2400" dirty="0" err="1" smtClean="0">
                <a:solidFill>
                  <a:srgbClr val="FFFF00"/>
                </a:solidFill>
              </a:rPr>
              <a:t>targetToAnimate</a:t>
            </a:r>
            <a:r>
              <a:rPr lang="en-IN" sz="2400" dirty="0" smtClean="0">
                <a:solidFill>
                  <a:srgbClr val="FFFF00"/>
                </a:solidFill>
              </a:rPr>
              <a:t>	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animate:	</a:t>
            </a:r>
            <a:r>
              <a:rPr lang="en-IN" sz="2400" dirty="0" err="1" smtClean="0">
                <a:solidFill>
                  <a:srgbClr val="FFFF00"/>
                </a:solidFill>
              </a:rPr>
              <a:t>colorsAnimation</a:t>
            </a:r>
            <a:r>
              <a:rPr lang="en-IN" sz="2400" dirty="0" smtClean="0">
                <a:solidFill>
                  <a:srgbClr val="FFFF00"/>
                </a:solidFill>
              </a:rPr>
              <a:t>	10s	infinite  alternate;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r>
              <a:rPr lang="en-IN" dirty="0" smtClean="0"/>
              <a:t>Transitions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changeBack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transition:		background  2s;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changeBack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background:	#FFFF00;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Cascading Style Sheets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dirty="0" smtClean="0">
              <a:hlinkClick r:id="rId2"/>
            </a:endParaRPr>
          </a:p>
          <a:p>
            <a:pPr algn="ctr">
              <a:buNone/>
            </a:pPr>
            <a:endParaRPr lang="en-IN" dirty="0" smtClean="0">
              <a:hlinkClick r:id="rId2"/>
            </a:endParaRPr>
          </a:p>
          <a:p>
            <a:pPr algn="ctr">
              <a:buNone/>
            </a:pPr>
            <a:endParaRPr lang="en-IN" dirty="0" smtClean="0">
              <a:hlinkClick r:id="rId2"/>
            </a:endParaRPr>
          </a:p>
          <a:p>
            <a:pPr algn="ctr">
              <a:buNone/>
            </a:pPr>
            <a:r>
              <a:rPr lang="en-IN" dirty="0" smtClean="0">
                <a:hlinkClick r:id="rId3"/>
              </a:rPr>
              <a:t>http://www.w3.org/Style/CSS/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r>
              <a:rPr lang="en-IN" dirty="0" smtClean="0"/>
              <a:t>Transitions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changeBack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transition:		background, width  2s;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changeBack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background:	#FFFF00;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width:		200px;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r>
              <a:rPr lang="en-IN" dirty="0" smtClean="0"/>
              <a:t>Transitions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changeBack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transition:		all  2s;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.</a:t>
            </a:r>
            <a:r>
              <a:rPr lang="en-IN" sz="2400" dirty="0" err="1" smtClean="0">
                <a:solidFill>
                  <a:srgbClr val="FFFF00"/>
                </a:solidFill>
              </a:rPr>
              <a:t>changeBack</a:t>
            </a:r>
            <a:r>
              <a:rPr lang="en-IN" sz="2400" dirty="0" smtClean="0">
                <a:solidFill>
                  <a:srgbClr val="FFFF00"/>
                </a:solidFill>
              </a:rPr>
              <a:t> </a:t>
            </a:r>
            <a:r>
              <a:rPr lang="en-IN" sz="2400" dirty="0" smtClean="0">
                <a:solidFill>
                  <a:srgbClr val="FFFF0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background:	#FFFF00;</a:t>
            </a: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	</a:t>
            </a:r>
            <a:r>
              <a:rPr lang="en-IN" sz="2400" dirty="0" smtClean="0">
                <a:solidFill>
                  <a:srgbClr val="FFFF00"/>
                </a:solidFill>
              </a:rPr>
              <a:t>width:		200px;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>}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– Media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r>
              <a:rPr lang="en-IN" dirty="0" smtClean="0"/>
              <a:t>Overview of Responsive Design</a:t>
            </a:r>
          </a:p>
          <a:p>
            <a:r>
              <a:rPr lang="en-IN" dirty="0" smtClean="0"/>
              <a:t>Adjusting styles based on viewing dimensions</a:t>
            </a:r>
          </a:p>
          <a:p>
            <a:r>
              <a:rPr lang="en-IN" dirty="0" smtClean="0"/>
              <a:t>Adjusting styles based on device constraints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IN" dirty="0" smtClean="0"/>
              <a:t>Media Queries – Viewing 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@media screen and (max-width: 600px)</a:t>
            </a:r>
            <a:r>
              <a:rPr lang="en-IN" sz="2400" dirty="0" smtClean="0"/>
              <a:t> </a:t>
            </a:r>
            <a:r>
              <a:rPr lang="en-IN" sz="2400" dirty="0" smtClean="0"/>
              <a:t> {</a:t>
            </a:r>
          </a:p>
          <a:p>
            <a:pPr>
              <a:buNone/>
            </a:pPr>
            <a:r>
              <a:rPr lang="en-IN" sz="2400" dirty="0" smtClean="0"/>
              <a:t>		.</a:t>
            </a:r>
            <a:r>
              <a:rPr lang="en-IN" sz="2400" dirty="0" err="1" smtClean="0"/>
              <a:t>theView</a:t>
            </a:r>
            <a:r>
              <a:rPr lang="en-IN" sz="2400" dirty="0" smtClean="0"/>
              <a:t>  {</a:t>
            </a:r>
          </a:p>
          <a:p>
            <a:pPr>
              <a:buNone/>
            </a:pPr>
            <a:r>
              <a:rPr lang="en-IN" sz="2400" dirty="0" smtClean="0"/>
              <a:t>			background: #</a:t>
            </a:r>
            <a:r>
              <a:rPr lang="en-IN" sz="2400" dirty="0" err="1" smtClean="0"/>
              <a:t>dddddd</a:t>
            </a:r>
            <a:r>
              <a:rPr lang="en-IN" sz="2400" dirty="0" smtClean="0"/>
              <a:t>;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	}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@media screen and (min-width: 600px) and (max-width:900px)	{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smtClean="0"/>
              <a:t>.</a:t>
            </a:r>
            <a:r>
              <a:rPr lang="en-IN" sz="2400" dirty="0" err="1" smtClean="0"/>
              <a:t>theView</a:t>
            </a:r>
            <a:r>
              <a:rPr lang="en-IN" sz="2400" dirty="0" smtClean="0"/>
              <a:t>  {</a:t>
            </a:r>
          </a:p>
          <a:p>
            <a:pPr>
              <a:buNone/>
            </a:pPr>
            <a:r>
              <a:rPr lang="en-IN" sz="2400" dirty="0" smtClean="0"/>
              <a:t>			background: </a:t>
            </a:r>
            <a:r>
              <a:rPr lang="en-IN" sz="2400" dirty="0" smtClean="0"/>
              <a:t>#</a:t>
            </a:r>
            <a:r>
              <a:rPr lang="en-IN" sz="2400" dirty="0" err="1" smtClean="0"/>
              <a:t>ffffaa</a:t>
            </a:r>
            <a:r>
              <a:rPr lang="en-IN" sz="2400" dirty="0" smtClean="0"/>
              <a:t>;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}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Media Queries – Device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@media screen and (</a:t>
            </a:r>
            <a:r>
              <a:rPr lang="en-IN" sz="2400" dirty="0" smtClean="0"/>
              <a:t>max-device-width</a:t>
            </a:r>
            <a:r>
              <a:rPr lang="en-IN" sz="2400" dirty="0" smtClean="0"/>
              <a:t>: </a:t>
            </a:r>
            <a:r>
              <a:rPr lang="en-IN" sz="2400" dirty="0" smtClean="0"/>
              <a:t>480px</a:t>
            </a:r>
            <a:r>
              <a:rPr lang="en-IN" sz="2400" dirty="0" smtClean="0"/>
              <a:t>)  {</a:t>
            </a:r>
          </a:p>
          <a:p>
            <a:pPr>
              <a:buNone/>
            </a:pPr>
            <a:r>
              <a:rPr lang="en-IN" sz="2400" dirty="0" smtClean="0"/>
              <a:t>		.</a:t>
            </a:r>
            <a:r>
              <a:rPr lang="en-IN" sz="2400" dirty="0" err="1" smtClean="0"/>
              <a:t>theView</a:t>
            </a:r>
            <a:r>
              <a:rPr lang="en-IN" sz="2400" dirty="0" smtClean="0"/>
              <a:t>  {</a:t>
            </a:r>
          </a:p>
          <a:p>
            <a:pPr>
              <a:buNone/>
            </a:pPr>
            <a:r>
              <a:rPr lang="en-IN" sz="2400" dirty="0" smtClean="0"/>
              <a:t>			background: </a:t>
            </a:r>
            <a:r>
              <a:rPr lang="en-IN" sz="2400" dirty="0" smtClean="0"/>
              <a:t>#000000;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}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Inline CSS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&lt;div style=“</a:t>
            </a:r>
            <a:r>
              <a:rPr lang="en-IN" dirty="0" err="1" smtClean="0">
                <a:solidFill>
                  <a:srgbClr val="FFFF00"/>
                </a:solidFill>
              </a:rPr>
              <a:t>color</a:t>
            </a:r>
            <a:r>
              <a:rPr lang="en-IN" dirty="0" smtClean="0">
                <a:solidFill>
                  <a:srgbClr val="FFFF00"/>
                </a:solidFill>
              </a:rPr>
              <a:t>: #000066”&gt;&lt;div&gt;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/>
          </a:bodyPr>
          <a:lstStyle/>
          <a:p>
            <a:r>
              <a:rPr lang="en-IN" dirty="0" smtClean="0"/>
              <a:t>Document level CSS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&lt;head&gt;</a:t>
            </a: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&lt;style&gt;</a:t>
            </a:r>
            <a:endParaRPr lang="en-IN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div{</a:t>
            </a: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	</a:t>
            </a:r>
            <a:r>
              <a:rPr lang="en-IN" dirty="0" err="1" smtClean="0">
                <a:solidFill>
                  <a:srgbClr val="FFFF00"/>
                </a:solidFill>
              </a:rPr>
              <a:t>color</a:t>
            </a:r>
            <a:r>
              <a:rPr lang="en-IN" dirty="0" smtClean="0">
                <a:solidFill>
                  <a:srgbClr val="FFFF00"/>
                </a:solidFill>
              </a:rPr>
              <a:t>: #000066;</a:t>
            </a: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}</a:t>
            </a: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&lt;/style&gt;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&lt;/head&gt;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/>
          </a:bodyPr>
          <a:lstStyle/>
          <a:p>
            <a:r>
              <a:rPr lang="en-IN" dirty="0" smtClean="0"/>
              <a:t>External CSS File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/*		iTechy.css		*/</a:t>
            </a:r>
            <a:endParaRPr lang="en-IN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		div</a:t>
            </a:r>
            <a:r>
              <a:rPr lang="en-IN" dirty="0" smtClean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			</a:t>
            </a:r>
            <a:r>
              <a:rPr lang="en-IN" dirty="0" err="1" smtClean="0">
                <a:solidFill>
                  <a:srgbClr val="FFFF00"/>
                </a:solidFill>
              </a:rPr>
              <a:t>color</a:t>
            </a:r>
            <a:r>
              <a:rPr lang="en-IN" dirty="0" smtClean="0">
                <a:solidFill>
                  <a:srgbClr val="FFFF00"/>
                </a:solidFill>
              </a:rPr>
              <a:t>: #000066;</a:t>
            </a: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		</a:t>
            </a:r>
            <a:r>
              <a:rPr lang="en-IN" dirty="0" smtClean="0">
                <a:solidFill>
                  <a:srgbClr val="FFFF00"/>
                </a:solidFill>
              </a:rPr>
              <a:t>}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&lt;head&gt;</a:t>
            </a:r>
          </a:p>
          <a:p>
            <a:pPr lvl="1">
              <a:buNone/>
            </a:pPr>
            <a:r>
              <a:rPr lang="en-IN" dirty="0" smtClean="0">
                <a:solidFill>
                  <a:srgbClr val="FFFF00"/>
                </a:solidFill>
              </a:rPr>
              <a:t>&lt;link </a:t>
            </a:r>
            <a:r>
              <a:rPr lang="en-IN" dirty="0" err="1" smtClean="0">
                <a:solidFill>
                  <a:srgbClr val="FFFF00"/>
                </a:solidFill>
              </a:rPr>
              <a:t>rel</a:t>
            </a:r>
            <a:r>
              <a:rPr lang="en-IN" dirty="0" smtClean="0">
                <a:solidFill>
                  <a:srgbClr val="FFFF00"/>
                </a:solidFill>
              </a:rPr>
              <a:t>=“</a:t>
            </a:r>
            <a:r>
              <a:rPr lang="en-IN" dirty="0" err="1" smtClean="0">
                <a:solidFill>
                  <a:srgbClr val="FFFF00"/>
                </a:solidFill>
              </a:rPr>
              <a:t>stylesheet</a:t>
            </a:r>
            <a:r>
              <a:rPr lang="en-IN" dirty="0" smtClean="0">
                <a:solidFill>
                  <a:srgbClr val="FFFF00"/>
                </a:solidFill>
              </a:rPr>
              <a:t>” </a:t>
            </a:r>
            <a:r>
              <a:rPr lang="en-IN" dirty="0" err="1" smtClean="0">
                <a:solidFill>
                  <a:srgbClr val="FFFF00"/>
                </a:solidFill>
              </a:rPr>
              <a:t>href</a:t>
            </a:r>
            <a:r>
              <a:rPr lang="en-IN" dirty="0" smtClean="0">
                <a:solidFill>
                  <a:srgbClr val="FFFF00"/>
                </a:solidFill>
              </a:rPr>
              <a:t>=“iTechy.css” /&gt;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&lt;/head&gt;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Examining Syntax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en-IN" dirty="0" smtClean="0"/>
              <a:t>Formatting – 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div {</a:t>
            </a:r>
            <a:r>
              <a:rPr lang="en-IN" dirty="0" err="1" smtClean="0">
                <a:solidFill>
                  <a:srgbClr val="FFFF00"/>
                </a:solidFill>
              </a:rPr>
              <a:t>color</a:t>
            </a:r>
            <a:r>
              <a:rPr lang="en-IN" dirty="0" smtClean="0">
                <a:solidFill>
                  <a:srgbClr val="FFFF00"/>
                </a:solidFill>
              </a:rPr>
              <a:t>:		#000066;}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div 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	</a:t>
            </a:r>
            <a:r>
              <a:rPr lang="en-IN" dirty="0" err="1" smtClean="0">
                <a:solidFill>
                  <a:srgbClr val="FFFF00"/>
                </a:solidFill>
              </a:rPr>
              <a:t>color</a:t>
            </a:r>
            <a:r>
              <a:rPr lang="en-IN" dirty="0" smtClean="0">
                <a:solidFill>
                  <a:srgbClr val="FFFF00"/>
                </a:solidFill>
              </a:rPr>
              <a:t>: 	#000066;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div 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{</a:t>
            </a: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	</a:t>
            </a:r>
            <a:r>
              <a:rPr lang="en-IN" dirty="0" err="1" smtClean="0">
                <a:solidFill>
                  <a:srgbClr val="FFFF00"/>
                </a:solidFill>
              </a:rPr>
              <a:t>color</a:t>
            </a:r>
            <a:r>
              <a:rPr lang="en-IN" dirty="0" smtClean="0">
                <a:solidFill>
                  <a:srgbClr val="FFFF00"/>
                </a:solidFill>
              </a:rPr>
              <a:t>: 	#000066;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378</TotalTime>
  <Words>460</Words>
  <Application>Microsoft Office PowerPoint</Application>
  <PresentationFormat>On-screen Show (4:3)</PresentationFormat>
  <Paragraphs>419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Technic</vt:lpstr>
      <vt:lpstr>CSS - 3</vt:lpstr>
      <vt:lpstr>CSS Overview</vt:lpstr>
      <vt:lpstr>Cascading Style Sheets</vt:lpstr>
      <vt:lpstr>Cascading Style Sheets</vt:lpstr>
      <vt:lpstr>Cascading Style Sheets</vt:lpstr>
      <vt:lpstr>Implementation Basics</vt:lpstr>
      <vt:lpstr>Implementation Basics</vt:lpstr>
      <vt:lpstr>Implementation Basics</vt:lpstr>
      <vt:lpstr>Examining Syntax </vt:lpstr>
      <vt:lpstr>Examining Syntax </vt:lpstr>
      <vt:lpstr>CSS3 – Contents</vt:lpstr>
      <vt:lpstr>Introduction to Fonts</vt:lpstr>
      <vt:lpstr>Adding a new Font</vt:lpstr>
      <vt:lpstr>Using a New Font</vt:lpstr>
      <vt:lpstr>Obtaining Fonts</vt:lpstr>
      <vt:lpstr>Text Shadow</vt:lpstr>
      <vt:lpstr>Selectors</vt:lpstr>
      <vt:lpstr>Selectors</vt:lpstr>
      <vt:lpstr>Form Inputs – Selectors of State </vt:lpstr>
      <vt:lpstr>CSS3 – Layout</vt:lpstr>
      <vt:lpstr>Layout </vt:lpstr>
      <vt:lpstr>Table Layout</vt:lpstr>
      <vt:lpstr>Box Layout</vt:lpstr>
      <vt:lpstr>Vendor Prefix</vt:lpstr>
      <vt:lpstr>Columns</vt:lpstr>
      <vt:lpstr>Background – Multi-Image</vt:lpstr>
      <vt:lpstr>CSS3 – Colors</vt:lpstr>
      <vt:lpstr>Opacity</vt:lpstr>
      <vt:lpstr>Opacity and Transparency </vt:lpstr>
      <vt:lpstr>RGBA</vt:lpstr>
      <vt:lpstr>A for Alpha</vt:lpstr>
      <vt:lpstr>Current Color</vt:lpstr>
      <vt:lpstr>Gradients </vt:lpstr>
      <vt:lpstr>Gradients </vt:lpstr>
      <vt:lpstr>CSS3 – Borders</vt:lpstr>
      <vt:lpstr>Resizable </vt:lpstr>
      <vt:lpstr>Rounded Corners</vt:lpstr>
      <vt:lpstr>Shadowing </vt:lpstr>
      <vt:lpstr>Complex Box Shadow</vt:lpstr>
      <vt:lpstr>CSS3 – Transforms </vt:lpstr>
      <vt:lpstr>Rotate </vt:lpstr>
      <vt:lpstr>Skew </vt:lpstr>
      <vt:lpstr>Scale [ZOOM]</vt:lpstr>
      <vt:lpstr>Translate </vt:lpstr>
      <vt:lpstr>CSS3 – Animations</vt:lpstr>
      <vt:lpstr>Animation </vt:lpstr>
      <vt:lpstr>Animation </vt:lpstr>
      <vt:lpstr>Animation </vt:lpstr>
      <vt:lpstr>Transitions</vt:lpstr>
      <vt:lpstr>Transitions</vt:lpstr>
      <vt:lpstr>Transitions</vt:lpstr>
      <vt:lpstr>CSS3 – Media Queries</vt:lpstr>
      <vt:lpstr>Media Queries – Viewing Area</vt:lpstr>
      <vt:lpstr>Media Queries – Device Constraints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- 3</dc:title>
  <dc:creator>Admin</dc:creator>
  <cp:lastModifiedBy>Admin</cp:lastModifiedBy>
  <cp:revision>124</cp:revision>
  <dcterms:created xsi:type="dcterms:W3CDTF">2013-10-04T09:42:33Z</dcterms:created>
  <dcterms:modified xsi:type="dcterms:W3CDTF">2013-10-04T16:01:24Z</dcterms:modified>
</cp:coreProperties>
</file>