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69" r:id="rId16"/>
    <p:sldId id="280" r:id="rId17"/>
    <p:sldId id="287" r:id="rId18"/>
    <p:sldId id="281" r:id="rId19"/>
    <p:sldId id="282" r:id="rId20"/>
    <p:sldId id="283" r:id="rId21"/>
    <p:sldId id="270" r:id="rId22"/>
    <p:sldId id="275" r:id="rId23"/>
    <p:sldId id="271" r:id="rId24"/>
    <p:sldId id="272" r:id="rId25"/>
    <p:sldId id="273" r:id="rId26"/>
    <p:sldId id="274" r:id="rId27"/>
    <p:sldId id="276" r:id="rId28"/>
    <p:sldId id="277"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DFF08F-DC6B-4601-B491-B0F83F6DD2DA}" type="datetimeFigureOut">
              <a:rPr lang="en-US" smtClean="0"/>
              <a:t>9/26/2022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9481773"/>
      </p:ext>
    </p:extLst>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23190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7135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05647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50955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66949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56340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6103327"/>
      </p:ext>
    </p:extLst>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348124"/>
      </p:ext>
    </p:extLst>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26875877"/>
      </p:ext>
    </p:extLst>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3712252"/>
      </p:ext>
    </p:extLst>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8738675"/>
      </p:ext>
    </p:extLst>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9/26/2022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26640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379283"/>
      </p:ext>
    </p:extLst>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51592352"/>
      </p:ext>
    </p:extLst>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632560"/>
      </p:ext>
    </p:extLst>
  </p:cSld>
  <p:clrMapOvr>
    <a:masterClrMapping/>
  </p:clrMapOvr>
  <p:transition spd="slow">
    <p:randomBar dir="vert"/>
    <p:sndAc>
      <p:stSnd>
        <p:snd r:embed="rId1" name="click.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6590438"/>
      </p:ext>
    </p:extLst>
  </p:cSld>
  <p:clrMapOvr>
    <a:masterClrMapping/>
  </p:clrMapOvr>
  <p:transition spd="slow">
    <p:randomBar dir="vert"/>
    <p:sndAc>
      <p:stSnd>
        <p:snd r:embed="rId1" name="click.wav"/>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DFF08F-DC6B-4601-B491-B0F83F6DD2DA}" type="datetimeFigureOut">
              <a:rPr lang="en-US" smtClean="0"/>
              <a:pPr/>
              <a:t>9/26/2022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51026713"/>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3" r:id="rId12"/>
    <p:sldLayoutId id="2147484124" r:id="rId13"/>
    <p:sldLayoutId id="2147484125" r:id="rId14"/>
    <p:sldLayoutId id="2147484126" r:id="rId15"/>
    <p:sldLayoutId id="2147484127" r:id="rId16"/>
    <p:sldLayoutId id="2147484128" r:id="rId17"/>
  </p:sldLayoutIdLst>
  <p:transition spd="slow">
    <p:randomBar dir="vert"/>
    <p:sndAc>
      <p:stSnd>
        <p:snd r:embed="rId19" name="click.wav"/>
      </p:stSnd>
    </p:sndAc>
  </p:transition>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lideshare.net/"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https://www.projectideas.co.in/" TargetMode="Externa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9638-5090-4B89-9EF9-4323E91E3F5C}"/>
              </a:ext>
            </a:extLst>
          </p:cNvPr>
          <p:cNvSpPr>
            <a:spLocks noGrp="1"/>
          </p:cNvSpPr>
          <p:nvPr>
            <p:ph type="ctrTitle"/>
          </p:nvPr>
        </p:nvSpPr>
        <p:spPr>
          <a:xfrm>
            <a:off x="1751574" y="104503"/>
            <a:ext cx="9482483" cy="1384301"/>
          </a:xfrm>
        </p:spPr>
        <p:txBody>
          <a:bodyPr>
            <a:normAutofit fontScale="90000"/>
          </a:bodyPr>
          <a:lstStyle/>
          <a:p>
            <a:r>
              <a:rPr lang="en-US" dirty="0"/>
              <a:t>I</a:t>
            </a:r>
            <a:r>
              <a:rPr lang="en-US" dirty="0" smtClean="0"/>
              <a:t>NDUSTRY DOCCUMENT </a:t>
            </a:r>
            <a:r>
              <a:rPr lang="en-US" dirty="0"/>
              <a:t>MANAGMENT SYSTEM</a:t>
            </a:r>
            <a:endParaRPr lang="en-IN" dirty="0"/>
          </a:p>
        </p:txBody>
      </p:sp>
      <p:sp>
        <p:nvSpPr>
          <p:cNvPr id="3" name="Subtitle 2">
            <a:extLst>
              <a:ext uri="{FF2B5EF4-FFF2-40B4-BE49-F238E27FC236}">
                <a16:creationId xmlns:a16="http://schemas.microsoft.com/office/drawing/2014/main" id="{40D07FD7-6AD8-4728-8C5F-AF8F89A86B45}"/>
              </a:ext>
            </a:extLst>
          </p:cNvPr>
          <p:cNvSpPr>
            <a:spLocks noGrp="1"/>
          </p:cNvSpPr>
          <p:nvPr>
            <p:ph type="subTitle" idx="1"/>
          </p:nvPr>
        </p:nvSpPr>
        <p:spPr>
          <a:xfrm>
            <a:off x="2377440" y="1776549"/>
            <a:ext cx="7210698" cy="3383280"/>
          </a:xfrm>
        </p:spPr>
        <p:txBody>
          <a:bodyPr>
            <a:noAutofit/>
          </a:bodyPr>
          <a:lstStyle/>
          <a:p>
            <a:r>
              <a:rPr lang="en-US" sz="2000" dirty="0"/>
              <a:t>              Group Members –  Pravin Nikam(220343120065)</a:t>
            </a:r>
          </a:p>
          <a:p>
            <a:r>
              <a:rPr lang="en-US" sz="2000" dirty="0"/>
              <a:t>                                               Rujuta Jagtap (220343120090)</a:t>
            </a:r>
          </a:p>
          <a:p>
            <a:r>
              <a:rPr lang="en-US" sz="2000" dirty="0"/>
              <a:t>                                              Pratik Sawale (220343120097)</a:t>
            </a:r>
          </a:p>
          <a:p>
            <a:r>
              <a:rPr lang="en-US" sz="2000" dirty="0"/>
              <a:t>                                         Dhanashree Thube (220343120109)</a:t>
            </a:r>
          </a:p>
          <a:p>
            <a:r>
              <a:rPr lang="en-US" sz="2000" dirty="0"/>
              <a:t>      Project Guide –     Mrs. Harshita Maheshwari</a:t>
            </a:r>
          </a:p>
        </p:txBody>
      </p:sp>
    </p:spTree>
    <p:extLst>
      <p:ext uri="{BB962C8B-B14F-4D97-AF65-F5344CB8AC3E}">
        <p14:creationId xmlns:p14="http://schemas.microsoft.com/office/powerpoint/2010/main" val="3066581575"/>
      </p:ext>
    </p:extLst>
  </p:cSld>
  <p:clrMapOvr>
    <a:masterClrMapping/>
  </p:clrMapOvr>
  <p:transition spd="slow">
    <p:randomBar dir="vert"/>
    <p:sndAc>
      <p:stSnd>
        <p:snd r:embed="rId2" name="click.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Graphical user interface, application, website&#10;&#10;Description automatically generated">
            <a:extLst>
              <a:ext uri="{FF2B5EF4-FFF2-40B4-BE49-F238E27FC236}">
                <a16:creationId xmlns:a16="http://schemas.microsoft.com/office/drawing/2014/main" id="{60CEF697-B3F0-F833-F5AF-F4A7BEBCA9DB}"/>
              </a:ext>
            </a:extLst>
          </p:cNvPr>
          <p:cNvPicPr>
            <a:picLocks noGrp="1" noChangeAspect="1"/>
          </p:cNvPicPr>
          <p:nvPr>
            <p:ph idx="1"/>
          </p:nvPr>
        </p:nvPicPr>
        <p:blipFill>
          <a:blip r:embed="rId3"/>
          <a:stretch>
            <a:fillRect/>
          </a:stretch>
        </p:blipFill>
        <p:spPr>
          <a:xfrm>
            <a:off x="1349408" y="1319350"/>
            <a:ext cx="10293373" cy="5042262"/>
          </a:xfrm>
        </p:spPr>
      </p:pic>
    </p:spTree>
    <p:extLst>
      <p:ext uri="{BB962C8B-B14F-4D97-AF65-F5344CB8AC3E}">
        <p14:creationId xmlns:p14="http://schemas.microsoft.com/office/powerpoint/2010/main" val="3137324397"/>
      </p:ext>
    </p:extLst>
  </p:cSld>
  <p:clrMapOvr>
    <a:masterClrMapping/>
  </p:clrMapOvr>
  <p:transition spd="slow">
    <p:randomBar dir="vert"/>
    <p:sndAc>
      <p:stSnd>
        <p:snd r:embed="rId2" name="click.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7AF7-D7F5-4377-B014-2C775E9A01C3}"/>
              </a:ext>
            </a:extLst>
          </p:cNvPr>
          <p:cNvSpPr>
            <a:spLocks noGrp="1"/>
          </p:cNvSpPr>
          <p:nvPr>
            <p:ph type="title"/>
          </p:nvPr>
        </p:nvSpPr>
        <p:spPr>
          <a:xfrm>
            <a:off x="1484312" y="685800"/>
            <a:ext cx="9410112" cy="463731"/>
          </a:xfrm>
        </p:spPr>
        <p:txBody>
          <a:bodyPr>
            <a:normAutofit fontScale="90000"/>
          </a:bodyPr>
          <a:lstStyle/>
          <a:p>
            <a:endParaRPr lang="en-IN" dirty="0"/>
          </a:p>
        </p:txBody>
      </p:sp>
      <p:pic>
        <p:nvPicPr>
          <p:cNvPr id="7" name="Content Placeholder 6" descr="Graphical user interface, application&#10;&#10;Description automatically generated">
            <a:extLst>
              <a:ext uri="{FF2B5EF4-FFF2-40B4-BE49-F238E27FC236}">
                <a16:creationId xmlns:a16="http://schemas.microsoft.com/office/drawing/2014/main" id="{8B4AC00E-601A-BE77-11A0-E5789AB3FD79}"/>
              </a:ext>
            </a:extLst>
          </p:cNvPr>
          <p:cNvPicPr>
            <a:picLocks noGrp="1" noChangeAspect="1"/>
          </p:cNvPicPr>
          <p:nvPr>
            <p:ph idx="1"/>
          </p:nvPr>
        </p:nvPicPr>
        <p:blipFill>
          <a:blip r:embed="rId3"/>
          <a:stretch>
            <a:fillRect/>
          </a:stretch>
        </p:blipFill>
        <p:spPr>
          <a:xfrm>
            <a:off x="1738870" y="1615439"/>
            <a:ext cx="9610163" cy="4602481"/>
          </a:xfrm>
        </p:spPr>
      </p:pic>
    </p:spTree>
    <p:extLst>
      <p:ext uri="{BB962C8B-B14F-4D97-AF65-F5344CB8AC3E}">
        <p14:creationId xmlns:p14="http://schemas.microsoft.com/office/powerpoint/2010/main" val="1821139916"/>
      </p:ext>
    </p:extLst>
  </p:cSld>
  <p:clrMapOvr>
    <a:masterClrMapping/>
  </p:clrMapOvr>
  <p:transition spd="slow">
    <p:randomBar dir="vert"/>
    <p:sndAc>
      <p:stSnd>
        <p:snd r:embed="rId2" name="click.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Graphical user interface, application&#10;&#10;Description automatically generated">
            <a:extLst>
              <a:ext uri="{FF2B5EF4-FFF2-40B4-BE49-F238E27FC236}">
                <a16:creationId xmlns:a16="http://schemas.microsoft.com/office/drawing/2014/main" id="{26C728AD-06AD-0DB9-9B54-446600885C0B}"/>
              </a:ext>
            </a:extLst>
          </p:cNvPr>
          <p:cNvPicPr>
            <a:picLocks noGrp="1" noChangeAspect="1"/>
          </p:cNvPicPr>
          <p:nvPr>
            <p:ph idx="1"/>
          </p:nvPr>
        </p:nvPicPr>
        <p:blipFill>
          <a:blip r:embed="rId3"/>
          <a:stretch>
            <a:fillRect/>
          </a:stretch>
        </p:blipFill>
        <p:spPr>
          <a:xfrm>
            <a:off x="1820897" y="875211"/>
            <a:ext cx="8889114" cy="5000127"/>
          </a:xfrm>
        </p:spPr>
      </p:pic>
    </p:spTree>
    <p:extLst>
      <p:ext uri="{BB962C8B-B14F-4D97-AF65-F5344CB8AC3E}">
        <p14:creationId xmlns:p14="http://schemas.microsoft.com/office/powerpoint/2010/main" val="1881252756"/>
      </p:ext>
    </p:extLst>
  </p:cSld>
  <p:clrMapOvr>
    <a:masterClrMapping/>
  </p:clrMapOvr>
  <p:transition spd="slow">
    <p:randomBar dir="vert"/>
    <p:sndAc>
      <p:stSnd>
        <p:snd r:embed="rId2"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text, application&#10;&#10;Description automatically generated">
            <a:extLst>
              <a:ext uri="{FF2B5EF4-FFF2-40B4-BE49-F238E27FC236}">
                <a16:creationId xmlns:a16="http://schemas.microsoft.com/office/drawing/2014/main" id="{11BFE188-0A92-8111-8912-93CCADB22AF9}"/>
              </a:ext>
            </a:extLst>
          </p:cNvPr>
          <p:cNvPicPr>
            <a:picLocks noGrp="1" noChangeAspect="1"/>
          </p:cNvPicPr>
          <p:nvPr>
            <p:ph idx="1"/>
          </p:nvPr>
        </p:nvPicPr>
        <p:blipFill>
          <a:blip r:embed="rId3"/>
          <a:stretch>
            <a:fillRect/>
          </a:stretch>
        </p:blipFill>
        <p:spPr>
          <a:xfrm>
            <a:off x="1295670" y="927465"/>
            <a:ext cx="9895977" cy="4843372"/>
          </a:xfrm>
        </p:spPr>
      </p:pic>
    </p:spTree>
    <p:extLst>
      <p:ext uri="{BB962C8B-B14F-4D97-AF65-F5344CB8AC3E}">
        <p14:creationId xmlns:p14="http://schemas.microsoft.com/office/powerpoint/2010/main" val="3460658600"/>
      </p:ext>
    </p:extLst>
  </p:cSld>
  <p:clrMapOvr>
    <a:masterClrMapping/>
  </p:clrMapOvr>
  <p:transition spd="slow">
    <p:randomBar dir="vert"/>
    <p:sndAc>
      <p:stSnd>
        <p:snd r:embed="rId2" name="click.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2180" y="939800"/>
            <a:ext cx="8774289" cy="4935538"/>
          </a:xfrm>
        </p:spPr>
      </p:pic>
    </p:spTree>
    <p:extLst>
      <p:ext uri="{BB962C8B-B14F-4D97-AF65-F5344CB8AC3E}">
        <p14:creationId xmlns:p14="http://schemas.microsoft.com/office/powerpoint/2010/main" val="2040712937"/>
      </p:ext>
    </p:extLst>
  </p:cSld>
  <p:clrMapOvr>
    <a:masterClrMapping/>
  </p:clrMapOvr>
  <p:transition spd="slow">
    <p:randomBar dir="vert"/>
    <p:sndAc>
      <p:stSnd>
        <p:snd r:embed="rId2" name="click.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Graphical user interface, application&#10;&#10;Description automatically generated">
            <a:extLst>
              <a:ext uri="{FF2B5EF4-FFF2-40B4-BE49-F238E27FC236}">
                <a16:creationId xmlns:a16="http://schemas.microsoft.com/office/drawing/2014/main" id="{A7B07BF3-486A-C109-7767-AC43F1D16DFD}"/>
              </a:ext>
            </a:extLst>
          </p:cNvPr>
          <p:cNvPicPr>
            <a:picLocks noGrp="1" noChangeAspect="1"/>
          </p:cNvPicPr>
          <p:nvPr>
            <p:ph idx="1"/>
          </p:nvPr>
        </p:nvPicPr>
        <p:blipFill>
          <a:blip r:embed="rId3"/>
          <a:stretch>
            <a:fillRect/>
          </a:stretch>
        </p:blipFill>
        <p:spPr>
          <a:xfrm>
            <a:off x="803895" y="783771"/>
            <a:ext cx="10232029" cy="4846321"/>
          </a:xfrm>
        </p:spPr>
      </p:pic>
    </p:spTree>
    <p:extLst>
      <p:ext uri="{BB962C8B-B14F-4D97-AF65-F5344CB8AC3E}">
        <p14:creationId xmlns:p14="http://schemas.microsoft.com/office/powerpoint/2010/main" val="2302332774"/>
      </p:ext>
    </p:extLst>
  </p:cSld>
  <p:clrMapOvr>
    <a:masterClrMapping/>
  </p:clrMapOvr>
  <p:transition spd="slow">
    <p:randomBar dir="vert"/>
    <p:sndAc>
      <p:stSnd>
        <p:snd r:embed="rId2" name="click.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8687" y="1016046"/>
            <a:ext cx="8574312" cy="4823051"/>
          </a:xfrm>
        </p:spPr>
      </p:pic>
    </p:spTree>
    <p:extLst>
      <p:ext uri="{BB962C8B-B14F-4D97-AF65-F5344CB8AC3E}">
        <p14:creationId xmlns:p14="http://schemas.microsoft.com/office/powerpoint/2010/main" val="4204069894"/>
      </p:ext>
    </p:extLst>
  </p:cSld>
  <p:clrMapOvr>
    <a:masterClrMapping/>
  </p:clrMapOvr>
  <p:transition spd="slow">
    <p:randomBar dir="vert"/>
    <p:sndAc>
      <p:stSnd>
        <p:snd r:embed="rId2" name="click.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9537" y="731521"/>
            <a:ext cx="9598943" cy="5399406"/>
          </a:xfrm>
        </p:spPr>
      </p:pic>
    </p:spTree>
    <p:extLst>
      <p:ext uri="{BB962C8B-B14F-4D97-AF65-F5344CB8AC3E}">
        <p14:creationId xmlns:p14="http://schemas.microsoft.com/office/powerpoint/2010/main" val="1790629151"/>
      </p:ext>
    </p:extLst>
  </p:cSld>
  <p:clrMapOvr>
    <a:masterClrMapping/>
  </p:clrMapOvr>
  <p:transition spd="slow">
    <p:randomBar dir="vert"/>
    <p:sndAc>
      <p:stSnd>
        <p:snd r:embed="rId2" name="click.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5092" y="629436"/>
            <a:ext cx="9490141" cy="5338205"/>
          </a:xfrm>
        </p:spPr>
      </p:pic>
    </p:spTree>
    <p:extLst>
      <p:ext uri="{BB962C8B-B14F-4D97-AF65-F5344CB8AC3E}">
        <p14:creationId xmlns:p14="http://schemas.microsoft.com/office/powerpoint/2010/main" val="57062440"/>
      </p:ext>
    </p:extLst>
  </p:cSld>
  <p:clrMapOvr>
    <a:masterClrMapping/>
  </p:clrMapOvr>
  <p:transition spd="slow">
    <p:randomBar dir="vert"/>
    <p:sndAc>
      <p:stSnd>
        <p:snd r:embed="rId2" name="click.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5705" y="705394"/>
            <a:ext cx="9631963" cy="5417979"/>
          </a:xfrm>
        </p:spPr>
      </p:pic>
    </p:spTree>
    <p:extLst>
      <p:ext uri="{BB962C8B-B14F-4D97-AF65-F5344CB8AC3E}">
        <p14:creationId xmlns:p14="http://schemas.microsoft.com/office/powerpoint/2010/main" val="2685672843"/>
      </p:ext>
    </p:extLst>
  </p:cSld>
  <p:clrMapOvr>
    <a:masterClrMapping/>
  </p:clrMapOvr>
  <p:transition spd="slow">
    <p:randomBar dir="vert"/>
    <p:sndAc>
      <p:stSnd>
        <p:snd r:embed="rId2" name="click.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C15D-E62D-4E60-B4F2-19406C79FC9A}"/>
              </a:ext>
            </a:extLst>
          </p:cNvPr>
          <p:cNvSpPr>
            <a:spLocks noGrp="1"/>
          </p:cNvSpPr>
          <p:nvPr>
            <p:ph type="title"/>
          </p:nvPr>
        </p:nvSpPr>
        <p:spPr>
          <a:xfrm>
            <a:off x="1021082" y="681687"/>
            <a:ext cx="7117078" cy="546222"/>
          </a:xfrm>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9DBA55A1-0BE5-439E-BAC3-714FCED75D2A}"/>
              </a:ext>
            </a:extLst>
          </p:cNvPr>
          <p:cNvSpPr>
            <a:spLocks noGrp="1"/>
          </p:cNvSpPr>
          <p:nvPr>
            <p:ph idx="1"/>
          </p:nvPr>
        </p:nvSpPr>
        <p:spPr>
          <a:xfrm>
            <a:off x="2436694" y="1344148"/>
            <a:ext cx="9872871" cy="4784035"/>
          </a:xfrm>
        </p:spPr>
        <p:txBody>
          <a:bodyPr>
            <a:normAutofit fontScale="77500" lnSpcReduction="20000"/>
          </a:bodyPr>
          <a:lstStyle/>
          <a:p>
            <a:r>
              <a:rPr lang="en-US" dirty="0"/>
              <a:t>Introduction</a:t>
            </a:r>
          </a:p>
          <a:p>
            <a:r>
              <a:rPr lang="en-US" dirty="0"/>
              <a:t>Choice of topic</a:t>
            </a:r>
          </a:p>
          <a:p>
            <a:r>
              <a:rPr lang="en-US" dirty="0"/>
              <a:t>Proposed System</a:t>
            </a:r>
          </a:p>
          <a:p>
            <a:r>
              <a:rPr lang="en-US" dirty="0"/>
              <a:t>Methodology</a:t>
            </a:r>
          </a:p>
          <a:p>
            <a:r>
              <a:rPr lang="en-US" dirty="0"/>
              <a:t>Proposed System Model</a:t>
            </a:r>
          </a:p>
          <a:p>
            <a:r>
              <a:rPr lang="en-US" dirty="0"/>
              <a:t>Proposed Approach</a:t>
            </a:r>
          </a:p>
          <a:p>
            <a:r>
              <a:rPr lang="en-US" dirty="0"/>
              <a:t>Screenshot</a:t>
            </a:r>
          </a:p>
          <a:p>
            <a:r>
              <a:rPr lang="en-US" dirty="0"/>
              <a:t>System Requirements</a:t>
            </a:r>
          </a:p>
          <a:p>
            <a:r>
              <a:rPr lang="en-US" dirty="0"/>
              <a:t>Applications</a:t>
            </a:r>
          </a:p>
          <a:p>
            <a:r>
              <a:rPr lang="en-US" dirty="0"/>
              <a:t>Advantages &amp; Limitations</a:t>
            </a:r>
          </a:p>
          <a:p>
            <a:r>
              <a:rPr lang="en-US" dirty="0"/>
              <a:t>Conclusion</a:t>
            </a:r>
          </a:p>
          <a:p>
            <a:r>
              <a:rPr lang="en-US" dirty="0"/>
              <a:t>Future Scopes</a:t>
            </a:r>
          </a:p>
          <a:p>
            <a:r>
              <a:rPr lang="en-US" dirty="0"/>
              <a:t>References</a:t>
            </a:r>
            <a:endParaRPr lang="en-IN" dirty="0"/>
          </a:p>
        </p:txBody>
      </p:sp>
    </p:spTree>
    <p:extLst>
      <p:ext uri="{BB962C8B-B14F-4D97-AF65-F5344CB8AC3E}">
        <p14:creationId xmlns:p14="http://schemas.microsoft.com/office/powerpoint/2010/main" val="3018947133"/>
      </p:ext>
    </p:extLst>
  </p:cSld>
  <p:clrMapOvr>
    <a:masterClrMapping/>
  </p:clrMapOvr>
  <p:transition spd="slow">
    <p:randomBar dir="vert"/>
    <p:sndAc>
      <p:stSnd>
        <p:snd r:embed="rId2" name="click.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9195" y="679268"/>
            <a:ext cx="9295594" cy="5228772"/>
          </a:xfrm>
        </p:spPr>
      </p:pic>
    </p:spTree>
    <p:extLst>
      <p:ext uri="{BB962C8B-B14F-4D97-AF65-F5344CB8AC3E}">
        <p14:creationId xmlns:p14="http://schemas.microsoft.com/office/powerpoint/2010/main" val="4101700411"/>
      </p:ext>
    </p:extLst>
  </p:cSld>
  <p:clrMapOvr>
    <a:masterClrMapping/>
  </p:clrMapOvr>
  <p:transition spd="slow">
    <p:randomBar dir="vert"/>
    <p:sndAc>
      <p:stSnd>
        <p:snd r:embed="rId2" name="click.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D71A-5702-452E-B29C-575602C24FB6}"/>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8BC16F78-2F81-46DE-B1AD-64642E273ADB}"/>
              </a:ext>
            </a:extLst>
          </p:cNvPr>
          <p:cNvSpPr>
            <a:spLocks noGrp="1"/>
          </p:cNvSpPr>
          <p:nvPr>
            <p:ph idx="1"/>
          </p:nvPr>
        </p:nvSpPr>
        <p:spPr/>
        <p:txBody>
          <a:bodyPr>
            <a:normAutofit/>
          </a:bodyPr>
          <a:lstStyle/>
          <a:p>
            <a:pPr marL="45720" indent="0">
              <a:buNone/>
            </a:pPr>
            <a:r>
              <a:rPr lang="en-IN" dirty="0"/>
              <a:t>Software Requirements:</a:t>
            </a:r>
          </a:p>
          <a:p>
            <a:pPr marL="45720" indent="0">
              <a:buNone/>
            </a:pPr>
            <a:r>
              <a:rPr lang="en-IN" dirty="0"/>
              <a:t>•	Windows (All Versions) </a:t>
            </a:r>
          </a:p>
          <a:p>
            <a:pPr marL="45720" indent="0">
              <a:buNone/>
            </a:pPr>
            <a:r>
              <a:rPr lang="en-IN" dirty="0"/>
              <a:t>	</a:t>
            </a:r>
          </a:p>
          <a:p>
            <a:pPr marL="45720" indent="0">
              <a:buNone/>
            </a:pPr>
            <a:r>
              <a:rPr lang="en-IN" dirty="0"/>
              <a:t>•	Spring Tool Suite, MySQL, Visual Studio </a:t>
            </a:r>
          </a:p>
          <a:p>
            <a:endParaRPr lang="en-IN" dirty="0"/>
          </a:p>
          <a:p>
            <a:endParaRPr lang="en-IN" dirty="0"/>
          </a:p>
        </p:txBody>
      </p:sp>
    </p:spTree>
    <p:extLst>
      <p:ext uri="{BB962C8B-B14F-4D97-AF65-F5344CB8AC3E}">
        <p14:creationId xmlns:p14="http://schemas.microsoft.com/office/powerpoint/2010/main" val="1102456731"/>
      </p:ext>
    </p:extLst>
  </p:cSld>
  <p:clrMapOvr>
    <a:masterClrMapping/>
  </p:clrMapOvr>
  <p:transition spd="slow">
    <p:randomBar dir="vert"/>
    <p:sndAc>
      <p:stSnd>
        <p:snd r:embed="rId2" name="click.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11F5-ED2F-4D30-8559-B9E772FA7941}"/>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A52DBC1A-75CB-4B7D-A505-2E042E2C9F79}"/>
              </a:ext>
            </a:extLst>
          </p:cNvPr>
          <p:cNvSpPr>
            <a:spLocks noGrp="1"/>
          </p:cNvSpPr>
          <p:nvPr>
            <p:ph idx="1"/>
          </p:nvPr>
        </p:nvSpPr>
        <p:spPr/>
        <p:txBody>
          <a:bodyPr/>
          <a:lstStyle/>
          <a:p>
            <a:pPr marL="502920" indent="-457200">
              <a:buAutoNum type="arabicPeriod"/>
            </a:pPr>
            <a:r>
              <a:rPr lang="en-US" dirty="0"/>
              <a:t>HTML : Page Layout has been designed in HTML.</a:t>
            </a:r>
          </a:p>
          <a:p>
            <a:pPr marL="502920" indent="-457200">
              <a:buAutoNum type="arabicPeriod"/>
            </a:pPr>
            <a:r>
              <a:rPr lang="en-US" dirty="0"/>
              <a:t>CSS : Used for all designing part.</a:t>
            </a:r>
          </a:p>
          <a:p>
            <a:pPr marL="502920" indent="-457200">
              <a:buAutoNum type="arabicPeriod"/>
            </a:pPr>
            <a:r>
              <a:rPr lang="en-US" dirty="0"/>
              <a:t>JavaScript : All Validation task and animations has been developed by JS.</a:t>
            </a:r>
          </a:p>
          <a:p>
            <a:pPr marL="502920" indent="-457200">
              <a:buAutoNum type="arabicPeriod"/>
            </a:pPr>
            <a:r>
              <a:rPr lang="en-US" dirty="0"/>
              <a:t>Spring Tool Suite is used to develop spring application</a:t>
            </a:r>
          </a:p>
          <a:p>
            <a:pPr marL="502920" indent="-457200">
              <a:buAutoNum type="arabicPeriod"/>
            </a:pPr>
            <a:r>
              <a:rPr lang="en-US" dirty="0"/>
              <a:t>JAVA : All the business logic has been written in JAVA.</a:t>
            </a:r>
          </a:p>
          <a:p>
            <a:pPr marL="502920" indent="-457200">
              <a:buAutoNum type="arabicPeriod"/>
            </a:pPr>
            <a:r>
              <a:rPr lang="en-US" dirty="0"/>
              <a:t>MySQL : MySQL database has been used as database</a:t>
            </a:r>
          </a:p>
        </p:txBody>
      </p:sp>
    </p:spTree>
    <p:extLst>
      <p:ext uri="{BB962C8B-B14F-4D97-AF65-F5344CB8AC3E}">
        <p14:creationId xmlns:p14="http://schemas.microsoft.com/office/powerpoint/2010/main" val="2748197821"/>
      </p:ext>
    </p:extLst>
  </p:cSld>
  <p:clrMapOvr>
    <a:masterClrMapping/>
  </p:clrMapOvr>
  <p:transition spd="slow">
    <p:randomBar dir="vert"/>
    <p:sndAc>
      <p:stSnd>
        <p:snd r:embed="rId2" name="click.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C616-0911-44F7-BE59-35C82645FECF}"/>
              </a:ext>
            </a:extLst>
          </p:cNvPr>
          <p:cNvSpPr>
            <a:spLocks noGrp="1"/>
          </p:cNvSpPr>
          <p:nvPr>
            <p:ph type="title"/>
          </p:nvPr>
        </p:nvSpPr>
        <p:spPr/>
        <p:txBody>
          <a:bodyPr/>
          <a:lstStyle/>
          <a:p>
            <a:r>
              <a:rPr lang="en-US" dirty="0"/>
              <a:t>Applications </a:t>
            </a:r>
            <a:endParaRPr lang="en-IN" dirty="0"/>
          </a:p>
        </p:txBody>
      </p:sp>
      <p:sp>
        <p:nvSpPr>
          <p:cNvPr id="3" name="Content Placeholder 2">
            <a:extLst>
              <a:ext uri="{FF2B5EF4-FFF2-40B4-BE49-F238E27FC236}">
                <a16:creationId xmlns:a16="http://schemas.microsoft.com/office/drawing/2014/main" id="{A4E8C230-E770-42DE-8FCF-8D035B602BED}"/>
              </a:ext>
            </a:extLst>
          </p:cNvPr>
          <p:cNvSpPr>
            <a:spLocks noGrp="1"/>
          </p:cNvSpPr>
          <p:nvPr>
            <p:ph idx="1"/>
          </p:nvPr>
        </p:nvSpPr>
        <p:spPr>
          <a:xfrm>
            <a:off x="841248" y="2036064"/>
            <a:ext cx="9872871" cy="4038600"/>
          </a:xfrm>
        </p:spPr>
        <p:txBody>
          <a:bodyPr/>
          <a:lstStyle/>
          <a:p>
            <a:pPr>
              <a:lnSpc>
                <a:spcPct val="115000"/>
              </a:lnSpc>
              <a:spcAft>
                <a:spcPts val="1000"/>
              </a:spcAft>
            </a:pPr>
            <a:r>
              <a:rPr lang="en-GB" sz="1800" dirty="0">
                <a:effectLst/>
                <a:latin typeface="Calibri" panose="020F0502020204030204" pitchFamily="34" charset="0"/>
                <a:ea typeface="Calibri" panose="020F0502020204030204" pitchFamily="34" charset="0"/>
              </a:rPr>
              <a:t>Daily Production monitoring system </a:t>
            </a:r>
            <a:endParaRPr lang="en-IN" sz="1800" dirty="0">
              <a:effectLst/>
              <a:latin typeface="Calibri" panose="020F0502020204030204" pitchFamily="34" charset="0"/>
              <a:ea typeface="Calibri" panose="020F0502020204030204" pitchFamily="34" charset="0"/>
            </a:endParaRPr>
          </a:p>
          <a:p>
            <a:pPr marL="45720" indent="0">
              <a:lnSpc>
                <a:spcPct val="115000"/>
              </a:lnSpc>
              <a:spcAft>
                <a:spcPts val="1000"/>
              </a:spcAft>
              <a:buNone/>
            </a:pPr>
            <a:r>
              <a:rPr lang="en-GB" sz="1800" dirty="0">
                <a:effectLst/>
                <a:latin typeface="Calibri" panose="020F0502020204030204" pitchFamily="34" charset="0"/>
                <a:ea typeface="Calibri" panose="020F0502020204030204" pitchFamily="34" charset="0"/>
              </a:rPr>
              <a:t>•Automatic project_shorts</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514774439"/>
      </p:ext>
    </p:extLst>
  </p:cSld>
  <p:clrMapOvr>
    <a:masterClrMapping/>
  </p:clrMapOvr>
  <p:transition spd="slow">
    <p:randomBar dir="vert"/>
    <p:sndAc>
      <p:stSnd>
        <p:snd r:embed="rId2" name="click.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F863-1C9B-4C0E-90A5-789C290C9ABA}"/>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66B929B2-7EA5-4CCB-9F65-790C196C4264}"/>
              </a:ext>
            </a:extLst>
          </p:cNvPr>
          <p:cNvSpPr>
            <a:spLocks noGrp="1"/>
          </p:cNvSpPr>
          <p:nvPr>
            <p:ph idx="1"/>
          </p:nvPr>
        </p:nvSpPr>
        <p:spPr/>
        <p:txBody>
          <a:bodyPr/>
          <a:lstStyle/>
          <a:p>
            <a:pPr marL="45720" indent="0">
              <a:buNone/>
            </a:pPr>
            <a:endParaRPr lang="en-US" dirty="0"/>
          </a:p>
          <a:p>
            <a:pPr marL="502920" indent="-457200">
              <a:buAutoNum type="arabicPeriod"/>
            </a:pPr>
            <a:r>
              <a:rPr lang="en-US" dirty="0"/>
              <a:t>Transparency in the system.</a:t>
            </a:r>
          </a:p>
          <a:p>
            <a:pPr marL="502920" indent="-457200">
              <a:buAutoNum type="arabicPeriod"/>
            </a:pPr>
            <a:r>
              <a:rPr lang="en-US" dirty="0"/>
              <a:t>Saves Time, cost and energy.</a:t>
            </a:r>
          </a:p>
          <a:p>
            <a:pPr marL="45720" indent="0">
              <a:lnSpc>
                <a:spcPct val="115000"/>
              </a:lnSpc>
              <a:spcAft>
                <a:spcPts val="1000"/>
              </a:spcAft>
              <a:buNone/>
            </a:pPr>
            <a:r>
              <a:rPr lang="en-GB" sz="1800" dirty="0">
                <a:effectLst/>
                <a:latin typeface="Calibri" panose="020F0502020204030204" pitchFamily="34" charset="0"/>
                <a:ea typeface="Calibri" panose="020F0502020204030204" pitchFamily="34" charset="0"/>
              </a:rPr>
              <a:t>3.Industry  documentation  done whole through online (Paperless)</a:t>
            </a:r>
            <a:endParaRPr lang="en-IN" sz="1800" dirty="0">
              <a:effectLst/>
              <a:latin typeface="Calibri" panose="020F0502020204030204" pitchFamily="34" charset="0"/>
              <a:ea typeface="Calibri" panose="020F0502020204030204" pitchFamily="34" charset="0"/>
            </a:endParaRPr>
          </a:p>
          <a:p>
            <a:pPr marL="45720" indent="0">
              <a:lnSpc>
                <a:spcPct val="115000"/>
              </a:lnSpc>
              <a:spcAft>
                <a:spcPts val="1000"/>
              </a:spcAft>
              <a:buNone/>
            </a:pPr>
            <a:r>
              <a:rPr lang="en-GB" sz="1800" dirty="0">
                <a:latin typeface="Calibri" panose="020F0502020204030204" pitchFamily="34" charset="0"/>
                <a:ea typeface="Calibri" panose="020F0502020204030204" pitchFamily="34" charset="0"/>
              </a:rPr>
              <a:t>4.</a:t>
            </a:r>
            <a:r>
              <a:rPr lang="en-GB" sz="1800" dirty="0">
                <a:effectLst/>
                <a:latin typeface="Calibri" panose="020F0502020204030204" pitchFamily="34" charset="0"/>
                <a:ea typeface="Calibri" panose="020F0502020204030204" pitchFamily="34" charset="0"/>
              </a:rPr>
              <a:t>Project flow can be maintain  and monitor easily </a:t>
            </a:r>
            <a:endParaRPr lang="en-IN" sz="1800" dirty="0">
              <a:effectLst/>
              <a:latin typeface="Calibri" panose="020F0502020204030204" pitchFamily="34" charset="0"/>
              <a:ea typeface="Calibri" panose="020F0502020204030204" pitchFamily="34" charset="0"/>
            </a:endParaRPr>
          </a:p>
          <a:p>
            <a:pPr marL="502920" indent="-457200">
              <a:buAutoNum type="arabicPeriod"/>
            </a:pPr>
            <a:endParaRPr lang="en-US" dirty="0"/>
          </a:p>
        </p:txBody>
      </p:sp>
    </p:spTree>
    <p:extLst>
      <p:ext uri="{BB962C8B-B14F-4D97-AF65-F5344CB8AC3E}">
        <p14:creationId xmlns:p14="http://schemas.microsoft.com/office/powerpoint/2010/main" val="832555674"/>
      </p:ext>
    </p:extLst>
  </p:cSld>
  <p:clrMapOvr>
    <a:masterClrMapping/>
  </p:clrMapOvr>
  <p:transition spd="slow">
    <p:randomBar dir="vert"/>
    <p:sndAc>
      <p:stSnd>
        <p:snd r:embed="rId2" name="click.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69D0-CB90-45A8-B786-FEAFF263AC92}"/>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8CD6D666-7513-494E-BDD2-57AB74B32FB9}"/>
              </a:ext>
            </a:extLst>
          </p:cNvPr>
          <p:cNvSpPr>
            <a:spLocks noGrp="1"/>
          </p:cNvSpPr>
          <p:nvPr>
            <p:ph idx="1"/>
          </p:nvPr>
        </p:nvSpPr>
        <p:spPr/>
        <p:txBody>
          <a:bodyPr/>
          <a:lstStyle/>
          <a:p>
            <a:pPr marL="502920" indent="-457200">
              <a:buAutoNum type="arabicPeriod"/>
            </a:pPr>
            <a:r>
              <a:rPr lang="en-US" dirty="0"/>
              <a:t>Accurate verification of the users is required.</a:t>
            </a:r>
          </a:p>
          <a:p>
            <a:pPr marL="502920" indent="-457200">
              <a:buAutoNum type="arabicPeriod"/>
            </a:pPr>
            <a:r>
              <a:rPr lang="en-US" dirty="0"/>
              <a:t>It requires an extensive database and memory.</a:t>
            </a:r>
            <a:endParaRPr lang="en-IN" dirty="0"/>
          </a:p>
        </p:txBody>
      </p:sp>
    </p:spTree>
    <p:extLst>
      <p:ext uri="{BB962C8B-B14F-4D97-AF65-F5344CB8AC3E}">
        <p14:creationId xmlns:p14="http://schemas.microsoft.com/office/powerpoint/2010/main" val="2512931837"/>
      </p:ext>
    </p:extLst>
  </p:cSld>
  <p:clrMapOvr>
    <a:masterClrMapping/>
  </p:clrMapOvr>
  <p:transition spd="slow">
    <p:randomBar dir="vert"/>
    <p:sndAc>
      <p:stSnd>
        <p:snd r:embed="rId2" name="click.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38AD-223A-43A6-A897-5E86A103719D}"/>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D08E0CB4-3D56-4B42-B0A5-8AAFAD21C254}"/>
              </a:ext>
            </a:extLst>
          </p:cNvPr>
          <p:cNvSpPr>
            <a:spLocks noGrp="1"/>
          </p:cNvSpPr>
          <p:nvPr>
            <p:ph idx="1"/>
          </p:nvPr>
        </p:nvSpPr>
        <p:spPr/>
        <p:txBody>
          <a:bodyPr>
            <a:normAutofit/>
          </a:bodyPr>
          <a:lstStyle/>
          <a:p>
            <a:pPr>
              <a:lnSpc>
                <a:spcPct val="115000"/>
              </a:lnSpc>
              <a:spcAft>
                <a:spcPts val="1000"/>
              </a:spcAft>
            </a:pPr>
            <a:r>
              <a:rPr lang="en-GB" sz="1800" dirty="0">
                <a:effectLst/>
                <a:latin typeface="Calibri" panose="020F0502020204030204" pitchFamily="34" charset="0"/>
                <a:ea typeface="Calibri" panose="020F0502020204030204" pitchFamily="34" charset="0"/>
              </a:rPr>
              <a:t> Industry document Management  System  can  be useful  for maintaining data records of all departments  regarding  the one particular project and simultaneously  keeping the record of project </a:t>
            </a:r>
            <a:r>
              <a:rPr lang="en-GB" sz="1800" dirty="0" smtClean="0">
                <a:effectLst/>
                <a:latin typeface="Calibri" panose="020F0502020204030204" pitchFamily="34" charset="0"/>
                <a:ea typeface="Calibri" panose="020F0502020204030204" pitchFamily="34" charset="0"/>
              </a:rPr>
              <a:t>progress </a:t>
            </a:r>
            <a:r>
              <a:rPr lang="en-GB" sz="1800" dirty="0">
                <a:effectLst/>
                <a:latin typeface="Calibri" panose="020F0502020204030204" pitchFamily="34" charset="0"/>
                <a:ea typeface="Calibri" panose="020F0502020204030204" pitchFamily="34" charset="0"/>
              </a:rPr>
              <a:t>becomes very easy  at a time.</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rPr>
              <a:t>     On single Common platform  nos. Of departments  can  give their progress reports  of that particular project and work done by all department  can be monitored easily and raising  issue and solving that is possible at earlier stages only  .</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rPr>
              <a:t>     For this we have to use strong backend and front end technology  to provide  a such large amount of data to MR and also to the  Company owner. </a:t>
            </a:r>
            <a:endParaRPr lang="en-IN" dirty="0"/>
          </a:p>
        </p:txBody>
      </p:sp>
    </p:spTree>
    <p:extLst>
      <p:ext uri="{BB962C8B-B14F-4D97-AF65-F5344CB8AC3E}">
        <p14:creationId xmlns:p14="http://schemas.microsoft.com/office/powerpoint/2010/main" val="2812547242"/>
      </p:ext>
    </p:extLst>
  </p:cSld>
  <p:clrMapOvr>
    <a:masterClrMapping/>
  </p:clrMapOvr>
  <p:transition spd="slow">
    <p:randomBar dir="vert"/>
    <p:sndAc>
      <p:stSnd>
        <p:snd r:embed="rId2" name="click.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3A18-ECBF-4BAA-8B09-8541D93BAA87}"/>
              </a:ext>
            </a:extLst>
          </p:cNvPr>
          <p:cNvSpPr>
            <a:spLocks noGrp="1"/>
          </p:cNvSpPr>
          <p:nvPr>
            <p:ph type="title"/>
          </p:nvPr>
        </p:nvSpPr>
        <p:spPr/>
        <p:txBody>
          <a:bodyPr/>
          <a:lstStyle/>
          <a:p>
            <a:r>
              <a:rPr lang="en-US" dirty="0"/>
              <a:t>Future Scope </a:t>
            </a:r>
            <a:endParaRPr lang="en-IN" dirty="0"/>
          </a:p>
        </p:txBody>
      </p:sp>
      <p:sp>
        <p:nvSpPr>
          <p:cNvPr id="3" name="Content Placeholder 2">
            <a:extLst>
              <a:ext uri="{FF2B5EF4-FFF2-40B4-BE49-F238E27FC236}">
                <a16:creationId xmlns:a16="http://schemas.microsoft.com/office/drawing/2014/main" id="{C537038B-6582-4F29-8598-19B1D99E3593}"/>
              </a:ext>
            </a:extLst>
          </p:cNvPr>
          <p:cNvSpPr>
            <a:spLocks noGrp="1"/>
          </p:cNvSpPr>
          <p:nvPr>
            <p:ph idx="1"/>
          </p:nvPr>
        </p:nvSpPr>
        <p:spPr>
          <a:xfrm>
            <a:off x="1452155" y="1956041"/>
            <a:ext cx="9601196" cy="3318936"/>
          </a:xfrm>
        </p:spPr>
        <p:txBody>
          <a:bodyPr>
            <a:normAutofit lnSpcReduction="10000"/>
          </a:bodyPr>
          <a:lstStyle/>
          <a:p>
            <a:pPr marL="502920" indent="-457200">
              <a:buAutoNum type="arabicPeriod"/>
            </a:pPr>
            <a:endParaRPr lang="en-US" dirty="0"/>
          </a:p>
          <a:p>
            <a:pPr marL="502920" indent="-457200">
              <a:buAutoNum type="arabicPeriod"/>
            </a:pPr>
            <a:endParaRPr lang="en-US" dirty="0"/>
          </a:p>
          <a:p>
            <a:pPr>
              <a:lnSpc>
                <a:spcPct val="115000"/>
              </a:lnSpc>
              <a:spcAft>
                <a:spcPts val="1000"/>
              </a:spcAft>
            </a:pPr>
            <a:r>
              <a:rPr lang="en-GB" sz="1800" dirty="0">
                <a:effectLst/>
                <a:latin typeface="Calibri" panose="020F0502020204030204" pitchFamily="34" charset="0"/>
                <a:ea typeface="Calibri" panose="020F0502020204030204" pitchFamily="34" charset="0"/>
              </a:rPr>
              <a:t>Project flow can be maintain  and monitor easily </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rPr>
              <a:t>Audit Report can be done in online mode </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rPr>
              <a:t>Finding difficulties  and taking actions for that particular problem can be taken at earlier stages only.</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rPr>
              <a:t>Project growth n loss monitoring possible  easily</a:t>
            </a:r>
            <a:endParaRPr lang="en-IN" sz="1800" dirty="0">
              <a:effectLst/>
              <a:latin typeface="Calibri" panose="020F0502020204030204" pitchFamily="34" charset="0"/>
              <a:ea typeface="Calibri" panose="020F0502020204030204" pitchFamily="34" charset="0"/>
            </a:endParaRPr>
          </a:p>
          <a:p>
            <a:pPr marL="45720" indent="0">
              <a:lnSpc>
                <a:spcPct val="115000"/>
              </a:lnSpc>
              <a:spcAft>
                <a:spcPts val="1000"/>
              </a:spcAft>
              <a:buNone/>
            </a:pPr>
            <a:endParaRPr lang="en-IN" dirty="0"/>
          </a:p>
        </p:txBody>
      </p:sp>
    </p:spTree>
    <p:extLst>
      <p:ext uri="{BB962C8B-B14F-4D97-AF65-F5344CB8AC3E}">
        <p14:creationId xmlns:p14="http://schemas.microsoft.com/office/powerpoint/2010/main" val="486071720"/>
      </p:ext>
    </p:extLst>
  </p:cSld>
  <p:clrMapOvr>
    <a:masterClrMapping/>
  </p:clrMapOvr>
  <p:transition spd="slow">
    <p:randomBar dir="vert"/>
    <p:sndAc>
      <p:stSnd>
        <p:snd r:embed="rId2" name="click.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9972-F5F4-4F24-8298-092B8400805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5099DB5-B32E-48C3-BC3A-DA44732620F8}"/>
              </a:ext>
            </a:extLst>
          </p:cNvPr>
          <p:cNvSpPr>
            <a:spLocks noGrp="1"/>
          </p:cNvSpPr>
          <p:nvPr>
            <p:ph idx="1"/>
          </p:nvPr>
        </p:nvSpPr>
        <p:spPr/>
        <p:txBody>
          <a:bodyPr>
            <a:normAutofit lnSpcReduction="10000"/>
          </a:bodyPr>
          <a:lstStyle/>
          <a:p>
            <a:r>
              <a:rPr lang="en-US" dirty="0"/>
              <a:t>Mr. Saleel Bagde for Database.</a:t>
            </a:r>
          </a:p>
          <a:p>
            <a:r>
              <a:rPr lang="en-US" dirty="0"/>
              <a:t>Mrs. Harshita Maheshwari for HTML JS &amp; CSS also she was our project guide.</a:t>
            </a:r>
          </a:p>
          <a:p>
            <a:r>
              <a:rPr lang="en-US" dirty="0" err="1"/>
              <a:t>Mrs.Mayuri</a:t>
            </a:r>
            <a:r>
              <a:rPr lang="en-US" dirty="0"/>
              <a:t> </a:t>
            </a:r>
            <a:r>
              <a:rPr lang="en-US" dirty="0" err="1"/>
              <a:t>Fakirpure</a:t>
            </a:r>
            <a:r>
              <a:rPr lang="en-US" dirty="0"/>
              <a:t> for Spring Boot in Java.</a:t>
            </a:r>
          </a:p>
          <a:p>
            <a:r>
              <a:rPr lang="en-US" dirty="0">
                <a:hlinkClick r:id="rId3"/>
              </a:rPr>
              <a:t>https://www.slideshare.net</a:t>
            </a:r>
            <a:endParaRPr lang="en-US" dirty="0"/>
          </a:p>
          <a:p>
            <a:r>
              <a:rPr lang="en-US" dirty="0">
                <a:hlinkClick r:id="rId4"/>
              </a:rPr>
              <a:t>https://www.projectideas.co.in</a:t>
            </a:r>
            <a:endParaRPr lang="en-US" dirty="0"/>
          </a:p>
          <a:p>
            <a:pPr marL="45720" indent="0">
              <a:buNone/>
            </a:pPr>
            <a:r>
              <a:rPr lang="en-US" dirty="0"/>
              <a:t>A special thanks to Infoway Management who arranged extra lab time for us. </a:t>
            </a:r>
          </a:p>
          <a:p>
            <a:endParaRPr lang="en-IN" dirty="0"/>
          </a:p>
        </p:txBody>
      </p:sp>
    </p:spTree>
    <p:extLst>
      <p:ext uri="{BB962C8B-B14F-4D97-AF65-F5344CB8AC3E}">
        <p14:creationId xmlns:p14="http://schemas.microsoft.com/office/powerpoint/2010/main" val="460046220"/>
      </p:ext>
    </p:extLst>
  </p:cSld>
  <p:clrMapOvr>
    <a:masterClrMapping/>
  </p:clrMapOvr>
  <p:transition spd="slow">
    <p:randomBar dir="vert"/>
    <p:sndAc>
      <p:stSnd>
        <p:snd r:embed="rId2" name="click.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584C-2F96-460D-8F0C-6AFB0C7EF3A9}"/>
              </a:ext>
            </a:extLst>
          </p:cNvPr>
          <p:cNvSpPr>
            <a:spLocks noGrp="1"/>
          </p:cNvSpPr>
          <p:nvPr>
            <p:ph type="title"/>
          </p:nvPr>
        </p:nvSpPr>
        <p:spPr/>
        <p:txBody>
          <a:bodyPr/>
          <a:lstStyle/>
          <a:p>
            <a:r>
              <a:rPr lang="en-US" dirty="0"/>
              <a:t>                             THANK YOU</a:t>
            </a:r>
            <a:endParaRPr lang="en-IN" dirty="0"/>
          </a:p>
        </p:txBody>
      </p:sp>
    </p:spTree>
    <p:extLst>
      <p:ext uri="{BB962C8B-B14F-4D97-AF65-F5344CB8AC3E}">
        <p14:creationId xmlns:p14="http://schemas.microsoft.com/office/powerpoint/2010/main" val="2740271495"/>
      </p:ext>
    </p:extLst>
  </p:cSld>
  <p:clrMapOvr>
    <a:masterClrMapping/>
  </p:clrMapOvr>
  <p:transition spd="slow">
    <p:randomBar dir="vert"/>
    <p:sndAc>
      <p:stSnd>
        <p:snd r:embed="rId2" name="click.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8DF6-7702-4F45-923C-76A044ABC38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BA2BF84-F430-42A2-9655-95001B3A2034}"/>
              </a:ext>
            </a:extLst>
          </p:cNvPr>
          <p:cNvSpPr>
            <a:spLocks noGrp="1"/>
          </p:cNvSpPr>
          <p:nvPr>
            <p:ph idx="1"/>
          </p:nvPr>
        </p:nvSpPr>
        <p:spPr/>
        <p:txBody>
          <a:bodyPr>
            <a:normAutofit/>
          </a:bodyPr>
          <a:lstStyle/>
          <a:p>
            <a:r>
              <a:rPr lang="en-GB" sz="1800" dirty="0">
                <a:effectLst/>
                <a:latin typeface="Calibri" panose="020F0502020204030204" pitchFamily="34" charset="0"/>
                <a:ea typeface="Calibri" panose="020F0502020204030204" pitchFamily="34" charset="0"/>
              </a:rPr>
              <a:t>Almost all mid-scale and small scale industries or organization  are doing  the all the documentation work and audit  reports   only in  offline mode or by using email for managing all data regarding  one particular project </a:t>
            </a:r>
            <a:r>
              <a:rPr lang="en-US" dirty="0"/>
              <a:t>.</a:t>
            </a:r>
          </a:p>
          <a:p>
            <a:pPr>
              <a:lnSpc>
                <a:spcPct val="115000"/>
              </a:lnSpc>
              <a:spcAft>
                <a:spcPts val="1000"/>
              </a:spcAft>
            </a:pPr>
            <a:r>
              <a:rPr lang="en-GB" sz="1800" dirty="0">
                <a:effectLst/>
                <a:latin typeface="Calibri" panose="020F0502020204030204" pitchFamily="34" charset="0"/>
                <a:ea typeface="Calibri" panose="020F0502020204030204" pitchFamily="34" charset="0"/>
              </a:rPr>
              <a:t>To overcome  such  problem:</a:t>
            </a:r>
            <a:endParaRPr lang="en-IN" sz="1800" dirty="0">
              <a:effectLst/>
              <a:latin typeface="Calibri" panose="020F0502020204030204" pitchFamily="34" charset="0"/>
              <a:ea typeface="Calibri" panose="020F0502020204030204" pitchFamily="34" charset="0"/>
            </a:endParaRPr>
          </a:p>
          <a:p>
            <a:r>
              <a:rPr lang="en-GB" sz="1800" dirty="0">
                <a:effectLst/>
                <a:latin typeface="Calibri" panose="020F0502020204030204" pitchFamily="34" charset="0"/>
                <a:ea typeface="Calibri" panose="020F0502020204030204" pitchFamily="34" charset="0"/>
              </a:rPr>
              <a:t>   Industry document Management  System  can  be useful  for maintaining data records of all departments  regarding  the one particular project and simultaneously  keeping the record of project </a:t>
            </a:r>
            <a:r>
              <a:rPr lang="en-GB" sz="1800" dirty="0" smtClean="0">
                <a:effectLst/>
                <a:latin typeface="Calibri" panose="020F0502020204030204" pitchFamily="34" charset="0"/>
                <a:ea typeface="Calibri" panose="020F0502020204030204" pitchFamily="34" charset="0"/>
              </a:rPr>
              <a:t>progress </a:t>
            </a:r>
            <a:r>
              <a:rPr lang="en-GB" sz="1800" dirty="0">
                <a:effectLst/>
                <a:latin typeface="Calibri" panose="020F0502020204030204" pitchFamily="34" charset="0"/>
                <a:ea typeface="Calibri" panose="020F0502020204030204" pitchFamily="34" charset="0"/>
              </a:rPr>
              <a:t>becomes very easy  at a time</a:t>
            </a:r>
            <a:endParaRPr lang="en-US" dirty="0"/>
          </a:p>
          <a:p>
            <a:pPr marL="45720" indent="0">
              <a:buNone/>
            </a:pPr>
            <a:r>
              <a:rPr lang="en-US" dirty="0"/>
              <a:t>. </a:t>
            </a:r>
            <a:r>
              <a:rPr lang="en-GB" sz="1800" dirty="0">
                <a:effectLst/>
                <a:latin typeface="Calibri" panose="020F0502020204030204" pitchFamily="34" charset="0"/>
                <a:ea typeface="Calibri" panose="020F0502020204030204" pitchFamily="34" charset="0"/>
              </a:rPr>
              <a:t>On single Common platform  nos. Of departments  can  give their progress reports  of that particular project </a:t>
            </a:r>
            <a:endParaRPr lang="en-IN" dirty="0"/>
          </a:p>
        </p:txBody>
      </p:sp>
    </p:spTree>
    <p:extLst>
      <p:ext uri="{BB962C8B-B14F-4D97-AF65-F5344CB8AC3E}">
        <p14:creationId xmlns:p14="http://schemas.microsoft.com/office/powerpoint/2010/main" val="889357797"/>
      </p:ext>
    </p:extLst>
  </p:cSld>
  <p:clrMapOvr>
    <a:masterClrMapping/>
  </p:clrMapOvr>
  <p:transition spd="slow">
    <p:randomBar dir="vert"/>
    <p:sndAc>
      <p:stSnd>
        <p:snd r:embed="rId2" name="click.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7CA9-414B-40A5-A72A-FA8B0A6F6F33}"/>
              </a:ext>
            </a:extLst>
          </p:cNvPr>
          <p:cNvSpPr>
            <a:spLocks noGrp="1"/>
          </p:cNvSpPr>
          <p:nvPr>
            <p:ph type="title"/>
          </p:nvPr>
        </p:nvSpPr>
        <p:spPr/>
        <p:txBody>
          <a:bodyPr/>
          <a:lstStyle/>
          <a:p>
            <a:r>
              <a:rPr lang="en-US" dirty="0"/>
              <a:t>Choice of topic</a:t>
            </a:r>
            <a:endParaRPr lang="en-IN" dirty="0"/>
          </a:p>
        </p:txBody>
      </p:sp>
      <p:sp>
        <p:nvSpPr>
          <p:cNvPr id="3" name="Content Placeholder 2">
            <a:extLst>
              <a:ext uri="{FF2B5EF4-FFF2-40B4-BE49-F238E27FC236}">
                <a16:creationId xmlns:a16="http://schemas.microsoft.com/office/drawing/2014/main" id="{D2B41C62-3888-4B88-9D86-7CBCFAFAA10A}"/>
              </a:ext>
            </a:extLst>
          </p:cNvPr>
          <p:cNvSpPr>
            <a:spLocks noGrp="1"/>
          </p:cNvSpPr>
          <p:nvPr>
            <p:ph idx="1"/>
          </p:nvPr>
        </p:nvSpPr>
        <p:spPr/>
        <p:txBody>
          <a:bodyPr>
            <a:normAutofit lnSpcReduction="10000"/>
          </a:bodyPr>
          <a:lstStyle/>
          <a:p>
            <a:pPr>
              <a:lnSpc>
                <a:spcPct val="115000"/>
              </a:lnSpc>
              <a:spcAft>
                <a:spcPts val="1000"/>
              </a:spcAft>
            </a:pPr>
            <a:r>
              <a:rPr lang="en-GB" sz="1800" dirty="0">
                <a:effectLst/>
                <a:latin typeface="Calibri" panose="020F0502020204030204" pitchFamily="34" charset="0"/>
                <a:ea typeface="Calibri" panose="020F0502020204030204" pitchFamily="34" charset="0"/>
              </a:rPr>
              <a:t>To make documentation  (Industrial)Fully  online mode.</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rPr>
              <a:t>•Flow of project maintain in a queue. </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rPr>
              <a:t>•Make the project progress/Status Monitor easily.</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rPr>
              <a:t>•To provide number of project  parallel  working and monitoring their progress. </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rPr>
              <a:t>•Monitoring  progress of each department  and overall  for project </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rPr>
              <a:t>•It will help to understand  particular problem easily and action  can be taken  at earlier stages only. </a:t>
            </a:r>
            <a:endParaRPr lang="en-IN" sz="1800" dirty="0">
              <a:effectLst/>
              <a:latin typeface="Calibri" panose="020F0502020204030204" pitchFamily="34" charset="0"/>
              <a:ea typeface="Calibri" panose="020F0502020204030204" pitchFamily="34" charset="0"/>
            </a:endParaRPr>
          </a:p>
          <a:p>
            <a:pPr marL="45720" indent="0">
              <a:buNone/>
            </a:pPr>
            <a:endParaRPr lang="en-IN" dirty="0"/>
          </a:p>
        </p:txBody>
      </p:sp>
    </p:spTree>
    <p:extLst>
      <p:ext uri="{BB962C8B-B14F-4D97-AF65-F5344CB8AC3E}">
        <p14:creationId xmlns:p14="http://schemas.microsoft.com/office/powerpoint/2010/main" val="1735352625"/>
      </p:ext>
    </p:extLst>
  </p:cSld>
  <p:clrMapOvr>
    <a:masterClrMapping/>
  </p:clrMapOvr>
  <p:transition spd="slow">
    <p:randomBar dir="vert"/>
    <p:sndAc>
      <p:stSnd>
        <p:snd r:embed="rId2"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4B5C-5411-460F-8B38-C461E3F3E36D}"/>
              </a:ext>
            </a:extLst>
          </p:cNvPr>
          <p:cNvSpPr>
            <a:spLocks noGrp="1"/>
          </p:cNvSpPr>
          <p:nvPr>
            <p:ph type="title"/>
          </p:nvPr>
        </p:nvSpPr>
        <p:spPr/>
        <p:txBody>
          <a:bodyPr/>
          <a:lstStyle/>
          <a:p>
            <a:r>
              <a:rPr lang="en-US" dirty="0"/>
              <a:t>Proposed System </a:t>
            </a:r>
            <a:endParaRPr lang="en-IN" dirty="0"/>
          </a:p>
        </p:txBody>
      </p:sp>
      <p:sp>
        <p:nvSpPr>
          <p:cNvPr id="3" name="Content Placeholder 2">
            <a:extLst>
              <a:ext uri="{FF2B5EF4-FFF2-40B4-BE49-F238E27FC236}">
                <a16:creationId xmlns:a16="http://schemas.microsoft.com/office/drawing/2014/main" id="{1E01CBFD-5726-4A5B-B15F-A737819CDED5}"/>
              </a:ext>
            </a:extLst>
          </p:cNvPr>
          <p:cNvSpPr>
            <a:spLocks noGrp="1"/>
          </p:cNvSpPr>
          <p:nvPr>
            <p:ph idx="1"/>
          </p:nvPr>
        </p:nvSpPr>
        <p:spPr/>
        <p:txBody>
          <a:bodyPr>
            <a:normAutofit/>
          </a:bodyPr>
          <a:lstStyle/>
          <a:p>
            <a:pPr marL="45720" indent="0">
              <a:buNone/>
            </a:pPr>
            <a:r>
              <a:rPr lang="en-US" dirty="0"/>
              <a:t>AIM:</a:t>
            </a:r>
          </a:p>
          <a:p>
            <a:pPr marL="45720" indent="0">
              <a:lnSpc>
                <a:spcPct val="115000"/>
              </a:lnSpc>
              <a:spcAft>
                <a:spcPts val="1000"/>
              </a:spcAft>
              <a:buNone/>
            </a:pPr>
            <a:r>
              <a:rPr lang="en-US" dirty="0"/>
              <a:t>1. It will help to make </a:t>
            </a:r>
            <a:r>
              <a:rPr lang="en-GB" sz="1800" dirty="0">
                <a:effectLst/>
                <a:latin typeface="Calibri" panose="020F0502020204030204" pitchFamily="34" charset="0"/>
                <a:ea typeface="Calibri" panose="020F0502020204030204" pitchFamily="34" charset="0"/>
              </a:rPr>
              <a:t>project progress/Status Monitor easily.</a:t>
            </a:r>
            <a:endParaRPr lang="en-IN" sz="1800" dirty="0">
              <a:latin typeface="Calibri" panose="020F0502020204030204" pitchFamily="34" charset="0"/>
              <a:ea typeface="Calibri" panose="020F0502020204030204" pitchFamily="34" charset="0"/>
            </a:endParaRPr>
          </a:p>
          <a:p>
            <a:pPr marL="45720" indent="0">
              <a:lnSpc>
                <a:spcPct val="115000"/>
              </a:lnSpc>
              <a:spcAft>
                <a:spcPts val="1000"/>
              </a:spcAft>
              <a:buNone/>
            </a:pPr>
            <a:r>
              <a:rPr lang="en-GB" sz="1800" dirty="0">
                <a:effectLst/>
                <a:latin typeface="Calibri" panose="020F0502020204030204" pitchFamily="34" charset="0"/>
                <a:ea typeface="Calibri" panose="020F0502020204030204" pitchFamily="34" charset="0"/>
              </a:rPr>
              <a:t>2.Monitoring  progress of each department  and overall  for project </a:t>
            </a:r>
            <a:endParaRPr lang="en-IN" sz="1800" dirty="0">
              <a:effectLst/>
              <a:latin typeface="Calibri" panose="020F0502020204030204" pitchFamily="34" charset="0"/>
              <a:ea typeface="Calibri" panose="020F0502020204030204" pitchFamily="34" charset="0"/>
            </a:endParaRPr>
          </a:p>
          <a:p>
            <a:pPr marL="45720" indent="0">
              <a:lnSpc>
                <a:spcPct val="115000"/>
              </a:lnSpc>
              <a:spcAft>
                <a:spcPts val="1000"/>
              </a:spcAft>
              <a:buNone/>
            </a:pPr>
            <a:r>
              <a:rPr lang="en-GB" sz="1800" dirty="0">
                <a:effectLst/>
                <a:latin typeface="Calibri" panose="020F0502020204030204" pitchFamily="34" charset="0"/>
                <a:ea typeface="Calibri" panose="020F0502020204030204" pitchFamily="34" charset="0"/>
              </a:rPr>
              <a:t>3.It will help to understand  particular problem easily and action  can be taken  at earlier stages only. </a:t>
            </a:r>
            <a:endParaRPr lang="en-IN" sz="1800" dirty="0">
              <a:effectLst/>
              <a:latin typeface="Calibri" panose="020F0502020204030204" pitchFamily="34" charset="0"/>
              <a:ea typeface="Calibri" panose="020F0502020204030204" pitchFamily="34" charset="0"/>
            </a:endParaRPr>
          </a:p>
          <a:p>
            <a:pPr marL="45720" indent="0">
              <a:lnSpc>
                <a:spcPct val="115000"/>
              </a:lnSpc>
              <a:spcAft>
                <a:spcPts val="1000"/>
              </a:spcAft>
              <a:buNone/>
            </a:pPr>
            <a:endParaRPr lang="en-US" dirty="0"/>
          </a:p>
          <a:p>
            <a:pPr marL="45720" indent="0">
              <a:buNone/>
            </a:pPr>
            <a:r>
              <a:rPr lang="en-US" dirty="0"/>
              <a:t> </a:t>
            </a:r>
            <a:endParaRPr lang="en-IN" dirty="0"/>
          </a:p>
        </p:txBody>
      </p:sp>
    </p:spTree>
    <p:extLst>
      <p:ext uri="{BB962C8B-B14F-4D97-AF65-F5344CB8AC3E}">
        <p14:creationId xmlns:p14="http://schemas.microsoft.com/office/powerpoint/2010/main" val="1689906289"/>
      </p:ext>
    </p:extLst>
  </p:cSld>
  <p:clrMapOvr>
    <a:masterClrMapping/>
  </p:clrMapOvr>
  <p:transition spd="slow">
    <p:randomBar dir="vert"/>
    <p:sndAc>
      <p:stSnd>
        <p:snd r:embed="rId2" name="click.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5E07-CE89-4D49-BF46-BC942575F6E3}"/>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BF78C1FC-A480-4141-AA6E-0847B11E741B}"/>
              </a:ext>
            </a:extLst>
          </p:cNvPr>
          <p:cNvSpPr>
            <a:spLocks noGrp="1"/>
          </p:cNvSpPr>
          <p:nvPr>
            <p:ph idx="1"/>
          </p:nvPr>
        </p:nvSpPr>
        <p:spPr/>
        <p:txBody>
          <a:bodyPr>
            <a:normAutofit/>
          </a:bodyPr>
          <a:lstStyle/>
          <a:p>
            <a:pPr marL="45720" indent="0">
              <a:buNone/>
            </a:pPr>
            <a:r>
              <a:rPr lang="en-US" dirty="0"/>
              <a:t>The objective is to create a web site that can perform the following:-</a:t>
            </a:r>
          </a:p>
          <a:p>
            <a:pPr marL="45720" indent="0">
              <a:lnSpc>
                <a:spcPct val="115000"/>
              </a:lnSpc>
              <a:spcAft>
                <a:spcPts val="1000"/>
              </a:spcAft>
              <a:buNone/>
            </a:pPr>
            <a:r>
              <a:rPr lang="en-GB" sz="1800" dirty="0">
                <a:effectLst/>
                <a:latin typeface="Times New Roman" panose="02020603050405020304" pitchFamily="18" charset="0"/>
                <a:ea typeface="Times New Roman" panose="02020603050405020304" pitchFamily="18" charset="0"/>
              </a:rPr>
              <a:t>1.designing ER diagram and  implementing those relation into database in form of tables</a:t>
            </a:r>
            <a:endParaRPr lang="en-IN" sz="1800" dirty="0">
              <a:effectLst/>
              <a:latin typeface="Calibri" panose="020F0502020204030204" pitchFamily="34" charset="0"/>
              <a:ea typeface="Calibri" panose="020F0502020204030204" pitchFamily="34" charset="0"/>
            </a:endParaRPr>
          </a:p>
          <a:p>
            <a:pPr marL="45720" indent="0">
              <a:buNone/>
            </a:pPr>
            <a:r>
              <a:rPr lang="en-GB" sz="1800" dirty="0">
                <a:effectLst/>
                <a:latin typeface="Times New Roman" panose="02020603050405020304" pitchFamily="18" charset="0"/>
                <a:ea typeface="Times New Roman" panose="02020603050405020304" pitchFamily="18" charset="0"/>
              </a:rPr>
              <a:t>2. </a:t>
            </a:r>
            <a:r>
              <a:rPr lang="en-GB" sz="1800" dirty="0">
                <a:latin typeface="Times New Roman" panose="02020603050405020304" pitchFamily="18" charset="0"/>
                <a:ea typeface="Times New Roman" panose="02020603050405020304" pitchFamily="18" charset="0"/>
              </a:rPr>
              <a:t>B</a:t>
            </a:r>
            <a:r>
              <a:rPr lang="en-GB" sz="1800" dirty="0">
                <a:effectLst/>
                <a:latin typeface="Times New Roman" panose="02020603050405020304" pitchFamily="18" charset="0"/>
                <a:ea typeface="Times New Roman" panose="02020603050405020304" pitchFamily="18" charset="0"/>
              </a:rPr>
              <a:t>y using React JS we will be </a:t>
            </a:r>
            <a:r>
              <a:rPr lang="en-GB" sz="1800" dirty="0" smtClean="0">
                <a:effectLst/>
                <a:latin typeface="Times New Roman" panose="02020603050405020304" pitchFamily="18" charset="0"/>
                <a:ea typeface="Times New Roman" panose="02020603050405020304" pitchFamily="18" charset="0"/>
              </a:rPr>
              <a:t>designing </a:t>
            </a:r>
            <a:r>
              <a:rPr lang="en-GB" sz="1800" dirty="0">
                <a:effectLst/>
                <a:latin typeface="Times New Roman" panose="02020603050405020304" pitchFamily="18" charset="0"/>
                <a:ea typeface="Times New Roman" panose="02020603050405020304" pitchFamily="18" charset="0"/>
              </a:rPr>
              <a:t>front end of our project ,here we will be having Login form which will take input from users and whatever response from server will be displayed to user </a:t>
            </a:r>
            <a:endParaRPr lang="en-US" dirty="0"/>
          </a:p>
          <a:p>
            <a:pPr marL="45720" indent="0">
              <a:buNone/>
            </a:pPr>
            <a:r>
              <a:rPr lang="en-US" dirty="0"/>
              <a:t>3.</a:t>
            </a:r>
            <a:r>
              <a:rPr lang="en-GB" sz="1800" dirty="0">
                <a:effectLst/>
                <a:latin typeface="Times New Roman" panose="02020603050405020304" pitchFamily="18" charset="0"/>
                <a:ea typeface="Times New Roman" panose="02020603050405020304" pitchFamily="18" charset="0"/>
              </a:rPr>
              <a:t> In this level there will be the actual connectivity with the server  the pre processing of request and generating the response will be the main task in this level.</a:t>
            </a:r>
            <a:endParaRPr lang="en-IN" sz="1800" dirty="0">
              <a:effectLst/>
              <a:latin typeface="Calibri" panose="020F0502020204030204" pitchFamily="34" charset="0"/>
              <a:ea typeface="Calibri" panose="020F0502020204030204" pitchFamily="34" charset="0"/>
            </a:endParaRPr>
          </a:p>
          <a:p>
            <a:pPr marL="45720" indent="0">
              <a:buNone/>
            </a:pPr>
            <a:endParaRPr lang="en-IN" dirty="0"/>
          </a:p>
        </p:txBody>
      </p:sp>
    </p:spTree>
    <p:extLst>
      <p:ext uri="{BB962C8B-B14F-4D97-AF65-F5344CB8AC3E}">
        <p14:creationId xmlns:p14="http://schemas.microsoft.com/office/powerpoint/2010/main" val="3826499070"/>
      </p:ext>
    </p:extLst>
  </p:cSld>
  <p:clrMapOvr>
    <a:masterClrMapping/>
  </p:clrMapOvr>
  <p:transition spd="slow">
    <p:randomBar dir="vert"/>
    <p:sndAc>
      <p:stSnd>
        <p:snd r:embed="rId2" name="click.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F15B-1254-4DCE-88CF-8C9F10EDC43E}"/>
              </a:ext>
            </a:extLst>
          </p:cNvPr>
          <p:cNvSpPr>
            <a:spLocks noGrp="1"/>
          </p:cNvSpPr>
          <p:nvPr>
            <p:ph type="title"/>
          </p:nvPr>
        </p:nvSpPr>
        <p:spPr>
          <a:xfrm>
            <a:off x="1294362" y="684157"/>
            <a:ext cx="9603275" cy="1049235"/>
          </a:xfrm>
        </p:spPr>
        <p:txBody>
          <a:bodyPr/>
          <a:lstStyle/>
          <a:p>
            <a:pPr algn="ctr"/>
            <a:r>
              <a:rPr lang="en-US" dirty="0"/>
              <a:t>Proposed System Model </a:t>
            </a:r>
            <a:endParaRPr lang="en-IN" dirty="0"/>
          </a:p>
        </p:txBody>
      </p:sp>
      <p:sp>
        <p:nvSpPr>
          <p:cNvPr id="3" name="Content Placeholder 2">
            <a:extLst>
              <a:ext uri="{FF2B5EF4-FFF2-40B4-BE49-F238E27FC236}">
                <a16:creationId xmlns:a16="http://schemas.microsoft.com/office/drawing/2014/main" id="{5AB6AA72-8253-4365-B39D-9186BF9C0749}"/>
              </a:ext>
            </a:extLst>
          </p:cNvPr>
          <p:cNvSpPr>
            <a:spLocks noGrp="1"/>
          </p:cNvSpPr>
          <p:nvPr>
            <p:ph idx="1"/>
          </p:nvPr>
        </p:nvSpPr>
        <p:spPr>
          <a:xfrm>
            <a:off x="1451579" y="2015732"/>
            <a:ext cx="9722389" cy="4010164"/>
          </a:xfrm>
        </p:spPr>
        <p:txBody>
          <a:bodyPr>
            <a:normAutofit fontScale="62500" lnSpcReduction="20000"/>
          </a:bodyPr>
          <a:lstStyle/>
          <a:p>
            <a:pPr marL="45720" indent="0" algn="ctr">
              <a:buNone/>
            </a:pPr>
            <a:r>
              <a:rPr lang="en-US" dirty="0"/>
              <a:t>There are three main modules:</a:t>
            </a:r>
          </a:p>
          <a:p>
            <a:pPr marL="45720" indent="0" algn="ctr">
              <a:buNone/>
            </a:pPr>
            <a:endParaRPr lang="en-US" dirty="0"/>
          </a:p>
          <a:p>
            <a:pPr marL="45720" indent="0" algn="ctr">
              <a:buNone/>
            </a:pPr>
            <a:r>
              <a:rPr lang="en-US" dirty="0"/>
              <a:t>Authentication                                    </a:t>
            </a:r>
            <a:r>
              <a:rPr lang="en-US" dirty="0" smtClean="0"/>
              <a:t>Department                                         </a:t>
            </a:r>
            <a:r>
              <a:rPr lang="en-US" dirty="0"/>
              <a:t>Audit</a:t>
            </a:r>
          </a:p>
          <a:p>
            <a:pPr marL="45720" indent="0" algn="ctr">
              <a:buNone/>
            </a:pPr>
            <a:endParaRPr lang="en-US" dirty="0"/>
          </a:p>
          <a:p>
            <a:pPr marL="45720" indent="0" algn="ctr">
              <a:buNone/>
            </a:pPr>
            <a:r>
              <a:rPr lang="en-US" dirty="0"/>
              <a:t>              </a:t>
            </a:r>
            <a:r>
              <a:rPr lang="en-US" dirty="0" smtClean="0"/>
              <a:t>1.  </a:t>
            </a:r>
            <a:r>
              <a:rPr lang="en-US" dirty="0"/>
              <a:t>login                                            1 Add attendance                                      1 breakdown analysis</a:t>
            </a:r>
          </a:p>
          <a:p>
            <a:pPr marL="502920" indent="-457200" algn="ctr">
              <a:buAutoNum type="arabicPlain"/>
            </a:pPr>
            <a:endParaRPr lang="en-US" dirty="0"/>
          </a:p>
          <a:p>
            <a:pPr marL="45720" indent="0" algn="ctr">
              <a:buNone/>
            </a:pPr>
            <a:r>
              <a:rPr lang="en-US" dirty="0"/>
              <a:t>                    2.registeration                                 2 View attendance                                2 preventive Maintenance sheet</a:t>
            </a:r>
          </a:p>
          <a:p>
            <a:pPr marL="45720" indent="0" algn="ctr">
              <a:buNone/>
            </a:pPr>
            <a:endParaRPr lang="en-US" dirty="0"/>
          </a:p>
          <a:p>
            <a:pPr marL="45720" indent="0" algn="ctr">
              <a:buNone/>
            </a:pPr>
            <a:r>
              <a:rPr lang="en-US" dirty="0"/>
              <a:t>          3    add   employee                            3 Machine details                                    3 Electricity Consumption</a:t>
            </a:r>
          </a:p>
          <a:p>
            <a:pPr marL="45720" indent="0" algn="ctr">
              <a:buNone/>
            </a:pPr>
            <a:endParaRPr lang="en-US" dirty="0"/>
          </a:p>
          <a:p>
            <a:pPr marL="45720" indent="0" algn="ctr">
              <a:buNone/>
            </a:pPr>
            <a:r>
              <a:rPr lang="en-US" dirty="0"/>
              <a:t>   4 log out                                        </a:t>
            </a:r>
          </a:p>
          <a:p>
            <a:pPr marL="45720" indent="0" algn="ctr">
              <a:buNone/>
            </a:pPr>
            <a:r>
              <a:rPr lang="en-US" dirty="0"/>
              <a:t>                                                                                                  </a:t>
            </a:r>
            <a:endParaRPr lang="en-IN" dirty="0"/>
          </a:p>
        </p:txBody>
      </p:sp>
    </p:spTree>
    <p:extLst>
      <p:ext uri="{BB962C8B-B14F-4D97-AF65-F5344CB8AC3E}">
        <p14:creationId xmlns:p14="http://schemas.microsoft.com/office/powerpoint/2010/main" val="514364870"/>
      </p:ext>
    </p:extLst>
  </p:cSld>
  <p:clrMapOvr>
    <a:masterClrMapping/>
  </p:clrMapOvr>
  <p:transition spd="slow">
    <p:randomBar dir="vert"/>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80F4-1247-4E32-857B-318E0750D992}"/>
              </a:ext>
            </a:extLst>
          </p:cNvPr>
          <p:cNvSpPr>
            <a:spLocks noGrp="1"/>
          </p:cNvSpPr>
          <p:nvPr>
            <p:ph type="title"/>
          </p:nvPr>
        </p:nvSpPr>
        <p:spPr>
          <a:xfrm>
            <a:off x="6805747" y="-52251"/>
            <a:ext cx="4976949" cy="457199"/>
          </a:xfrm>
        </p:spPr>
        <p:txBody>
          <a:bodyPr>
            <a:normAutofit fontScale="90000"/>
          </a:bodyPr>
          <a:lstStyle/>
          <a:p>
            <a:r>
              <a:rPr lang="en-US" dirty="0"/>
              <a:t>Proposed Approach</a:t>
            </a:r>
            <a:endParaRPr lang="en-IN" dirty="0"/>
          </a:p>
        </p:txBody>
      </p:sp>
      <p:pic>
        <p:nvPicPr>
          <p:cNvPr id="7" name="Content Placeholder 6" descr="Diagram&#10;&#10;Description automatically generated">
            <a:extLst>
              <a:ext uri="{FF2B5EF4-FFF2-40B4-BE49-F238E27FC236}">
                <a16:creationId xmlns:a16="http://schemas.microsoft.com/office/drawing/2014/main" id="{5EC6A34F-7F63-58C2-7930-A7C43C80F98F}"/>
              </a:ext>
            </a:extLst>
          </p:cNvPr>
          <p:cNvPicPr>
            <a:picLocks noGrp="1" noChangeAspect="1"/>
          </p:cNvPicPr>
          <p:nvPr>
            <p:ph idx="1"/>
          </p:nvPr>
        </p:nvPicPr>
        <p:blipFill>
          <a:blip r:embed="rId3"/>
          <a:stretch>
            <a:fillRect/>
          </a:stretch>
        </p:blipFill>
        <p:spPr>
          <a:xfrm>
            <a:off x="91440" y="360488"/>
            <a:ext cx="11987795" cy="6497512"/>
          </a:xfrm>
        </p:spPr>
      </p:pic>
    </p:spTree>
    <p:extLst>
      <p:ext uri="{BB962C8B-B14F-4D97-AF65-F5344CB8AC3E}">
        <p14:creationId xmlns:p14="http://schemas.microsoft.com/office/powerpoint/2010/main" val="249401257"/>
      </p:ext>
    </p:extLst>
  </p:cSld>
  <p:clrMapOvr>
    <a:masterClrMapping/>
  </p:clrMapOvr>
  <p:transition spd="slow">
    <p:randomBar dir="vert"/>
    <p:sndAc>
      <p:stSnd>
        <p:snd r:embed="rId2"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B440-F37E-4986-A21F-F58725B2F186}"/>
              </a:ext>
            </a:extLst>
          </p:cNvPr>
          <p:cNvSpPr>
            <a:spLocks noGrp="1"/>
          </p:cNvSpPr>
          <p:nvPr>
            <p:ph type="title"/>
          </p:nvPr>
        </p:nvSpPr>
        <p:spPr/>
        <p:txBody>
          <a:bodyPr/>
          <a:lstStyle/>
          <a:p>
            <a:r>
              <a:rPr lang="en-US" dirty="0"/>
              <a:t>Screenshots</a:t>
            </a:r>
            <a:endParaRPr lang="en-IN" dirty="0"/>
          </a:p>
        </p:txBody>
      </p:sp>
      <p:pic>
        <p:nvPicPr>
          <p:cNvPr id="5" name="Content Placeholder 4">
            <a:extLst>
              <a:ext uri="{FF2B5EF4-FFF2-40B4-BE49-F238E27FC236}">
                <a16:creationId xmlns:a16="http://schemas.microsoft.com/office/drawing/2014/main" id="{A3C07AEF-CFFB-432D-B031-B6821A6E367C}"/>
              </a:ext>
            </a:extLst>
          </p:cNvPr>
          <p:cNvPicPr>
            <a:picLocks noGrp="1" noChangeAspect="1"/>
          </p:cNvPicPr>
          <p:nvPr>
            <p:ph idx="1"/>
          </p:nvPr>
        </p:nvPicPr>
        <p:blipFill>
          <a:blip r:embed="rId3"/>
          <a:stretch>
            <a:fillRect/>
          </a:stretch>
        </p:blipFill>
        <p:spPr>
          <a:xfrm>
            <a:off x="1245704" y="2057400"/>
            <a:ext cx="9342783" cy="4038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descr="Graphical user interface, text, application&#10;&#10;Description automatically generated">
            <a:extLst>
              <a:ext uri="{FF2B5EF4-FFF2-40B4-BE49-F238E27FC236}">
                <a16:creationId xmlns:a16="http://schemas.microsoft.com/office/drawing/2014/main" id="{667A6B71-51ED-7921-B677-77F19A36575E}"/>
              </a:ext>
            </a:extLst>
          </p:cNvPr>
          <p:cNvPicPr>
            <a:picLocks noChangeAspect="1"/>
          </p:cNvPicPr>
          <p:nvPr/>
        </p:nvPicPr>
        <p:blipFill>
          <a:blip r:embed="rId4"/>
          <a:stretch>
            <a:fillRect/>
          </a:stretch>
        </p:blipFill>
        <p:spPr>
          <a:xfrm>
            <a:off x="152400" y="395287"/>
            <a:ext cx="11887200" cy="6067425"/>
          </a:xfrm>
          <a:prstGeom prst="rect">
            <a:avLst/>
          </a:prstGeom>
        </p:spPr>
      </p:pic>
    </p:spTree>
    <p:extLst>
      <p:ext uri="{BB962C8B-B14F-4D97-AF65-F5344CB8AC3E}">
        <p14:creationId xmlns:p14="http://schemas.microsoft.com/office/powerpoint/2010/main" val="2608220635"/>
      </p:ext>
    </p:extLst>
  </p:cSld>
  <p:clrMapOvr>
    <a:masterClrMapping/>
  </p:clrMapOvr>
  <p:transition spd="slow">
    <p:randomBar dir="vert"/>
    <p:sndAc>
      <p:stSnd>
        <p:snd r:embed="rId2" name="click.wav"/>
      </p:stSnd>
    </p:sndAc>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369</TotalTime>
  <Words>745</Words>
  <Application>Microsoft Office PowerPoint</Application>
  <PresentationFormat>Widescreen</PresentationFormat>
  <Paragraphs>102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Garamond</vt:lpstr>
      <vt:lpstr>Times New Roman</vt:lpstr>
      <vt:lpstr>Organic</vt:lpstr>
      <vt:lpstr>INDUSTRY DOCCUMENT MANAGMENT SYSTEM</vt:lpstr>
      <vt:lpstr>Contents</vt:lpstr>
      <vt:lpstr>Introduction</vt:lpstr>
      <vt:lpstr>Choice of topic</vt:lpstr>
      <vt:lpstr>Proposed System </vt:lpstr>
      <vt:lpstr>Methodology</vt:lpstr>
      <vt:lpstr>Proposed System Model </vt:lpstr>
      <vt:lpstr>Proposed Approach</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Requirements</vt:lpstr>
      <vt:lpstr>Technologies Used</vt:lpstr>
      <vt:lpstr>Applications </vt:lpstr>
      <vt:lpstr>Advantages</vt:lpstr>
      <vt:lpstr>Limitations</vt:lpstr>
      <vt:lpstr>Conclusion </vt:lpstr>
      <vt:lpstr>Future Scope </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 assistance portal</dc:title>
  <dc:creator>Abhishek Badal</dc:creator>
  <cp:lastModifiedBy>Admin</cp:lastModifiedBy>
  <cp:revision>26</cp:revision>
  <dcterms:created xsi:type="dcterms:W3CDTF">2022-04-06T16:17:24Z</dcterms:created>
  <dcterms:modified xsi:type="dcterms:W3CDTF">2022-09-26T12:35:33Z</dcterms:modified>
</cp:coreProperties>
</file>