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5"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43" d="100"/>
          <a:sy n="43" d="100"/>
        </p:scale>
        <p:origin x="2222"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65F7-D4CB-2A76-2126-800E6584CB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462716-E71F-1C17-CB3E-D3476DA79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A95181-07E5-B90A-2D24-7BE999D20B6D}"/>
              </a:ext>
            </a:extLst>
          </p:cNvPr>
          <p:cNvSpPr>
            <a:spLocks noGrp="1"/>
          </p:cNvSpPr>
          <p:nvPr>
            <p:ph type="dt" sz="half" idx="10"/>
          </p:nvPr>
        </p:nvSpPr>
        <p:spPr/>
        <p:txBody>
          <a:bodyPr/>
          <a:lstStyle/>
          <a:p>
            <a:fld id="{81FD3AF5-AD04-473F-AF1E-EDCCB7A45BCE}" type="datetimeFigureOut">
              <a:rPr lang="en-US" smtClean="0"/>
              <a:t>4/13/2023</a:t>
            </a:fld>
            <a:endParaRPr lang="en-US"/>
          </a:p>
        </p:txBody>
      </p:sp>
      <p:sp>
        <p:nvSpPr>
          <p:cNvPr id="5" name="Footer Placeholder 4">
            <a:extLst>
              <a:ext uri="{FF2B5EF4-FFF2-40B4-BE49-F238E27FC236}">
                <a16:creationId xmlns:a16="http://schemas.microsoft.com/office/drawing/2014/main" id="{65D293BC-D3A4-5DF3-0352-C4F10BC90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76CC6-51DA-BCB9-6446-3CEECB8ED975}"/>
              </a:ext>
            </a:extLst>
          </p:cNvPr>
          <p:cNvSpPr>
            <a:spLocks noGrp="1"/>
          </p:cNvSpPr>
          <p:nvPr>
            <p:ph type="sldNum" sz="quarter" idx="12"/>
          </p:nvPr>
        </p:nvSpPr>
        <p:spPr/>
        <p:txBody>
          <a:bodyPr/>
          <a:lstStyle/>
          <a:p>
            <a:fld id="{CF38AB22-4629-4A25-91C9-F7C896354633}" type="slidenum">
              <a:rPr lang="en-US" smtClean="0"/>
              <a:t>‹#›</a:t>
            </a:fld>
            <a:endParaRPr lang="en-US"/>
          </a:p>
        </p:txBody>
      </p:sp>
    </p:spTree>
    <p:extLst>
      <p:ext uri="{BB962C8B-B14F-4D97-AF65-F5344CB8AC3E}">
        <p14:creationId xmlns:p14="http://schemas.microsoft.com/office/powerpoint/2010/main" val="281999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116-CA0F-A49D-312B-20F20BF6A8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7BEB1-A047-7581-AE4D-BDA28428F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E9C8B-2FBF-DC3B-8F5D-787F1408A6B0}"/>
              </a:ext>
            </a:extLst>
          </p:cNvPr>
          <p:cNvSpPr>
            <a:spLocks noGrp="1"/>
          </p:cNvSpPr>
          <p:nvPr>
            <p:ph type="dt" sz="half" idx="10"/>
          </p:nvPr>
        </p:nvSpPr>
        <p:spPr/>
        <p:txBody>
          <a:bodyPr/>
          <a:lstStyle/>
          <a:p>
            <a:fld id="{81FD3AF5-AD04-473F-AF1E-EDCCB7A45BCE}" type="datetimeFigureOut">
              <a:rPr lang="en-US" smtClean="0"/>
              <a:t>4/13/2023</a:t>
            </a:fld>
            <a:endParaRPr lang="en-US"/>
          </a:p>
        </p:txBody>
      </p:sp>
      <p:sp>
        <p:nvSpPr>
          <p:cNvPr id="5" name="Footer Placeholder 4">
            <a:extLst>
              <a:ext uri="{FF2B5EF4-FFF2-40B4-BE49-F238E27FC236}">
                <a16:creationId xmlns:a16="http://schemas.microsoft.com/office/drawing/2014/main" id="{378BC9A1-B7A3-B6C8-F361-E17067F19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C8596-6776-73BE-1522-1FF81873DBC6}"/>
              </a:ext>
            </a:extLst>
          </p:cNvPr>
          <p:cNvSpPr>
            <a:spLocks noGrp="1"/>
          </p:cNvSpPr>
          <p:nvPr>
            <p:ph type="sldNum" sz="quarter" idx="12"/>
          </p:nvPr>
        </p:nvSpPr>
        <p:spPr/>
        <p:txBody>
          <a:bodyPr/>
          <a:lstStyle/>
          <a:p>
            <a:fld id="{CF38AB22-4629-4A25-91C9-F7C896354633}" type="slidenum">
              <a:rPr lang="en-US" smtClean="0"/>
              <a:t>‹#›</a:t>
            </a:fld>
            <a:endParaRPr lang="en-US"/>
          </a:p>
        </p:txBody>
      </p:sp>
    </p:spTree>
    <p:extLst>
      <p:ext uri="{BB962C8B-B14F-4D97-AF65-F5344CB8AC3E}">
        <p14:creationId xmlns:p14="http://schemas.microsoft.com/office/powerpoint/2010/main" val="350885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86AC9A-A060-D3C8-FE2C-B6A17CC3E9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A4D9DC-8978-76EE-495C-9B6E98BA35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98C47-FDE1-E2C5-A249-DE668A1595A8}"/>
              </a:ext>
            </a:extLst>
          </p:cNvPr>
          <p:cNvSpPr>
            <a:spLocks noGrp="1"/>
          </p:cNvSpPr>
          <p:nvPr>
            <p:ph type="dt" sz="half" idx="10"/>
          </p:nvPr>
        </p:nvSpPr>
        <p:spPr/>
        <p:txBody>
          <a:bodyPr/>
          <a:lstStyle/>
          <a:p>
            <a:fld id="{81FD3AF5-AD04-473F-AF1E-EDCCB7A45BCE}" type="datetimeFigureOut">
              <a:rPr lang="en-US" smtClean="0"/>
              <a:t>4/13/2023</a:t>
            </a:fld>
            <a:endParaRPr lang="en-US"/>
          </a:p>
        </p:txBody>
      </p:sp>
      <p:sp>
        <p:nvSpPr>
          <p:cNvPr id="5" name="Footer Placeholder 4">
            <a:extLst>
              <a:ext uri="{FF2B5EF4-FFF2-40B4-BE49-F238E27FC236}">
                <a16:creationId xmlns:a16="http://schemas.microsoft.com/office/drawing/2014/main" id="{0F5DA844-A6AA-09A0-A5F5-BF5502CA1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D41AB-CAD8-5B21-08DB-ED3BD3D9467D}"/>
              </a:ext>
            </a:extLst>
          </p:cNvPr>
          <p:cNvSpPr>
            <a:spLocks noGrp="1"/>
          </p:cNvSpPr>
          <p:nvPr>
            <p:ph type="sldNum" sz="quarter" idx="12"/>
          </p:nvPr>
        </p:nvSpPr>
        <p:spPr/>
        <p:txBody>
          <a:bodyPr/>
          <a:lstStyle/>
          <a:p>
            <a:fld id="{CF38AB22-4629-4A25-91C9-F7C896354633}" type="slidenum">
              <a:rPr lang="en-US" smtClean="0"/>
              <a:t>‹#›</a:t>
            </a:fld>
            <a:endParaRPr lang="en-US"/>
          </a:p>
        </p:txBody>
      </p:sp>
    </p:spTree>
    <p:extLst>
      <p:ext uri="{BB962C8B-B14F-4D97-AF65-F5344CB8AC3E}">
        <p14:creationId xmlns:p14="http://schemas.microsoft.com/office/powerpoint/2010/main" val="255787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D321-77D8-3B14-0A47-2B66AB9699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8C65C-5B36-80A6-5AD8-B36B27BA1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4C0CD-3444-D7B8-E29C-E33E33BB5BCF}"/>
              </a:ext>
            </a:extLst>
          </p:cNvPr>
          <p:cNvSpPr>
            <a:spLocks noGrp="1"/>
          </p:cNvSpPr>
          <p:nvPr>
            <p:ph type="dt" sz="half" idx="10"/>
          </p:nvPr>
        </p:nvSpPr>
        <p:spPr/>
        <p:txBody>
          <a:bodyPr/>
          <a:lstStyle/>
          <a:p>
            <a:fld id="{81FD3AF5-AD04-473F-AF1E-EDCCB7A45BCE}" type="datetimeFigureOut">
              <a:rPr lang="en-US" smtClean="0"/>
              <a:t>4/13/2023</a:t>
            </a:fld>
            <a:endParaRPr lang="en-US"/>
          </a:p>
        </p:txBody>
      </p:sp>
      <p:sp>
        <p:nvSpPr>
          <p:cNvPr id="5" name="Footer Placeholder 4">
            <a:extLst>
              <a:ext uri="{FF2B5EF4-FFF2-40B4-BE49-F238E27FC236}">
                <a16:creationId xmlns:a16="http://schemas.microsoft.com/office/drawing/2014/main" id="{82F1933B-D9BB-B792-EF92-C2ED440E1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A0C56-EA79-1D7A-8CB2-6004790C9184}"/>
              </a:ext>
            </a:extLst>
          </p:cNvPr>
          <p:cNvSpPr>
            <a:spLocks noGrp="1"/>
          </p:cNvSpPr>
          <p:nvPr>
            <p:ph type="sldNum" sz="quarter" idx="12"/>
          </p:nvPr>
        </p:nvSpPr>
        <p:spPr/>
        <p:txBody>
          <a:bodyPr/>
          <a:lstStyle/>
          <a:p>
            <a:fld id="{CF38AB22-4629-4A25-91C9-F7C896354633}" type="slidenum">
              <a:rPr lang="en-US" smtClean="0"/>
              <a:t>‹#›</a:t>
            </a:fld>
            <a:endParaRPr lang="en-US"/>
          </a:p>
        </p:txBody>
      </p:sp>
    </p:spTree>
    <p:extLst>
      <p:ext uri="{BB962C8B-B14F-4D97-AF65-F5344CB8AC3E}">
        <p14:creationId xmlns:p14="http://schemas.microsoft.com/office/powerpoint/2010/main" val="207374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E281-36BD-BA92-CFC7-2581F6148E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DF712F-601B-B493-37FB-74B7A14F0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A2AE38-C607-2F95-AF02-D1773E1FD778}"/>
              </a:ext>
            </a:extLst>
          </p:cNvPr>
          <p:cNvSpPr>
            <a:spLocks noGrp="1"/>
          </p:cNvSpPr>
          <p:nvPr>
            <p:ph type="dt" sz="half" idx="10"/>
          </p:nvPr>
        </p:nvSpPr>
        <p:spPr/>
        <p:txBody>
          <a:bodyPr/>
          <a:lstStyle/>
          <a:p>
            <a:fld id="{81FD3AF5-AD04-473F-AF1E-EDCCB7A45BCE}" type="datetimeFigureOut">
              <a:rPr lang="en-US" smtClean="0"/>
              <a:t>4/13/2023</a:t>
            </a:fld>
            <a:endParaRPr lang="en-US"/>
          </a:p>
        </p:txBody>
      </p:sp>
      <p:sp>
        <p:nvSpPr>
          <p:cNvPr id="5" name="Footer Placeholder 4">
            <a:extLst>
              <a:ext uri="{FF2B5EF4-FFF2-40B4-BE49-F238E27FC236}">
                <a16:creationId xmlns:a16="http://schemas.microsoft.com/office/drawing/2014/main" id="{B37D9F8A-88E5-7FE8-F32F-3B550B43D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BE408-EA56-3843-5CBA-FB61FCD42AA9}"/>
              </a:ext>
            </a:extLst>
          </p:cNvPr>
          <p:cNvSpPr>
            <a:spLocks noGrp="1"/>
          </p:cNvSpPr>
          <p:nvPr>
            <p:ph type="sldNum" sz="quarter" idx="12"/>
          </p:nvPr>
        </p:nvSpPr>
        <p:spPr/>
        <p:txBody>
          <a:bodyPr/>
          <a:lstStyle/>
          <a:p>
            <a:fld id="{CF38AB22-4629-4A25-91C9-F7C896354633}" type="slidenum">
              <a:rPr lang="en-US" smtClean="0"/>
              <a:t>‹#›</a:t>
            </a:fld>
            <a:endParaRPr lang="en-US"/>
          </a:p>
        </p:txBody>
      </p:sp>
    </p:spTree>
    <p:extLst>
      <p:ext uri="{BB962C8B-B14F-4D97-AF65-F5344CB8AC3E}">
        <p14:creationId xmlns:p14="http://schemas.microsoft.com/office/powerpoint/2010/main" val="134955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CA42-157B-5613-B9C0-EC0E767CF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26B40-1072-05BE-ECFE-26F1B9D53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FFA29-6768-49D3-87A4-D3AA85409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801679-42C9-938D-7699-864FD1A9478B}"/>
              </a:ext>
            </a:extLst>
          </p:cNvPr>
          <p:cNvSpPr>
            <a:spLocks noGrp="1"/>
          </p:cNvSpPr>
          <p:nvPr>
            <p:ph type="dt" sz="half" idx="10"/>
          </p:nvPr>
        </p:nvSpPr>
        <p:spPr/>
        <p:txBody>
          <a:bodyPr/>
          <a:lstStyle/>
          <a:p>
            <a:fld id="{81FD3AF5-AD04-473F-AF1E-EDCCB7A45BCE}" type="datetimeFigureOut">
              <a:rPr lang="en-US" smtClean="0"/>
              <a:t>4/13/2023</a:t>
            </a:fld>
            <a:endParaRPr lang="en-US"/>
          </a:p>
        </p:txBody>
      </p:sp>
      <p:sp>
        <p:nvSpPr>
          <p:cNvPr id="6" name="Footer Placeholder 5">
            <a:extLst>
              <a:ext uri="{FF2B5EF4-FFF2-40B4-BE49-F238E27FC236}">
                <a16:creationId xmlns:a16="http://schemas.microsoft.com/office/drawing/2014/main" id="{618BC64E-A1B5-BB24-31AA-92F678648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97490-75A6-5CA5-7B42-3D1A4EBEA3C6}"/>
              </a:ext>
            </a:extLst>
          </p:cNvPr>
          <p:cNvSpPr>
            <a:spLocks noGrp="1"/>
          </p:cNvSpPr>
          <p:nvPr>
            <p:ph type="sldNum" sz="quarter" idx="12"/>
          </p:nvPr>
        </p:nvSpPr>
        <p:spPr/>
        <p:txBody>
          <a:bodyPr/>
          <a:lstStyle/>
          <a:p>
            <a:fld id="{CF38AB22-4629-4A25-91C9-F7C896354633}" type="slidenum">
              <a:rPr lang="en-US" smtClean="0"/>
              <a:t>‹#›</a:t>
            </a:fld>
            <a:endParaRPr lang="en-US"/>
          </a:p>
        </p:txBody>
      </p:sp>
    </p:spTree>
    <p:extLst>
      <p:ext uri="{BB962C8B-B14F-4D97-AF65-F5344CB8AC3E}">
        <p14:creationId xmlns:p14="http://schemas.microsoft.com/office/powerpoint/2010/main" val="151709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705E-376C-EE84-DA74-3B18299F60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403936-37DE-FC74-1FF4-DA42AF01C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91EF0B-843E-07D2-3F08-F0836F45BF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2CF4E-01B9-8000-29F6-A285F58F4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98C003-373E-1D01-A21F-1E19A4C554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11A8A-A512-A2E7-F938-5813C592A550}"/>
              </a:ext>
            </a:extLst>
          </p:cNvPr>
          <p:cNvSpPr>
            <a:spLocks noGrp="1"/>
          </p:cNvSpPr>
          <p:nvPr>
            <p:ph type="dt" sz="half" idx="10"/>
          </p:nvPr>
        </p:nvSpPr>
        <p:spPr/>
        <p:txBody>
          <a:bodyPr/>
          <a:lstStyle/>
          <a:p>
            <a:fld id="{81FD3AF5-AD04-473F-AF1E-EDCCB7A45BCE}" type="datetimeFigureOut">
              <a:rPr lang="en-US" smtClean="0"/>
              <a:t>4/13/2023</a:t>
            </a:fld>
            <a:endParaRPr lang="en-US"/>
          </a:p>
        </p:txBody>
      </p:sp>
      <p:sp>
        <p:nvSpPr>
          <p:cNvPr id="8" name="Footer Placeholder 7">
            <a:extLst>
              <a:ext uri="{FF2B5EF4-FFF2-40B4-BE49-F238E27FC236}">
                <a16:creationId xmlns:a16="http://schemas.microsoft.com/office/drawing/2014/main" id="{0C9469AD-75DF-3672-4C37-8DF8F2A261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316F2C-8128-3DA0-9733-36C099863CE5}"/>
              </a:ext>
            </a:extLst>
          </p:cNvPr>
          <p:cNvSpPr>
            <a:spLocks noGrp="1"/>
          </p:cNvSpPr>
          <p:nvPr>
            <p:ph type="sldNum" sz="quarter" idx="12"/>
          </p:nvPr>
        </p:nvSpPr>
        <p:spPr/>
        <p:txBody>
          <a:bodyPr/>
          <a:lstStyle/>
          <a:p>
            <a:fld id="{CF38AB22-4629-4A25-91C9-F7C896354633}" type="slidenum">
              <a:rPr lang="en-US" smtClean="0"/>
              <a:t>‹#›</a:t>
            </a:fld>
            <a:endParaRPr lang="en-US"/>
          </a:p>
        </p:txBody>
      </p:sp>
    </p:spTree>
    <p:extLst>
      <p:ext uri="{BB962C8B-B14F-4D97-AF65-F5344CB8AC3E}">
        <p14:creationId xmlns:p14="http://schemas.microsoft.com/office/powerpoint/2010/main" val="108751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A815-BC3D-FD25-6567-A026DBEE5A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1CC775-9E79-24FA-D538-8685BCDDC8FA}"/>
              </a:ext>
            </a:extLst>
          </p:cNvPr>
          <p:cNvSpPr>
            <a:spLocks noGrp="1"/>
          </p:cNvSpPr>
          <p:nvPr>
            <p:ph type="dt" sz="half" idx="10"/>
          </p:nvPr>
        </p:nvSpPr>
        <p:spPr/>
        <p:txBody>
          <a:bodyPr/>
          <a:lstStyle/>
          <a:p>
            <a:fld id="{81FD3AF5-AD04-473F-AF1E-EDCCB7A45BCE}" type="datetimeFigureOut">
              <a:rPr lang="en-US" smtClean="0"/>
              <a:t>4/13/2023</a:t>
            </a:fld>
            <a:endParaRPr lang="en-US"/>
          </a:p>
        </p:txBody>
      </p:sp>
      <p:sp>
        <p:nvSpPr>
          <p:cNvPr id="4" name="Footer Placeholder 3">
            <a:extLst>
              <a:ext uri="{FF2B5EF4-FFF2-40B4-BE49-F238E27FC236}">
                <a16:creationId xmlns:a16="http://schemas.microsoft.com/office/drawing/2014/main" id="{D963FDDC-6979-24E5-E360-14850ED5DB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ACFDA-E802-D3F2-6000-3BD4F8848765}"/>
              </a:ext>
            </a:extLst>
          </p:cNvPr>
          <p:cNvSpPr>
            <a:spLocks noGrp="1"/>
          </p:cNvSpPr>
          <p:nvPr>
            <p:ph type="sldNum" sz="quarter" idx="12"/>
          </p:nvPr>
        </p:nvSpPr>
        <p:spPr/>
        <p:txBody>
          <a:bodyPr/>
          <a:lstStyle/>
          <a:p>
            <a:fld id="{CF38AB22-4629-4A25-91C9-F7C896354633}" type="slidenum">
              <a:rPr lang="en-US" smtClean="0"/>
              <a:t>‹#›</a:t>
            </a:fld>
            <a:endParaRPr lang="en-US"/>
          </a:p>
        </p:txBody>
      </p:sp>
    </p:spTree>
    <p:extLst>
      <p:ext uri="{BB962C8B-B14F-4D97-AF65-F5344CB8AC3E}">
        <p14:creationId xmlns:p14="http://schemas.microsoft.com/office/powerpoint/2010/main" val="258459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DCFEA-3941-9B81-405E-567E3E35EA3C}"/>
              </a:ext>
            </a:extLst>
          </p:cNvPr>
          <p:cNvSpPr>
            <a:spLocks noGrp="1"/>
          </p:cNvSpPr>
          <p:nvPr>
            <p:ph type="dt" sz="half" idx="10"/>
          </p:nvPr>
        </p:nvSpPr>
        <p:spPr/>
        <p:txBody>
          <a:bodyPr/>
          <a:lstStyle/>
          <a:p>
            <a:fld id="{81FD3AF5-AD04-473F-AF1E-EDCCB7A45BCE}" type="datetimeFigureOut">
              <a:rPr lang="en-US" smtClean="0"/>
              <a:t>4/13/2023</a:t>
            </a:fld>
            <a:endParaRPr lang="en-US"/>
          </a:p>
        </p:txBody>
      </p:sp>
      <p:sp>
        <p:nvSpPr>
          <p:cNvPr id="3" name="Footer Placeholder 2">
            <a:extLst>
              <a:ext uri="{FF2B5EF4-FFF2-40B4-BE49-F238E27FC236}">
                <a16:creationId xmlns:a16="http://schemas.microsoft.com/office/drawing/2014/main" id="{C6EE3208-DE79-53C2-18B8-E4B5A22D2A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A31B53-A57D-DBF1-604E-B2230EC49C69}"/>
              </a:ext>
            </a:extLst>
          </p:cNvPr>
          <p:cNvSpPr>
            <a:spLocks noGrp="1"/>
          </p:cNvSpPr>
          <p:nvPr>
            <p:ph type="sldNum" sz="quarter" idx="12"/>
          </p:nvPr>
        </p:nvSpPr>
        <p:spPr/>
        <p:txBody>
          <a:bodyPr/>
          <a:lstStyle/>
          <a:p>
            <a:fld id="{CF38AB22-4629-4A25-91C9-F7C896354633}" type="slidenum">
              <a:rPr lang="en-US" smtClean="0"/>
              <a:t>‹#›</a:t>
            </a:fld>
            <a:endParaRPr lang="en-US"/>
          </a:p>
        </p:txBody>
      </p:sp>
    </p:spTree>
    <p:extLst>
      <p:ext uri="{BB962C8B-B14F-4D97-AF65-F5344CB8AC3E}">
        <p14:creationId xmlns:p14="http://schemas.microsoft.com/office/powerpoint/2010/main" val="615072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1AD0-328F-87A2-3AC9-8957D1482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247595-0B3E-7FD9-BC22-09D1C32AE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D7B9C-1CF4-8E5C-A915-00316DF43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32EE9-25AE-7466-E3C6-7F807E8FD71A}"/>
              </a:ext>
            </a:extLst>
          </p:cNvPr>
          <p:cNvSpPr>
            <a:spLocks noGrp="1"/>
          </p:cNvSpPr>
          <p:nvPr>
            <p:ph type="dt" sz="half" idx="10"/>
          </p:nvPr>
        </p:nvSpPr>
        <p:spPr/>
        <p:txBody>
          <a:bodyPr/>
          <a:lstStyle/>
          <a:p>
            <a:fld id="{81FD3AF5-AD04-473F-AF1E-EDCCB7A45BCE}" type="datetimeFigureOut">
              <a:rPr lang="en-US" smtClean="0"/>
              <a:t>4/13/2023</a:t>
            </a:fld>
            <a:endParaRPr lang="en-US"/>
          </a:p>
        </p:txBody>
      </p:sp>
      <p:sp>
        <p:nvSpPr>
          <p:cNvPr id="6" name="Footer Placeholder 5">
            <a:extLst>
              <a:ext uri="{FF2B5EF4-FFF2-40B4-BE49-F238E27FC236}">
                <a16:creationId xmlns:a16="http://schemas.microsoft.com/office/drawing/2014/main" id="{CAFB54A7-1DF8-0D93-D5A6-170485413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4882C-1ADB-7F7B-6541-284A9864CBD2}"/>
              </a:ext>
            </a:extLst>
          </p:cNvPr>
          <p:cNvSpPr>
            <a:spLocks noGrp="1"/>
          </p:cNvSpPr>
          <p:nvPr>
            <p:ph type="sldNum" sz="quarter" idx="12"/>
          </p:nvPr>
        </p:nvSpPr>
        <p:spPr/>
        <p:txBody>
          <a:bodyPr/>
          <a:lstStyle/>
          <a:p>
            <a:fld id="{CF38AB22-4629-4A25-91C9-F7C896354633}" type="slidenum">
              <a:rPr lang="en-US" smtClean="0"/>
              <a:t>‹#›</a:t>
            </a:fld>
            <a:endParaRPr lang="en-US"/>
          </a:p>
        </p:txBody>
      </p:sp>
    </p:spTree>
    <p:extLst>
      <p:ext uri="{BB962C8B-B14F-4D97-AF65-F5344CB8AC3E}">
        <p14:creationId xmlns:p14="http://schemas.microsoft.com/office/powerpoint/2010/main" val="244889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9CE5-4FC6-6A1F-FC8E-580967CC1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18257B-25E2-EA81-9CA4-378D127F2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6C925A-CC11-4938-051D-EB31D31CE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303C0-77C5-4BD6-D145-9FCB0D72E695}"/>
              </a:ext>
            </a:extLst>
          </p:cNvPr>
          <p:cNvSpPr>
            <a:spLocks noGrp="1"/>
          </p:cNvSpPr>
          <p:nvPr>
            <p:ph type="dt" sz="half" idx="10"/>
          </p:nvPr>
        </p:nvSpPr>
        <p:spPr/>
        <p:txBody>
          <a:bodyPr/>
          <a:lstStyle/>
          <a:p>
            <a:fld id="{81FD3AF5-AD04-473F-AF1E-EDCCB7A45BCE}" type="datetimeFigureOut">
              <a:rPr lang="en-US" smtClean="0"/>
              <a:t>4/13/2023</a:t>
            </a:fld>
            <a:endParaRPr lang="en-US"/>
          </a:p>
        </p:txBody>
      </p:sp>
      <p:sp>
        <p:nvSpPr>
          <p:cNvPr id="6" name="Footer Placeholder 5">
            <a:extLst>
              <a:ext uri="{FF2B5EF4-FFF2-40B4-BE49-F238E27FC236}">
                <a16:creationId xmlns:a16="http://schemas.microsoft.com/office/drawing/2014/main" id="{131ABE75-5467-8DC0-5728-62D20AD6A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00178-829D-E125-F1A1-CBB10112B246}"/>
              </a:ext>
            </a:extLst>
          </p:cNvPr>
          <p:cNvSpPr>
            <a:spLocks noGrp="1"/>
          </p:cNvSpPr>
          <p:nvPr>
            <p:ph type="sldNum" sz="quarter" idx="12"/>
          </p:nvPr>
        </p:nvSpPr>
        <p:spPr/>
        <p:txBody>
          <a:bodyPr/>
          <a:lstStyle/>
          <a:p>
            <a:fld id="{CF38AB22-4629-4A25-91C9-F7C896354633}" type="slidenum">
              <a:rPr lang="en-US" smtClean="0"/>
              <a:t>‹#›</a:t>
            </a:fld>
            <a:endParaRPr lang="en-US"/>
          </a:p>
        </p:txBody>
      </p:sp>
    </p:spTree>
    <p:extLst>
      <p:ext uri="{BB962C8B-B14F-4D97-AF65-F5344CB8AC3E}">
        <p14:creationId xmlns:p14="http://schemas.microsoft.com/office/powerpoint/2010/main" val="421845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7C503-9874-A8DC-3FB0-795E89CE27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254C31-6469-2982-BFAD-3A3D8C960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1FE43-A113-FF35-7D61-6D6A432FD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D3AF5-AD04-473F-AF1E-EDCCB7A45BCE}" type="datetimeFigureOut">
              <a:rPr lang="en-US" smtClean="0"/>
              <a:t>4/13/2023</a:t>
            </a:fld>
            <a:endParaRPr lang="en-US"/>
          </a:p>
        </p:txBody>
      </p:sp>
      <p:sp>
        <p:nvSpPr>
          <p:cNvPr id="5" name="Footer Placeholder 4">
            <a:extLst>
              <a:ext uri="{FF2B5EF4-FFF2-40B4-BE49-F238E27FC236}">
                <a16:creationId xmlns:a16="http://schemas.microsoft.com/office/drawing/2014/main" id="{A77D5F91-01CD-6D77-D230-18FA55D00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C5256-DA40-FD1D-BD1F-468B06F55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8AB22-4629-4A25-91C9-F7C896354633}" type="slidenum">
              <a:rPr lang="en-US" smtClean="0"/>
              <a:t>‹#›</a:t>
            </a:fld>
            <a:endParaRPr lang="en-US"/>
          </a:p>
        </p:txBody>
      </p:sp>
    </p:spTree>
    <p:extLst>
      <p:ext uri="{BB962C8B-B14F-4D97-AF65-F5344CB8AC3E}">
        <p14:creationId xmlns:p14="http://schemas.microsoft.com/office/powerpoint/2010/main" val="1580463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E248-720C-46F9-7196-5D6A9B06E7A9}"/>
              </a:ext>
            </a:extLst>
          </p:cNvPr>
          <p:cNvSpPr>
            <a:spLocks noGrp="1"/>
          </p:cNvSpPr>
          <p:nvPr>
            <p:ph type="ctrTitle"/>
          </p:nvPr>
        </p:nvSpPr>
        <p:spPr>
          <a:xfrm>
            <a:off x="1066800" y="167640"/>
            <a:ext cx="9601200" cy="3581399"/>
          </a:xfrm>
        </p:spPr>
        <p:txBody>
          <a:bodyPr>
            <a:normAutofit/>
          </a:bodyPr>
          <a:lstStyle/>
          <a:p>
            <a:r>
              <a:rPr lang="en-US" sz="6000" dirty="0">
                <a:effectLst/>
                <a:latin typeface="Times New Roman" panose="02020603050405020304" pitchFamily="18" charset="0"/>
                <a:cs typeface="Times New Roman" panose="02020603050405020304" pitchFamily="18" charset="0"/>
              </a:rPr>
              <a:t>Adult Census Income Prediction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702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5AE6E-6903-183E-85A5-1CA9F25AEE94}"/>
              </a:ext>
            </a:extLst>
          </p:cNvPr>
          <p:cNvSpPr>
            <a:spLocks noGrp="1"/>
          </p:cNvSpPr>
          <p:nvPr>
            <p:ph idx="1"/>
          </p:nvPr>
        </p:nvSpPr>
        <p:spPr>
          <a:xfrm>
            <a:off x="256673" y="172452"/>
            <a:ext cx="11341770" cy="6513095"/>
          </a:xfrm>
        </p:spPr>
        <p:txBody>
          <a:bodyPr>
            <a:noAutofit/>
          </a:bodyPr>
          <a:lstStyle/>
          <a:p>
            <a:pPr marL="0" indent="0">
              <a:buNone/>
            </a:pPr>
            <a:r>
              <a:rPr lang="en-US" sz="2400" b="1" dirty="0">
                <a:solidFill>
                  <a:srgbClr val="374151"/>
                </a:solidFill>
                <a:latin typeface="Times New Roman" panose="02020603050405020304" pitchFamily="18" charset="0"/>
                <a:cs typeface="Times New Roman" panose="02020603050405020304" pitchFamily="18" charset="0"/>
              </a:rPr>
              <a:t>					</a:t>
            </a:r>
            <a:r>
              <a:rPr lang="en-US" sz="3200" b="1" i="0" dirty="0">
                <a:solidFill>
                  <a:srgbClr val="374151"/>
                </a:solidFill>
                <a:effectLst/>
                <a:latin typeface="Times New Roman" panose="02020603050405020304" pitchFamily="18" charset="0"/>
                <a:cs typeface="Times New Roman" panose="02020603050405020304" pitchFamily="18" charset="0"/>
              </a:rPr>
              <a:t>Q &amp; A</a:t>
            </a:r>
          </a:p>
          <a:p>
            <a:pPr marL="0" indent="0" algn="l">
              <a:buNone/>
            </a:pPr>
            <a:r>
              <a:rPr lang="en-US" sz="2400" dirty="0">
                <a:solidFill>
                  <a:srgbClr val="374151"/>
                </a:solidFill>
                <a:latin typeface="Times New Roman" panose="02020603050405020304" pitchFamily="18" charset="0"/>
                <a:cs typeface="Times New Roman" panose="02020603050405020304" pitchFamily="18" charset="0"/>
              </a:rPr>
              <a:t>1</a:t>
            </a:r>
            <a:r>
              <a:rPr lang="en-US" sz="2400" b="0" i="0" dirty="0">
                <a:solidFill>
                  <a:srgbClr val="374151"/>
                </a:solidFill>
                <a:effectLst/>
                <a:latin typeface="Times New Roman" panose="02020603050405020304" pitchFamily="18" charset="0"/>
                <a:cs typeface="Times New Roman" panose="02020603050405020304" pitchFamily="18" charset="0"/>
              </a:rPr>
              <a:t>: What is the purpose of the Adult Census Income Prediction project?</a:t>
            </a:r>
          </a:p>
          <a:p>
            <a:pPr marL="0" indent="0" algn="l">
              <a:buNone/>
            </a:pPr>
            <a:r>
              <a:rPr lang="en-US" sz="2400" b="0" i="0" dirty="0">
                <a:solidFill>
                  <a:srgbClr val="374151"/>
                </a:solidFill>
                <a:effectLst/>
                <a:latin typeface="Times New Roman" panose="02020603050405020304" pitchFamily="18" charset="0"/>
                <a:cs typeface="Times New Roman" panose="02020603050405020304" pitchFamily="18" charset="0"/>
              </a:rPr>
              <a:t> Ans: The purpose of this project is to develop a machine learning model that can predict an individual's income based on demographic and other relevant data from the U.S. Census.</a:t>
            </a:r>
          </a:p>
          <a:p>
            <a:pPr marL="0" indent="0" algn="l">
              <a:buNone/>
            </a:pPr>
            <a:r>
              <a:rPr lang="en-US" sz="2400" dirty="0">
                <a:solidFill>
                  <a:srgbClr val="374151"/>
                </a:solidFill>
                <a:latin typeface="Times New Roman" panose="02020603050405020304" pitchFamily="18" charset="0"/>
                <a:cs typeface="Times New Roman" panose="02020603050405020304" pitchFamily="18" charset="0"/>
              </a:rPr>
              <a:t>2</a:t>
            </a:r>
            <a:r>
              <a:rPr lang="en-US" sz="2400" b="0" i="0" dirty="0">
                <a:solidFill>
                  <a:srgbClr val="374151"/>
                </a:solidFill>
                <a:effectLst/>
                <a:latin typeface="Times New Roman" panose="02020603050405020304" pitchFamily="18" charset="0"/>
                <a:cs typeface="Times New Roman" panose="02020603050405020304" pitchFamily="18" charset="0"/>
              </a:rPr>
              <a:t>: What are some potential use cases for the Adult Census Income Prediction model?</a:t>
            </a:r>
          </a:p>
          <a:p>
            <a:pPr marL="0" indent="0" algn="l">
              <a:buNone/>
            </a:pPr>
            <a:r>
              <a:rPr lang="en-US" sz="2400" b="0" i="0" dirty="0">
                <a:solidFill>
                  <a:srgbClr val="374151"/>
                </a:solidFill>
                <a:effectLst/>
                <a:latin typeface="Times New Roman" panose="02020603050405020304" pitchFamily="18" charset="0"/>
                <a:cs typeface="Times New Roman" panose="02020603050405020304" pitchFamily="18" charset="0"/>
              </a:rPr>
              <a:t> Ans: The model could be used by government agencies, non-profit organizations, or researchers to better understand income disparities and develop policies or interventions to address them. It could also be used by businesses or marketers to target products or services to specific income groups.</a:t>
            </a:r>
          </a:p>
          <a:p>
            <a:pPr marL="0" indent="0" algn="l">
              <a:buNone/>
            </a:pPr>
            <a:r>
              <a:rPr lang="en-US" sz="2400" dirty="0">
                <a:solidFill>
                  <a:srgbClr val="374151"/>
                </a:solidFill>
                <a:latin typeface="Times New Roman" panose="02020603050405020304" pitchFamily="18" charset="0"/>
                <a:cs typeface="Times New Roman" panose="02020603050405020304" pitchFamily="18" charset="0"/>
              </a:rPr>
              <a:t>3</a:t>
            </a:r>
            <a:r>
              <a:rPr lang="en-US" sz="2400" b="0" i="0" dirty="0">
                <a:solidFill>
                  <a:srgbClr val="374151"/>
                </a:solidFill>
                <a:effectLst/>
                <a:latin typeface="Times New Roman" panose="02020603050405020304" pitchFamily="18" charset="0"/>
                <a:cs typeface="Times New Roman" panose="02020603050405020304" pitchFamily="18" charset="0"/>
              </a:rPr>
              <a:t>: What types of data will the Adult Census Income Prediction model use? </a:t>
            </a:r>
          </a:p>
          <a:p>
            <a:pPr marL="0" indent="0" algn="l">
              <a:buNone/>
            </a:pPr>
            <a:r>
              <a:rPr lang="en-US" sz="2400" b="0" i="0" dirty="0">
                <a:solidFill>
                  <a:srgbClr val="374151"/>
                </a:solidFill>
                <a:effectLst/>
                <a:latin typeface="Times New Roman" panose="02020603050405020304" pitchFamily="18" charset="0"/>
                <a:cs typeface="Times New Roman" panose="02020603050405020304" pitchFamily="18" charset="0"/>
              </a:rPr>
              <a:t>A:ns The model will use data from the U.S. Census, including demographic information such as age, education level, occupation, and marital status, as well as other factors such as race and gender.</a:t>
            </a:r>
          </a:p>
          <a:p>
            <a:pPr marL="0" indent="0">
              <a:buNone/>
            </a:pPr>
            <a:endParaRPr lang="en-US" sz="3200" b="1"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85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5AE6E-6903-183E-85A5-1CA9F25AEE94}"/>
              </a:ext>
            </a:extLst>
          </p:cNvPr>
          <p:cNvSpPr>
            <a:spLocks noGrp="1"/>
          </p:cNvSpPr>
          <p:nvPr>
            <p:ph idx="1"/>
          </p:nvPr>
        </p:nvSpPr>
        <p:spPr>
          <a:xfrm>
            <a:off x="425115" y="172452"/>
            <a:ext cx="11341770" cy="6513095"/>
          </a:xfrm>
        </p:spPr>
        <p:txBody>
          <a:bodyPr>
            <a:noAutofit/>
          </a:bodyPr>
          <a:lstStyle/>
          <a:p>
            <a:pPr marL="0" indent="0" algn="l">
              <a:buNone/>
            </a:pPr>
            <a:endParaRPr lang="en-US" sz="24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400" dirty="0">
                <a:solidFill>
                  <a:srgbClr val="374151"/>
                </a:solidFill>
                <a:latin typeface="Times New Roman" panose="02020603050405020304" pitchFamily="18" charset="0"/>
                <a:cs typeface="Times New Roman" panose="02020603050405020304" pitchFamily="18" charset="0"/>
              </a:rPr>
              <a:t>4.</a:t>
            </a:r>
            <a:r>
              <a:rPr lang="en-US" sz="2400" b="0" i="0" dirty="0">
                <a:solidFill>
                  <a:srgbClr val="374151"/>
                </a:solidFill>
                <a:effectLst/>
                <a:latin typeface="Times New Roman" panose="02020603050405020304" pitchFamily="18" charset="0"/>
                <a:cs typeface="Times New Roman" panose="02020603050405020304" pitchFamily="18" charset="0"/>
              </a:rPr>
              <a:t>: What machine learning algorithms or models will be used for the Adult Census Income Prediction model? </a:t>
            </a:r>
          </a:p>
          <a:p>
            <a:pPr marL="0" indent="0" algn="l">
              <a:buNone/>
            </a:pPr>
            <a:r>
              <a:rPr lang="en-US" sz="2400" b="0" i="0" dirty="0">
                <a:solidFill>
                  <a:srgbClr val="374151"/>
                </a:solidFill>
                <a:effectLst/>
                <a:latin typeface="Times New Roman" panose="02020603050405020304" pitchFamily="18" charset="0"/>
                <a:cs typeface="Times New Roman" panose="02020603050405020304" pitchFamily="18" charset="0"/>
              </a:rPr>
              <a:t>Ans: This will depend on the specific goals and requirements of the project, but common algorithms for binary classification tasks such as income prediction include logistic regression, decision trees, and support vector machines.</a:t>
            </a:r>
          </a:p>
          <a:p>
            <a:pPr marL="0" indent="0" algn="l">
              <a:buNone/>
            </a:pPr>
            <a:endParaRPr lang="en-US" sz="24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2400" dirty="0">
                <a:solidFill>
                  <a:srgbClr val="374151"/>
                </a:solidFill>
                <a:latin typeface="Times New Roman" panose="02020603050405020304" pitchFamily="18" charset="0"/>
                <a:cs typeface="Times New Roman" panose="02020603050405020304" pitchFamily="18" charset="0"/>
              </a:rPr>
              <a:t>5.</a:t>
            </a:r>
            <a:r>
              <a:rPr lang="en-US" sz="2400" b="0" i="0" dirty="0">
                <a:solidFill>
                  <a:srgbClr val="374151"/>
                </a:solidFill>
                <a:effectLst/>
                <a:latin typeface="Times New Roman" panose="02020603050405020304" pitchFamily="18" charset="0"/>
                <a:cs typeface="Times New Roman" panose="02020603050405020304" pitchFamily="18" charset="0"/>
              </a:rPr>
              <a:t>: How will the accuracy of the Adult Census Income Prediction model be evaluated?</a:t>
            </a:r>
          </a:p>
          <a:p>
            <a:pPr marL="0" indent="0" algn="l">
              <a:buNone/>
            </a:pPr>
            <a:r>
              <a:rPr lang="en-US" sz="2400" b="0" i="0" dirty="0">
                <a:solidFill>
                  <a:srgbClr val="374151"/>
                </a:solidFill>
                <a:effectLst/>
                <a:latin typeface="Times New Roman" panose="02020603050405020304" pitchFamily="18" charset="0"/>
                <a:cs typeface="Times New Roman" panose="02020603050405020304" pitchFamily="18" charset="0"/>
              </a:rPr>
              <a:t> Ans: The model's accuracy will be evaluated using metrics such as precision, recall, F1 score, and receiver operating characteristic (ROC) curve analysis. The model will also be tested on a separate dataset to ensure it can generalize to new data.</a:t>
            </a:r>
          </a:p>
          <a:p>
            <a:pPr marL="0" indent="0" algn="l">
              <a:buNone/>
            </a:pPr>
            <a:endParaRPr lang="en-US" sz="2400" dirty="0">
              <a:solidFill>
                <a:srgbClr val="374151"/>
              </a:solidFill>
              <a:latin typeface="Times New Roman" panose="02020603050405020304" pitchFamily="18" charset="0"/>
              <a:cs typeface="Times New Roman" panose="02020603050405020304" pitchFamily="18" charset="0"/>
            </a:endParaRPr>
          </a:p>
          <a:p>
            <a:pPr marL="0" indent="0" algn="l">
              <a:buNone/>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US" sz="3200" b="1"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97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5AE6E-6903-183E-85A5-1CA9F25AEE94}"/>
              </a:ext>
            </a:extLst>
          </p:cNvPr>
          <p:cNvSpPr>
            <a:spLocks noGrp="1"/>
          </p:cNvSpPr>
          <p:nvPr>
            <p:ph idx="1"/>
          </p:nvPr>
        </p:nvSpPr>
        <p:spPr>
          <a:xfrm>
            <a:off x="502920" y="365760"/>
            <a:ext cx="10850880" cy="6050280"/>
          </a:xfrm>
        </p:spPr>
        <p:txBody>
          <a:bodyPr>
            <a:normAutofit/>
          </a:bodyPr>
          <a:lstStyle/>
          <a:p>
            <a:pPr marL="0" indent="0">
              <a:buNone/>
            </a:pPr>
            <a:r>
              <a:rPr lang="en-US" b="1" dirty="0"/>
              <a:t>OBJECTIVE:</a:t>
            </a:r>
          </a:p>
          <a:p>
            <a:pPr marL="0" indent="0">
              <a:buNone/>
            </a:pPr>
            <a:r>
              <a:rPr lang="en-US" b="0" i="0" dirty="0">
                <a:solidFill>
                  <a:srgbClr val="374151"/>
                </a:solidFill>
                <a:effectLst/>
                <a:latin typeface="Söhne"/>
              </a:rPr>
              <a:t>Adult Census Income Prediction project is to predict an individual's income level (whether it is above or below $50,000 per year) based on their demographic and employment information. This prediction can have various applications, such as targeted marketing, creditworthiness assessment, and public policy decision-making</a:t>
            </a:r>
            <a:endParaRPr lang="en-US" dirty="0">
              <a:solidFill>
                <a:srgbClr val="374151"/>
              </a:solidFill>
              <a:latin typeface="Söhne"/>
            </a:endParaRPr>
          </a:p>
          <a:p>
            <a:pPr marL="0" indent="0">
              <a:buNone/>
            </a:pPr>
            <a:r>
              <a:rPr lang="en-US" b="1" dirty="0">
                <a:solidFill>
                  <a:srgbClr val="374151"/>
                </a:solidFill>
                <a:latin typeface="Söhne"/>
              </a:rPr>
              <a:t>BENEFIT:</a:t>
            </a:r>
          </a:p>
          <a:p>
            <a:pPr marL="514350" indent="-514350">
              <a:buFont typeface="+mj-lt"/>
              <a:buAutoNum type="arabicPeriod"/>
            </a:pPr>
            <a:r>
              <a:rPr lang="en-US" b="0" i="0" dirty="0">
                <a:solidFill>
                  <a:srgbClr val="374151"/>
                </a:solidFill>
                <a:effectLst/>
                <a:latin typeface="Söhne"/>
              </a:rPr>
              <a:t>Accurate income prediction:</a:t>
            </a:r>
          </a:p>
          <a:p>
            <a:pPr marL="514350" indent="-514350">
              <a:buFont typeface="+mj-lt"/>
              <a:buAutoNum type="arabicPeriod"/>
            </a:pPr>
            <a:r>
              <a:rPr lang="en-US" b="0" i="0" dirty="0">
                <a:solidFill>
                  <a:srgbClr val="374151"/>
                </a:solidFill>
                <a:effectLst/>
                <a:latin typeface="Söhne"/>
              </a:rPr>
              <a:t>Targeted marketing</a:t>
            </a:r>
            <a:endParaRPr lang="en-US" dirty="0">
              <a:solidFill>
                <a:srgbClr val="374151"/>
              </a:solidFill>
              <a:latin typeface="Söhne"/>
            </a:endParaRPr>
          </a:p>
          <a:p>
            <a:pPr marL="514350" indent="-514350">
              <a:buFont typeface="+mj-lt"/>
              <a:buAutoNum type="arabicPeriod"/>
            </a:pPr>
            <a:r>
              <a:rPr lang="en-US" b="0" i="0" dirty="0">
                <a:solidFill>
                  <a:srgbClr val="374151"/>
                </a:solidFill>
                <a:effectLst/>
                <a:latin typeface="Söhne"/>
              </a:rPr>
              <a:t>Public policy decision-making: </a:t>
            </a:r>
          </a:p>
          <a:p>
            <a:pPr marL="514350" indent="-514350">
              <a:buFont typeface="+mj-lt"/>
              <a:buAutoNum type="arabicPeriod"/>
            </a:pPr>
            <a:r>
              <a:rPr lang="en-US" b="0" i="0" dirty="0">
                <a:solidFill>
                  <a:srgbClr val="374151"/>
                </a:solidFill>
                <a:effectLst/>
                <a:latin typeface="Söhne"/>
              </a:rPr>
              <a:t>Recipe recommendations:</a:t>
            </a:r>
            <a:endParaRPr lang="en-US" dirty="0">
              <a:solidFill>
                <a:srgbClr val="374151"/>
              </a:solidFill>
              <a:latin typeface="Söhne"/>
            </a:endParaRPr>
          </a:p>
          <a:p>
            <a:pPr marL="514350" indent="-514350">
              <a:buFont typeface="+mj-lt"/>
              <a:buAutoNum type="arabicPeriod"/>
            </a:pPr>
            <a:r>
              <a:rPr lang="en-US" b="0" i="0" dirty="0">
                <a:solidFill>
                  <a:srgbClr val="374151"/>
                </a:solidFill>
                <a:effectLst/>
                <a:latin typeface="Söhne"/>
              </a:rPr>
              <a:t>Efficient data processing</a:t>
            </a:r>
            <a:endParaRPr lang="en-US" dirty="0"/>
          </a:p>
        </p:txBody>
      </p:sp>
    </p:spTree>
    <p:extLst>
      <p:ext uri="{BB962C8B-B14F-4D97-AF65-F5344CB8AC3E}">
        <p14:creationId xmlns:p14="http://schemas.microsoft.com/office/powerpoint/2010/main" val="269089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5AE6E-6903-183E-85A5-1CA9F25AEE94}"/>
              </a:ext>
            </a:extLst>
          </p:cNvPr>
          <p:cNvSpPr>
            <a:spLocks noGrp="1"/>
          </p:cNvSpPr>
          <p:nvPr>
            <p:ph idx="1"/>
          </p:nvPr>
        </p:nvSpPr>
        <p:spPr>
          <a:xfrm>
            <a:off x="502920" y="365760"/>
            <a:ext cx="10850880" cy="6050280"/>
          </a:xfrm>
        </p:spPr>
        <p:txBody>
          <a:bodyPr>
            <a:normAutofit/>
          </a:bodyPr>
          <a:lstStyle/>
          <a:p>
            <a:pPr marL="0" indent="0">
              <a:buNone/>
            </a:pPr>
            <a:r>
              <a:rPr lang="en-US" b="1" dirty="0"/>
              <a:t>Data Sharing Agreement :</a:t>
            </a:r>
          </a:p>
          <a:p>
            <a:pPr marL="514350" indent="-514350">
              <a:buFont typeface="+mj-lt"/>
              <a:buAutoNum type="arabicPeriod"/>
            </a:pPr>
            <a:r>
              <a:rPr lang="en-US" b="0" i="0" dirty="0">
                <a:solidFill>
                  <a:srgbClr val="374151"/>
                </a:solidFill>
                <a:effectLst/>
                <a:latin typeface="Söhne"/>
              </a:rPr>
              <a:t>Data description</a:t>
            </a:r>
            <a:endParaRPr lang="en-US" b="1" i="0" dirty="0">
              <a:solidFill>
                <a:srgbClr val="374151"/>
              </a:solidFill>
              <a:effectLst/>
              <a:latin typeface="Söhne"/>
            </a:endParaRPr>
          </a:p>
          <a:p>
            <a:pPr marL="514350" indent="-514350">
              <a:buFont typeface="+mj-lt"/>
              <a:buAutoNum type="arabicPeriod"/>
            </a:pPr>
            <a:r>
              <a:rPr lang="en-US" b="0" i="0" dirty="0">
                <a:solidFill>
                  <a:srgbClr val="374151"/>
                </a:solidFill>
                <a:effectLst/>
                <a:latin typeface="Söhne"/>
              </a:rPr>
              <a:t>Data ownership</a:t>
            </a:r>
          </a:p>
          <a:p>
            <a:pPr marL="514350" indent="-514350">
              <a:buFont typeface="+mj-lt"/>
              <a:buAutoNum type="arabicPeriod"/>
            </a:pPr>
            <a:r>
              <a:rPr lang="en-US" b="0" i="0" dirty="0">
                <a:solidFill>
                  <a:srgbClr val="374151"/>
                </a:solidFill>
                <a:effectLst/>
                <a:latin typeface="Söhne"/>
              </a:rPr>
              <a:t>Data use: </a:t>
            </a:r>
            <a:endParaRPr lang="en-US" dirty="0">
              <a:solidFill>
                <a:srgbClr val="374151"/>
              </a:solidFill>
              <a:latin typeface="Söhne"/>
            </a:endParaRPr>
          </a:p>
          <a:p>
            <a:pPr marL="514350" indent="-514350">
              <a:buFont typeface="+mj-lt"/>
              <a:buAutoNum type="arabicPeriod"/>
            </a:pPr>
            <a:r>
              <a:rPr lang="en-US" b="0" i="0" dirty="0">
                <a:solidFill>
                  <a:srgbClr val="374151"/>
                </a:solidFill>
                <a:effectLst/>
                <a:latin typeface="Söhne"/>
              </a:rPr>
              <a:t>Data protection</a:t>
            </a:r>
          </a:p>
          <a:p>
            <a:pPr marL="514350" indent="-514350">
              <a:buFont typeface="+mj-lt"/>
              <a:buAutoNum type="arabicPeriod"/>
            </a:pPr>
            <a:r>
              <a:rPr lang="en-US" b="0" i="0" dirty="0">
                <a:solidFill>
                  <a:srgbClr val="374151"/>
                </a:solidFill>
                <a:effectLst/>
                <a:latin typeface="Söhne"/>
              </a:rPr>
              <a:t>Data sharing restrictions</a:t>
            </a:r>
            <a:endParaRPr lang="en-US" dirty="0">
              <a:solidFill>
                <a:srgbClr val="374151"/>
              </a:solidFill>
              <a:latin typeface="Söhne"/>
            </a:endParaRPr>
          </a:p>
          <a:p>
            <a:pPr marL="514350" indent="-514350">
              <a:buFont typeface="+mj-lt"/>
              <a:buAutoNum type="arabicPeriod"/>
            </a:pPr>
            <a:r>
              <a:rPr lang="en-US" b="0" i="0" dirty="0">
                <a:solidFill>
                  <a:srgbClr val="374151"/>
                </a:solidFill>
                <a:effectLst/>
                <a:latin typeface="Söhne"/>
              </a:rPr>
              <a:t>Data retention and destruction</a:t>
            </a:r>
          </a:p>
          <a:p>
            <a:pPr marL="514350" indent="-514350">
              <a:buFont typeface="+mj-lt"/>
              <a:buAutoNum type="arabicPeriod"/>
            </a:pPr>
            <a:r>
              <a:rPr lang="en-US" b="0" i="0" dirty="0">
                <a:solidFill>
                  <a:srgbClr val="374151"/>
                </a:solidFill>
                <a:effectLst/>
                <a:latin typeface="Söhne"/>
              </a:rPr>
              <a:t>Governing law: </a:t>
            </a:r>
            <a:endParaRPr lang="en-US" b="1" dirty="0"/>
          </a:p>
        </p:txBody>
      </p:sp>
    </p:spTree>
    <p:extLst>
      <p:ext uri="{BB962C8B-B14F-4D97-AF65-F5344CB8AC3E}">
        <p14:creationId xmlns:p14="http://schemas.microsoft.com/office/powerpoint/2010/main" val="317086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30F6-D460-EFDC-A09D-3D4AC6F43A75}"/>
              </a:ext>
            </a:extLst>
          </p:cNvPr>
          <p:cNvSpPr>
            <a:spLocks noGrp="1"/>
          </p:cNvSpPr>
          <p:nvPr>
            <p:ph type="title"/>
          </p:nvPr>
        </p:nvSpPr>
        <p:spPr>
          <a:xfrm>
            <a:off x="160421" y="272715"/>
            <a:ext cx="7459579" cy="1026695"/>
          </a:xfrm>
        </p:spPr>
        <p:txBody>
          <a:bodyPr>
            <a:normAutofit fontScale="90000"/>
          </a:bodyPr>
          <a:lstStyle/>
          <a:p>
            <a:r>
              <a:rPr lang="en-US" b="1" dirty="0"/>
              <a:t>Architecture:</a:t>
            </a:r>
            <a:br>
              <a:rPr lang="en-US" b="1" dirty="0"/>
            </a:br>
            <a:endParaRPr lang="en-US" dirty="0"/>
          </a:p>
        </p:txBody>
      </p:sp>
      <p:pic>
        <p:nvPicPr>
          <p:cNvPr id="3074" name="Picture 2" descr="Adult Census Income Dataset Project - Predict Census Income">
            <a:extLst>
              <a:ext uri="{FF2B5EF4-FFF2-40B4-BE49-F238E27FC236}">
                <a16:creationId xmlns:a16="http://schemas.microsoft.com/office/drawing/2014/main" id="{85F04AE7-F571-6FCD-9A77-646C6151E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588" y="1090862"/>
            <a:ext cx="9875001" cy="560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99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5AE6E-6903-183E-85A5-1CA9F25AEE94}"/>
              </a:ext>
            </a:extLst>
          </p:cNvPr>
          <p:cNvSpPr>
            <a:spLocks noGrp="1"/>
          </p:cNvSpPr>
          <p:nvPr>
            <p:ph idx="1"/>
          </p:nvPr>
        </p:nvSpPr>
        <p:spPr>
          <a:xfrm>
            <a:off x="344905" y="140368"/>
            <a:ext cx="11502190" cy="6577263"/>
          </a:xfrm>
        </p:spPr>
        <p:txBody>
          <a:bodyPr>
            <a:normAutofit fontScale="92500" lnSpcReduction="10000"/>
          </a:bodyPr>
          <a:lstStyle/>
          <a:p>
            <a:pPr marL="0" indent="0">
              <a:buNone/>
            </a:pPr>
            <a:r>
              <a:rPr lang="en-US" sz="3500" b="1" dirty="0"/>
              <a:t>Data Validation and Data Transformation :</a:t>
            </a:r>
          </a:p>
          <a:p>
            <a:pPr algn="l"/>
            <a:r>
              <a:rPr lang="en-US" sz="3500" b="1" i="0" dirty="0">
                <a:solidFill>
                  <a:srgbClr val="374151"/>
                </a:solidFill>
                <a:effectLst/>
                <a:latin typeface="Söhne"/>
              </a:rPr>
              <a:t>Data Validation:</a:t>
            </a:r>
          </a:p>
          <a:p>
            <a:pPr algn="l">
              <a:buFont typeface="Arial" panose="020B0604020202020204" pitchFamily="34" charset="0"/>
              <a:buChar char="•"/>
            </a:pPr>
            <a:r>
              <a:rPr lang="en-US" sz="3300" b="0" i="0" dirty="0">
                <a:solidFill>
                  <a:srgbClr val="374151"/>
                </a:solidFill>
                <a:effectLst/>
                <a:latin typeface="Söhne"/>
              </a:rPr>
              <a:t>Data validation is the process of ensuring that the data being used is accurate, complete, and consistent.</a:t>
            </a:r>
          </a:p>
          <a:p>
            <a:pPr algn="l">
              <a:buFont typeface="Arial" panose="020B0604020202020204" pitchFamily="34" charset="0"/>
              <a:buChar char="•"/>
            </a:pPr>
            <a:r>
              <a:rPr lang="en-US" sz="3300" b="0" i="0" dirty="0">
                <a:solidFill>
                  <a:srgbClr val="374151"/>
                </a:solidFill>
                <a:effectLst/>
                <a:latin typeface="Söhne"/>
              </a:rPr>
              <a:t>In the case of the Adult Census Income Prediction project, data validation may involve checking for missing values, outliers, or other anomalies that could affect the accuracy of the predictive model.</a:t>
            </a:r>
            <a:endParaRPr lang="en-US" sz="3300" dirty="0">
              <a:solidFill>
                <a:srgbClr val="374151"/>
              </a:solidFill>
              <a:latin typeface="Söhne"/>
            </a:endParaRPr>
          </a:p>
          <a:p>
            <a:pPr algn="l"/>
            <a:r>
              <a:rPr lang="en-US" sz="3300" b="1" i="0" dirty="0">
                <a:solidFill>
                  <a:srgbClr val="374151"/>
                </a:solidFill>
                <a:effectLst/>
                <a:latin typeface="Söhne"/>
              </a:rPr>
              <a:t>Data Transformation:</a:t>
            </a:r>
          </a:p>
          <a:p>
            <a:pPr algn="l">
              <a:buFont typeface="Arial" panose="020B0604020202020204" pitchFamily="34" charset="0"/>
              <a:buChar char="•"/>
            </a:pPr>
            <a:r>
              <a:rPr lang="en-US" sz="3300" b="0" i="0" dirty="0">
                <a:solidFill>
                  <a:srgbClr val="374151"/>
                </a:solidFill>
                <a:effectLst/>
                <a:latin typeface="Söhne"/>
              </a:rPr>
              <a:t>Data transformation is the process of converting data from one format or structure to another.</a:t>
            </a:r>
          </a:p>
          <a:p>
            <a:pPr algn="l">
              <a:buFont typeface="Arial" panose="020B0604020202020204" pitchFamily="34" charset="0"/>
              <a:buChar char="•"/>
            </a:pPr>
            <a:r>
              <a:rPr lang="en-US" sz="3300" b="0" i="0" dirty="0">
                <a:solidFill>
                  <a:srgbClr val="374151"/>
                </a:solidFill>
                <a:effectLst/>
                <a:latin typeface="Söhne"/>
              </a:rPr>
              <a:t>In the case of the Adult Census Income Prediction project, data transformation may involve combining multiple data sources, removing redundant data, or converting data into a format that can be used by the predictive model</a:t>
            </a:r>
            <a:r>
              <a:rPr lang="en-US" sz="3500" b="0" i="0" dirty="0">
                <a:solidFill>
                  <a:srgbClr val="374151"/>
                </a:solidFill>
                <a:effectLst/>
                <a:latin typeface="Söhne"/>
              </a:rPr>
              <a:t>.</a:t>
            </a:r>
          </a:p>
          <a:p>
            <a:pPr marL="0" indent="0">
              <a:buNone/>
            </a:pPr>
            <a:endParaRPr lang="en-US" b="1" dirty="0"/>
          </a:p>
        </p:txBody>
      </p:sp>
    </p:spTree>
    <p:extLst>
      <p:ext uri="{BB962C8B-B14F-4D97-AF65-F5344CB8AC3E}">
        <p14:creationId xmlns:p14="http://schemas.microsoft.com/office/powerpoint/2010/main" val="379685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5AE6E-6903-183E-85A5-1CA9F25AEE94}"/>
              </a:ext>
            </a:extLst>
          </p:cNvPr>
          <p:cNvSpPr>
            <a:spLocks noGrp="1"/>
          </p:cNvSpPr>
          <p:nvPr>
            <p:ph idx="1"/>
          </p:nvPr>
        </p:nvSpPr>
        <p:spPr>
          <a:xfrm>
            <a:off x="502920" y="365760"/>
            <a:ext cx="10850880" cy="6050280"/>
          </a:xfrm>
        </p:spPr>
        <p:txBody>
          <a:bodyPr>
            <a:normAutofit/>
          </a:bodyPr>
          <a:lstStyle/>
          <a:p>
            <a:pPr marL="0" indent="0">
              <a:buNone/>
            </a:pPr>
            <a:r>
              <a:rPr lang="en-US" sz="3200" b="1" dirty="0"/>
              <a:t>Data Insertion in Database:</a:t>
            </a:r>
          </a:p>
          <a:p>
            <a:pPr marL="0" indent="0">
              <a:buNone/>
            </a:pPr>
            <a:endParaRPr lang="en-US" sz="3200" b="1" dirty="0"/>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Data insertion involves taking the data collected through web scraping, data pre-processing, and other data transformation activities and storing it in a database for use in building the predictive model.</a:t>
            </a:r>
          </a:p>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database used for this project should be chosen based on factors such as data volume, data complexity, and scalability requirements.</a:t>
            </a:r>
          </a:p>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Common database systems used for machine learning projects include MySQL, PostgreSQL, and MongoDB.</a:t>
            </a:r>
          </a:p>
        </p:txBody>
      </p:sp>
    </p:spTree>
    <p:extLst>
      <p:ext uri="{BB962C8B-B14F-4D97-AF65-F5344CB8AC3E}">
        <p14:creationId xmlns:p14="http://schemas.microsoft.com/office/powerpoint/2010/main" val="236274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5AE6E-6903-183E-85A5-1CA9F25AEE94}"/>
              </a:ext>
            </a:extLst>
          </p:cNvPr>
          <p:cNvSpPr>
            <a:spLocks noGrp="1"/>
          </p:cNvSpPr>
          <p:nvPr>
            <p:ph idx="1"/>
          </p:nvPr>
        </p:nvSpPr>
        <p:spPr>
          <a:xfrm>
            <a:off x="502920" y="365760"/>
            <a:ext cx="10850880" cy="6050280"/>
          </a:xfrm>
        </p:spPr>
        <p:txBody>
          <a:bodyPr>
            <a:noAutofit/>
          </a:bodyPr>
          <a:lstStyle/>
          <a:p>
            <a:pPr marL="0" indent="0">
              <a:buNone/>
            </a:pPr>
            <a:r>
              <a:rPr lang="en-US" sz="3200" b="1" dirty="0">
                <a:latin typeface="Times New Roman" panose="02020603050405020304" pitchFamily="18" charset="0"/>
                <a:cs typeface="Times New Roman" panose="02020603050405020304" pitchFamily="18" charset="0"/>
              </a:rPr>
              <a:t>Model Training:</a:t>
            </a:r>
          </a:p>
          <a:p>
            <a:r>
              <a:rPr lang="en-US" b="1" dirty="0">
                <a:latin typeface="Times New Roman" panose="02020603050405020304" pitchFamily="18" charset="0"/>
                <a:cs typeface="Times New Roman" panose="02020603050405020304" pitchFamily="18" charset="0"/>
              </a:rPr>
              <a:t>Data Export from Db :</a:t>
            </a:r>
          </a:p>
          <a:p>
            <a:pPr marL="0" indent="0">
              <a:buNone/>
            </a:pPr>
            <a:r>
              <a:rPr lang="en-US" dirty="0">
                <a:latin typeface="Times New Roman" panose="02020603050405020304" pitchFamily="18" charset="0"/>
                <a:cs typeface="Times New Roman" panose="02020603050405020304" pitchFamily="18" charset="0"/>
              </a:rPr>
              <a:t>1.The accumulated data from </a:t>
            </a:r>
            <a:r>
              <a:rPr lang="en-US" dirty="0" err="1">
                <a:latin typeface="Times New Roman" panose="02020603050405020304" pitchFamily="18" charset="0"/>
                <a:cs typeface="Times New Roman" panose="02020603050405020304" pitchFamily="18" charset="0"/>
              </a:rPr>
              <a:t>db</a:t>
            </a:r>
            <a:r>
              <a:rPr lang="en-US" dirty="0">
                <a:latin typeface="Times New Roman" panose="02020603050405020304" pitchFamily="18" charset="0"/>
                <a:cs typeface="Times New Roman" panose="02020603050405020304" pitchFamily="18" charset="0"/>
              </a:rPr>
              <a:t> is exported in csv format for model training</a:t>
            </a:r>
          </a:p>
          <a:p>
            <a:r>
              <a:rPr lang="en-US" b="1" dirty="0">
                <a:latin typeface="Times New Roman" panose="02020603050405020304" pitchFamily="18" charset="0"/>
                <a:cs typeface="Times New Roman" panose="02020603050405020304" pitchFamily="18" charset="0"/>
              </a:rPr>
              <a:t>Data Preprocessing</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Performing EDA to get insight of data like identifying distribution , outliers ,trend</a:t>
            </a:r>
          </a:p>
          <a:p>
            <a:pPr marL="0" indent="0">
              <a:buNone/>
            </a:pPr>
            <a:r>
              <a:rPr lang="en-US" dirty="0">
                <a:latin typeface="Times New Roman" panose="02020603050405020304" pitchFamily="18" charset="0"/>
                <a:cs typeface="Times New Roman" panose="02020603050405020304" pitchFamily="18" charset="0"/>
              </a:rPr>
              <a:t>among data etc.</a:t>
            </a:r>
          </a:p>
          <a:p>
            <a:pPr marL="0" indent="0">
              <a:buNone/>
            </a:pPr>
            <a:r>
              <a:rPr lang="en-US" dirty="0">
                <a:latin typeface="Times New Roman" panose="02020603050405020304" pitchFamily="18" charset="0"/>
                <a:cs typeface="Times New Roman" panose="02020603050405020304" pitchFamily="18" charset="0"/>
              </a:rPr>
              <a:t>2.Check for null values in the columns. If present impute the null values.</a:t>
            </a:r>
          </a:p>
          <a:p>
            <a:pPr marL="0" indent="0">
              <a:buNone/>
            </a:pPr>
            <a:r>
              <a:rPr lang="en-US" dirty="0">
                <a:latin typeface="Times New Roman" panose="02020603050405020304" pitchFamily="18" charset="0"/>
                <a:cs typeface="Times New Roman" panose="02020603050405020304" pitchFamily="18" charset="0"/>
              </a:rPr>
              <a:t>3.Encode the categorical values with numeric values.</a:t>
            </a:r>
          </a:p>
          <a:p>
            <a:pPr marL="0" indent="0">
              <a:buNone/>
            </a:pPr>
            <a:r>
              <a:rPr lang="en-US" dirty="0">
                <a:latin typeface="Times New Roman" panose="02020603050405020304" pitchFamily="18" charset="0"/>
                <a:cs typeface="Times New Roman" panose="02020603050405020304" pitchFamily="18" charset="0"/>
              </a:rPr>
              <a:t>4.Perform Standard Scalar to scale down the values.</a:t>
            </a:r>
            <a:endParaRPr lang="en-US"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47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5AE6E-6903-183E-85A5-1CA9F25AEE94}"/>
              </a:ext>
            </a:extLst>
          </p:cNvPr>
          <p:cNvSpPr>
            <a:spLocks noGrp="1"/>
          </p:cNvSpPr>
          <p:nvPr>
            <p:ph idx="1"/>
          </p:nvPr>
        </p:nvSpPr>
        <p:spPr>
          <a:xfrm>
            <a:off x="502919" y="144379"/>
            <a:ext cx="11480533" cy="6545179"/>
          </a:xfrm>
        </p:spPr>
        <p:txBody>
          <a:bodyPr>
            <a:noAutofit/>
          </a:bodyPr>
          <a:lstStyle/>
          <a:p>
            <a:r>
              <a:rPr lang="en-US" b="1" i="0" dirty="0">
                <a:solidFill>
                  <a:srgbClr val="374151"/>
                </a:solidFill>
                <a:effectLst/>
                <a:latin typeface="Times New Roman" panose="02020603050405020304" pitchFamily="18" charset="0"/>
                <a:cs typeface="Times New Roman" panose="02020603050405020304" pitchFamily="18" charset="0"/>
              </a:rPr>
              <a:t>Model </a:t>
            </a:r>
            <a:r>
              <a:rPr lang="en-US" b="1" i="0">
                <a:solidFill>
                  <a:srgbClr val="374151"/>
                </a:solidFill>
                <a:effectLst/>
                <a:latin typeface="Times New Roman" panose="02020603050405020304" pitchFamily="18" charset="0"/>
                <a:cs typeface="Times New Roman" panose="02020603050405020304" pitchFamily="18" charset="0"/>
              </a:rPr>
              <a:t>Selection </a:t>
            </a:r>
          </a:p>
          <a:p>
            <a:pPr marL="0" indent="0">
              <a:buNone/>
            </a:pPr>
            <a:endParaRPr lang="en-US" b="1"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US" sz="2400" i="0" dirty="0">
                <a:solidFill>
                  <a:srgbClr val="374151"/>
                </a:solidFill>
                <a:effectLst/>
                <a:latin typeface="Times New Roman" panose="02020603050405020304" pitchFamily="18" charset="0"/>
                <a:cs typeface="Times New Roman" panose="02020603050405020304" pitchFamily="18" charset="0"/>
              </a:rPr>
              <a:t>After the clusters are created, we find the best model for each cluster. By using 2</a:t>
            </a:r>
          </a:p>
          <a:p>
            <a:pPr marL="0" indent="0">
              <a:buNone/>
            </a:pPr>
            <a:r>
              <a:rPr lang="en-US" sz="2400" i="0" dirty="0">
                <a:solidFill>
                  <a:srgbClr val="374151"/>
                </a:solidFill>
                <a:effectLst/>
                <a:latin typeface="Times New Roman" panose="02020603050405020304" pitchFamily="18" charset="0"/>
                <a:cs typeface="Times New Roman" panose="02020603050405020304" pitchFamily="18" charset="0"/>
              </a:rPr>
              <a:t>algorithms “SVM” and "</a:t>
            </a:r>
            <a:r>
              <a:rPr lang="en-US" sz="2400" i="0" dirty="0" err="1">
                <a:solidFill>
                  <a:srgbClr val="374151"/>
                </a:solidFill>
                <a:effectLst/>
                <a:latin typeface="Times New Roman" panose="02020603050405020304" pitchFamily="18" charset="0"/>
                <a:cs typeface="Times New Roman" panose="02020603050405020304" pitchFamily="18" charset="0"/>
              </a:rPr>
              <a:t>XGBoost</a:t>
            </a:r>
            <a:r>
              <a:rPr lang="en-US" sz="2400" i="0" dirty="0">
                <a:solidFill>
                  <a:srgbClr val="374151"/>
                </a:solidFill>
                <a:effectLst/>
                <a:latin typeface="Times New Roman" panose="02020603050405020304" pitchFamily="18" charset="0"/>
                <a:cs typeface="Times New Roman" panose="02020603050405020304" pitchFamily="18" charset="0"/>
              </a:rPr>
              <a:t>". For </a:t>
            </a:r>
            <a:r>
              <a:rPr lang="en-US" sz="2000" i="0" dirty="0">
                <a:solidFill>
                  <a:srgbClr val="374151"/>
                </a:solidFill>
                <a:effectLst/>
                <a:latin typeface="Times New Roman" panose="02020603050405020304" pitchFamily="18" charset="0"/>
                <a:cs typeface="Times New Roman" panose="02020603050405020304" pitchFamily="18" charset="0"/>
              </a:rPr>
              <a:t>each</a:t>
            </a:r>
            <a:r>
              <a:rPr lang="en-US" sz="2400" i="0" dirty="0">
                <a:solidFill>
                  <a:srgbClr val="374151"/>
                </a:solidFill>
                <a:effectLst/>
                <a:latin typeface="Times New Roman" panose="02020603050405020304" pitchFamily="18" charset="0"/>
                <a:cs typeface="Times New Roman" panose="02020603050405020304" pitchFamily="18" charset="0"/>
              </a:rPr>
              <a:t> cluster both the hyper tunned</a:t>
            </a:r>
          </a:p>
          <a:p>
            <a:pPr marL="0" indent="0">
              <a:buNone/>
            </a:pPr>
            <a:r>
              <a:rPr lang="en-US" sz="2400" i="0" dirty="0">
                <a:solidFill>
                  <a:srgbClr val="374151"/>
                </a:solidFill>
                <a:effectLst/>
                <a:latin typeface="Times New Roman" panose="02020603050405020304" pitchFamily="18" charset="0"/>
                <a:cs typeface="Times New Roman" panose="02020603050405020304" pitchFamily="18" charset="0"/>
              </a:rPr>
              <a:t>algorithms are used. We calculate the AUC scores for both models and select the</a:t>
            </a:r>
          </a:p>
          <a:p>
            <a:pPr marL="0" indent="0">
              <a:buNone/>
            </a:pPr>
            <a:r>
              <a:rPr lang="en-US" sz="2400" i="0" dirty="0">
                <a:solidFill>
                  <a:srgbClr val="374151"/>
                </a:solidFill>
                <a:effectLst/>
                <a:latin typeface="Times New Roman" panose="02020603050405020304" pitchFamily="18" charset="0"/>
                <a:cs typeface="Times New Roman" panose="02020603050405020304" pitchFamily="18" charset="0"/>
              </a:rPr>
              <a:t>model with the best score. Similarly, the model is selected for each cluster. All</a:t>
            </a:r>
          </a:p>
          <a:p>
            <a:pPr marL="0" indent="0">
              <a:buNone/>
            </a:pPr>
            <a:r>
              <a:rPr lang="en-US" sz="2400" i="0" dirty="0">
                <a:solidFill>
                  <a:srgbClr val="374151"/>
                </a:solidFill>
                <a:effectLst/>
                <a:latin typeface="Times New Roman" panose="02020603050405020304" pitchFamily="18" charset="0"/>
                <a:cs typeface="Times New Roman" panose="02020603050405020304" pitchFamily="18" charset="0"/>
              </a:rPr>
              <a:t>the models for every cluster are saved for use in prediction</a:t>
            </a:r>
          </a:p>
        </p:txBody>
      </p:sp>
    </p:spTree>
    <p:extLst>
      <p:ext uri="{BB962C8B-B14F-4D97-AF65-F5344CB8AC3E}">
        <p14:creationId xmlns:p14="http://schemas.microsoft.com/office/powerpoint/2010/main" val="189444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5AE6E-6903-183E-85A5-1CA9F25AEE94}"/>
              </a:ext>
            </a:extLst>
          </p:cNvPr>
          <p:cNvSpPr>
            <a:spLocks noGrp="1"/>
          </p:cNvSpPr>
          <p:nvPr>
            <p:ph idx="1"/>
          </p:nvPr>
        </p:nvSpPr>
        <p:spPr>
          <a:xfrm>
            <a:off x="336883" y="224589"/>
            <a:ext cx="11405937" cy="6464969"/>
          </a:xfrm>
        </p:spPr>
        <p:txBody>
          <a:bodyPr>
            <a:noAutofit/>
          </a:bodyPr>
          <a:lstStyle/>
          <a:p>
            <a:pPr marL="0" indent="0">
              <a:buNone/>
            </a:pPr>
            <a:r>
              <a:rPr lang="en-US" b="1" i="0" dirty="0">
                <a:solidFill>
                  <a:srgbClr val="374151"/>
                </a:solidFill>
                <a:effectLst/>
                <a:latin typeface="Times New Roman" panose="02020603050405020304" pitchFamily="18" charset="0"/>
                <a:cs typeface="Times New Roman" panose="02020603050405020304" pitchFamily="18" charset="0"/>
              </a:rPr>
              <a:t>Prediction:</a:t>
            </a:r>
          </a:p>
          <a:p>
            <a:r>
              <a:rPr lang="en-US" sz="2400" i="0" dirty="0">
                <a:solidFill>
                  <a:srgbClr val="374151"/>
                </a:solidFill>
                <a:effectLst/>
                <a:latin typeface="Times New Roman" panose="02020603050405020304" pitchFamily="18" charset="0"/>
                <a:cs typeface="Times New Roman" panose="02020603050405020304" pitchFamily="18" charset="0"/>
              </a:rPr>
              <a:t>The testing files are shared in the batches and we perform the same Validation</a:t>
            </a:r>
          </a:p>
          <a:p>
            <a:pPr marL="0" indent="0">
              <a:buNone/>
            </a:pPr>
            <a:r>
              <a:rPr lang="en-US" sz="2400" i="0" dirty="0">
                <a:solidFill>
                  <a:srgbClr val="374151"/>
                </a:solidFill>
                <a:effectLst/>
                <a:latin typeface="Times New Roman" panose="02020603050405020304" pitchFamily="18" charset="0"/>
                <a:cs typeface="Times New Roman" panose="02020603050405020304" pitchFamily="18" charset="0"/>
              </a:rPr>
              <a:t>operations ,data transformation and data insertion on them.</a:t>
            </a:r>
          </a:p>
          <a:p>
            <a:r>
              <a:rPr lang="en-US" sz="2400" i="0" dirty="0">
                <a:solidFill>
                  <a:srgbClr val="374151"/>
                </a:solidFill>
                <a:effectLst/>
                <a:latin typeface="Times New Roman" panose="02020603050405020304" pitchFamily="18" charset="0"/>
                <a:cs typeface="Times New Roman" panose="02020603050405020304" pitchFamily="18" charset="0"/>
              </a:rPr>
              <a:t>The accumulated data from </a:t>
            </a:r>
            <a:r>
              <a:rPr lang="en-US" sz="2400" i="0" dirty="0" err="1">
                <a:solidFill>
                  <a:srgbClr val="374151"/>
                </a:solidFill>
                <a:effectLst/>
                <a:latin typeface="Times New Roman" panose="02020603050405020304" pitchFamily="18" charset="0"/>
                <a:cs typeface="Times New Roman" panose="02020603050405020304" pitchFamily="18" charset="0"/>
              </a:rPr>
              <a:t>db</a:t>
            </a:r>
            <a:r>
              <a:rPr lang="en-US" sz="2400" i="0" dirty="0">
                <a:solidFill>
                  <a:srgbClr val="374151"/>
                </a:solidFill>
                <a:effectLst/>
                <a:latin typeface="Times New Roman" panose="02020603050405020304" pitchFamily="18" charset="0"/>
                <a:cs typeface="Times New Roman" panose="02020603050405020304" pitchFamily="18" charset="0"/>
              </a:rPr>
              <a:t> is exported in csv format for prediction</a:t>
            </a:r>
          </a:p>
          <a:p>
            <a:r>
              <a:rPr lang="en-US" sz="2400" i="0" dirty="0">
                <a:solidFill>
                  <a:srgbClr val="374151"/>
                </a:solidFill>
                <a:effectLst/>
                <a:latin typeface="Times New Roman" panose="02020603050405020304" pitchFamily="18" charset="0"/>
                <a:cs typeface="Times New Roman" panose="02020603050405020304" pitchFamily="18" charset="0"/>
              </a:rPr>
              <a:t>We perform data pre-processing techniques on it.</a:t>
            </a:r>
          </a:p>
          <a:p>
            <a:r>
              <a:rPr lang="en-US" sz="2400" i="0" dirty="0" err="1">
                <a:solidFill>
                  <a:srgbClr val="374151"/>
                </a:solidFill>
                <a:effectLst/>
                <a:latin typeface="Times New Roman" panose="02020603050405020304" pitchFamily="18" charset="0"/>
                <a:cs typeface="Times New Roman" panose="02020603050405020304" pitchFamily="18" charset="0"/>
              </a:rPr>
              <a:t>KMeans</a:t>
            </a:r>
            <a:r>
              <a:rPr lang="en-US" sz="2400" i="0" dirty="0">
                <a:solidFill>
                  <a:srgbClr val="374151"/>
                </a:solidFill>
                <a:effectLst/>
                <a:latin typeface="Times New Roman" panose="02020603050405020304" pitchFamily="18" charset="0"/>
                <a:cs typeface="Times New Roman" panose="02020603050405020304" pitchFamily="18" charset="0"/>
              </a:rPr>
              <a:t> model created during training is loaded and clusters for the preprocessed</a:t>
            </a:r>
          </a:p>
          <a:p>
            <a:pPr marL="0" indent="0">
              <a:buNone/>
            </a:pPr>
            <a:r>
              <a:rPr lang="en-US" sz="2400" i="0" dirty="0">
                <a:solidFill>
                  <a:srgbClr val="374151"/>
                </a:solidFill>
                <a:effectLst/>
                <a:latin typeface="Times New Roman" panose="02020603050405020304" pitchFamily="18" charset="0"/>
                <a:cs typeface="Times New Roman" panose="02020603050405020304" pitchFamily="18" charset="0"/>
              </a:rPr>
              <a:t>data is predicted</a:t>
            </a:r>
          </a:p>
          <a:p>
            <a:r>
              <a:rPr lang="en-US" sz="2400" i="0" dirty="0">
                <a:solidFill>
                  <a:srgbClr val="374151"/>
                </a:solidFill>
                <a:effectLst/>
                <a:latin typeface="Times New Roman" panose="02020603050405020304" pitchFamily="18" charset="0"/>
                <a:cs typeface="Times New Roman" panose="02020603050405020304" pitchFamily="18" charset="0"/>
              </a:rPr>
              <a:t>Based on the cluster number respective model is loaded and is used to predict the</a:t>
            </a:r>
          </a:p>
          <a:p>
            <a:pPr marL="0" indent="0">
              <a:buNone/>
            </a:pPr>
            <a:r>
              <a:rPr lang="en-US" sz="2400" i="0" dirty="0">
                <a:solidFill>
                  <a:srgbClr val="374151"/>
                </a:solidFill>
                <a:effectLst/>
                <a:latin typeface="Times New Roman" panose="02020603050405020304" pitchFamily="18" charset="0"/>
                <a:cs typeface="Times New Roman" panose="02020603050405020304" pitchFamily="18" charset="0"/>
              </a:rPr>
              <a:t>data for that cluster.</a:t>
            </a:r>
          </a:p>
          <a:p>
            <a:r>
              <a:rPr lang="en-US" sz="2400" i="0" dirty="0">
                <a:solidFill>
                  <a:srgbClr val="374151"/>
                </a:solidFill>
                <a:effectLst/>
                <a:latin typeface="Times New Roman" panose="02020603050405020304" pitchFamily="18" charset="0"/>
                <a:cs typeface="Times New Roman" panose="02020603050405020304" pitchFamily="18" charset="0"/>
              </a:rPr>
              <a:t>Once the prediction is done for all the clusters. The predictions are saved in csv</a:t>
            </a:r>
          </a:p>
          <a:p>
            <a:pPr marL="0" indent="0">
              <a:buNone/>
            </a:pPr>
            <a:r>
              <a:rPr lang="en-US" sz="2400" i="0" dirty="0">
                <a:solidFill>
                  <a:srgbClr val="374151"/>
                </a:solidFill>
                <a:effectLst/>
                <a:latin typeface="Times New Roman" panose="02020603050405020304" pitchFamily="18" charset="0"/>
                <a:cs typeface="Times New Roman" panose="02020603050405020304" pitchFamily="18" charset="0"/>
              </a:rPr>
              <a:t>format and shared.</a:t>
            </a:r>
          </a:p>
        </p:txBody>
      </p:sp>
    </p:spTree>
    <p:extLst>
      <p:ext uri="{BB962C8B-B14F-4D97-AF65-F5344CB8AC3E}">
        <p14:creationId xmlns:p14="http://schemas.microsoft.com/office/powerpoint/2010/main" val="2347385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865</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Times New Roman</vt:lpstr>
      <vt:lpstr>Office Theme</vt:lpstr>
      <vt:lpstr>Adult Census Income Prediction </vt:lpstr>
      <vt:lpstr>PowerPoint Presentation</vt:lpstr>
      <vt:lpstr>PowerPoint Presentation</vt:lpstr>
      <vt:lpstr>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Census Income Prediction </dc:title>
  <dc:creator>sharma31193@outlook.com</dc:creator>
  <cp:lastModifiedBy>sharma31193@outlook.com</cp:lastModifiedBy>
  <cp:revision>2</cp:revision>
  <dcterms:created xsi:type="dcterms:W3CDTF">2023-04-13T10:11:28Z</dcterms:created>
  <dcterms:modified xsi:type="dcterms:W3CDTF">2023-04-13T10:58:12Z</dcterms:modified>
</cp:coreProperties>
</file>