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sldIdLst>
    <p:sldId id="256" r:id="rId5"/>
    <p:sldId id="914" r:id="rId6"/>
    <p:sldId id="887" r:id="rId7"/>
    <p:sldId id="888" r:id="rId8"/>
    <p:sldId id="889" r:id="rId9"/>
    <p:sldId id="925" r:id="rId10"/>
    <p:sldId id="2147472689" r:id="rId11"/>
    <p:sldId id="2147472746" r:id="rId12"/>
    <p:sldId id="2147472745" r:id="rId13"/>
    <p:sldId id="2147472716" r:id="rId14"/>
    <p:sldId id="2147472747" r:id="rId15"/>
    <p:sldId id="2147472732" r:id="rId16"/>
    <p:sldId id="2147472717" r:id="rId17"/>
    <p:sldId id="2147472727" r:id="rId18"/>
    <p:sldId id="2147472726" r:id="rId19"/>
    <p:sldId id="2147472748" r:id="rId20"/>
    <p:sldId id="2147472733" r:id="rId21"/>
    <p:sldId id="892" r:id="rId22"/>
    <p:sldId id="2147472705" r:id="rId23"/>
    <p:sldId id="916" r:id="rId24"/>
    <p:sldId id="2147472737" r:id="rId25"/>
    <p:sldId id="2147472738" r:id="rId26"/>
    <p:sldId id="2147472723" r:id="rId27"/>
    <p:sldId id="2147472724" r:id="rId28"/>
    <p:sldId id="938" r:id="rId29"/>
    <p:sldId id="2147472741" r:id="rId30"/>
    <p:sldId id="2147472736" r:id="rId31"/>
    <p:sldId id="2147472713" r:id="rId32"/>
    <p:sldId id="2147472718" r:id="rId33"/>
    <p:sldId id="2147472719" r:id="rId34"/>
    <p:sldId id="2147472706" r:id="rId35"/>
    <p:sldId id="2147472720" r:id="rId36"/>
    <p:sldId id="2147472749" r:id="rId37"/>
    <p:sldId id="2147472735" r:id="rId38"/>
    <p:sldId id="2147472707" r:id="rId39"/>
    <p:sldId id="2147472721" r:id="rId40"/>
    <p:sldId id="902" r:id="rId4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F907D4E-5D81-4811-A01C-24B387D318DD}">
          <p14:sldIdLst>
            <p14:sldId id="256"/>
            <p14:sldId id="914"/>
            <p14:sldId id="887"/>
          </p14:sldIdLst>
        </p14:section>
        <p14:section name="はじめに" id="{F730F39B-11FF-45B6-9315-9F27DE8B4033}">
          <p14:sldIdLst>
            <p14:sldId id="888"/>
            <p14:sldId id="889"/>
            <p14:sldId id="925"/>
          </p14:sldIdLst>
        </p14:section>
        <p14:section name="統合検証の考え方" id="{60A993F0-F174-43D7-BE54-9C457597D406}">
          <p14:sldIdLst>
            <p14:sldId id="2147472689"/>
            <p14:sldId id="2147472746"/>
            <p14:sldId id="2147472745"/>
            <p14:sldId id="2147472716"/>
            <p14:sldId id="2147472747"/>
            <p14:sldId id="2147472732"/>
            <p14:sldId id="2147472717"/>
            <p14:sldId id="2147472727"/>
            <p14:sldId id="2147472726"/>
            <p14:sldId id="2147472748"/>
            <p14:sldId id="2147472733"/>
          </p14:sldIdLst>
        </p14:section>
        <p14:section name="作業手順" id="{0D273382-1BA3-4573-8903-54AE6CA182A9}">
          <p14:sldIdLst>
            <p14:sldId id="892"/>
            <p14:sldId id="2147472705"/>
            <p14:sldId id="916"/>
            <p14:sldId id="2147472737"/>
            <p14:sldId id="2147472738"/>
            <p14:sldId id="2147472723"/>
            <p14:sldId id="2147472724"/>
            <p14:sldId id="938"/>
            <p14:sldId id="2147472741"/>
            <p14:sldId id="2147472736"/>
            <p14:sldId id="2147472713"/>
            <p14:sldId id="2147472718"/>
            <p14:sldId id="2147472719"/>
            <p14:sldId id="2147472706"/>
            <p14:sldId id="2147472720"/>
            <p14:sldId id="2147472749"/>
            <p14:sldId id="2147472735"/>
            <p14:sldId id="2147472707"/>
            <p14:sldId id="2147472721"/>
            <p14:sldId id="9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dai Suda (須田 雄大 GE)" initials="YS(雄G" lastIdx="0" clrIdx="0">
    <p:extLst>
      <p:ext uri="{19B8F6BF-5375-455C-9EA6-DF929625EA0E}">
        <p15:presenceInfo xmlns:p15="http://schemas.microsoft.com/office/powerpoint/2012/main" userId="S-1-5-21-4040241172-485849192-1190176573-560690" providerId="AD"/>
      </p:ext>
    </p:extLst>
  </p:cmAuthor>
  <p:cmAuthor id="2" name="Yudai Suda (須田 雄大 GE)" initials="YS(雄G [2]" lastIdx="1" clrIdx="1">
    <p:extLst>
      <p:ext uri="{19B8F6BF-5375-455C-9EA6-DF929625EA0E}">
        <p15:presenceInfo xmlns:p15="http://schemas.microsoft.com/office/powerpoint/2012/main" userId="S::RJ034907@jpn.mds.honda.com::73b4accd-469d-4d5b-a598-0442a18f8b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8C8"/>
    <a:srgbClr val="F6B59A"/>
    <a:srgbClr val="D2DEEF"/>
    <a:srgbClr val="FBE5D6"/>
    <a:srgbClr val="E2F0D9"/>
    <a:srgbClr val="5B9BD5"/>
    <a:srgbClr val="201EF9"/>
    <a:srgbClr val="FFE6C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3655C-5002-D7E2-F243-67506788C22D}" v="3" dt="2024-11-01T07:11:18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3100" autoAdjust="0"/>
  </p:normalViewPr>
  <p:slideViewPr>
    <p:cSldViewPr snapToGrid="0">
      <p:cViewPr varScale="1">
        <p:scale>
          <a:sx n="130" d="100"/>
          <a:sy n="130" d="100"/>
        </p:scale>
        <p:origin x="9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248E3-7D1F-46CF-87A2-E307C527B451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8FF9C-ECC9-4D21-9F5C-E6A399E1B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99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F9C-ECC9-4D21-9F5C-E6A399E1B66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28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F9C-ECC9-4D21-9F5C-E6A399E1B66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92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F9C-ECC9-4D21-9F5C-E6A399E1B66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74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F9C-ECC9-4D21-9F5C-E6A399E1B66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002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F9C-ECC9-4D21-9F5C-E6A399E1B66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303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F9C-ECC9-4D21-9F5C-E6A399E1B66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41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F9C-ECC9-4D21-9F5C-E6A399E1B662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84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5200"/>
            <a:ext cx="9143999" cy="2387600"/>
          </a:xfrm>
        </p:spPr>
        <p:txBody>
          <a:bodyPr anchor="ctr"/>
          <a:lstStyle>
            <a:lvl1pPr algn="ctr"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D72-8779-415D-AC4B-F1F48BF6E99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DF93-B058-4C47-A822-780EF8F3A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21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D72-8779-415D-AC4B-F1F48BF6E99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DF93-B058-4C47-A822-780EF8F3A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27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D72-8779-415D-AC4B-F1F48BF6E99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DF93-B058-4C47-A822-780EF8F3A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36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2961"/>
          </a:xfrm>
        </p:spPr>
        <p:txBody>
          <a:bodyPr anchor="b">
            <a:noAutofit/>
          </a:bodyPr>
          <a:lstStyle>
            <a:lvl1pPr algn="ctr">
              <a:defRPr sz="2800" b="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476752"/>
            <a:ext cx="9144000" cy="381248"/>
          </a:xfrm>
          <a:solidFill>
            <a:srgbClr val="0000F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 algn="ctr">
              <a:buNone/>
              <a:defRPr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XXX</a:t>
            </a:r>
            <a:endParaRPr kumimoji="1" lang="ja-JP" altLang="en-US" dirty="0"/>
          </a:p>
        </p:txBody>
      </p:sp>
      <p:sp>
        <p:nvSpPr>
          <p:cNvPr id="5" name="動作設定ボタン: 最初に移動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D8A5C32-CBEA-4908-9ADC-95B4AB0DEFB1}"/>
              </a:ext>
            </a:extLst>
          </p:cNvPr>
          <p:cNvSpPr/>
          <p:nvPr userDrawn="1"/>
        </p:nvSpPr>
        <p:spPr>
          <a:xfrm>
            <a:off x="0" y="0"/>
            <a:ext cx="640800" cy="4968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199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D72-8779-415D-AC4B-F1F48BF6E99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DF93-B058-4C47-A822-780EF8F3A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82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D72-8779-415D-AC4B-F1F48BF6E99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DF93-B058-4C47-A822-780EF8F3A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74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D72-8779-415D-AC4B-F1F48BF6E99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DF93-B058-4C47-A822-780EF8F3A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00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D72-8779-415D-AC4B-F1F48BF6E99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DF93-B058-4C47-A822-780EF8F3A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24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D72-8779-415D-AC4B-F1F48BF6E99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DF93-B058-4C47-A822-780EF8F3A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92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D72-8779-415D-AC4B-F1F48BF6E99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DF93-B058-4C47-A822-780EF8F3A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43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D72-8779-415D-AC4B-F1F48BF6E99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DF93-B058-4C47-A822-780EF8F3A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08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6DD72-8779-415D-AC4B-F1F48BF6E99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DF93-B058-4C47-A822-780EF8F3A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502961"/>
            <a:ext cx="914400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スライド番号プレースホルダー 9"/>
          <p:cNvSpPr txBox="1">
            <a:spLocks/>
          </p:cNvSpPr>
          <p:nvPr userDrawn="1"/>
        </p:nvSpPr>
        <p:spPr>
          <a:xfrm>
            <a:off x="8353627" y="143955"/>
            <a:ext cx="473629" cy="274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D2D467-922B-4AC8-9857-57B1EF363E1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8683610" y="146631"/>
            <a:ext cx="60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 37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500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package" Target="../embeddings/Microsoft_Word_Document2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wmf"/><Relationship Id="rId4" Type="http://schemas.openxmlformats.org/officeDocument/2006/relationships/package" Target="../embeddings/Microsoft_Word_Document5.docx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995777"/>
            <a:ext cx="9143999" cy="262702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AP software development</a:t>
            </a:r>
            <a:br/>
            <a:br/>
            <a:r>
              <a:rPr lang="en-US" sz="5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CI environment </a:t>
            </a:r>
            <a:br/>
            <a:r>
              <a:rPr lang="en-US" sz="5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Integration Verification Preparation Manual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0455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Integration Verification Concept: Regression Testing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02348D4-EA0D-7C02-AD19-DD38D210A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86" y="2318837"/>
            <a:ext cx="5352227" cy="42528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B80ACE-AF33-A512-06B3-91DA99421DA6}"/>
              </a:ext>
            </a:extLst>
          </p:cNvPr>
          <p:cNvSpPr txBox="1"/>
          <p:nvPr/>
        </p:nvSpPr>
        <p:spPr>
          <a:xfrm>
            <a:off x="1895886" y="6571684"/>
            <a:ext cx="3758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Software Integration and Integration Testing Guidelines.docx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C4D11E-9FA3-71BF-F601-DB5300215AF5}"/>
              </a:ext>
            </a:extLst>
          </p:cNvPr>
          <p:cNvSpPr txBox="1"/>
          <p:nvPr/>
        </p:nvSpPr>
        <p:spPr>
          <a:xfrm>
            <a:off x="0" y="556853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[Necessity of regression testing]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 addition to step-by-step verification, there is regression testing that focuses on changes/variations.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"There are no unintended changes in the processing that are expected not to affect the operation of the changes."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confirm.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In other words, the tests conducted before the specification change should be conducted after the specification change,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Tests for specifications that do not change behavior verify that the previous results are obtained.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(Full test)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1E5BDEA7-6935-20A9-B0E8-CF0DC43D2549}"/>
              </a:ext>
            </a:extLst>
          </p:cNvPr>
          <p:cNvSpPr/>
          <p:nvPr/>
        </p:nvSpPr>
        <p:spPr>
          <a:xfrm>
            <a:off x="6258751" y="663662"/>
            <a:ext cx="2822229" cy="1091396"/>
          </a:xfrm>
          <a:prstGeom prst="wedgeRectCallout">
            <a:avLst>
              <a:gd name="adj1" fmla="val -17592"/>
              <a:gd name="adj2" fmla="val 108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↓Software Integration and Integration Testing Guidelines.docx</a:t>
            </a: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F5928FA4-EB4C-5C55-7B1B-342AE91CA4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1266"/>
              </p:ext>
            </p:extLst>
          </p:nvPr>
        </p:nvGraphicFramePr>
        <p:xfrm>
          <a:off x="6370584" y="92684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F5928FA4-EB4C-5C55-7B1B-342AE91CA4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0584" y="92684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33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90A040B-944C-AFEA-5811-7ADF7142BBC4}"/>
              </a:ext>
            </a:extLst>
          </p:cNvPr>
          <p:cNvSpPr txBox="1"/>
          <p:nvPr/>
        </p:nvSpPr>
        <p:spPr>
          <a:xfrm>
            <a:off x="0" y="539960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[Integrated Verification Environment Concept]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AP area of ​​CoreECU contains Guest and Host clusters.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Communication is performed within the same cluster and with other clusters.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As an integrated verification environment in a local environment (VM),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Integration verification is carried out using a virtual environment called a container that simulates an actual ECU.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The concept of an integrated verification environment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E740B6C-A73F-892D-8417-46D0BD41619D}"/>
              </a:ext>
            </a:extLst>
          </p:cNvPr>
          <p:cNvSpPr txBox="1"/>
          <p:nvPr/>
        </p:nvSpPr>
        <p:spPr>
          <a:xfrm>
            <a:off x="4646274" y="4615024"/>
            <a:ext cx="3869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This configuration is based on the AUTOSAR system test working</a:t>
            </a:r>
            <a:endParaRPr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1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(One of the AP activities of the AUTOSAR Consortium)</a:t>
            </a:r>
            <a:endParaRPr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8AA6E1B-9359-26D9-7459-4C2062A11E0B}"/>
              </a:ext>
            </a:extLst>
          </p:cNvPr>
          <p:cNvSpPr/>
          <p:nvPr/>
        </p:nvSpPr>
        <p:spPr>
          <a:xfrm>
            <a:off x="452123" y="2620543"/>
            <a:ext cx="995881" cy="111992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4E401AB-F844-B092-2E77-F162B636CD72}"/>
              </a:ext>
            </a:extLst>
          </p:cNvPr>
          <p:cNvSpPr txBox="1"/>
          <p:nvPr/>
        </p:nvSpPr>
        <p:spPr>
          <a:xfrm>
            <a:off x="415575" y="2630043"/>
            <a:ext cx="112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GUEST cluster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(AP region)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31EE2DC-3820-AF63-AA6D-0B0F57FBF254}"/>
              </a:ext>
            </a:extLst>
          </p:cNvPr>
          <p:cNvSpPr/>
          <p:nvPr/>
        </p:nvSpPr>
        <p:spPr>
          <a:xfrm>
            <a:off x="2150336" y="2630042"/>
            <a:ext cx="1027778" cy="111227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09CCA62-B5EA-17CC-1E40-719F69817ED9}"/>
              </a:ext>
            </a:extLst>
          </p:cNvPr>
          <p:cNvSpPr txBox="1"/>
          <p:nvPr/>
        </p:nvSpPr>
        <p:spPr>
          <a:xfrm>
            <a:off x="2139541" y="2630043"/>
            <a:ext cx="105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HOST cluster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(AP region)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0A4DA21-92A4-6487-5F6D-221E5ABCE90A}"/>
              </a:ext>
            </a:extLst>
          </p:cNvPr>
          <p:cNvSpPr/>
          <p:nvPr/>
        </p:nvSpPr>
        <p:spPr>
          <a:xfrm>
            <a:off x="2239836" y="3129324"/>
            <a:ext cx="870867" cy="4705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Target Software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8993720-254A-5863-0618-C2ED879E49B4}"/>
              </a:ext>
            </a:extLst>
          </p:cNvPr>
          <p:cNvSpPr/>
          <p:nvPr/>
        </p:nvSpPr>
        <p:spPr>
          <a:xfrm>
            <a:off x="501114" y="3094730"/>
            <a:ext cx="848028" cy="4418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Counterpart software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EB174CBC-F0F7-D3F9-782E-59BD7AD36112}"/>
              </a:ext>
            </a:extLst>
          </p:cNvPr>
          <p:cNvSpPr/>
          <p:nvPr/>
        </p:nvSpPr>
        <p:spPr>
          <a:xfrm>
            <a:off x="219799" y="2468137"/>
            <a:ext cx="3223774" cy="144899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35C35159-3FEB-4711-1E2A-82E33D28C4D4}"/>
              </a:ext>
            </a:extLst>
          </p:cNvPr>
          <p:cNvSpPr txBox="1"/>
          <p:nvPr/>
        </p:nvSpPr>
        <p:spPr>
          <a:xfrm>
            <a:off x="153334" y="2152967"/>
            <a:ext cx="112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CoreECU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1D2A2F57-8AE7-FB68-F26B-C84C0D43F20E}"/>
              </a:ext>
            </a:extLst>
          </p:cNvPr>
          <p:cNvCxnSpPr>
            <a:cxnSpLocks/>
          </p:cNvCxnSpPr>
          <p:nvPr/>
        </p:nvCxnSpPr>
        <p:spPr>
          <a:xfrm>
            <a:off x="1356223" y="3275060"/>
            <a:ext cx="883613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65FEE17B-7757-A370-90F2-E9B6301A7A21}"/>
              </a:ext>
            </a:extLst>
          </p:cNvPr>
          <p:cNvCxnSpPr>
            <a:cxnSpLocks/>
          </p:cNvCxnSpPr>
          <p:nvPr/>
        </p:nvCxnSpPr>
        <p:spPr>
          <a:xfrm flipH="1">
            <a:off x="1336438" y="3442269"/>
            <a:ext cx="903398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2C211697-A396-31DC-AAB8-1146B764DBD8}"/>
              </a:ext>
            </a:extLst>
          </p:cNvPr>
          <p:cNvSpPr txBox="1"/>
          <p:nvPr/>
        </p:nvSpPr>
        <p:spPr>
          <a:xfrm>
            <a:off x="1425423" y="2923271"/>
            <a:ext cx="87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800" dirty="0">
                <a:latin typeface="Calibri" pitchFamily="34" charset="0"/>
                <a:ea typeface="Calibri" pitchFamily="34" charset="0"/>
                <a:cs typeface="Calibri" pitchFamily="34" charset="0"/>
              </a:rPr>
              <a:t>communication</a:t>
            </a:r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Calibri" pitchFamily="34" charset="0"/>
                <a:ea typeface="Calibri" pitchFamily="34" charset="0"/>
                <a:cs typeface="Calibri" pitchFamily="34" charset="0"/>
              </a:rPr>
              <a:t>(SOME/IP)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4" name="表 9">
            <a:extLst>
              <a:ext uri="{FF2B5EF4-FFF2-40B4-BE49-F238E27FC236}">
                <a16:creationId xmlns:a16="http://schemas.microsoft.com/office/drawing/2014/main" id="{6A8FABB1-0BFB-C117-BDE5-6DB0ED39E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77589"/>
              </p:ext>
            </p:extLst>
          </p:nvPr>
        </p:nvGraphicFramePr>
        <p:xfrm>
          <a:off x="5184440" y="645412"/>
          <a:ext cx="384804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75">
                  <a:extLst>
                    <a:ext uri="{9D8B030D-6E8A-4147-A177-3AD203B41FA5}">
                      <a16:colId xmlns:a16="http://schemas.microsoft.com/office/drawing/2014/main" val="1224328243"/>
                    </a:ext>
                  </a:extLst>
                </a:gridCol>
                <a:gridCol w="2904973">
                  <a:extLst>
                    <a:ext uri="{9D8B030D-6E8A-4147-A177-3AD203B41FA5}">
                      <a16:colId xmlns:a16="http://schemas.microsoft.com/office/drawing/2014/main" val="212091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00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en-US" sz="100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36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en-US" sz="100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tester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・Communication instructions (control) to the stub</a:t>
                      </a:r>
                    </a:p>
                    <a:p>
                      <a:r>
                        <a:rPr kumimoji="1" lang="en-US" altLang="en-US" sz="100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- Observe the logs and compare the observed logs with the expected 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0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en-US" sz="100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stub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- Communication with target software according to test pattern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・Return values ​​and result logs from the target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51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Target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en-US" sz="100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・Software to be verified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06072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84453D3-D4B6-BDC9-004B-0C3FF15F0B5C}"/>
              </a:ext>
            </a:extLst>
          </p:cNvPr>
          <p:cNvSpPr/>
          <p:nvPr/>
        </p:nvSpPr>
        <p:spPr>
          <a:xfrm>
            <a:off x="6197832" y="2621476"/>
            <a:ext cx="995881" cy="111992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17117B5-891B-1692-D0CE-E6EE20CBBC9C}"/>
              </a:ext>
            </a:extLst>
          </p:cNvPr>
          <p:cNvSpPr txBox="1"/>
          <p:nvPr/>
        </p:nvSpPr>
        <p:spPr>
          <a:xfrm>
            <a:off x="6161284" y="2630976"/>
            <a:ext cx="1127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GUEST container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E395266-CECE-A60B-2F97-20C7A28C5E1B}"/>
              </a:ext>
            </a:extLst>
          </p:cNvPr>
          <p:cNvSpPr/>
          <p:nvPr/>
        </p:nvSpPr>
        <p:spPr>
          <a:xfrm>
            <a:off x="7896045" y="2630975"/>
            <a:ext cx="1027778" cy="111227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8E772A0-0844-89E8-9576-066E6DDF6D37}"/>
              </a:ext>
            </a:extLst>
          </p:cNvPr>
          <p:cNvSpPr txBox="1"/>
          <p:nvPr/>
        </p:nvSpPr>
        <p:spPr>
          <a:xfrm>
            <a:off x="7885250" y="2630976"/>
            <a:ext cx="1057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HOST container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B5EF6BC-63B1-20B3-48CD-96A5E2FE5D49}"/>
              </a:ext>
            </a:extLst>
          </p:cNvPr>
          <p:cNvSpPr/>
          <p:nvPr/>
        </p:nvSpPr>
        <p:spPr>
          <a:xfrm>
            <a:off x="7985545" y="3130257"/>
            <a:ext cx="870867" cy="4705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Target Software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FDE2249-1B42-9D17-8B4A-23B5A80D840C}"/>
              </a:ext>
            </a:extLst>
          </p:cNvPr>
          <p:cNvSpPr/>
          <p:nvPr/>
        </p:nvSpPr>
        <p:spPr>
          <a:xfrm>
            <a:off x="6246823" y="3095663"/>
            <a:ext cx="848028" cy="4418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Counterpart software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(stub)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6A0F998-6261-958A-ECC4-F5C2EA0AC684}"/>
              </a:ext>
            </a:extLst>
          </p:cNvPr>
          <p:cNvCxnSpPr>
            <a:cxnSpLocks/>
          </p:cNvCxnSpPr>
          <p:nvPr/>
        </p:nvCxnSpPr>
        <p:spPr>
          <a:xfrm>
            <a:off x="7101932" y="3275993"/>
            <a:ext cx="883613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3B7399E-DD6D-2550-BCF4-A302F873F26D}"/>
              </a:ext>
            </a:extLst>
          </p:cNvPr>
          <p:cNvCxnSpPr>
            <a:cxnSpLocks/>
          </p:cNvCxnSpPr>
          <p:nvPr/>
        </p:nvCxnSpPr>
        <p:spPr>
          <a:xfrm flipH="1">
            <a:off x="7082147" y="3443202"/>
            <a:ext cx="903398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81C99CB-E17B-0A0F-58E2-341E9E0BFE64}"/>
              </a:ext>
            </a:extLst>
          </p:cNvPr>
          <p:cNvSpPr txBox="1"/>
          <p:nvPr/>
        </p:nvSpPr>
        <p:spPr>
          <a:xfrm>
            <a:off x="7158634" y="2908945"/>
            <a:ext cx="87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800" dirty="0">
                <a:latin typeface="Calibri" pitchFamily="34" charset="0"/>
                <a:ea typeface="Calibri" pitchFamily="34" charset="0"/>
                <a:cs typeface="Calibri" pitchFamily="34" charset="0"/>
              </a:rPr>
              <a:t>communication</a:t>
            </a:r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Calibri" pitchFamily="34" charset="0"/>
                <a:ea typeface="Calibri" pitchFamily="34" charset="0"/>
                <a:cs typeface="Calibri" pitchFamily="34" charset="0"/>
              </a:rPr>
              <a:t>(SOME/IP)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EBDD2EF-907B-E034-164C-F932BD89382C}"/>
              </a:ext>
            </a:extLst>
          </p:cNvPr>
          <p:cNvSpPr/>
          <p:nvPr/>
        </p:nvSpPr>
        <p:spPr>
          <a:xfrm>
            <a:off x="4895620" y="2626416"/>
            <a:ext cx="960939" cy="11199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7484716-57F4-42E5-E634-DB86801EDFBA}"/>
              </a:ext>
            </a:extLst>
          </p:cNvPr>
          <p:cNvSpPr txBox="1"/>
          <p:nvPr/>
        </p:nvSpPr>
        <p:spPr>
          <a:xfrm>
            <a:off x="4910610" y="2639150"/>
            <a:ext cx="104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Tester Container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AB0F18-07BF-E3CF-E55A-3B8283A4D7A7}"/>
              </a:ext>
            </a:extLst>
          </p:cNvPr>
          <p:cNvSpPr/>
          <p:nvPr/>
        </p:nvSpPr>
        <p:spPr>
          <a:xfrm>
            <a:off x="4972766" y="3094730"/>
            <a:ext cx="669890" cy="4418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tester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B2DB7CF-9EBC-50C5-BBA5-4FF10B3610C7}"/>
              </a:ext>
            </a:extLst>
          </p:cNvPr>
          <p:cNvSpPr txBox="1"/>
          <p:nvPr/>
        </p:nvSpPr>
        <p:spPr>
          <a:xfrm>
            <a:off x="4720574" y="2149061"/>
            <a:ext cx="1495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Local environment (VM)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CB37026-7E3D-4F49-ED69-A62B1479EF23}"/>
              </a:ext>
            </a:extLst>
          </p:cNvPr>
          <p:cNvSpPr/>
          <p:nvPr/>
        </p:nvSpPr>
        <p:spPr>
          <a:xfrm>
            <a:off x="4727687" y="2426060"/>
            <a:ext cx="4304801" cy="148936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BE3D823-CA9C-3496-E23D-E58CFD452DA8}"/>
              </a:ext>
            </a:extLst>
          </p:cNvPr>
          <p:cNvCxnSpPr>
            <a:cxnSpLocks/>
          </p:cNvCxnSpPr>
          <p:nvPr/>
        </p:nvCxnSpPr>
        <p:spPr>
          <a:xfrm>
            <a:off x="5642656" y="3251708"/>
            <a:ext cx="604167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4112ACE-D79F-1D88-F08C-31F85A3617B5}"/>
              </a:ext>
            </a:extLst>
          </p:cNvPr>
          <p:cNvSpPr txBox="1"/>
          <p:nvPr/>
        </p:nvSpPr>
        <p:spPr>
          <a:xfrm>
            <a:off x="5801573" y="3036969"/>
            <a:ext cx="4146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800" dirty="0">
                <a:latin typeface="Calibri" pitchFamily="34" charset="0"/>
                <a:ea typeface="Calibri" pitchFamily="34" charset="0"/>
                <a:cs typeface="Calibri" pitchFamily="34" charset="0"/>
              </a:rPr>
              <a:t>control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FAD7D68-9770-6F4F-29D9-0A37BFDEB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06" y="3315637"/>
            <a:ext cx="267048" cy="27218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7BBED89-C9EB-C487-179C-4B513C50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671" y="3350255"/>
            <a:ext cx="267048" cy="27218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270FD9F-F63D-41DE-CE4E-0E3BDBDC0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02" y="3338714"/>
            <a:ext cx="267048" cy="27218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5B2DD6B-8A6E-8430-A8D1-FEE37454F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106" y="3457335"/>
            <a:ext cx="267048" cy="27218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F75D375-04B9-4152-B09A-44DEDD412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930" y="3346944"/>
            <a:ext cx="267048" cy="272184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D5795B8D-E011-3BCF-6592-4C9377827E29}"/>
              </a:ext>
            </a:extLst>
          </p:cNvPr>
          <p:cNvSpPr/>
          <p:nvPr/>
        </p:nvSpPr>
        <p:spPr>
          <a:xfrm>
            <a:off x="3814931" y="2662662"/>
            <a:ext cx="577844" cy="1207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ABF4444-067A-23C2-46D1-56CF25147285}"/>
              </a:ext>
            </a:extLst>
          </p:cNvPr>
          <p:cNvSpPr/>
          <p:nvPr/>
        </p:nvSpPr>
        <p:spPr>
          <a:xfrm>
            <a:off x="3059146" y="5169201"/>
            <a:ext cx="1771442" cy="11199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24D7826-F1EC-3E23-A3C7-1659709F9F8B}"/>
              </a:ext>
            </a:extLst>
          </p:cNvPr>
          <p:cNvSpPr txBox="1"/>
          <p:nvPr/>
        </p:nvSpPr>
        <p:spPr>
          <a:xfrm>
            <a:off x="3022597" y="5178701"/>
            <a:ext cx="1408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GUEST container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111B016-95B8-8805-0E69-E5A779EF6950}"/>
              </a:ext>
            </a:extLst>
          </p:cNvPr>
          <p:cNvSpPr/>
          <p:nvPr/>
        </p:nvSpPr>
        <p:spPr>
          <a:xfrm>
            <a:off x="5417869" y="5144717"/>
            <a:ext cx="1771442" cy="11684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CB43D8-89A4-67F9-A282-D1852BF924FB}"/>
              </a:ext>
            </a:extLst>
          </p:cNvPr>
          <p:cNvSpPr txBox="1"/>
          <p:nvPr/>
        </p:nvSpPr>
        <p:spPr>
          <a:xfrm>
            <a:off x="5417868" y="5153335"/>
            <a:ext cx="139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HOST container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62EF604-99DC-C55D-4F29-401A5B705283}"/>
              </a:ext>
            </a:extLst>
          </p:cNvPr>
          <p:cNvSpPr/>
          <p:nvPr/>
        </p:nvSpPr>
        <p:spPr>
          <a:xfrm>
            <a:off x="5593094" y="5700151"/>
            <a:ext cx="1244385" cy="4705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Target Software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750369C-B561-9389-BB8D-0FF484118A50}"/>
              </a:ext>
            </a:extLst>
          </p:cNvPr>
          <p:cNvSpPr/>
          <p:nvPr/>
        </p:nvSpPr>
        <p:spPr>
          <a:xfrm>
            <a:off x="3378066" y="5546226"/>
            <a:ext cx="1129062" cy="593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Counterpart software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(stub)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E99BF20-FA35-E042-89E0-8BE4A7D518D5}"/>
              </a:ext>
            </a:extLst>
          </p:cNvPr>
          <p:cNvSpPr/>
          <p:nvPr/>
        </p:nvSpPr>
        <p:spPr>
          <a:xfrm>
            <a:off x="673526" y="5178701"/>
            <a:ext cx="1771442" cy="11199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DA7F25C-25EC-8C4A-8D39-905BA12FABAD}"/>
              </a:ext>
            </a:extLst>
          </p:cNvPr>
          <p:cNvSpPr txBox="1"/>
          <p:nvPr/>
        </p:nvSpPr>
        <p:spPr>
          <a:xfrm>
            <a:off x="688515" y="5153335"/>
            <a:ext cx="112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Tester Container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F24856-F77A-F48C-4ED1-BBA1CE05363C}"/>
              </a:ext>
            </a:extLst>
          </p:cNvPr>
          <p:cNvSpPr/>
          <p:nvPr/>
        </p:nvSpPr>
        <p:spPr>
          <a:xfrm>
            <a:off x="1064908" y="5711095"/>
            <a:ext cx="1043608" cy="429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tester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068CCA7-1C2E-B8F5-AB47-4B61EDA6AA07}"/>
              </a:ext>
            </a:extLst>
          </p:cNvPr>
          <p:cNvCxnSpPr>
            <a:cxnSpLocks/>
          </p:cNvCxnSpPr>
          <p:nvPr/>
        </p:nvCxnSpPr>
        <p:spPr>
          <a:xfrm>
            <a:off x="2108516" y="5915543"/>
            <a:ext cx="1291306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6B9604-ADA7-B64A-9704-611A0A9F0A77}"/>
              </a:ext>
            </a:extLst>
          </p:cNvPr>
          <p:cNvSpPr txBox="1"/>
          <p:nvPr/>
        </p:nvSpPr>
        <p:spPr>
          <a:xfrm>
            <a:off x="2381803" y="5654988"/>
            <a:ext cx="58225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control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4529FF-66CF-3AB4-5CB4-9077348BA489}"/>
              </a:ext>
            </a:extLst>
          </p:cNvPr>
          <p:cNvSpPr txBox="1"/>
          <p:nvPr/>
        </p:nvSpPr>
        <p:spPr>
          <a:xfrm>
            <a:off x="4468541" y="5583700"/>
            <a:ext cx="1327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Communication (SOME/IP)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42DBE55-A144-AD6B-EB9C-E3249B5A3B9F}"/>
              </a:ext>
            </a:extLst>
          </p:cNvPr>
          <p:cNvCxnSpPr>
            <a:cxnSpLocks/>
          </p:cNvCxnSpPr>
          <p:nvPr/>
        </p:nvCxnSpPr>
        <p:spPr>
          <a:xfrm>
            <a:off x="4507128" y="5885731"/>
            <a:ext cx="1085966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矢印: 左カーブ 36">
            <a:extLst>
              <a:ext uri="{FF2B5EF4-FFF2-40B4-BE49-F238E27FC236}">
                <a16:creationId xmlns:a16="http://schemas.microsoft.com/office/drawing/2014/main" id="{DFD44AC2-0AB3-BD88-97DA-58B0C4A95705}"/>
              </a:ext>
            </a:extLst>
          </p:cNvPr>
          <p:cNvSpPr/>
          <p:nvPr/>
        </p:nvSpPr>
        <p:spPr>
          <a:xfrm>
            <a:off x="6834147" y="5723672"/>
            <a:ext cx="475712" cy="5010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7716DEA-4E5A-5701-B97F-6EE891EFAB19}"/>
              </a:ext>
            </a:extLst>
          </p:cNvPr>
          <p:cNvSpPr txBox="1"/>
          <p:nvPr/>
        </p:nvSpPr>
        <p:spPr>
          <a:xfrm>
            <a:off x="7156025" y="5342328"/>
            <a:ext cx="1264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①Target software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Behavior verification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642CB9C-26E2-BE43-530D-DE9F95B68220}"/>
              </a:ext>
            </a:extLst>
          </p:cNvPr>
          <p:cNvCxnSpPr>
            <a:cxnSpLocks/>
          </p:cNvCxnSpPr>
          <p:nvPr/>
        </p:nvCxnSpPr>
        <p:spPr>
          <a:xfrm flipH="1">
            <a:off x="4507128" y="6046558"/>
            <a:ext cx="1085966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C71EC13-188A-7D59-1E3B-CBA1AB9D325A}"/>
              </a:ext>
            </a:extLst>
          </p:cNvPr>
          <p:cNvSpPr txBox="1"/>
          <p:nvPr/>
        </p:nvSpPr>
        <p:spPr>
          <a:xfrm>
            <a:off x="4446863" y="6055466"/>
            <a:ext cx="159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②Target software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Communication behavior verification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フローチャート: 磁気ディスク 54">
            <a:extLst>
              <a:ext uri="{FF2B5EF4-FFF2-40B4-BE49-F238E27FC236}">
                <a16:creationId xmlns:a16="http://schemas.microsoft.com/office/drawing/2014/main" id="{E923FCBB-1369-75F0-0037-6C60FA1C20EF}"/>
              </a:ext>
            </a:extLst>
          </p:cNvPr>
          <p:cNvSpPr/>
          <p:nvPr/>
        </p:nvSpPr>
        <p:spPr>
          <a:xfrm>
            <a:off x="3102179" y="5986397"/>
            <a:ext cx="1009035" cy="3074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DLT Log</a:t>
            </a: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9BBF213F-5424-0570-7BAF-B28F6CA518BF}"/>
              </a:ext>
            </a:extLst>
          </p:cNvPr>
          <p:cNvCxnSpPr>
            <a:cxnSpLocks/>
            <a:stCxn id="20" idx="2"/>
            <a:endCxn id="55" idx="3"/>
          </p:cNvCxnSpPr>
          <p:nvPr/>
        </p:nvCxnSpPr>
        <p:spPr>
          <a:xfrm rot="16200000" flipH="1">
            <a:off x="2519850" y="5206968"/>
            <a:ext cx="153708" cy="2019985"/>
          </a:xfrm>
          <a:prstGeom prst="bentConnector3">
            <a:avLst>
              <a:gd name="adj1" fmla="val 20722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EB217B5-5737-4013-B289-DAE94D720B49}"/>
              </a:ext>
            </a:extLst>
          </p:cNvPr>
          <p:cNvSpPr txBox="1"/>
          <p:nvPr/>
        </p:nvSpPr>
        <p:spPr>
          <a:xfrm>
            <a:off x="1632936" y="6467713"/>
            <a:ext cx="1469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Observe and evaluate logs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1B72D78-C0BA-A001-2F7B-129B0486B59D}"/>
              </a:ext>
            </a:extLst>
          </p:cNvPr>
          <p:cNvSpPr txBox="1"/>
          <p:nvPr/>
        </p:nvSpPr>
        <p:spPr>
          <a:xfrm>
            <a:off x="6012731" y="6278987"/>
            <a:ext cx="11536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※Target software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</a:t>
            </a:r>
            <a:r>
              <a:rPr kumimoji="1" lang="en-US" altLang="en-US" sz="1050" dirty="0">
                <a:latin typeface="Calibri" pitchFamily="34" charset="0"/>
                <a:ea typeface="Calibri" pitchFamily="34" charset="0"/>
                <a:cs typeface="Calibri" pitchFamily="34" charset="0"/>
              </a:rPr>
              <a:t>Logs can also be observed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8D25FA2-23C4-01DF-D0B3-0F8CF9D99093}"/>
              </a:ext>
            </a:extLst>
          </p:cNvPr>
          <p:cNvSpPr/>
          <p:nvPr/>
        </p:nvSpPr>
        <p:spPr>
          <a:xfrm>
            <a:off x="546652" y="5029959"/>
            <a:ext cx="7874326" cy="171475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C661673-FFAB-976C-2793-0420B5344DC8}"/>
              </a:ext>
            </a:extLst>
          </p:cNvPr>
          <p:cNvCxnSpPr>
            <a:cxnSpLocks/>
          </p:cNvCxnSpPr>
          <p:nvPr/>
        </p:nvCxnSpPr>
        <p:spPr>
          <a:xfrm flipH="1">
            <a:off x="705755" y="3969839"/>
            <a:ext cx="3866245" cy="9628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C3E4E96A-93DC-6FF7-14C3-CC1151D8E9D1}"/>
              </a:ext>
            </a:extLst>
          </p:cNvPr>
          <p:cNvCxnSpPr>
            <a:cxnSpLocks/>
          </p:cNvCxnSpPr>
          <p:nvPr/>
        </p:nvCxnSpPr>
        <p:spPr>
          <a:xfrm flipH="1">
            <a:off x="8572529" y="4120344"/>
            <a:ext cx="423411" cy="18538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47C898E-12FB-9769-FC74-A5B21EE40FF4}"/>
              </a:ext>
            </a:extLst>
          </p:cNvPr>
          <p:cNvSpPr txBox="1"/>
          <p:nvPr/>
        </p:nvSpPr>
        <p:spPr>
          <a:xfrm>
            <a:off x="1305230" y="4768912"/>
            <a:ext cx="2027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Image of integration verification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198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90A040B-944C-AFEA-5811-7ADF7142BBC4}"/>
              </a:ext>
            </a:extLst>
          </p:cNvPr>
          <p:cNvSpPr txBox="1"/>
          <p:nvPr/>
        </p:nvSpPr>
        <p:spPr>
          <a:xfrm>
            <a:off x="0" y="539960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[About the configuration of integrated verification]</a:t>
            </a: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The configuration of integrated verification will change depending on the software layout.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Cooperation within the same cluster and cooperation with CP regions are possible, and will be verified using the configuration shown below.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*Specific verification procedures for collaboration within the same cluster or collaboration with CP regions as shown in the figure below have not been confirmed.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en-US" sz="14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Future maintenance is planned.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The concept of an integrated verification environment</a:t>
            </a:r>
            <a:endParaRPr kumimoji="1"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4BE783AD-E67C-9386-8EFD-D8B2E7AF911E}"/>
              </a:ext>
            </a:extLst>
          </p:cNvPr>
          <p:cNvSpPr/>
          <p:nvPr/>
        </p:nvSpPr>
        <p:spPr>
          <a:xfrm>
            <a:off x="3121084" y="2195447"/>
            <a:ext cx="1771442" cy="11199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C7F6BEE0-740E-8AFF-B497-1F89D344F056}"/>
              </a:ext>
            </a:extLst>
          </p:cNvPr>
          <p:cNvSpPr txBox="1"/>
          <p:nvPr/>
        </p:nvSpPr>
        <p:spPr>
          <a:xfrm>
            <a:off x="3084535" y="2204947"/>
            <a:ext cx="71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GUEST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83EDAC82-0205-5071-1411-2BFDE82E0C43}"/>
              </a:ext>
            </a:extLst>
          </p:cNvPr>
          <p:cNvSpPr/>
          <p:nvPr/>
        </p:nvSpPr>
        <p:spPr>
          <a:xfrm>
            <a:off x="5479806" y="2173650"/>
            <a:ext cx="2537348" cy="18637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0391B114-4EF4-D64A-6E26-D8A491C4991C}"/>
              </a:ext>
            </a:extLst>
          </p:cNvPr>
          <p:cNvSpPr txBox="1"/>
          <p:nvPr/>
        </p:nvSpPr>
        <p:spPr>
          <a:xfrm>
            <a:off x="5479806" y="2179581"/>
            <a:ext cx="74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HOST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8E2B3A64-8FCC-B2E4-4E4C-A989692BB26F}"/>
              </a:ext>
            </a:extLst>
          </p:cNvPr>
          <p:cNvSpPr/>
          <p:nvPr/>
        </p:nvSpPr>
        <p:spPr>
          <a:xfrm>
            <a:off x="5692940" y="2509507"/>
            <a:ext cx="1244385" cy="606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Target Software</a:t>
            </a: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354048E-0F77-77E8-4F38-EFC0EC76CC5D}"/>
              </a:ext>
            </a:extLst>
          </p:cNvPr>
          <p:cNvSpPr/>
          <p:nvPr/>
        </p:nvSpPr>
        <p:spPr>
          <a:xfrm>
            <a:off x="3440004" y="2498142"/>
            <a:ext cx="1129062" cy="615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App on the other device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Stub</a:t>
            </a: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46280641-AB13-E3ED-C078-D9B7A47A51E8}"/>
              </a:ext>
            </a:extLst>
          </p:cNvPr>
          <p:cNvSpPr/>
          <p:nvPr/>
        </p:nvSpPr>
        <p:spPr>
          <a:xfrm>
            <a:off x="735464" y="2204947"/>
            <a:ext cx="1771442" cy="11199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31102AC1-5B96-F86E-2A8B-AC29BCF2584C}"/>
              </a:ext>
            </a:extLst>
          </p:cNvPr>
          <p:cNvSpPr txBox="1"/>
          <p:nvPr/>
        </p:nvSpPr>
        <p:spPr>
          <a:xfrm>
            <a:off x="750453" y="2179581"/>
            <a:ext cx="112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Tester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4856E47B-7187-87FF-ED7D-38DC5CFDA284}"/>
              </a:ext>
            </a:extLst>
          </p:cNvPr>
          <p:cNvSpPr/>
          <p:nvPr/>
        </p:nvSpPr>
        <p:spPr>
          <a:xfrm>
            <a:off x="1126846" y="2684176"/>
            <a:ext cx="1043608" cy="429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tester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887E1DC-807E-8FF8-F2BA-5DE001EE325A}"/>
              </a:ext>
            </a:extLst>
          </p:cNvPr>
          <p:cNvSpPr txBox="1"/>
          <p:nvPr/>
        </p:nvSpPr>
        <p:spPr>
          <a:xfrm>
            <a:off x="2503692" y="2680760"/>
            <a:ext cx="92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control</a:t>
            </a: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C01A2A14-86DC-4A42-B815-6D768AA2D8E2}"/>
              </a:ext>
            </a:extLst>
          </p:cNvPr>
          <p:cNvCxnSpPr>
            <a:cxnSpLocks/>
          </p:cNvCxnSpPr>
          <p:nvPr/>
        </p:nvCxnSpPr>
        <p:spPr>
          <a:xfrm>
            <a:off x="4569066" y="2858812"/>
            <a:ext cx="1085966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552B7705-B4E3-0D29-19AF-9A77A31A089E}"/>
              </a:ext>
            </a:extLst>
          </p:cNvPr>
          <p:cNvCxnSpPr>
            <a:cxnSpLocks/>
          </p:cNvCxnSpPr>
          <p:nvPr/>
        </p:nvCxnSpPr>
        <p:spPr>
          <a:xfrm flipH="1">
            <a:off x="4569066" y="3019639"/>
            <a:ext cx="1085966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7" name="フローチャート: 磁気ディスク 136">
            <a:extLst>
              <a:ext uri="{FF2B5EF4-FFF2-40B4-BE49-F238E27FC236}">
                <a16:creationId xmlns:a16="http://schemas.microsoft.com/office/drawing/2014/main" id="{78486C55-806E-4F4D-36D4-0A9D57A04E21}"/>
              </a:ext>
            </a:extLst>
          </p:cNvPr>
          <p:cNvSpPr/>
          <p:nvPr/>
        </p:nvSpPr>
        <p:spPr>
          <a:xfrm>
            <a:off x="3164117" y="2959478"/>
            <a:ext cx="1009035" cy="3074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DLT Log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8095CAD5-3382-EDEE-3B80-A6B13CAEB189}"/>
              </a:ext>
            </a:extLst>
          </p:cNvPr>
          <p:cNvSpPr txBox="1"/>
          <p:nvPr/>
        </p:nvSpPr>
        <p:spPr>
          <a:xfrm>
            <a:off x="1694874" y="3537136"/>
            <a:ext cx="1469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Observe and evaluate logs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DE849364-D46C-C266-8417-5E7CBD932E2E}"/>
              </a:ext>
            </a:extLst>
          </p:cNvPr>
          <p:cNvSpPr/>
          <p:nvPr/>
        </p:nvSpPr>
        <p:spPr>
          <a:xfrm>
            <a:off x="5702180" y="3272372"/>
            <a:ext cx="1244385" cy="4705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Collaborative Software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(stub)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FDB527B9-BC40-F5CE-0393-43D78AF70F90}"/>
              </a:ext>
            </a:extLst>
          </p:cNvPr>
          <p:cNvCxnSpPr>
            <a:cxnSpLocks/>
          </p:cNvCxnSpPr>
          <p:nvPr/>
        </p:nvCxnSpPr>
        <p:spPr>
          <a:xfrm flipV="1">
            <a:off x="6194266" y="3019639"/>
            <a:ext cx="0" cy="26791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DF2883B5-1629-E055-9A30-6BAA965112E8}"/>
              </a:ext>
            </a:extLst>
          </p:cNvPr>
          <p:cNvCxnSpPr>
            <a:cxnSpLocks/>
          </p:cNvCxnSpPr>
          <p:nvPr/>
        </p:nvCxnSpPr>
        <p:spPr>
          <a:xfrm>
            <a:off x="6378421" y="3042032"/>
            <a:ext cx="0" cy="273338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3" name="フローチャート: 磁気ディスク 162">
            <a:extLst>
              <a:ext uri="{FF2B5EF4-FFF2-40B4-BE49-F238E27FC236}">
                <a16:creationId xmlns:a16="http://schemas.microsoft.com/office/drawing/2014/main" id="{E5ED1146-5659-8A44-4B15-94BDACA716E7}"/>
              </a:ext>
            </a:extLst>
          </p:cNvPr>
          <p:cNvSpPr/>
          <p:nvPr/>
        </p:nvSpPr>
        <p:spPr>
          <a:xfrm>
            <a:off x="5617428" y="3690245"/>
            <a:ext cx="1009035" cy="3074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DLT Log</a:t>
            </a:r>
          </a:p>
        </p:txBody>
      </p:sp>
      <p:cxnSp>
        <p:nvCxnSpPr>
          <p:cNvPr id="164" name="コネクタ: カギ線 163">
            <a:extLst>
              <a:ext uri="{FF2B5EF4-FFF2-40B4-BE49-F238E27FC236}">
                <a16:creationId xmlns:a16="http://schemas.microsoft.com/office/drawing/2014/main" id="{9075FD24-D391-6967-6E5E-F10C09525851}"/>
              </a:ext>
            </a:extLst>
          </p:cNvPr>
          <p:cNvCxnSpPr>
            <a:cxnSpLocks/>
            <a:stCxn id="128" idx="2"/>
            <a:endCxn id="163" idx="2"/>
          </p:cNvCxnSpPr>
          <p:nvPr/>
        </p:nvCxnSpPr>
        <p:spPr>
          <a:xfrm rot="16200000" flipH="1">
            <a:off x="3267656" y="1494182"/>
            <a:ext cx="730766" cy="3968778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29252A73-B25C-D4C4-914C-24F56AADFA8B}"/>
              </a:ext>
            </a:extLst>
          </p:cNvPr>
          <p:cNvSpPr txBox="1"/>
          <p:nvPr/>
        </p:nvSpPr>
        <p:spPr>
          <a:xfrm>
            <a:off x="4519643" y="2566603"/>
            <a:ext cx="1327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Communication (SOME/IP)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2EAE16-4C9E-9286-1B6A-762B20D4D55C}"/>
              </a:ext>
            </a:extLst>
          </p:cNvPr>
          <p:cNvSpPr/>
          <p:nvPr/>
        </p:nvSpPr>
        <p:spPr>
          <a:xfrm>
            <a:off x="2600088" y="5030361"/>
            <a:ext cx="1771442" cy="11199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01FD75-1591-16F2-9650-B712971CBDC5}"/>
              </a:ext>
            </a:extLst>
          </p:cNvPr>
          <p:cNvSpPr txBox="1"/>
          <p:nvPr/>
        </p:nvSpPr>
        <p:spPr>
          <a:xfrm>
            <a:off x="2563539" y="5039861"/>
            <a:ext cx="1408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GUEST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1A71127-BD07-B270-59A6-85C93CB3982C}"/>
              </a:ext>
            </a:extLst>
          </p:cNvPr>
          <p:cNvSpPr/>
          <p:nvPr/>
        </p:nvSpPr>
        <p:spPr>
          <a:xfrm>
            <a:off x="4958810" y="5005876"/>
            <a:ext cx="2639188" cy="16768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114880-0A70-8897-9436-5BD78D8EDD59}"/>
              </a:ext>
            </a:extLst>
          </p:cNvPr>
          <p:cNvSpPr txBox="1"/>
          <p:nvPr/>
        </p:nvSpPr>
        <p:spPr>
          <a:xfrm>
            <a:off x="4958810" y="5014495"/>
            <a:ext cx="139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HOST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F121969-15D0-365D-0663-0666BEA8D8B0}"/>
              </a:ext>
            </a:extLst>
          </p:cNvPr>
          <p:cNvSpPr/>
          <p:nvPr/>
        </p:nvSpPr>
        <p:spPr>
          <a:xfrm>
            <a:off x="5134036" y="5508146"/>
            <a:ext cx="1244385" cy="4705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Target Software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7B648EA-C588-2656-EB31-B1C30E665A16}"/>
              </a:ext>
            </a:extLst>
          </p:cNvPr>
          <p:cNvSpPr/>
          <p:nvPr/>
        </p:nvSpPr>
        <p:spPr>
          <a:xfrm>
            <a:off x="2919008" y="5333056"/>
            <a:ext cx="1129062" cy="615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App on the other device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Stub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5C7AFE8-F041-5D2F-393B-B1B1BFA287E6}"/>
              </a:ext>
            </a:extLst>
          </p:cNvPr>
          <p:cNvSpPr/>
          <p:nvPr/>
        </p:nvSpPr>
        <p:spPr>
          <a:xfrm>
            <a:off x="214468" y="5039861"/>
            <a:ext cx="1771442" cy="11199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9C99AF-535C-A23D-0D23-0686131D86A2}"/>
              </a:ext>
            </a:extLst>
          </p:cNvPr>
          <p:cNvSpPr txBox="1"/>
          <p:nvPr/>
        </p:nvSpPr>
        <p:spPr>
          <a:xfrm>
            <a:off x="229457" y="5014495"/>
            <a:ext cx="112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Tester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97614A-F06C-170F-9100-C8F22C35BBF1}"/>
              </a:ext>
            </a:extLst>
          </p:cNvPr>
          <p:cNvSpPr/>
          <p:nvPr/>
        </p:nvSpPr>
        <p:spPr>
          <a:xfrm>
            <a:off x="605850" y="5519090"/>
            <a:ext cx="1043608" cy="429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tester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4920741-49D7-2B57-A4E4-88492C260BE0}"/>
              </a:ext>
            </a:extLst>
          </p:cNvPr>
          <p:cNvSpPr txBox="1"/>
          <p:nvPr/>
        </p:nvSpPr>
        <p:spPr>
          <a:xfrm>
            <a:off x="2085704" y="4803200"/>
            <a:ext cx="92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control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D27ECE3-BD43-71E6-6129-67A4654F5F67}"/>
              </a:ext>
            </a:extLst>
          </p:cNvPr>
          <p:cNvCxnSpPr>
            <a:cxnSpLocks/>
          </p:cNvCxnSpPr>
          <p:nvPr/>
        </p:nvCxnSpPr>
        <p:spPr>
          <a:xfrm>
            <a:off x="4048070" y="5693726"/>
            <a:ext cx="1085966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5A895D4-A627-EEDE-DBD1-E0AD1312CD7A}"/>
              </a:ext>
            </a:extLst>
          </p:cNvPr>
          <p:cNvCxnSpPr>
            <a:cxnSpLocks/>
          </p:cNvCxnSpPr>
          <p:nvPr/>
        </p:nvCxnSpPr>
        <p:spPr>
          <a:xfrm flipH="1">
            <a:off x="4048070" y="5854553"/>
            <a:ext cx="1085966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829C45C0-246A-5F3F-97DF-A7659A62FCBF}"/>
              </a:ext>
            </a:extLst>
          </p:cNvPr>
          <p:cNvSpPr/>
          <p:nvPr/>
        </p:nvSpPr>
        <p:spPr>
          <a:xfrm>
            <a:off x="2643121" y="5794392"/>
            <a:ext cx="1009035" cy="3074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DLT Log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38B1662-9522-AFE1-0D51-14CEF6B7BD08}"/>
              </a:ext>
            </a:extLst>
          </p:cNvPr>
          <p:cNvSpPr txBox="1"/>
          <p:nvPr/>
        </p:nvSpPr>
        <p:spPr>
          <a:xfrm>
            <a:off x="1173878" y="6230287"/>
            <a:ext cx="1469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Observe and evaluate logs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8A27CDC-BEA3-E037-1A2C-56CA93CD09EB}"/>
              </a:ext>
            </a:extLst>
          </p:cNvPr>
          <p:cNvSpPr/>
          <p:nvPr/>
        </p:nvSpPr>
        <p:spPr>
          <a:xfrm>
            <a:off x="7782140" y="5023560"/>
            <a:ext cx="1110047" cy="946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44BEE4B-159E-4DB7-C924-514FD78BEAE9}"/>
              </a:ext>
            </a:extLst>
          </p:cNvPr>
          <p:cNvSpPr txBox="1"/>
          <p:nvPr/>
        </p:nvSpPr>
        <p:spPr>
          <a:xfrm>
            <a:off x="7753326" y="5014494"/>
            <a:ext cx="111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(CP region)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8133BD5-D79D-CC67-6F1B-C97140C5BD2C}"/>
              </a:ext>
            </a:extLst>
          </p:cNvPr>
          <p:cNvSpPr/>
          <p:nvPr/>
        </p:nvSpPr>
        <p:spPr>
          <a:xfrm>
            <a:off x="6524449" y="5506289"/>
            <a:ext cx="633666" cy="4705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Just before CP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stub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95D6CDE-A716-54EB-F633-03B5EF7CD180}"/>
              </a:ext>
            </a:extLst>
          </p:cNvPr>
          <p:cNvCxnSpPr>
            <a:cxnSpLocks/>
          </p:cNvCxnSpPr>
          <p:nvPr/>
        </p:nvCxnSpPr>
        <p:spPr>
          <a:xfrm>
            <a:off x="6226164" y="5667663"/>
            <a:ext cx="397836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EB9BCEB-8A64-2304-859C-CEB3B37FDC3E}"/>
              </a:ext>
            </a:extLst>
          </p:cNvPr>
          <p:cNvCxnSpPr>
            <a:cxnSpLocks/>
          </p:cNvCxnSpPr>
          <p:nvPr/>
        </p:nvCxnSpPr>
        <p:spPr>
          <a:xfrm flipH="1">
            <a:off x="6226164" y="5827817"/>
            <a:ext cx="377205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フローチャート: 磁気ディスク 35">
            <a:extLst>
              <a:ext uri="{FF2B5EF4-FFF2-40B4-BE49-F238E27FC236}">
                <a16:creationId xmlns:a16="http://schemas.microsoft.com/office/drawing/2014/main" id="{2B8EF058-57B4-D6FE-1DD4-6D6908129E65}"/>
              </a:ext>
            </a:extLst>
          </p:cNvPr>
          <p:cNvSpPr/>
          <p:nvPr/>
        </p:nvSpPr>
        <p:spPr>
          <a:xfrm>
            <a:off x="6478670" y="5968530"/>
            <a:ext cx="1009035" cy="3074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DLT Log</a:t>
            </a: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2E5A934E-136C-9016-2574-69680944CADF}"/>
              </a:ext>
            </a:extLst>
          </p:cNvPr>
          <p:cNvCxnSpPr>
            <a:cxnSpLocks/>
            <a:stCxn id="13" idx="2"/>
            <a:endCxn id="36" idx="3"/>
          </p:cNvCxnSpPr>
          <p:nvPr/>
        </p:nvCxnSpPr>
        <p:spPr>
          <a:xfrm rot="16200000" flipH="1">
            <a:off x="3891498" y="3184258"/>
            <a:ext cx="327846" cy="5855534"/>
          </a:xfrm>
          <a:prstGeom prst="bentConnector3">
            <a:avLst>
              <a:gd name="adj1" fmla="val 169728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171794D-999A-7D7D-7855-FB6518F8C265}"/>
              </a:ext>
            </a:extLst>
          </p:cNvPr>
          <p:cNvSpPr txBox="1"/>
          <p:nvPr/>
        </p:nvSpPr>
        <p:spPr>
          <a:xfrm>
            <a:off x="3998647" y="5401517"/>
            <a:ext cx="1327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Communication (SOME/IP)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160F90-178A-6CA0-A84C-C1D00659E8B5}"/>
              </a:ext>
            </a:extLst>
          </p:cNvPr>
          <p:cNvSpPr txBox="1"/>
          <p:nvPr/>
        </p:nvSpPr>
        <p:spPr>
          <a:xfrm>
            <a:off x="226466" y="1661861"/>
            <a:ext cx="4717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・Examples of software that only works within a HOST cluster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4AED72-7FC0-9FFD-E343-49E8784C36E3}"/>
              </a:ext>
            </a:extLst>
          </p:cNvPr>
          <p:cNvSpPr txBox="1"/>
          <p:nvPr/>
        </p:nvSpPr>
        <p:spPr>
          <a:xfrm>
            <a:off x="228821" y="4252850"/>
            <a:ext cx="371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・Examples of software that works with the CP area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5FDE495F-99DC-144D-7B3B-5C1EE6FEA1C4}"/>
              </a:ext>
            </a:extLst>
          </p:cNvPr>
          <p:cNvCxnSpPr>
            <a:stCxn id="13" idx="3"/>
            <a:endCxn id="24" idx="0"/>
          </p:cNvCxnSpPr>
          <p:nvPr/>
        </p:nvCxnSpPr>
        <p:spPr>
          <a:xfrm flipV="1">
            <a:off x="1649458" y="5506289"/>
            <a:ext cx="5191824" cy="227307"/>
          </a:xfrm>
          <a:prstGeom prst="bentConnector4">
            <a:avLst>
              <a:gd name="adj1" fmla="val 8943"/>
              <a:gd name="adj2" fmla="val 4165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2D18B0E-0ED3-3558-8C0C-B4E4DDD5AECB}"/>
              </a:ext>
            </a:extLst>
          </p:cNvPr>
          <p:cNvSpPr/>
          <p:nvPr/>
        </p:nvSpPr>
        <p:spPr>
          <a:xfrm>
            <a:off x="3056137" y="2137435"/>
            <a:ext cx="2385283" cy="1254644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173570A-2E23-A163-965C-B867F9E6DFD5}"/>
              </a:ext>
            </a:extLst>
          </p:cNvPr>
          <p:cNvSpPr/>
          <p:nvPr/>
        </p:nvSpPr>
        <p:spPr>
          <a:xfrm>
            <a:off x="2564598" y="4992620"/>
            <a:ext cx="2379665" cy="1254644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1FDBBEB9-8B7F-6D97-19D2-FB181883B9F2}"/>
              </a:ext>
            </a:extLst>
          </p:cNvPr>
          <p:cNvCxnSpPr>
            <a:cxnSpLocks/>
            <a:stCxn id="128" idx="3"/>
            <a:endCxn id="143" idx="1"/>
          </p:cNvCxnSpPr>
          <p:nvPr/>
        </p:nvCxnSpPr>
        <p:spPr>
          <a:xfrm>
            <a:off x="2170454" y="2898682"/>
            <a:ext cx="3531726" cy="60897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吹き出し: 四角形 42">
            <a:extLst>
              <a:ext uri="{FF2B5EF4-FFF2-40B4-BE49-F238E27FC236}">
                <a16:creationId xmlns:a16="http://schemas.microsoft.com/office/drawing/2014/main" id="{52E7ADCB-22EC-5359-FCEE-AD6423A67DF3}"/>
              </a:ext>
            </a:extLst>
          </p:cNvPr>
          <p:cNvSpPr/>
          <p:nvPr/>
        </p:nvSpPr>
        <p:spPr>
          <a:xfrm>
            <a:off x="6887568" y="4406870"/>
            <a:ext cx="1997338" cy="345873"/>
          </a:xfrm>
          <a:prstGeom prst="wedgeRectCallout">
            <a:avLst>
              <a:gd name="adj1" fmla="val -39849"/>
              <a:gd name="adj2" fmla="val 2677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*A stab just before CP is required before S2S.</a:t>
            </a:r>
            <a:endParaRPr lang="en-US" altLang="ja-JP" sz="105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46B959-C101-FF58-2224-40E6C5812A56}"/>
              </a:ext>
            </a:extLst>
          </p:cNvPr>
          <p:cNvSpPr txBox="1"/>
          <p:nvPr/>
        </p:nvSpPr>
        <p:spPr>
          <a:xfrm>
            <a:off x="6916751" y="2487392"/>
            <a:ext cx="11536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※Target software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</a:t>
            </a:r>
            <a:r>
              <a:rPr kumimoji="1" lang="en-US" altLang="en-US" sz="1050" dirty="0">
                <a:latin typeface="Calibri" pitchFamily="34" charset="0"/>
                <a:ea typeface="Calibri" pitchFamily="34" charset="0"/>
                <a:cs typeface="Calibri" pitchFamily="34" charset="0"/>
              </a:rPr>
              <a:t>Logs can also be observed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50BA055-C621-7C83-CD94-A42768B24414}"/>
              </a:ext>
            </a:extLst>
          </p:cNvPr>
          <p:cNvSpPr txBox="1"/>
          <p:nvPr/>
        </p:nvSpPr>
        <p:spPr>
          <a:xfrm>
            <a:off x="5040590" y="5985468"/>
            <a:ext cx="11536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※Target software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</a:t>
            </a:r>
            <a:r>
              <a:rPr kumimoji="1" lang="en-US" altLang="en-US" sz="1050" dirty="0">
                <a:latin typeface="Calibri" pitchFamily="34" charset="0"/>
                <a:ea typeface="Calibri" pitchFamily="34" charset="0"/>
                <a:cs typeface="Calibri" pitchFamily="34" charset="0"/>
              </a:rPr>
              <a:t>Logs can also be observed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75CA9ED-1F8C-418E-C653-FE4157C02B04}"/>
              </a:ext>
            </a:extLst>
          </p:cNvPr>
          <p:cNvSpPr/>
          <p:nvPr/>
        </p:nvSpPr>
        <p:spPr>
          <a:xfrm>
            <a:off x="7342257" y="5407273"/>
            <a:ext cx="212352" cy="601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S2S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85E9967-2E46-5DA7-2B14-895C9ABFEC03}"/>
              </a:ext>
            </a:extLst>
          </p:cNvPr>
          <p:cNvCxnSpPr>
            <a:cxnSpLocks/>
          </p:cNvCxnSpPr>
          <p:nvPr/>
        </p:nvCxnSpPr>
        <p:spPr>
          <a:xfrm>
            <a:off x="7097935" y="5599822"/>
            <a:ext cx="834801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A9B0E41-5F34-8806-C7A6-15E4095831A2}"/>
              </a:ext>
            </a:extLst>
          </p:cNvPr>
          <p:cNvCxnSpPr>
            <a:cxnSpLocks/>
          </p:cNvCxnSpPr>
          <p:nvPr/>
        </p:nvCxnSpPr>
        <p:spPr>
          <a:xfrm flipH="1">
            <a:off x="7085895" y="5816693"/>
            <a:ext cx="846841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486313E-BE3A-57BE-9A87-EEECC07AE8F1}"/>
              </a:ext>
            </a:extLst>
          </p:cNvPr>
          <p:cNvSpPr txBox="1"/>
          <p:nvPr/>
        </p:nvSpPr>
        <p:spPr>
          <a:xfrm>
            <a:off x="7641221" y="6318040"/>
            <a:ext cx="1359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Calibri" pitchFamily="34" charset="0"/>
                <a:ea typeface="Calibri" pitchFamily="34" charset="0"/>
                <a:cs typeface="Calibri" pitchFamily="34" charset="0"/>
              </a:rPr>
              <a:t>※S2S:</a:t>
            </a:r>
          </a:p>
          <a:p>
            <a:r>
              <a:rPr kumimoji="1" lang="en-US" altLang="ja-JP" sz="1050" dirty="0">
                <a:latin typeface="Calibri" pitchFamily="34" charset="0"/>
                <a:ea typeface="Calibri" pitchFamily="34" charset="0"/>
                <a:cs typeface="Calibri" pitchFamily="34" charset="0"/>
              </a:rPr>
              <a:t>Signal</a:t>
            </a:r>
            <a:r>
              <a:rPr lang="en-US" altLang="en-US" sz="105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ja-JP" sz="1050" dirty="0">
                <a:latin typeface="Calibri" pitchFamily="34" charset="0"/>
                <a:ea typeface="Calibri" pitchFamily="34" charset="0"/>
                <a:cs typeface="Calibri" pitchFamily="34" charset="0"/>
              </a:rPr>
              <a:t>to</a:t>
            </a:r>
            <a:r>
              <a:rPr lang="en-US" altLang="en-US" sz="105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ja-JP" sz="1050" dirty="0">
                <a:latin typeface="Calibri" pitchFamily="34" charset="0"/>
                <a:ea typeface="Calibri" pitchFamily="34" charset="0"/>
                <a:cs typeface="Calibri" pitchFamily="34" charset="0"/>
              </a:rPr>
              <a:t>Service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784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Framework used for integration verification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D5109E-69B4-1EDC-3BA4-5A10E43060C2}"/>
              </a:ext>
            </a:extLst>
          </p:cNvPr>
          <p:cNvSpPr txBox="1"/>
          <p:nvPr/>
        </p:nvSpPr>
        <p:spPr>
          <a:xfrm>
            <a:off x="7374" y="542607"/>
            <a:ext cx="914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[Framework used for integration verification]</a:t>
            </a: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Integration verification does not use special tools, but uses multiple frameworks.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■ Frameworks used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・Google Test Framework: Used to evaluate observed logs and expected logs.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・DLT Framework: Used to observe DLT logs output by AP software.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・RPC (Remote Procedure Call): For the target software,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　　　　　　　　　　　　　　　　　　　　　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It is used to instruct the software communication method of the test pattern given from the stub.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5EF9F1E-99E1-1830-7832-219A25EEB4F7}"/>
              </a:ext>
            </a:extLst>
          </p:cNvPr>
          <p:cNvSpPr/>
          <p:nvPr/>
        </p:nvSpPr>
        <p:spPr>
          <a:xfrm>
            <a:off x="6121005" y="3478812"/>
            <a:ext cx="1771442" cy="19798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048DC08-C44D-A974-0BDA-E1068890264B}"/>
              </a:ext>
            </a:extLst>
          </p:cNvPr>
          <p:cNvSpPr/>
          <p:nvPr/>
        </p:nvSpPr>
        <p:spPr>
          <a:xfrm>
            <a:off x="3260763" y="3483503"/>
            <a:ext cx="1771442" cy="19751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CE5B2F-503E-EACB-9618-AE3955E39388}"/>
              </a:ext>
            </a:extLst>
          </p:cNvPr>
          <p:cNvSpPr txBox="1"/>
          <p:nvPr/>
        </p:nvSpPr>
        <p:spPr>
          <a:xfrm>
            <a:off x="6121005" y="3487713"/>
            <a:ext cx="111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HOST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F7F446-DE66-874C-9075-C1EDECC4D070}"/>
              </a:ext>
            </a:extLst>
          </p:cNvPr>
          <p:cNvSpPr txBox="1"/>
          <p:nvPr/>
        </p:nvSpPr>
        <p:spPr>
          <a:xfrm>
            <a:off x="3278743" y="3483503"/>
            <a:ext cx="112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GUEST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93CC8C-00A4-0A68-58D9-17D9CA5C6E90}"/>
              </a:ext>
            </a:extLst>
          </p:cNvPr>
          <p:cNvSpPr/>
          <p:nvPr/>
        </p:nvSpPr>
        <p:spPr>
          <a:xfrm>
            <a:off x="6484922" y="4176952"/>
            <a:ext cx="1043608" cy="8157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Target Software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03E664F-BF16-9DEC-81F9-69792C4EB9A5}"/>
              </a:ext>
            </a:extLst>
          </p:cNvPr>
          <p:cNvSpPr/>
          <p:nvPr/>
        </p:nvSpPr>
        <p:spPr>
          <a:xfrm>
            <a:off x="3480163" y="4176952"/>
            <a:ext cx="1191649" cy="8157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Counterpart software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(stub)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CAB519C-8252-18CE-6D43-60293E56FE7F}"/>
              </a:ext>
            </a:extLst>
          </p:cNvPr>
          <p:cNvCxnSpPr>
            <a:cxnSpLocks/>
          </p:cNvCxnSpPr>
          <p:nvPr/>
        </p:nvCxnSpPr>
        <p:spPr>
          <a:xfrm>
            <a:off x="4671812" y="4575899"/>
            <a:ext cx="1813110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6B2659-15A0-47E0-547F-CD8CAABEC888}"/>
              </a:ext>
            </a:extLst>
          </p:cNvPr>
          <p:cNvSpPr txBox="1"/>
          <p:nvPr/>
        </p:nvSpPr>
        <p:spPr>
          <a:xfrm>
            <a:off x="2508237" y="4115421"/>
            <a:ext cx="1060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control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(Communication Instructions)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C2CDA03-9976-A2CB-59B3-8686190A7E49}"/>
              </a:ext>
            </a:extLst>
          </p:cNvPr>
          <p:cNvCxnSpPr>
            <a:cxnSpLocks/>
          </p:cNvCxnSpPr>
          <p:nvPr/>
        </p:nvCxnSpPr>
        <p:spPr>
          <a:xfrm flipH="1">
            <a:off x="4671812" y="4838838"/>
            <a:ext cx="1813110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2D4232D-F028-327F-8EB9-AA936FCC3446}"/>
              </a:ext>
            </a:extLst>
          </p:cNvPr>
          <p:cNvSpPr/>
          <p:nvPr/>
        </p:nvSpPr>
        <p:spPr>
          <a:xfrm>
            <a:off x="810459" y="3488360"/>
            <a:ext cx="1771442" cy="19751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6B62762-8508-CF9D-AEBA-75803EDA1822}"/>
              </a:ext>
            </a:extLst>
          </p:cNvPr>
          <p:cNvSpPr txBox="1"/>
          <p:nvPr/>
        </p:nvSpPr>
        <p:spPr>
          <a:xfrm>
            <a:off x="823891" y="3487713"/>
            <a:ext cx="112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Tester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6B49368-B0E9-0AD3-26C6-F0ACAFBE4478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2188857" y="4579935"/>
            <a:ext cx="1291306" cy="487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59E09CA-976E-ED97-969A-085E4B8AD5AA}"/>
              </a:ext>
            </a:extLst>
          </p:cNvPr>
          <p:cNvSpPr txBox="1"/>
          <p:nvPr/>
        </p:nvSpPr>
        <p:spPr>
          <a:xfrm>
            <a:off x="5063319" y="4112690"/>
            <a:ext cx="134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communication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(Communication execution)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8860B34-B685-33C4-1EE1-5157C9067802}"/>
              </a:ext>
            </a:extLst>
          </p:cNvPr>
          <p:cNvSpPr/>
          <p:nvPr/>
        </p:nvSpPr>
        <p:spPr>
          <a:xfrm>
            <a:off x="1145249" y="4168890"/>
            <a:ext cx="1043608" cy="8220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tester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2879B3A8-D2B2-8D0C-58A2-20AF63C62B72}"/>
              </a:ext>
            </a:extLst>
          </p:cNvPr>
          <p:cNvCxnSpPr>
            <a:cxnSpLocks/>
            <a:stCxn id="22" idx="2"/>
            <a:endCxn id="3" idx="3"/>
          </p:cNvCxnSpPr>
          <p:nvPr/>
        </p:nvCxnSpPr>
        <p:spPr>
          <a:xfrm rot="16200000" flipH="1">
            <a:off x="2747495" y="3910536"/>
            <a:ext cx="210790" cy="2371675"/>
          </a:xfrm>
          <a:prstGeom prst="bentConnector3">
            <a:avLst>
              <a:gd name="adj1" fmla="val 389198"/>
            </a:avLst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7A86C7A-0127-B5A1-E8B6-20D6CA88C606}"/>
              </a:ext>
            </a:extLst>
          </p:cNvPr>
          <p:cNvSpPr txBox="1"/>
          <p:nvPr/>
        </p:nvSpPr>
        <p:spPr>
          <a:xfrm>
            <a:off x="1649799" y="5805004"/>
            <a:ext cx="92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Observe the log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1A7E3E5D-1B31-3F0A-38D9-A6432CFCEF4E}"/>
              </a:ext>
            </a:extLst>
          </p:cNvPr>
          <p:cNvSpPr/>
          <p:nvPr/>
        </p:nvSpPr>
        <p:spPr>
          <a:xfrm>
            <a:off x="2677323" y="3522898"/>
            <a:ext cx="488121" cy="357262"/>
          </a:xfrm>
          <a:prstGeom prst="wedgeRectCallout">
            <a:avLst>
              <a:gd name="adj1" fmla="val -22906"/>
              <a:gd name="adj2" fmla="val 11998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RPC</a:t>
            </a: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5FBD2B04-3626-9D6B-40D3-E9A9978DF00A}"/>
              </a:ext>
            </a:extLst>
          </p:cNvPr>
          <p:cNvSpPr/>
          <p:nvPr/>
        </p:nvSpPr>
        <p:spPr>
          <a:xfrm>
            <a:off x="2149682" y="6262114"/>
            <a:ext cx="1129061" cy="485028"/>
          </a:xfrm>
          <a:prstGeom prst="wedgeRectCallout">
            <a:avLst>
              <a:gd name="adj1" fmla="val -34759"/>
              <a:gd name="adj2" fmla="val -894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DLT Framework</a:t>
            </a:r>
          </a:p>
        </p:txBody>
      </p: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0E4DE4D3-A442-0BC8-3739-1E5BA4E6F47A}"/>
              </a:ext>
            </a:extLst>
          </p:cNvPr>
          <p:cNvSpPr/>
          <p:nvPr/>
        </p:nvSpPr>
        <p:spPr>
          <a:xfrm>
            <a:off x="298369" y="5242345"/>
            <a:ext cx="1129061" cy="485028"/>
          </a:xfrm>
          <a:prstGeom prst="wedgeRectCallout">
            <a:avLst>
              <a:gd name="adj1" fmla="val 52465"/>
              <a:gd name="adj2" fmla="val -1272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Google Test Framework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53589D-41D9-AFA7-05A1-366E214564FC}"/>
              </a:ext>
            </a:extLst>
          </p:cNvPr>
          <p:cNvSpPr txBox="1"/>
          <p:nvPr/>
        </p:nvSpPr>
        <p:spPr>
          <a:xfrm>
            <a:off x="1419408" y="4707449"/>
            <a:ext cx="67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evaluation</a:t>
            </a:r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E97D968C-50D8-13B8-5261-1843FCEEF562}"/>
              </a:ext>
            </a:extLst>
          </p:cNvPr>
          <p:cNvSpPr/>
          <p:nvPr/>
        </p:nvSpPr>
        <p:spPr>
          <a:xfrm>
            <a:off x="3534210" y="4894351"/>
            <a:ext cx="1009035" cy="3074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DLT Log</a:t>
            </a:r>
          </a:p>
        </p:txBody>
      </p:sp>
    </p:spTree>
    <p:extLst>
      <p:ext uri="{BB962C8B-B14F-4D97-AF65-F5344CB8AC3E}">
        <p14:creationId xmlns:p14="http://schemas.microsoft.com/office/powerpoint/2010/main" val="289234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Differences from mass production verification environment: Observation and control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D5109E-69B4-1EDC-3BA4-5A10E43060C2}"/>
              </a:ext>
            </a:extLst>
          </p:cNvPr>
          <p:cNvSpPr txBox="1"/>
          <p:nvPr/>
        </p:nvSpPr>
        <p:spPr>
          <a:xfrm>
            <a:off x="-8585" y="503252"/>
            <a:ext cx="9144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[Differences in verification environment from mass production]</a:t>
            </a:r>
          </a:p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"Observation" and "control" are used as mechanisms to achieve integrated verification.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"Observation" is also carried out in mass production, but the process is different in AP software development. "Control" is a method that first appears in AP software development.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【control】</a:t>
            </a:r>
          </a:p>
          <a:p>
            <a:r>
              <a:rPr lang="en-US" altLang="en-US" sz="1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The need for control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Since the ECU and tester parts are separated in the integrated verification environment, it is necessary to control communication between the tester and ECU.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Control Role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"Control" allows for intended communication (test patterns) and makes it possible to generate behavior that occurs infrequently.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 this CI environment, RPC (Remote Procedure Call) is used to control the opposing software (stub) and to allow communication between the stub and target software.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【observation】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AP software can use the log output function to output DLT logs.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By setting up logs when values ​​are updated or at conditional branches, and then "observing" those logs with a tester, you can check the behavior of the AP software.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 this CI environment, logs are "observed" using DLT Framework.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 mass production, the values ​​of global RAM are monitored and observed directly.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 AP software development, since it is not possible to directly observe variables like mass-produced global RAM, the values ​​of variables are output as logs and then these logs are observed.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D59B368-C127-35D4-838E-879971C16724}"/>
              </a:ext>
            </a:extLst>
          </p:cNvPr>
          <p:cNvSpPr/>
          <p:nvPr/>
        </p:nvSpPr>
        <p:spPr>
          <a:xfrm>
            <a:off x="6022590" y="1245080"/>
            <a:ext cx="1771442" cy="13445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D0129D-EE31-B354-5C05-7C47228AD5F8}"/>
              </a:ext>
            </a:extLst>
          </p:cNvPr>
          <p:cNvSpPr/>
          <p:nvPr/>
        </p:nvSpPr>
        <p:spPr>
          <a:xfrm>
            <a:off x="3758248" y="1249770"/>
            <a:ext cx="1771442" cy="13494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CDE082C-5C98-E7B1-ADFB-FAB4EC865EED}"/>
              </a:ext>
            </a:extLst>
          </p:cNvPr>
          <p:cNvSpPr txBox="1"/>
          <p:nvPr/>
        </p:nvSpPr>
        <p:spPr>
          <a:xfrm>
            <a:off x="6022590" y="1253980"/>
            <a:ext cx="111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HOST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B70DCF6-6FBF-1011-E628-7B8E9B466327}"/>
              </a:ext>
            </a:extLst>
          </p:cNvPr>
          <p:cNvSpPr txBox="1"/>
          <p:nvPr/>
        </p:nvSpPr>
        <p:spPr>
          <a:xfrm>
            <a:off x="3776228" y="1249770"/>
            <a:ext cx="1291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GUEST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EB4FB78-6646-7318-94BB-FD630499508B}"/>
              </a:ext>
            </a:extLst>
          </p:cNvPr>
          <p:cNvSpPr/>
          <p:nvPr/>
        </p:nvSpPr>
        <p:spPr>
          <a:xfrm>
            <a:off x="6386507" y="1570680"/>
            <a:ext cx="1043608" cy="8157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Target Software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1773E92-6B6B-48CE-B7D6-40497C7447CB}"/>
              </a:ext>
            </a:extLst>
          </p:cNvPr>
          <p:cNvSpPr/>
          <p:nvPr/>
        </p:nvSpPr>
        <p:spPr>
          <a:xfrm>
            <a:off x="3977648" y="1570680"/>
            <a:ext cx="1191649" cy="8157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Counterpart software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(stub)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FD47EAF-CE2D-4344-DEBF-45ADA0858118}"/>
              </a:ext>
            </a:extLst>
          </p:cNvPr>
          <p:cNvCxnSpPr>
            <a:cxnSpLocks/>
          </p:cNvCxnSpPr>
          <p:nvPr/>
        </p:nvCxnSpPr>
        <p:spPr>
          <a:xfrm>
            <a:off x="5169297" y="1993858"/>
            <a:ext cx="1217210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矢印: 左カーブ 33">
            <a:extLst>
              <a:ext uri="{FF2B5EF4-FFF2-40B4-BE49-F238E27FC236}">
                <a16:creationId xmlns:a16="http://schemas.microsoft.com/office/drawing/2014/main" id="{1C38875C-39F6-ADF6-CA39-BA1400284A36}"/>
              </a:ext>
            </a:extLst>
          </p:cNvPr>
          <p:cNvSpPr/>
          <p:nvPr/>
        </p:nvSpPr>
        <p:spPr>
          <a:xfrm>
            <a:off x="7406443" y="1883705"/>
            <a:ext cx="475712" cy="5010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D5D4400-CC2D-B6EE-3398-4CF32F56D675}"/>
              </a:ext>
            </a:extLst>
          </p:cNvPr>
          <p:cNvSpPr txBox="1"/>
          <p:nvPr/>
        </p:nvSpPr>
        <p:spPr>
          <a:xfrm>
            <a:off x="2785227" y="1433837"/>
            <a:ext cx="1115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72C4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 RPC</a:t>
            </a:r>
            <a:endParaRPr kumimoji="1" lang="en-US" altLang="ja-JP" sz="1200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4472C4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"Control" communications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2460CD2-7ADC-D070-B84E-430EE4739E4A}"/>
              </a:ext>
            </a:extLst>
          </p:cNvPr>
          <p:cNvCxnSpPr>
            <a:cxnSpLocks/>
          </p:cNvCxnSpPr>
          <p:nvPr/>
        </p:nvCxnSpPr>
        <p:spPr>
          <a:xfrm flipH="1">
            <a:off x="5169297" y="2232566"/>
            <a:ext cx="1217210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D76E124-048E-E86D-AB82-87D128FF856F}"/>
              </a:ext>
            </a:extLst>
          </p:cNvPr>
          <p:cNvSpPr/>
          <p:nvPr/>
        </p:nvSpPr>
        <p:spPr>
          <a:xfrm>
            <a:off x="1307944" y="1254628"/>
            <a:ext cx="1771442" cy="13445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E5F618E-75DC-E99A-21DA-2097B69EC4BA}"/>
              </a:ext>
            </a:extLst>
          </p:cNvPr>
          <p:cNvSpPr txBox="1"/>
          <p:nvPr/>
        </p:nvSpPr>
        <p:spPr>
          <a:xfrm>
            <a:off x="1321376" y="1253980"/>
            <a:ext cx="112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Tester Container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A71DBE0-A055-8BED-FAB3-7C7920328412}"/>
              </a:ext>
            </a:extLst>
          </p:cNvPr>
          <p:cNvCxnSpPr>
            <a:cxnSpLocks/>
          </p:cNvCxnSpPr>
          <p:nvPr/>
        </p:nvCxnSpPr>
        <p:spPr>
          <a:xfrm>
            <a:off x="2686342" y="1884965"/>
            <a:ext cx="1291306" cy="0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B0582A9-6902-E67E-3370-BFBBE370EE70}"/>
              </a:ext>
            </a:extLst>
          </p:cNvPr>
          <p:cNvSpPr txBox="1"/>
          <p:nvPr/>
        </p:nvSpPr>
        <p:spPr>
          <a:xfrm>
            <a:off x="5254588" y="1696663"/>
            <a:ext cx="1220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Controlled Communications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1643538-8E85-5EE4-B280-A232F31D0DC8}"/>
              </a:ext>
            </a:extLst>
          </p:cNvPr>
          <p:cNvSpPr/>
          <p:nvPr/>
        </p:nvSpPr>
        <p:spPr>
          <a:xfrm>
            <a:off x="1642734" y="1562618"/>
            <a:ext cx="1043608" cy="8220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tester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42D4B880-73AD-6C9F-22DD-744FBA103A59}"/>
              </a:ext>
            </a:extLst>
          </p:cNvPr>
          <p:cNvCxnSpPr>
            <a:cxnSpLocks/>
            <a:stCxn id="43" idx="2"/>
            <a:endCxn id="32" idx="2"/>
          </p:cNvCxnSpPr>
          <p:nvPr/>
        </p:nvCxnSpPr>
        <p:spPr>
          <a:xfrm rot="16200000" flipH="1">
            <a:off x="3368160" y="1181084"/>
            <a:ext cx="1691" cy="2408935"/>
          </a:xfrm>
          <a:prstGeom prst="bentConnector3">
            <a:avLst>
              <a:gd name="adj1" fmla="val 21474985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568B256-9C14-6539-52B2-8C33697A6B13}"/>
              </a:ext>
            </a:extLst>
          </p:cNvPr>
          <p:cNvSpPr txBox="1"/>
          <p:nvPr/>
        </p:nvSpPr>
        <p:spPr>
          <a:xfrm>
            <a:off x="2958947" y="2501982"/>
            <a:ext cx="1273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"Observing" the log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A3F4C365-0CCB-3AE6-9E7D-46954B055295}"/>
              </a:ext>
            </a:extLst>
          </p:cNvPr>
          <p:cNvSpPr/>
          <p:nvPr/>
        </p:nvSpPr>
        <p:spPr>
          <a:xfrm>
            <a:off x="4072139" y="2167391"/>
            <a:ext cx="1009035" cy="3074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DLT Log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8D06DE1B-AF6E-4D8E-4A22-5D3260208B1E}"/>
              </a:ext>
            </a:extLst>
          </p:cNvPr>
          <p:cNvSpPr/>
          <p:nvPr/>
        </p:nvSpPr>
        <p:spPr>
          <a:xfrm>
            <a:off x="3862084" y="1882251"/>
            <a:ext cx="610981" cy="24937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rpc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BE5283-7497-4FB4-4297-5C1C47B88269}"/>
              </a:ext>
            </a:extLst>
          </p:cNvPr>
          <p:cNvSpPr txBox="1"/>
          <p:nvPr/>
        </p:nvSpPr>
        <p:spPr>
          <a:xfrm>
            <a:off x="1338167" y="6225013"/>
            <a:ext cx="46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NE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CD6732-262D-68A4-A53F-BD01197357D8}"/>
              </a:ext>
            </a:extLst>
          </p:cNvPr>
          <p:cNvSpPr txBox="1"/>
          <p:nvPr/>
        </p:nvSpPr>
        <p:spPr>
          <a:xfrm>
            <a:off x="4416258" y="5826754"/>
            <a:ext cx="3773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DLT Log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13:30:50:50 </a:t>
            </a:r>
            <a:r>
              <a:rPr kumimoji="1"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:[</a:t>
            </a:r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XX_APL</a:t>
            </a:r>
            <a:r>
              <a:rPr kumimoji="1"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]output NE = 2000</a:t>
            </a:r>
          </a:p>
          <a:p>
            <a:r>
              <a:rPr kumimoji="1"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13:30:50:61 :[</a:t>
            </a:r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XX_APL</a:t>
            </a:r>
            <a:r>
              <a:rPr kumimoji="1"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]output NE = 2000</a:t>
            </a:r>
          </a:p>
          <a:p>
            <a:r>
              <a:rPr kumimoji="1"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13:30:50:73 :[</a:t>
            </a:r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XX_APL</a:t>
            </a:r>
            <a:r>
              <a:rPr kumimoji="1"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]output NE = 2100</a:t>
            </a:r>
          </a:p>
          <a:p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13:30:50:82 </a:t>
            </a:r>
            <a:r>
              <a:rPr kumimoji="1"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:[</a:t>
            </a:r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XX_APL</a:t>
            </a:r>
            <a:r>
              <a:rPr kumimoji="1"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]output NE = 2100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203B378-75AB-F5BB-B4D4-3C2ADF683F73}"/>
              </a:ext>
            </a:extLst>
          </p:cNvPr>
          <p:cNvGrpSpPr/>
          <p:nvPr/>
        </p:nvGrpSpPr>
        <p:grpSpPr>
          <a:xfrm>
            <a:off x="1807176" y="6100580"/>
            <a:ext cx="1272210" cy="299402"/>
            <a:chOff x="10154538" y="1972733"/>
            <a:chExt cx="843662" cy="244475"/>
          </a:xfrm>
        </p:grpSpPr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6D18EC21-BC77-8690-7553-65F24C058C1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4538" y="2217208"/>
              <a:ext cx="4642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8952226-8B33-55EE-2132-88C7DA732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794" y="1972733"/>
              <a:ext cx="3794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0F8B8C2-D78D-2274-F80B-0F501354B0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794" y="1972733"/>
              <a:ext cx="0" cy="244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014110B-AB86-3A36-0C5F-3532825168AA}"/>
              </a:ext>
            </a:extLst>
          </p:cNvPr>
          <p:cNvSpPr txBox="1"/>
          <p:nvPr/>
        </p:nvSpPr>
        <p:spPr>
          <a:xfrm>
            <a:off x="2431869" y="5826754"/>
            <a:ext cx="700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Calibri" pitchFamily="34" charset="0"/>
                <a:ea typeface="Calibri" pitchFamily="34" charset="0"/>
                <a:cs typeface="Calibri" pitchFamily="34" charset="0"/>
              </a:rPr>
              <a:t>2100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07D0B73-7A26-0AC9-D789-8090F6756E74}"/>
              </a:ext>
            </a:extLst>
          </p:cNvPr>
          <p:cNvSpPr txBox="1"/>
          <p:nvPr/>
        </p:nvSpPr>
        <p:spPr>
          <a:xfrm>
            <a:off x="1685739" y="6168869"/>
            <a:ext cx="700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Calibri" pitchFamily="34" charset="0"/>
                <a:ea typeface="Calibri" pitchFamily="34" charset="0"/>
                <a:cs typeface="Calibri" pitchFamily="34" charset="0"/>
              </a:rPr>
              <a:t>2000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E7FF727-B6AB-597A-D3F0-7092593E1451}"/>
              </a:ext>
            </a:extLst>
          </p:cNvPr>
          <p:cNvCxnSpPr/>
          <p:nvPr/>
        </p:nvCxnSpPr>
        <p:spPr>
          <a:xfrm>
            <a:off x="4416258" y="6048250"/>
            <a:ext cx="0" cy="7341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001C0F-9D46-F19E-3642-59FD7CEC8A71}"/>
              </a:ext>
            </a:extLst>
          </p:cNvPr>
          <p:cNvSpPr txBox="1"/>
          <p:nvPr/>
        </p:nvSpPr>
        <p:spPr>
          <a:xfrm>
            <a:off x="791837" y="5509324"/>
            <a:ext cx="92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Mass production software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EB77C08-2ABA-6B06-22DB-4FC73E723E9E}"/>
              </a:ext>
            </a:extLst>
          </p:cNvPr>
          <p:cNvSpPr txBox="1"/>
          <p:nvPr/>
        </p:nvSpPr>
        <p:spPr>
          <a:xfrm>
            <a:off x="3856832" y="5527384"/>
            <a:ext cx="92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AP Software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A9B4C1B-5CA8-7657-BC63-8450686EA936}"/>
              </a:ext>
            </a:extLst>
          </p:cNvPr>
          <p:cNvCxnSpPr>
            <a:cxnSpLocks/>
          </p:cNvCxnSpPr>
          <p:nvPr/>
        </p:nvCxnSpPr>
        <p:spPr>
          <a:xfrm>
            <a:off x="1694250" y="6578212"/>
            <a:ext cx="143769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Image of the tester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440149-31C3-5D90-6BF6-E6D0E079ECED}"/>
              </a:ext>
            </a:extLst>
          </p:cNvPr>
          <p:cNvSpPr txBox="1"/>
          <p:nvPr/>
        </p:nvSpPr>
        <p:spPr>
          <a:xfrm>
            <a:off x="0" y="552313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【tester】</a:t>
            </a:r>
          </a:p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An executable binary that includes the test suite.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[Test Suite]</a:t>
            </a:r>
          </a:p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Multiple test patterns with similar test objectives and conditions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The whole set is called a test suite.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 this CI environment, we create it_tester.cpp as one test suite.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Store it under test/IT_Test/tester in the application directory.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[Test Pattern]</a:t>
            </a:r>
          </a:p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A test unit that counts as one integration test.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Implement it as the TEST_F function in it_tester.cpp.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BE76B28-4BE5-9BC1-DA38-D7CDD89C7447}"/>
              </a:ext>
            </a:extLst>
          </p:cNvPr>
          <p:cNvGrpSpPr/>
          <p:nvPr/>
        </p:nvGrpSpPr>
        <p:grpSpPr>
          <a:xfrm>
            <a:off x="502882" y="4194343"/>
            <a:ext cx="1025625" cy="261610"/>
            <a:chOff x="4556170" y="1747778"/>
            <a:chExt cx="1025625" cy="261610"/>
          </a:xfrm>
        </p:grpSpPr>
        <p:pic>
          <p:nvPicPr>
            <p:cNvPr id="7" name="図 6" descr="Image vectorielle gratuite: Dossier, Icône, Symbole, Web - Image gratuite sur Pixabay ...">
              <a:extLst>
                <a:ext uri="{FF2B5EF4-FFF2-40B4-BE49-F238E27FC236}">
                  <a16:creationId xmlns:a16="http://schemas.microsoft.com/office/drawing/2014/main" id="{75F80565-D87F-00EE-F317-231D2F3C4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170" y="1781334"/>
              <a:ext cx="257020" cy="209887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67056B7-F95A-2C74-207C-B08EDE44F097}"/>
                </a:ext>
              </a:extLst>
            </p:cNvPr>
            <p:cNvSpPr txBox="1"/>
            <p:nvPr/>
          </p:nvSpPr>
          <p:spPr>
            <a:xfrm>
              <a:off x="4779688" y="1747778"/>
              <a:ext cx="8021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apps</a:t>
              </a:r>
              <a:endPara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045AF82-28F4-3270-E001-936D538C2F70}"/>
              </a:ext>
            </a:extLst>
          </p:cNvPr>
          <p:cNvGrpSpPr/>
          <p:nvPr/>
        </p:nvGrpSpPr>
        <p:grpSpPr>
          <a:xfrm>
            <a:off x="180200" y="3944741"/>
            <a:ext cx="1447517" cy="261610"/>
            <a:chOff x="4556170" y="1747778"/>
            <a:chExt cx="1447517" cy="261610"/>
          </a:xfrm>
        </p:grpSpPr>
        <p:pic>
          <p:nvPicPr>
            <p:cNvPr id="10" name="図 9" descr="Image vectorielle gratuite: Dossier, Icône, Symbole, Web - Image gratuite sur Pixabay ...">
              <a:extLst>
                <a:ext uri="{FF2B5EF4-FFF2-40B4-BE49-F238E27FC236}">
                  <a16:creationId xmlns:a16="http://schemas.microsoft.com/office/drawing/2014/main" id="{B2851748-8F4F-1AD9-4594-746248D20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170" y="1781334"/>
              <a:ext cx="257020" cy="209887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E0FEE3A-E779-BF02-AE72-9D30678F92E4}"/>
                </a:ext>
              </a:extLst>
            </p:cNvPr>
            <p:cNvSpPr txBox="1"/>
            <p:nvPr/>
          </p:nvSpPr>
          <p:spPr>
            <a:xfrm>
              <a:off x="4779687" y="1747778"/>
              <a:ext cx="1224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Calibri" pitchFamily="34" charset="0"/>
                  <a:ea typeface="Calibri" pitchFamily="34" charset="0"/>
                  <a:cs typeface="Calibri" pitchFamily="34" charset="0"/>
                </a:rPr>
                <a:t>nextpf</a:t>
              </a:r>
              <a:r>
                <a:rPr lang="en-US" altLang="ja-JP" sz="105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-xxx</a:t>
              </a:r>
              <a:endPara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D4DFAAE6-D103-9B67-0F3F-CB3DDCF11C20}"/>
              </a:ext>
            </a:extLst>
          </p:cNvPr>
          <p:cNvCxnSpPr>
            <a:cxnSpLocks/>
            <a:stCxn id="10" idx="2"/>
            <a:endCxn id="7" idx="1"/>
          </p:cNvCxnSpPr>
          <p:nvPr/>
        </p:nvCxnSpPr>
        <p:spPr>
          <a:xfrm rot="16200000" flipH="1">
            <a:off x="333467" y="4163427"/>
            <a:ext cx="144659" cy="194172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69D07D6-3BC2-7929-8E2D-CCD69E521F7F}"/>
              </a:ext>
            </a:extLst>
          </p:cNvPr>
          <p:cNvGrpSpPr/>
          <p:nvPr/>
        </p:nvGrpSpPr>
        <p:grpSpPr>
          <a:xfrm>
            <a:off x="752010" y="6246585"/>
            <a:ext cx="3006739" cy="253916"/>
            <a:chOff x="4556170" y="1747778"/>
            <a:chExt cx="3006739" cy="253916"/>
          </a:xfrm>
        </p:grpSpPr>
        <p:pic>
          <p:nvPicPr>
            <p:cNvPr id="17" name="図 16" descr="Image vectorielle gratuite: Dossier, Icône, Symbole, Web - Image gratuite sur Pixabay ...">
              <a:extLst>
                <a:ext uri="{FF2B5EF4-FFF2-40B4-BE49-F238E27FC236}">
                  <a16:creationId xmlns:a16="http://schemas.microsoft.com/office/drawing/2014/main" id="{FAEE5353-CF06-2BFB-FF69-41FDCFEEF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170" y="1781334"/>
              <a:ext cx="257020" cy="209887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A811245-5909-43F4-F73C-B99488921734}"/>
                </a:ext>
              </a:extLst>
            </p:cNvPr>
            <p:cNvSpPr txBox="1"/>
            <p:nvPr/>
          </p:nvSpPr>
          <p:spPr>
            <a:xfrm>
              <a:off x="4779687" y="1747778"/>
              <a:ext cx="27832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Calibri" pitchFamily="34" charset="0"/>
                  <a:ea typeface="Calibri" pitchFamily="34" charset="0"/>
                  <a:cs typeface="Calibri" pitchFamily="34" charset="0"/>
                </a:rPr>
                <a:t>SampleClient_autosar_adaptive_STUB</a:t>
              </a:r>
              <a:endPara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D176D23-1E7D-A2A1-9CD3-864FCCD6D339}"/>
              </a:ext>
            </a:extLst>
          </p:cNvPr>
          <p:cNvGrpSpPr/>
          <p:nvPr/>
        </p:nvGrpSpPr>
        <p:grpSpPr>
          <a:xfrm>
            <a:off x="1127453" y="6533358"/>
            <a:ext cx="1809406" cy="261610"/>
            <a:chOff x="4556170" y="1747778"/>
            <a:chExt cx="1809406" cy="261610"/>
          </a:xfrm>
        </p:grpSpPr>
        <p:pic>
          <p:nvPicPr>
            <p:cNvPr id="20" name="図 19" descr="Image vectorielle gratuite: Dossier, Icône, Symbole, Web - Image gratuite sur Pixabay ...">
              <a:extLst>
                <a:ext uri="{FF2B5EF4-FFF2-40B4-BE49-F238E27FC236}">
                  <a16:creationId xmlns:a16="http://schemas.microsoft.com/office/drawing/2014/main" id="{E7B38D76-D912-E80B-67C7-AC3C8B18D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170" y="1781334"/>
              <a:ext cx="257020" cy="209887"/>
            </a:xfrm>
            <a:prstGeom prst="rect">
              <a:avLst/>
            </a:prstGeom>
          </p:spPr>
        </p:pic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A5DC9FA-8F1D-95D9-09E9-A429C21686B2}"/>
                </a:ext>
              </a:extLst>
            </p:cNvPr>
            <p:cNvSpPr txBox="1"/>
            <p:nvPr/>
          </p:nvSpPr>
          <p:spPr>
            <a:xfrm>
              <a:off x="4779687" y="1747778"/>
              <a:ext cx="15858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Calibri" pitchFamily="34" charset="0"/>
                  <a:ea typeface="Calibri" pitchFamily="34" charset="0"/>
                  <a:cs typeface="Calibri" pitchFamily="34" charset="0"/>
                </a:rPr>
                <a:t>src</a:t>
              </a:r>
              <a:endPara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57DACC59-4D1D-D697-FB15-23949CCB1F87}"/>
              </a:ext>
            </a:extLst>
          </p:cNvPr>
          <p:cNvCxnSpPr>
            <a:cxnSpLocks/>
            <a:stCxn id="7" idx="2"/>
            <a:endCxn id="64" idx="1"/>
          </p:cNvCxnSpPr>
          <p:nvPr/>
        </p:nvCxnSpPr>
        <p:spPr>
          <a:xfrm rot="16200000" flipH="1">
            <a:off x="600140" y="4469038"/>
            <a:ext cx="191014" cy="12851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DF4E53CE-3EB1-2F3A-A8ED-840DD5D1E1FC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16200000" flipH="1">
            <a:off x="-281948" y="5351126"/>
            <a:ext cx="1947299" cy="12061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65691C5F-B71A-2698-2F44-A0721723462A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 rot="16200000" flipH="1">
            <a:off x="913071" y="6457476"/>
            <a:ext cx="181830" cy="24693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ADB9F6A-D549-D6E4-EA8B-FB2EF6A6D3C7}"/>
              </a:ext>
            </a:extLst>
          </p:cNvPr>
          <p:cNvGrpSpPr/>
          <p:nvPr/>
        </p:nvGrpSpPr>
        <p:grpSpPr>
          <a:xfrm>
            <a:off x="759902" y="4490300"/>
            <a:ext cx="2583384" cy="253916"/>
            <a:chOff x="4556170" y="1747778"/>
            <a:chExt cx="2583384" cy="253916"/>
          </a:xfrm>
        </p:grpSpPr>
        <p:pic>
          <p:nvPicPr>
            <p:cNvPr id="64" name="図 63" descr="Image vectorielle gratuite: Dossier, Icône, Symbole, Web - Image gratuite sur Pixabay ...">
              <a:extLst>
                <a:ext uri="{FF2B5EF4-FFF2-40B4-BE49-F238E27FC236}">
                  <a16:creationId xmlns:a16="http://schemas.microsoft.com/office/drawing/2014/main" id="{A5A0473C-16DA-94A7-7423-2A71AAA8E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170" y="1781334"/>
              <a:ext cx="257020" cy="209887"/>
            </a:xfrm>
            <a:prstGeom prst="rect">
              <a:avLst/>
            </a:prstGeom>
          </p:spPr>
        </p:pic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1A6C26F1-0E5F-B84E-E826-8752CD880FAA}"/>
                </a:ext>
              </a:extLst>
            </p:cNvPr>
            <p:cNvSpPr txBox="1"/>
            <p:nvPr/>
          </p:nvSpPr>
          <p:spPr>
            <a:xfrm>
              <a:off x="4779687" y="1747778"/>
              <a:ext cx="23598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Calibri" pitchFamily="34" charset="0"/>
                  <a:ea typeface="Calibri" pitchFamily="34" charset="0"/>
                  <a:cs typeface="Calibri" pitchFamily="34" charset="0"/>
                </a:rPr>
                <a:t>SampleServer_autosar_adaptive</a:t>
              </a:r>
              <a:endPara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36836219-1F3B-E0D0-FA32-9203B26C8271}"/>
              </a:ext>
            </a:extLst>
          </p:cNvPr>
          <p:cNvGrpSpPr/>
          <p:nvPr/>
        </p:nvGrpSpPr>
        <p:grpSpPr>
          <a:xfrm>
            <a:off x="1127453" y="4799006"/>
            <a:ext cx="1809406" cy="261610"/>
            <a:chOff x="4556170" y="1747778"/>
            <a:chExt cx="1809406" cy="261610"/>
          </a:xfrm>
        </p:grpSpPr>
        <p:pic>
          <p:nvPicPr>
            <p:cNvPr id="68" name="図 67" descr="Image vectorielle gratuite: Dossier, Icône, Symbole, Web - Image gratuite sur Pixabay ...">
              <a:extLst>
                <a:ext uri="{FF2B5EF4-FFF2-40B4-BE49-F238E27FC236}">
                  <a16:creationId xmlns:a16="http://schemas.microsoft.com/office/drawing/2014/main" id="{19717F41-926A-0A48-ECFA-A9B38D5C9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170" y="1781334"/>
              <a:ext cx="257020" cy="209887"/>
            </a:xfrm>
            <a:prstGeom prst="rect">
              <a:avLst/>
            </a:prstGeom>
          </p:spPr>
        </p:pic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0C795123-49D3-2294-26EB-7582AB17383F}"/>
                </a:ext>
              </a:extLst>
            </p:cNvPr>
            <p:cNvSpPr txBox="1"/>
            <p:nvPr/>
          </p:nvSpPr>
          <p:spPr>
            <a:xfrm>
              <a:off x="4779687" y="1747778"/>
              <a:ext cx="15858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Calibri" pitchFamily="34" charset="0"/>
                  <a:ea typeface="Calibri" pitchFamily="34" charset="0"/>
                  <a:cs typeface="Calibri" pitchFamily="34" charset="0"/>
                </a:rPr>
                <a:t>src</a:t>
              </a:r>
              <a:endPara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D1D38271-D7BF-2163-62C4-0E6676B92FA9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 rot="16200000" flipH="1">
            <a:off x="906051" y="4716103"/>
            <a:ext cx="203763" cy="239041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A1490A0B-87A4-6E58-F247-C37D6F078678}"/>
              </a:ext>
            </a:extLst>
          </p:cNvPr>
          <p:cNvCxnSpPr>
            <a:cxnSpLocks/>
            <a:stCxn id="64" idx="2"/>
            <a:endCxn id="76" idx="1"/>
          </p:cNvCxnSpPr>
          <p:nvPr/>
        </p:nvCxnSpPr>
        <p:spPr>
          <a:xfrm rot="16200000" flipH="1">
            <a:off x="740374" y="4881780"/>
            <a:ext cx="535116" cy="239041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E7AA3474-C51F-4AB9-F2A1-4FF25CA3DD49}"/>
              </a:ext>
            </a:extLst>
          </p:cNvPr>
          <p:cNvGrpSpPr/>
          <p:nvPr/>
        </p:nvGrpSpPr>
        <p:grpSpPr>
          <a:xfrm>
            <a:off x="1127453" y="5130359"/>
            <a:ext cx="1809406" cy="261610"/>
            <a:chOff x="4556170" y="1747778"/>
            <a:chExt cx="1809406" cy="261610"/>
          </a:xfrm>
        </p:grpSpPr>
        <p:pic>
          <p:nvPicPr>
            <p:cNvPr id="76" name="図 75" descr="Image vectorielle gratuite: Dossier, Icône, Symbole, Web - Image gratuite sur Pixabay ...">
              <a:extLst>
                <a:ext uri="{FF2B5EF4-FFF2-40B4-BE49-F238E27FC236}">
                  <a16:creationId xmlns:a16="http://schemas.microsoft.com/office/drawing/2014/main" id="{6E9BB3D9-CF9F-DEFA-FA28-9E9771516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170" y="1781334"/>
              <a:ext cx="257020" cy="209887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B6E12210-A998-BDE2-55C3-2829A0AFF1D4}"/>
                </a:ext>
              </a:extLst>
            </p:cNvPr>
            <p:cNvSpPr txBox="1"/>
            <p:nvPr/>
          </p:nvSpPr>
          <p:spPr>
            <a:xfrm>
              <a:off x="4779687" y="1747778"/>
              <a:ext cx="15858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test/</a:t>
              </a:r>
              <a:r>
                <a:rPr lang="en-US" altLang="ja-JP" sz="1050" dirty="0" err="1">
                  <a:latin typeface="Calibri" pitchFamily="34" charset="0"/>
                  <a:ea typeface="Calibri" pitchFamily="34" charset="0"/>
                  <a:cs typeface="Calibri" pitchFamily="34" charset="0"/>
                </a:rPr>
                <a:t>IT_Test</a:t>
              </a:r>
              <a:r>
                <a:rPr lang="en-US" altLang="ja-JP" sz="105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/tester</a:t>
              </a:r>
              <a:endPara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33250A11-BA86-9F6F-A58E-A8D62E7725D8}"/>
              </a:ext>
            </a:extLst>
          </p:cNvPr>
          <p:cNvCxnSpPr>
            <a:cxnSpLocks/>
            <a:stCxn id="76" idx="2"/>
            <a:endCxn id="85" idx="1"/>
          </p:cNvCxnSpPr>
          <p:nvPr/>
        </p:nvCxnSpPr>
        <p:spPr>
          <a:xfrm rot="16200000" flipH="1">
            <a:off x="1266623" y="5363142"/>
            <a:ext cx="251224" cy="27254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6CF08D22-0C65-FE72-B36F-44509663E07F}"/>
              </a:ext>
            </a:extLst>
          </p:cNvPr>
          <p:cNvGrpSpPr/>
          <p:nvPr/>
        </p:nvGrpSpPr>
        <p:grpSpPr>
          <a:xfrm>
            <a:off x="1528507" y="5498068"/>
            <a:ext cx="1909916" cy="253916"/>
            <a:chOff x="3498173" y="5254950"/>
            <a:chExt cx="1909915" cy="253916"/>
          </a:xfrm>
        </p:grpSpPr>
        <p:pic>
          <p:nvPicPr>
            <p:cNvPr id="85" name="Picture 2">
              <a:extLst>
                <a:ext uri="{FF2B5EF4-FFF2-40B4-BE49-F238E27FC236}">
                  <a16:creationId xmlns:a16="http://schemas.microsoft.com/office/drawing/2014/main" id="{6AC2DD01-829D-7542-9819-B80F8FFE8A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79" b="19442"/>
            <a:stretch/>
          </p:blipFill>
          <p:spPr bwMode="auto">
            <a:xfrm>
              <a:off x="3498173" y="5255908"/>
              <a:ext cx="225447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842BD82-F4E2-9838-2AA0-A2AC483B2735}"/>
                </a:ext>
              </a:extLst>
            </p:cNvPr>
            <p:cNvSpPr txBox="1"/>
            <p:nvPr/>
          </p:nvSpPr>
          <p:spPr>
            <a:xfrm>
              <a:off x="3723452" y="5254950"/>
              <a:ext cx="16846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server_it_tester1.cpp</a:t>
              </a:r>
              <a:endParaRPr lang="en-US" altLang="ja-JP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B09D1579-7493-8629-E46E-52251EF71572}"/>
              </a:ext>
            </a:extLst>
          </p:cNvPr>
          <p:cNvGrpSpPr/>
          <p:nvPr/>
        </p:nvGrpSpPr>
        <p:grpSpPr>
          <a:xfrm>
            <a:off x="1528507" y="5884749"/>
            <a:ext cx="1909916" cy="253916"/>
            <a:chOff x="3498173" y="5254950"/>
            <a:chExt cx="1909915" cy="253916"/>
          </a:xfrm>
        </p:grpSpPr>
        <p:pic>
          <p:nvPicPr>
            <p:cNvPr id="89" name="Picture 2">
              <a:extLst>
                <a:ext uri="{FF2B5EF4-FFF2-40B4-BE49-F238E27FC236}">
                  <a16:creationId xmlns:a16="http://schemas.microsoft.com/office/drawing/2014/main" id="{B1F08975-97C1-9430-3CFE-39E7DB4A5B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79" b="19442"/>
            <a:stretch/>
          </p:blipFill>
          <p:spPr bwMode="auto">
            <a:xfrm>
              <a:off x="3498173" y="5255908"/>
              <a:ext cx="225447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B910C1D0-52E5-6ED8-EA68-D15655DC8EEA}"/>
                </a:ext>
              </a:extLst>
            </p:cNvPr>
            <p:cNvSpPr txBox="1"/>
            <p:nvPr/>
          </p:nvSpPr>
          <p:spPr>
            <a:xfrm>
              <a:off x="3723452" y="5254950"/>
              <a:ext cx="16846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server_it_tester2.cpp</a:t>
              </a:r>
              <a:endParaRPr lang="en-US" altLang="ja-JP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130824B3-B56D-1D6D-1DD0-E5626F2F21C2}"/>
              </a:ext>
            </a:extLst>
          </p:cNvPr>
          <p:cNvCxnSpPr>
            <a:cxnSpLocks/>
            <a:stCxn id="76" idx="2"/>
            <a:endCxn id="89" idx="1"/>
          </p:cNvCxnSpPr>
          <p:nvPr/>
        </p:nvCxnSpPr>
        <p:spPr>
          <a:xfrm rot="16200000" flipH="1">
            <a:off x="1073283" y="5556482"/>
            <a:ext cx="637905" cy="27254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355F6A4F-A3A4-8DB5-ACE3-FD40E91808A1}"/>
              </a:ext>
            </a:extLst>
          </p:cNvPr>
          <p:cNvSpPr/>
          <p:nvPr/>
        </p:nvSpPr>
        <p:spPr>
          <a:xfrm>
            <a:off x="1370555" y="5436806"/>
            <a:ext cx="2067867" cy="77692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B974184-D9B1-15B2-94A7-01CA6F4BCC1B}"/>
              </a:ext>
            </a:extLst>
          </p:cNvPr>
          <p:cNvSpPr txBox="1"/>
          <p:nvPr/>
        </p:nvSpPr>
        <p:spPr>
          <a:xfrm>
            <a:off x="144184" y="3627968"/>
            <a:ext cx="2994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Repository Configuration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1BDF16F-556B-F8A6-7C35-6E91D109B454}"/>
              </a:ext>
            </a:extLst>
          </p:cNvPr>
          <p:cNvSpPr/>
          <p:nvPr/>
        </p:nvSpPr>
        <p:spPr>
          <a:xfrm>
            <a:off x="5262484" y="3017383"/>
            <a:ext cx="2905241" cy="305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class ServerTest2 : …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TEST_F common variables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}</a:t>
            </a:r>
          </a:p>
          <a:p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TEST_F(test21, </a:t>
            </a:r>
            <a:r>
              <a:rPr kumimoji="1" lang="en-US" altLang="ja-JP" sz="1100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check_</a:t>
            </a:r>
            <a:r>
              <a:rPr lang="en-US" altLang="ja-JP" sz="1100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aaa</a:t>
            </a:r>
            <a:r>
              <a:rPr kumimoji="1"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　Enter XX in the □□ communication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}</a:t>
            </a:r>
          </a:p>
          <a:p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TEST_F(test22, </a:t>
            </a:r>
            <a:r>
              <a:rPr kumimoji="1" lang="en-US" altLang="ja-JP" sz="1100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check_</a:t>
            </a:r>
            <a:r>
              <a:rPr lang="en-US" altLang="ja-JP" sz="1100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bbb</a:t>
            </a:r>
            <a:r>
              <a:rPr kumimoji="1"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</a:t>
            </a:r>
            <a:r>
              <a:rPr lang="en-US" altLang="en-US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Enter △△ in □□ communication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}</a:t>
            </a:r>
          </a:p>
          <a:p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…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AEB7ACEC-B731-58D0-AC94-FBE0AC4AC3C2}"/>
              </a:ext>
            </a:extLst>
          </p:cNvPr>
          <p:cNvSpPr/>
          <p:nvPr/>
        </p:nvSpPr>
        <p:spPr>
          <a:xfrm>
            <a:off x="4859858" y="3487521"/>
            <a:ext cx="3132729" cy="3289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class ServerTest1 : …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TEST_F common variables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}</a:t>
            </a:r>
          </a:p>
          <a:p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TEST_F</a:t>
            </a:r>
            <a:r>
              <a:rPr kumimoji="1"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(test1, </a:t>
            </a:r>
            <a:r>
              <a:rPr kumimoji="1" lang="en-US" altLang="ja-JP" sz="1100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check_xxx</a:t>
            </a:r>
            <a:r>
              <a:rPr kumimoji="1"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105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Instruct the stub to communicate test pattern 1</a:t>
            </a:r>
            <a:endParaRPr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05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Collect and evaluate output logs</a:t>
            </a:r>
            <a:endParaRPr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}</a:t>
            </a:r>
          </a:p>
          <a:p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TEST_F</a:t>
            </a:r>
            <a:r>
              <a:rPr kumimoji="1"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(test2, </a:t>
            </a:r>
            <a:r>
              <a:rPr kumimoji="1" lang="en-US" altLang="ja-JP" sz="1100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check_yyy</a:t>
            </a:r>
            <a:r>
              <a:rPr kumimoji="1"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Instruct the stub to communicate test pattern 2</a:t>
            </a:r>
            <a:endParaRPr lang="en-US" altLang="ja-JP" sz="9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Collect and evaluate output logs</a:t>
            </a:r>
            <a:endParaRPr lang="en-US" altLang="ja-JP" sz="9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}</a:t>
            </a:r>
          </a:p>
          <a:p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…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C2EBACE8-FFEE-605E-73B8-6B24BB1EFB1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550514" y="3352285"/>
            <a:ext cx="1278204" cy="180412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7ACAC896-7921-1C78-DD6D-9BECE7F7D5E3}"/>
              </a:ext>
            </a:extLst>
          </p:cNvPr>
          <p:cNvCxnSpPr>
            <a:cxnSpLocks/>
          </p:cNvCxnSpPr>
          <p:nvPr/>
        </p:nvCxnSpPr>
        <p:spPr>
          <a:xfrm>
            <a:off x="3550514" y="6246585"/>
            <a:ext cx="1309344" cy="5160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右中かっこ 105">
            <a:extLst>
              <a:ext uri="{FF2B5EF4-FFF2-40B4-BE49-F238E27FC236}">
                <a16:creationId xmlns:a16="http://schemas.microsoft.com/office/drawing/2014/main" id="{55331F1F-5AF8-CDD5-D2BF-429E5CDAFC2A}"/>
              </a:ext>
            </a:extLst>
          </p:cNvPr>
          <p:cNvSpPr/>
          <p:nvPr/>
        </p:nvSpPr>
        <p:spPr>
          <a:xfrm>
            <a:off x="6705137" y="3748927"/>
            <a:ext cx="234768" cy="67422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97441A9-6376-C2A4-2011-BF842482E34C}"/>
              </a:ext>
            </a:extLst>
          </p:cNvPr>
          <p:cNvSpPr txBox="1"/>
          <p:nvPr/>
        </p:nvSpPr>
        <p:spPr>
          <a:xfrm>
            <a:off x="6905415" y="3859608"/>
            <a:ext cx="188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Common variables and function definitions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(Test fixture)</a:t>
            </a:r>
          </a:p>
        </p:txBody>
      </p:sp>
      <p:sp>
        <p:nvSpPr>
          <p:cNvPr id="108" name="右中かっこ 107">
            <a:extLst>
              <a:ext uri="{FF2B5EF4-FFF2-40B4-BE49-F238E27FC236}">
                <a16:creationId xmlns:a16="http://schemas.microsoft.com/office/drawing/2014/main" id="{22930535-A3AB-8608-A2F2-7D4817C2BF7D}"/>
              </a:ext>
            </a:extLst>
          </p:cNvPr>
          <p:cNvSpPr/>
          <p:nvPr/>
        </p:nvSpPr>
        <p:spPr>
          <a:xfrm>
            <a:off x="7705391" y="4622834"/>
            <a:ext cx="361393" cy="7916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D254869-ED2B-290A-B79D-8D9295C24A12}"/>
              </a:ext>
            </a:extLst>
          </p:cNvPr>
          <p:cNvSpPr txBox="1"/>
          <p:nvPr/>
        </p:nvSpPr>
        <p:spPr>
          <a:xfrm>
            <a:off x="8004921" y="4888811"/>
            <a:ext cx="131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 pattern 1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EFAA6E5-0886-0621-EE99-46C5A39E1360}"/>
              </a:ext>
            </a:extLst>
          </p:cNvPr>
          <p:cNvSpPr txBox="1"/>
          <p:nvPr/>
        </p:nvSpPr>
        <p:spPr>
          <a:xfrm>
            <a:off x="7615493" y="5831439"/>
            <a:ext cx="1315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 pattern 2</a:t>
            </a:r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940903F2-3E39-247A-EA41-9BFD89B60754}"/>
              </a:ext>
            </a:extLst>
          </p:cNvPr>
          <p:cNvSpPr/>
          <p:nvPr/>
        </p:nvSpPr>
        <p:spPr>
          <a:xfrm>
            <a:off x="7353257" y="5576249"/>
            <a:ext cx="276056" cy="7501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482E0E-C915-6F85-7A96-2FF9509CD6C6}"/>
              </a:ext>
            </a:extLst>
          </p:cNvPr>
          <p:cNvSpPr txBox="1"/>
          <p:nvPr/>
        </p:nvSpPr>
        <p:spPr>
          <a:xfrm>
            <a:off x="4828718" y="3472923"/>
            <a:ext cx="2994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server_it_tester1.cpp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286BA-3302-67FD-7FA4-B13E6D56970D}"/>
              </a:ext>
            </a:extLst>
          </p:cNvPr>
          <p:cNvSpPr txBox="1"/>
          <p:nvPr/>
        </p:nvSpPr>
        <p:spPr>
          <a:xfrm>
            <a:off x="5240982" y="2999086"/>
            <a:ext cx="2994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server_it_tester2.cpp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958D0E8-0E8A-3ACC-53AC-7583F65E67D9}"/>
              </a:ext>
            </a:extLst>
          </p:cNvPr>
          <p:cNvSpPr txBox="1"/>
          <p:nvPr/>
        </p:nvSpPr>
        <p:spPr>
          <a:xfrm>
            <a:off x="1943023" y="4275743"/>
            <a:ext cx="1741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↓Software to be verified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321184-2C67-6A6B-1A2F-B2F3B8C01ED4}"/>
              </a:ext>
            </a:extLst>
          </p:cNvPr>
          <p:cNvSpPr txBox="1"/>
          <p:nvPr/>
        </p:nvSpPr>
        <p:spPr>
          <a:xfrm>
            <a:off x="2679635" y="5156412"/>
            <a:ext cx="1741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↓Two test suites</a:t>
            </a:r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888A40C-2D8F-3A1D-9956-DBD039C78AD4}"/>
              </a:ext>
            </a:extLst>
          </p:cNvPr>
          <p:cNvSpPr txBox="1"/>
          <p:nvPr/>
        </p:nvSpPr>
        <p:spPr>
          <a:xfrm>
            <a:off x="31461" y="3247669"/>
            <a:ext cx="2994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■Image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619D958-3AA3-D5B7-B705-C595BF3F7A6D}"/>
              </a:ext>
            </a:extLst>
          </p:cNvPr>
          <p:cNvSpPr txBox="1"/>
          <p:nvPr/>
        </p:nvSpPr>
        <p:spPr>
          <a:xfrm>
            <a:off x="5290845" y="6485646"/>
            <a:ext cx="2859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↑TEST_F Each one is a test pattern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B26563F-3135-8DEA-C8A3-D079FDB5423C}"/>
              </a:ext>
            </a:extLst>
          </p:cNvPr>
          <p:cNvGrpSpPr/>
          <p:nvPr/>
        </p:nvGrpSpPr>
        <p:grpSpPr>
          <a:xfrm>
            <a:off x="5991265" y="673860"/>
            <a:ext cx="3000040" cy="1350448"/>
            <a:chOff x="534003" y="1398291"/>
            <a:chExt cx="4176771" cy="1880146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B960A20-551E-DECA-3781-23B074293943}"/>
                </a:ext>
              </a:extLst>
            </p:cNvPr>
            <p:cNvSpPr/>
            <p:nvPr/>
          </p:nvSpPr>
          <p:spPr>
            <a:xfrm>
              <a:off x="534003" y="1398291"/>
              <a:ext cx="4176771" cy="1880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1C5F486-5B20-E5D5-83FF-11C55AFEC604}"/>
                </a:ext>
              </a:extLst>
            </p:cNvPr>
            <p:cNvCxnSpPr>
              <a:cxnSpLocks/>
            </p:cNvCxnSpPr>
            <p:nvPr/>
          </p:nvCxnSpPr>
          <p:spPr>
            <a:xfrm>
              <a:off x="1337236" y="2560797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84EDE6A-F390-B880-51FE-DD14AAFF7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2527" y="2449062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63514A08-6956-2724-E1CA-DEDB371C1BF2}"/>
                </a:ext>
              </a:extLst>
            </p:cNvPr>
            <p:cNvCxnSpPr>
              <a:cxnSpLocks/>
            </p:cNvCxnSpPr>
            <p:nvPr/>
          </p:nvCxnSpPr>
          <p:spPr>
            <a:xfrm>
              <a:off x="2092527" y="2449062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08E2A7AD-4DB3-48A7-9BDE-F671B6857F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61" y="2351294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1A6DC16F-30A0-B16B-62A2-C97E1DAABC9A}"/>
                </a:ext>
              </a:extLst>
            </p:cNvPr>
            <p:cNvCxnSpPr>
              <a:cxnSpLocks/>
            </p:cNvCxnSpPr>
            <p:nvPr/>
          </p:nvCxnSpPr>
          <p:spPr>
            <a:xfrm>
              <a:off x="2840361" y="2351294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EB1B143B-6C97-21AA-66AF-4CB8A8D60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9551" y="2246543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2056139-B9DF-B662-6818-44DC950E5816}"/>
                </a:ext>
              </a:extLst>
            </p:cNvPr>
            <p:cNvCxnSpPr>
              <a:cxnSpLocks/>
            </p:cNvCxnSpPr>
            <p:nvPr/>
          </p:nvCxnSpPr>
          <p:spPr>
            <a:xfrm>
              <a:off x="3579551" y="2246543"/>
              <a:ext cx="77366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6CCC6196-1536-8FAD-C90C-E80F4B7C1F3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440" y="2003608"/>
              <a:ext cx="7495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9B4E1E60-70AD-9B31-9DBC-E6E81C2875C9}"/>
                </a:ext>
              </a:extLst>
            </p:cNvPr>
            <p:cNvSpPr txBox="1"/>
            <p:nvPr/>
          </p:nvSpPr>
          <p:spPr>
            <a:xfrm>
              <a:off x="1495575" y="1717639"/>
              <a:ext cx="500823" cy="292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7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10ms</a:t>
              </a:r>
              <a:endParaRPr kumimoji="0" lang="ja-JP" altLang="en-US" sz="7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6EA72C2-1B0B-797E-2B88-A4538E88327A}"/>
                </a:ext>
              </a:extLst>
            </p:cNvPr>
            <p:cNvSpPr txBox="1"/>
            <p:nvPr/>
          </p:nvSpPr>
          <p:spPr>
            <a:xfrm>
              <a:off x="652641" y="2346437"/>
              <a:ext cx="58074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dirty="0">
                  <a:solidFill>
                    <a:srgbClr val="FF0000"/>
                  </a:solidFill>
                  <a:sym typeface="ヒラギノ角ゴ ProN W3"/>
                </a:rPr>
                <a:t>input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493EB9BC-F4CA-9BDC-5DE6-B5352CB3EDE0}"/>
                </a:ext>
              </a:extLst>
            </p:cNvPr>
            <p:cNvCxnSpPr>
              <a:cxnSpLocks/>
            </p:cNvCxnSpPr>
            <p:nvPr/>
          </p:nvCxnSpPr>
          <p:spPr>
            <a:xfrm>
              <a:off x="2076954" y="2003608"/>
              <a:ext cx="7495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346B4BC-5C83-3B85-888C-E3257BEE37C9}"/>
                </a:ext>
              </a:extLst>
            </p:cNvPr>
            <p:cNvSpPr txBox="1"/>
            <p:nvPr/>
          </p:nvSpPr>
          <p:spPr>
            <a:xfrm>
              <a:off x="2245089" y="1717637"/>
              <a:ext cx="480016" cy="292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7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10ms</a:t>
              </a:r>
              <a:endParaRPr kumimoji="0" lang="ja-JP" altLang="en-US" sz="7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0DD7DC6-CE56-9896-99D5-7FE3194D85B2}"/>
                </a:ext>
              </a:extLst>
            </p:cNvPr>
            <p:cNvCxnSpPr>
              <a:cxnSpLocks/>
            </p:cNvCxnSpPr>
            <p:nvPr/>
          </p:nvCxnSpPr>
          <p:spPr>
            <a:xfrm>
              <a:off x="2816538" y="2003608"/>
              <a:ext cx="7495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1E99DEF7-1A63-9D96-D010-D03DC4A48B64}"/>
                </a:ext>
              </a:extLst>
            </p:cNvPr>
            <p:cNvSpPr txBox="1"/>
            <p:nvPr/>
          </p:nvSpPr>
          <p:spPr>
            <a:xfrm>
              <a:off x="2959621" y="1734507"/>
              <a:ext cx="514999" cy="292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7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10ms</a:t>
              </a:r>
              <a:endParaRPr kumimoji="0" lang="ja-JP" altLang="en-US" sz="7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6C8848BD-DB08-AEB0-6A26-ABB0798DB875}"/>
                </a:ext>
              </a:extLst>
            </p:cNvPr>
            <p:cNvCxnSpPr>
              <a:cxnSpLocks/>
            </p:cNvCxnSpPr>
            <p:nvPr/>
          </p:nvCxnSpPr>
          <p:spPr>
            <a:xfrm>
              <a:off x="3587609" y="2003608"/>
              <a:ext cx="7495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DBB77ACA-1D9A-B343-7E50-4F95EF97F21D}"/>
                </a:ext>
              </a:extLst>
            </p:cNvPr>
            <p:cNvSpPr txBox="1"/>
            <p:nvPr/>
          </p:nvSpPr>
          <p:spPr>
            <a:xfrm>
              <a:off x="3730692" y="1738259"/>
              <a:ext cx="503954" cy="292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7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10ms</a:t>
              </a:r>
              <a:endParaRPr kumimoji="0" lang="ja-JP" altLang="en-US" sz="7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D0879D10-E40E-380B-8200-D37B0DC06C1B}"/>
                </a:ext>
              </a:extLst>
            </p:cNvPr>
            <p:cNvSpPr txBox="1"/>
            <p:nvPr/>
          </p:nvSpPr>
          <p:spPr>
            <a:xfrm>
              <a:off x="534003" y="2705681"/>
              <a:ext cx="846410" cy="571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dirty="0">
                  <a:solidFill>
                    <a:srgbClr val="FF0000"/>
                  </a:solidFill>
                  <a:sym typeface="ヒラギノ角ゴ ProN W3"/>
                </a:rPr>
                <a:t>output</a:t>
              </a: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dirty="0">
                  <a:solidFill>
                    <a:srgbClr val="FF0000"/>
                  </a:solidFill>
                  <a:sym typeface="ヒラギノ角ゴ ProN W3"/>
                </a:rPr>
                <a:t>Expected value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1EB6DC5B-F37E-9804-9E9B-BE0587B64E7A}"/>
                </a:ext>
              </a:extLst>
            </p:cNvPr>
            <p:cNvSpPr txBox="1"/>
            <p:nvPr/>
          </p:nvSpPr>
          <p:spPr>
            <a:xfrm>
              <a:off x="679998" y="1845181"/>
              <a:ext cx="58074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period</a:t>
              </a:r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F833608A-E14D-C174-63EE-06C00293522E}"/>
                </a:ext>
              </a:extLst>
            </p:cNvPr>
            <p:cNvCxnSpPr>
              <a:cxnSpLocks/>
            </p:cNvCxnSpPr>
            <p:nvPr/>
          </p:nvCxnSpPr>
          <p:spPr>
            <a:xfrm>
              <a:off x="1320496" y="1735803"/>
              <a:ext cx="6944" cy="1542634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8153FA91-897D-38C3-9D99-0491F43B82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8007" y="1735803"/>
              <a:ext cx="12003" cy="1484037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70A32897-B2C8-D98B-3CDE-2DD25F072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5661" y="1696115"/>
              <a:ext cx="10877" cy="1438861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05FFA74A-E2C3-4F06-4645-C12A79B5B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7123" y="1735803"/>
              <a:ext cx="8043" cy="1399173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A01DF787-7E02-A763-A07E-EA2470401A08}"/>
                </a:ext>
              </a:extLst>
            </p:cNvPr>
            <p:cNvSpPr txBox="1"/>
            <p:nvPr/>
          </p:nvSpPr>
          <p:spPr>
            <a:xfrm>
              <a:off x="1276504" y="2379537"/>
              <a:ext cx="446231" cy="210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7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</a:t>
              </a:r>
              <a:endParaRPr kumimoji="0" lang="ja-JP" altLang="en-US" sz="7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FAD78011-8AC0-96BC-DCE7-F61F40CC20FF}"/>
                </a:ext>
              </a:extLst>
            </p:cNvPr>
            <p:cNvSpPr txBox="1"/>
            <p:nvPr/>
          </p:nvSpPr>
          <p:spPr>
            <a:xfrm>
              <a:off x="2050285" y="2258965"/>
              <a:ext cx="446231" cy="210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700" b="0" dirty="0">
                  <a:solidFill>
                    <a:srgbClr val="5E5E5E"/>
                  </a:solidFill>
                  <a:sym typeface="ヒラギノ角ゴ ProN W3"/>
                </a:rPr>
                <a:t>20</a:t>
              </a:r>
              <a:endParaRPr kumimoji="0" lang="ja-JP" altLang="en-US" sz="7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E8BE67E-6D2C-DF93-EAE2-C3BD031AAC68}"/>
                </a:ext>
              </a:extLst>
            </p:cNvPr>
            <p:cNvSpPr txBox="1"/>
            <p:nvPr/>
          </p:nvSpPr>
          <p:spPr>
            <a:xfrm>
              <a:off x="2774663" y="2160779"/>
              <a:ext cx="446231" cy="210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7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30</a:t>
              </a:r>
              <a:endParaRPr kumimoji="0" lang="ja-JP" altLang="en-US" sz="7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7D1AF73-E69A-457E-0B23-4BB6F7E0147A}"/>
                </a:ext>
              </a:extLst>
            </p:cNvPr>
            <p:cNvSpPr txBox="1"/>
            <p:nvPr/>
          </p:nvSpPr>
          <p:spPr>
            <a:xfrm>
              <a:off x="3524178" y="2064656"/>
              <a:ext cx="446231" cy="210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700" b="0" dirty="0">
                  <a:solidFill>
                    <a:srgbClr val="5E5E5E"/>
                  </a:solidFill>
                  <a:sym typeface="ヒラギノ角ゴ ProN W3"/>
                </a:rPr>
                <a:t>40</a:t>
              </a:r>
              <a:endParaRPr kumimoji="0" lang="ja-JP" altLang="en-US" sz="7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C3173FCD-C67C-3C9A-A6BE-F642EC27BA1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440" y="3042732"/>
              <a:ext cx="74257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7901977-B1B0-BDCB-B896-8DD33566831C}"/>
                </a:ext>
              </a:extLst>
            </p:cNvPr>
            <p:cNvCxnSpPr>
              <a:cxnSpLocks/>
            </p:cNvCxnSpPr>
            <p:nvPr/>
          </p:nvCxnSpPr>
          <p:spPr>
            <a:xfrm>
              <a:off x="2077207" y="2932179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C3C3D40-D1F2-FB70-8202-65DD92A40280}"/>
                </a:ext>
              </a:extLst>
            </p:cNvPr>
            <p:cNvCxnSpPr>
              <a:cxnSpLocks/>
            </p:cNvCxnSpPr>
            <p:nvPr/>
          </p:nvCxnSpPr>
          <p:spPr>
            <a:xfrm>
              <a:off x="2816538" y="2819474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335DDC94-DDC2-7188-AC21-1710B003D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0010" y="2939961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4626ACE2-2276-91D0-9E0C-996261EE00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61" y="2819474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C93B3B63-BDB1-F3D4-4F6B-40B39875AA3C}"/>
                </a:ext>
              </a:extLst>
            </p:cNvPr>
            <p:cNvSpPr txBox="1"/>
            <p:nvPr/>
          </p:nvSpPr>
          <p:spPr>
            <a:xfrm>
              <a:off x="2043231" y="2747998"/>
              <a:ext cx="446231" cy="210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700" b="0" dirty="0">
                  <a:solidFill>
                    <a:srgbClr val="5E5E5E"/>
                  </a:solidFill>
                  <a:sym typeface="ヒラギノ角ゴ ProN W3"/>
                </a:rPr>
                <a:t>20</a:t>
              </a:r>
              <a:endParaRPr kumimoji="0" lang="ja-JP" altLang="en-US" sz="7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3DF97466-E0E8-687D-F650-9E93AE5D7012}"/>
                </a:ext>
              </a:extLst>
            </p:cNvPr>
            <p:cNvSpPr txBox="1"/>
            <p:nvPr/>
          </p:nvSpPr>
          <p:spPr>
            <a:xfrm>
              <a:off x="2781450" y="2637443"/>
              <a:ext cx="446231" cy="210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7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30</a:t>
              </a:r>
              <a:endParaRPr kumimoji="0" lang="ja-JP" altLang="en-US" sz="7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19E2B104-6D89-2DAE-E617-D3223F1254AB}"/>
                </a:ext>
              </a:extLst>
            </p:cNvPr>
            <p:cNvSpPr txBox="1"/>
            <p:nvPr/>
          </p:nvSpPr>
          <p:spPr>
            <a:xfrm>
              <a:off x="1285845" y="2844952"/>
              <a:ext cx="446231" cy="210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7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</a:t>
              </a:r>
              <a:endParaRPr kumimoji="0" lang="ja-JP" altLang="en-US" sz="7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A426FB6D-E62C-A204-ECFF-40910F3C8B95}"/>
                </a:ext>
              </a:extLst>
            </p:cNvPr>
            <p:cNvCxnSpPr>
              <a:cxnSpLocks/>
            </p:cNvCxnSpPr>
            <p:nvPr/>
          </p:nvCxnSpPr>
          <p:spPr>
            <a:xfrm>
              <a:off x="3595652" y="2819474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52331E6-6581-7753-BCAC-78AC57E5FCD8}"/>
                </a:ext>
              </a:extLst>
            </p:cNvPr>
            <p:cNvSpPr txBox="1"/>
            <p:nvPr/>
          </p:nvSpPr>
          <p:spPr>
            <a:xfrm>
              <a:off x="3538365" y="2609829"/>
              <a:ext cx="446231" cy="210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700" b="0" i="0" u="none" strike="noStrike" cap="none" spc="0" normalizeH="0" baseline="0" dirty="0">
                  <a:solidFill>
                    <a:srgbClr val="FF0000"/>
                  </a:solidFill>
                  <a:effectLst/>
                  <a:uFillTx/>
                  <a:sym typeface="ヒラギノ角ゴ ProN W3"/>
                </a:rPr>
                <a:t>30</a:t>
              </a:r>
              <a:endParaRPr kumimoji="0" lang="ja-JP" altLang="en-US" sz="7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39294BDF-8270-9A8C-C24C-BC7EB7398B96}"/>
                </a:ext>
              </a:extLst>
            </p:cNvPr>
            <p:cNvCxnSpPr>
              <a:cxnSpLocks/>
            </p:cNvCxnSpPr>
            <p:nvPr/>
          </p:nvCxnSpPr>
          <p:spPr>
            <a:xfrm>
              <a:off x="3579551" y="1735803"/>
              <a:ext cx="8058" cy="1399173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171620F-176B-9D7B-1A0C-09BD3BF91BCF}"/>
                </a:ext>
              </a:extLst>
            </p:cNvPr>
            <p:cNvSpPr txBox="1"/>
            <p:nvPr/>
          </p:nvSpPr>
          <p:spPr>
            <a:xfrm>
              <a:off x="534003" y="1409473"/>
              <a:ext cx="173734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Example: Test Pattern 1</a:t>
              </a:r>
            </a:p>
          </p:txBody>
        </p:sp>
      </p:grpSp>
      <p:pic>
        <p:nvPicPr>
          <p:cNvPr id="102" name="図 101">
            <a:extLst>
              <a:ext uri="{FF2B5EF4-FFF2-40B4-BE49-F238E27FC236}">
                <a16:creationId xmlns:a16="http://schemas.microsoft.com/office/drawing/2014/main" id="{0CA1424C-73F4-5CFE-ECF7-5B0EBB3FE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961" y="2649429"/>
            <a:ext cx="302719" cy="308541"/>
          </a:xfrm>
          <a:prstGeom prst="rect">
            <a:avLst/>
          </a:prstGeom>
        </p:spPr>
      </p:pic>
      <p:sp>
        <p:nvSpPr>
          <p:cNvPr id="103" name="矢印: 左 102">
            <a:extLst>
              <a:ext uri="{FF2B5EF4-FFF2-40B4-BE49-F238E27FC236}">
                <a16:creationId xmlns:a16="http://schemas.microsoft.com/office/drawing/2014/main" id="{E29C07FD-2D31-3094-489C-6F1B326D75C6}"/>
              </a:ext>
            </a:extLst>
          </p:cNvPr>
          <p:cNvSpPr/>
          <p:nvPr/>
        </p:nvSpPr>
        <p:spPr>
          <a:xfrm rot="2128986">
            <a:off x="4720802" y="2919821"/>
            <a:ext cx="402406" cy="2338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4E75E3C-59E9-A791-5190-C67698B355C3}"/>
              </a:ext>
            </a:extLst>
          </p:cNvPr>
          <p:cNvSpPr txBox="1"/>
          <p:nvPr/>
        </p:nvSpPr>
        <p:spPr>
          <a:xfrm>
            <a:off x="4300096" y="2418571"/>
            <a:ext cx="80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tester</a:t>
            </a:r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8611378-C436-12D7-D7DB-11082139D5C0}"/>
              </a:ext>
            </a:extLst>
          </p:cNvPr>
          <p:cNvSpPr txBox="1"/>
          <p:nvPr/>
        </p:nvSpPr>
        <p:spPr>
          <a:xfrm>
            <a:off x="4911860" y="2737862"/>
            <a:ext cx="90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Build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11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How to select test items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432F4C-FEAB-B1E7-6ED9-86D30E0DD7FD}"/>
              </a:ext>
            </a:extLst>
          </p:cNvPr>
          <p:cNvSpPr txBox="1"/>
          <p:nvPr/>
        </p:nvSpPr>
        <p:spPr>
          <a:xfrm>
            <a:off x="7374" y="54260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[Regression testing]</a:t>
            </a: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Conducting full testing can ensure quality, but it takes time and reduces work efficiency.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 this CI environment, we provide a way to exclude certain tests so that regression testing can be performed only on tests that require it.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36FE9DED-6F28-64E5-6010-33D8FE433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29" y="1456833"/>
            <a:ext cx="4809422" cy="3821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CBAF0D76-4F43-2E32-9FC0-93CB749EAF7B}"/>
              </a:ext>
            </a:extLst>
          </p:cNvPr>
          <p:cNvSpPr txBox="1"/>
          <p:nvPr/>
        </p:nvSpPr>
        <p:spPr>
          <a:xfrm>
            <a:off x="745329" y="5266792"/>
            <a:ext cx="3758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Software Integration and Integration Testing Guidelines.docx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F72F311-A555-9E71-27A3-16A12E87BEFB}"/>
              </a:ext>
            </a:extLst>
          </p:cNvPr>
          <p:cNvSpPr/>
          <p:nvPr/>
        </p:nvSpPr>
        <p:spPr>
          <a:xfrm>
            <a:off x="3828316" y="3052165"/>
            <a:ext cx="1040590" cy="527277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F25C900-69E5-97EF-0B2A-CA970F93C62A}"/>
              </a:ext>
            </a:extLst>
          </p:cNvPr>
          <p:cNvSpPr txBox="1"/>
          <p:nvPr/>
        </p:nvSpPr>
        <p:spPr>
          <a:xfrm>
            <a:off x="4793235" y="3000902"/>
            <a:ext cx="208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4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←Not a full test,</a:t>
            </a:r>
            <a:endParaRPr kumimoji="1"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</a:t>
            </a:r>
            <a:r>
              <a:rPr kumimoji="1" lang="en-US" altLang="en-US" sz="14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Narrow it down to this range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207E65-9F4D-0285-1FD6-DF15C7662C8F}"/>
              </a:ext>
            </a:extLst>
          </p:cNvPr>
          <p:cNvSpPr txBox="1"/>
          <p:nvPr/>
        </p:nvSpPr>
        <p:spPr>
          <a:xfrm>
            <a:off x="7374" y="5635300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Excluding certain tests</a:t>
            </a:r>
            <a:endParaRPr lang="en-US" altLang="ja-JP" sz="1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You can exclude specific tests from the accumulated integration tests using the following method.</a:t>
            </a:r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(Including purposes such as saving execution time)</a:t>
            </a:r>
          </a:p>
          <a:p>
            <a:r>
              <a:rPr lang="en-US" altLang="en-US" sz="1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- Test suite level exclusion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It is possible to exclude the test suite file (it_tester.cpp) by moving it to a different directory other than test/IT_Test/tester. (Top right)</a:t>
            </a:r>
          </a:p>
          <a:p>
            <a:r>
              <a:rPr lang="en-US" altLang="en-US" sz="1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- Not applicable at test pattern level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Use a mechanism to exclude the test from verification by editing the test suite file. (Explained on Slide 34)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1C2B20A-817E-C36E-86B7-7AB1019184C1}"/>
              </a:ext>
            </a:extLst>
          </p:cNvPr>
          <p:cNvGrpSpPr/>
          <p:nvPr/>
        </p:nvGrpSpPr>
        <p:grpSpPr>
          <a:xfrm>
            <a:off x="6197555" y="3889641"/>
            <a:ext cx="2731312" cy="243443"/>
            <a:chOff x="4556170" y="1747778"/>
            <a:chExt cx="2731312" cy="243443"/>
          </a:xfrm>
        </p:grpSpPr>
        <p:pic>
          <p:nvPicPr>
            <p:cNvPr id="17" name="図 16" descr="Image vectorielle gratuite: Dossier, Icône, Symbole, Web - Image gratuite sur Pixabay ...">
              <a:extLst>
                <a:ext uri="{FF2B5EF4-FFF2-40B4-BE49-F238E27FC236}">
                  <a16:creationId xmlns:a16="http://schemas.microsoft.com/office/drawing/2014/main" id="{B223561E-CFEC-4E81-0A45-F9C879184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170" y="1781334"/>
              <a:ext cx="257020" cy="209887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9F49DA3-906F-7CE5-DCB6-463294658C40}"/>
                </a:ext>
              </a:extLst>
            </p:cNvPr>
            <p:cNvSpPr txBox="1"/>
            <p:nvPr/>
          </p:nvSpPr>
          <p:spPr>
            <a:xfrm>
              <a:off x="4779687" y="1747778"/>
              <a:ext cx="25077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test/IT_Test/tester: Test suite storage location</a:t>
              </a:r>
              <a:endPara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E26D29FB-8C47-31CA-78AB-4E5B1BFA3A68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rot="16200000" flipH="1">
            <a:off x="6365299" y="4093849"/>
            <a:ext cx="194074" cy="27254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B5AB881-54EB-41E5-D71D-43E899073511}"/>
              </a:ext>
            </a:extLst>
          </p:cNvPr>
          <p:cNvGrpSpPr/>
          <p:nvPr/>
        </p:nvGrpSpPr>
        <p:grpSpPr>
          <a:xfrm>
            <a:off x="6598608" y="4200200"/>
            <a:ext cx="2385069" cy="252958"/>
            <a:chOff x="3498173" y="5254950"/>
            <a:chExt cx="1909915" cy="252958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ED6813AF-78D3-523F-8D00-CE1EF547E5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79" b="19442"/>
            <a:stretch/>
          </p:blipFill>
          <p:spPr bwMode="auto">
            <a:xfrm>
              <a:off x="3498173" y="5255908"/>
              <a:ext cx="225447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1747E38-A18B-4F8F-DF81-CF83786070AE}"/>
                </a:ext>
              </a:extLst>
            </p:cNvPr>
            <p:cNvSpPr txBox="1"/>
            <p:nvPr/>
          </p:nvSpPr>
          <p:spPr>
            <a:xfrm>
              <a:off x="3723452" y="5254950"/>
              <a:ext cx="16846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server_it_tester_A1.cpp</a:t>
              </a:r>
              <a:endPara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D137DF4-E19F-86A1-B396-26F0FF166117}"/>
              </a:ext>
            </a:extLst>
          </p:cNvPr>
          <p:cNvGrpSpPr/>
          <p:nvPr/>
        </p:nvGrpSpPr>
        <p:grpSpPr>
          <a:xfrm>
            <a:off x="6905205" y="5344796"/>
            <a:ext cx="2103744" cy="252958"/>
            <a:chOff x="3498173" y="5254950"/>
            <a:chExt cx="1909915" cy="252958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4D8AE880-F752-4981-DC66-DE07EB0DE3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79" b="19442"/>
            <a:stretch/>
          </p:blipFill>
          <p:spPr bwMode="auto">
            <a:xfrm>
              <a:off x="3498173" y="5255908"/>
              <a:ext cx="225447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607B22B6-EAB7-6987-BBC8-964B18921DD1}"/>
                </a:ext>
              </a:extLst>
            </p:cNvPr>
            <p:cNvSpPr txBox="1"/>
            <p:nvPr/>
          </p:nvSpPr>
          <p:spPr>
            <a:xfrm>
              <a:off x="3723452" y="5254950"/>
              <a:ext cx="16846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server_it_tester_Asan2.cpp</a:t>
              </a:r>
              <a:endPara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D6D91947-97A0-8A1C-B265-A9EF109A38BC}"/>
              </a:ext>
            </a:extLst>
          </p:cNvPr>
          <p:cNvCxnSpPr>
            <a:cxnSpLocks/>
            <a:stCxn id="17" idx="2"/>
            <a:endCxn id="33" idx="1"/>
          </p:cNvCxnSpPr>
          <p:nvPr/>
        </p:nvCxnSpPr>
        <p:spPr>
          <a:xfrm rot="16200000" flipH="1">
            <a:off x="5972401" y="4486748"/>
            <a:ext cx="979873" cy="27254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DBA66F3-DEF5-B269-D7B2-86DF8D35608B}"/>
              </a:ext>
            </a:extLst>
          </p:cNvPr>
          <p:cNvGrpSpPr/>
          <p:nvPr/>
        </p:nvGrpSpPr>
        <p:grpSpPr>
          <a:xfrm>
            <a:off x="6598609" y="4974457"/>
            <a:ext cx="1809406" cy="243443"/>
            <a:chOff x="4556170" y="1747778"/>
            <a:chExt cx="1809406" cy="243443"/>
          </a:xfrm>
        </p:grpSpPr>
        <p:pic>
          <p:nvPicPr>
            <p:cNvPr id="33" name="図 32" descr="Image vectorielle gratuite: Dossier, Icône, Symbole, Web - Image gratuite sur Pixabay ...">
              <a:extLst>
                <a:ext uri="{FF2B5EF4-FFF2-40B4-BE49-F238E27FC236}">
                  <a16:creationId xmlns:a16="http://schemas.microsoft.com/office/drawing/2014/main" id="{EDB88BAB-CA42-203B-0238-0331500F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170" y="1781334"/>
              <a:ext cx="257020" cy="209887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5526B8FE-A2C3-C84F-620A-7CDF933EED65}"/>
                </a:ext>
              </a:extLst>
            </p:cNvPr>
            <p:cNvSpPr txBox="1"/>
            <p:nvPr/>
          </p:nvSpPr>
          <p:spPr>
            <a:xfrm>
              <a:off x="4779687" y="1747778"/>
              <a:ext cx="15858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Not applicable</a:t>
              </a:r>
              <a:endPara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C79F6A8A-3F1F-D6F6-38CE-23112116A351}"/>
              </a:ext>
            </a:extLst>
          </p:cNvPr>
          <p:cNvCxnSpPr>
            <a:cxnSpLocks/>
            <a:stCxn id="33" idx="2"/>
            <a:endCxn id="29" idx="1"/>
          </p:cNvCxnSpPr>
          <p:nvPr/>
        </p:nvCxnSpPr>
        <p:spPr>
          <a:xfrm rot="16200000" flipH="1">
            <a:off x="6689235" y="5255784"/>
            <a:ext cx="253854" cy="17808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ACFF5B3-A39F-9543-E15B-D69A1C49CA46}"/>
              </a:ext>
            </a:extLst>
          </p:cNvPr>
          <p:cNvSpPr/>
          <p:nvPr/>
        </p:nvSpPr>
        <p:spPr>
          <a:xfrm>
            <a:off x="6454576" y="4942976"/>
            <a:ext cx="2389122" cy="692324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00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B43BA8D-3EFC-96F2-D1F1-CEE199038AC3}"/>
              </a:ext>
            </a:extLst>
          </p:cNvPr>
          <p:cNvGrpSpPr/>
          <p:nvPr/>
        </p:nvGrpSpPr>
        <p:grpSpPr>
          <a:xfrm>
            <a:off x="6598609" y="4567359"/>
            <a:ext cx="2245088" cy="252958"/>
            <a:chOff x="3498173" y="5254950"/>
            <a:chExt cx="1909915" cy="252958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7F67700F-C2CE-8974-2DDF-C1283C026D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79" b="19442"/>
            <a:stretch/>
          </p:blipFill>
          <p:spPr bwMode="auto">
            <a:xfrm>
              <a:off x="3498173" y="5255908"/>
              <a:ext cx="225447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1922EDA0-5700-18B7-9CB5-CDB866C927EE}"/>
                </a:ext>
              </a:extLst>
            </p:cNvPr>
            <p:cNvSpPr txBox="1"/>
            <p:nvPr/>
          </p:nvSpPr>
          <p:spPr>
            <a:xfrm>
              <a:off x="3723452" y="5254950"/>
              <a:ext cx="16846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server_it_tester_Bsan.cpp</a:t>
              </a:r>
              <a:endPara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BC547782-3A51-FDB3-84D9-F55B145E7C9B}"/>
              </a:ext>
            </a:extLst>
          </p:cNvPr>
          <p:cNvCxnSpPr>
            <a:cxnSpLocks/>
            <a:stCxn id="17" idx="2"/>
            <a:endCxn id="38" idx="1"/>
          </p:cNvCxnSpPr>
          <p:nvPr/>
        </p:nvCxnSpPr>
        <p:spPr>
          <a:xfrm rot="16200000" flipH="1">
            <a:off x="6181721" y="4277428"/>
            <a:ext cx="561233" cy="27254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9F9FE11-9ED8-698B-1484-033D5119DE79}"/>
              </a:ext>
            </a:extLst>
          </p:cNvPr>
          <p:cNvSpPr txBox="1"/>
          <p:nvPr/>
        </p:nvSpPr>
        <p:spPr>
          <a:xfrm>
            <a:off x="7434350" y="4960972"/>
            <a:ext cx="575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>
                <a:solidFill>
                  <a:srgbClr val="4472C4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Evacuate</a:t>
            </a:r>
            <a:endParaRPr kumimoji="1" lang="ja-JP" altLang="en-US" sz="1050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660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D6A140-F0C1-0AE2-CCD8-03B3EFBFA2AF}"/>
              </a:ext>
            </a:extLst>
          </p:cNvPr>
          <p:cNvSpPr txBox="1"/>
          <p:nvPr/>
        </p:nvSpPr>
        <p:spPr>
          <a:xfrm>
            <a:off x="479331" y="6234417"/>
            <a:ext cx="106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i="1" dirty="0">
                <a:solidFill>
                  <a:srgbClr val="ED7D3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"output = 10"</a:t>
            </a:r>
          </a:p>
          <a:p>
            <a:r>
              <a:rPr lang="en-US" altLang="ja-JP" sz="900" i="1" dirty="0">
                <a:solidFill>
                  <a:srgbClr val="ED7D3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"output = 20"</a:t>
            </a:r>
            <a:endParaRPr lang="ja-JP" altLang="en-US" sz="900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i="1" dirty="0">
                <a:solidFill>
                  <a:srgbClr val="ED7D3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"output = 30"</a:t>
            </a:r>
            <a:endParaRPr lang="ja-JP" altLang="en-US" sz="900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i="1" dirty="0">
                <a:solidFill>
                  <a:srgbClr val="ED7D3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"output = 30"</a:t>
            </a:r>
            <a:endParaRPr lang="ja-JP" altLang="en-US" sz="900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90A040B-944C-AFEA-5811-7ADF7142BBC4}"/>
              </a:ext>
            </a:extLst>
          </p:cNvPr>
          <p:cNvSpPr txBox="1"/>
          <p:nvPr/>
        </p:nvSpPr>
        <p:spPr>
          <a:xfrm>
            <a:off x="0" y="539960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[Image of evaluation of observation logs]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There are several ways to observe DLT logs. In this manual,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Rather than observing and evaluating the output for each input, we use a method in which we observe and evaluate them all at once at the end, on a test pattern basis.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For each test pattern, observe the logs together and verify that all related logs are as expected.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Image of evaluation of observation logs</a:t>
            </a:r>
            <a:endParaRPr kumimoji="1" lang="ja-JP" altLang="en-US" dirty="0"/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5DDB6161-8DF8-BB34-FCFC-D8053AF6E0FD}"/>
              </a:ext>
            </a:extLst>
          </p:cNvPr>
          <p:cNvCxnSpPr>
            <a:cxnSpLocks/>
            <a:stCxn id="134" idx="4"/>
          </p:cNvCxnSpPr>
          <p:nvPr/>
        </p:nvCxnSpPr>
        <p:spPr>
          <a:xfrm>
            <a:off x="7711542" y="3718885"/>
            <a:ext cx="0" cy="25584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3F373A60-6C67-81E2-00A8-478C79DDB0C6}"/>
              </a:ext>
            </a:extLst>
          </p:cNvPr>
          <p:cNvCxnSpPr>
            <a:cxnSpLocks/>
            <a:stCxn id="133" idx="4"/>
          </p:cNvCxnSpPr>
          <p:nvPr/>
        </p:nvCxnSpPr>
        <p:spPr>
          <a:xfrm>
            <a:off x="4845831" y="3744105"/>
            <a:ext cx="0" cy="25956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14625C61-9BB7-826B-89FB-96A78DD71EB3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1382036" y="3688716"/>
            <a:ext cx="0" cy="27597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B980F908-A69E-9343-D77B-04388BC605FE}"/>
              </a:ext>
            </a:extLst>
          </p:cNvPr>
          <p:cNvSpPr/>
          <p:nvPr/>
        </p:nvSpPr>
        <p:spPr>
          <a:xfrm>
            <a:off x="534003" y="3365182"/>
            <a:ext cx="1696065" cy="3235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Tester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80DD98EF-621B-217C-2E99-2D19954C6866}"/>
              </a:ext>
            </a:extLst>
          </p:cNvPr>
          <p:cNvSpPr/>
          <p:nvPr/>
        </p:nvSpPr>
        <p:spPr>
          <a:xfrm>
            <a:off x="3997798" y="3369185"/>
            <a:ext cx="1696065" cy="374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Opposing machine stub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20FCB097-FD79-3FC4-3C98-ADCD1BB09C6A}"/>
              </a:ext>
            </a:extLst>
          </p:cNvPr>
          <p:cNvSpPr/>
          <p:nvPr/>
        </p:nvSpPr>
        <p:spPr>
          <a:xfrm>
            <a:off x="6863509" y="3372303"/>
            <a:ext cx="1696065" cy="346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Target Software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FD5FB767-AB6A-ADEF-9207-2E1CC30FCD80}"/>
              </a:ext>
            </a:extLst>
          </p:cNvPr>
          <p:cNvSpPr/>
          <p:nvPr/>
        </p:nvSpPr>
        <p:spPr>
          <a:xfrm>
            <a:off x="788851" y="3969904"/>
            <a:ext cx="1194995" cy="222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 Instructions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DA8F121B-CEC1-C109-F226-958CCE1FA048}"/>
              </a:ext>
            </a:extLst>
          </p:cNvPr>
          <p:cNvSpPr/>
          <p:nvPr/>
        </p:nvSpPr>
        <p:spPr>
          <a:xfrm>
            <a:off x="4259943" y="3879186"/>
            <a:ext cx="1188919" cy="2072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 pattern 1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463CB244-70EF-D14E-04AD-89701FAE768A}"/>
              </a:ext>
            </a:extLst>
          </p:cNvPr>
          <p:cNvSpPr/>
          <p:nvPr/>
        </p:nvSpPr>
        <p:spPr>
          <a:xfrm>
            <a:off x="5084088" y="4095096"/>
            <a:ext cx="1194995" cy="25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input 10</a:t>
            </a: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998DAA6-8C39-A5B9-D550-4D330D4F57ED}"/>
              </a:ext>
            </a:extLst>
          </p:cNvPr>
          <p:cNvSpPr/>
          <p:nvPr/>
        </p:nvSpPr>
        <p:spPr>
          <a:xfrm>
            <a:off x="5087128" y="4559670"/>
            <a:ext cx="1194995" cy="25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input 20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E77A4CB-1C46-EF14-0E7A-306008429BF4}"/>
              </a:ext>
            </a:extLst>
          </p:cNvPr>
          <p:cNvSpPr/>
          <p:nvPr/>
        </p:nvSpPr>
        <p:spPr>
          <a:xfrm>
            <a:off x="5084088" y="5036335"/>
            <a:ext cx="1194995" cy="25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input 30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0E0812C1-4A3D-412F-0EBE-57360294919D}"/>
              </a:ext>
            </a:extLst>
          </p:cNvPr>
          <p:cNvSpPr/>
          <p:nvPr/>
        </p:nvSpPr>
        <p:spPr>
          <a:xfrm>
            <a:off x="5058489" y="5487242"/>
            <a:ext cx="1194995" cy="25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input 40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7C60DCFF-6A39-7BA3-7D64-D5330497CA26}"/>
              </a:ext>
            </a:extLst>
          </p:cNvPr>
          <p:cNvCxnSpPr>
            <a:cxnSpLocks/>
            <a:stCxn id="136" idx="3"/>
          </p:cNvCxnSpPr>
          <p:nvPr/>
        </p:nvCxnSpPr>
        <p:spPr>
          <a:xfrm>
            <a:off x="1983846" y="4081179"/>
            <a:ext cx="227609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AC6DD5EF-F1D3-DAB7-3B71-F3A3AA2DB3AA}"/>
              </a:ext>
            </a:extLst>
          </p:cNvPr>
          <p:cNvSpPr/>
          <p:nvPr/>
        </p:nvSpPr>
        <p:spPr>
          <a:xfrm>
            <a:off x="7112343" y="4095096"/>
            <a:ext cx="1194995" cy="25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output 10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0FCA4DEB-2413-C71B-5470-6245A35C11F4}"/>
              </a:ext>
            </a:extLst>
          </p:cNvPr>
          <p:cNvSpPr/>
          <p:nvPr/>
        </p:nvSpPr>
        <p:spPr>
          <a:xfrm>
            <a:off x="7112343" y="4575099"/>
            <a:ext cx="1194995" cy="25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output 20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7EF3E765-994C-55DC-867F-9C6B77E59F0F}"/>
              </a:ext>
            </a:extLst>
          </p:cNvPr>
          <p:cNvSpPr/>
          <p:nvPr/>
        </p:nvSpPr>
        <p:spPr>
          <a:xfrm>
            <a:off x="7109303" y="5051764"/>
            <a:ext cx="1194995" cy="25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output 30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B410BC02-5C56-1425-46E3-93F3E1AE1987}"/>
              </a:ext>
            </a:extLst>
          </p:cNvPr>
          <p:cNvSpPr/>
          <p:nvPr/>
        </p:nvSpPr>
        <p:spPr>
          <a:xfrm>
            <a:off x="7083704" y="5502671"/>
            <a:ext cx="1194995" cy="252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output </a:t>
            </a:r>
            <a:r>
              <a:rPr lang="en-US" altLang="ja-JP" sz="105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30</a:t>
            </a:r>
            <a:endParaRPr kumimoji="1" lang="en-US" altLang="ja-JP" sz="105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BE02BA4A-D645-F92E-BF08-654DBEF138C7}"/>
              </a:ext>
            </a:extLst>
          </p:cNvPr>
          <p:cNvCxnSpPr>
            <a:cxnSpLocks/>
          </p:cNvCxnSpPr>
          <p:nvPr/>
        </p:nvCxnSpPr>
        <p:spPr>
          <a:xfrm>
            <a:off x="6279083" y="4136058"/>
            <a:ext cx="8302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B441737D-71B4-371A-1DE4-7D7602295CE7}"/>
              </a:ext>
            </a:extLst>
          </p:cNvPr>
          <p:cNvCxnSpPr>
            <a:cxnSpLocks/>
          </p:cNvCxnSpPr>
          <p:nvPr/>
        </p:nvCxnSpPr>
        <p:spPr>
          <a:xfrm>
            <a:off x="6279083" y="4327788"/>
            <a:ext cx="83022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D8755994-37A4-B43C-8F16-C165D95A5B4F}"/>
              </a:ext>
            </a:extLst>
          </p:cNvPr>
          <p:cNvCxnSpPr>
            <a:cxnSpLocks/>
          </p:cNvCxnSpPr>
          <p:nvPr/>
        </p:nvCxnSpPr>
        <p:spPr>
          <a:xfrm>
            <a:off x="6279083" y="4649793"/>
            <a:ext cx="8302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1AC82044-60A5-E01B-D93C-B78D83FE8068}"/>
              </a:ext>
            </a:extLst>
          </p:cNvPr>
          <p:cNvCxnSpPr>
            <a:cxnSpLocks/>
          </p:cNvCxnSpPr>
          <p:nvPr/>
        </p:nvCxnSpPr>
        <p:spPr>
          <a:xfrm>
            <a:off x="6279083" y="4841523"/>
            <a:ext cx="83022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1C3059D3-AA80-1DBB-C6DE-3B3FB94B720B}"/>
              </a:ext>
            </a:extLst>
          </p:cNvPr>
          <p:cNvCxnSpPr>
            <a:cxnSpLocks/>
          </p:cNvCxnSpPr>
          <p:nvPr/>
        </p:nvCxnSpPr>
        <p:spPr>
          <a:xfrm>
            <a:off x="6279083" y="5135199"/>
            <a:ext cx="8302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B4C26461-AEC8-83B2-EB81-9A0705A0940E}"/>
              </a:ext>
            </a:extLst>
          </p:cNvPr>
          <p:cNvCxnSpPr>
            <a:cxnSpLocks/>
          </p:cNvCxnSpPr>
          <p:nvPr/>
        </p:nvCxnSpPr>
        <p:spPr>
          <a:xfrm>
            <a:off x="6279083" y="5326929"/>
            <a:ext cx="83022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8A0BD2DF-00EA-BABC-7075-F73C11027965}"/>
              </a:ext>
            </a:extLst>
          </p:cNvPr>
          <p:cNvCxnSpPr>
            <a:cxnSpLocks/>
          </p:cNvCxnSpPr>
          <p:nvPr/>
        </p:nvCxnSpPr>
        <p:spPr>
          <a:xfrm>
            <a:off x="6253483" y="5578942"/>
            <a:ext cx="8302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7A4BA94E-53B6-7A75-E94D-B70EB53CE062}"/>
              </a:ext>
            </a:extLst>
          </p:cNvPr>
          <p:cNvSpPr/>
          <p:nvPr/>
        </p:nvSpPr>
        <p:spPr>
          <a:xfrm>
            <a:off x="795107" y="5663279"/>
            <a:ext cx="1194995" cy="222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DLT log observation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1" name="フローチャート: 磁気ディスク 170">
            <a:extLst>
              <a:ext uri="{FF2B5EF4-FFF2-40B4-BE49-F238E27FC236}">
                <a16:creationId xmlns:a16="http://schemas.microsoft.com/office/drawing/2014/main" id="{3B6E1EA3-3AF6-1F58-7F49-EA8AB0F79D58}"/>
              </a:ext>
            </a:extLst>
          </p:cNvPr>
          <p:cNvSpPr/>
          <p:nvPr/>
        </p:nvSpPr>
        <p:spPr>
          <a:xfrm>
            <a:off x="2767330" y="3404618"/>
            <a:ext cx="709128" cy="540058"/>
          </a:xfrm>
          <a:prstGeom prst="flowChartMagneticDisk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spc="0" normalizeH="0" baseline="0" dirty="0">
                <a:solidFill>
                  <a:srgbClr val="000000"/>
                </a:solidFill>
                <a:effectLst/>
                <a:uFillTx/>
                <a:sym typeface="ヒラギノ角ゴ ProN W3"/>
              </a:rPr>
              <a:t>DLT</a:t>
            </a:r>
            <a:endParaRPr kumimoji="0" lang="ja-JP" altLang="en-US" sz="11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87A94DE9-96E2-B69E-87FA-555240795EDC}"/>
              </a:ext>
            </a:extLst>
          </p:cNvPr>
          <p:cNvCxnSpPr>
            <a:cxnSpLocks/>
            <a:stCxn id="171" idx="3"/>
          </p:cNvCxnSpPr>
          <p:nvPr/>
        </p:nvCxnSpPr>
        <p:spPr>
          <a:xfrm>
            <a:off x="3121894" y="3944676"/>
            <a:ext cx="17764" cy="24255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2D8447DF-FD92-7FB2-027F-BCE517271C3E}"/>
              </a:ext>
            </a:extLst>
          </p:cNvPr>
          <p:cNvCxnSpPr>
            <a:cxnSpLocks/>
          </p:cNvCxnSpPr>
          <p:nvPr/>
        </p:nvCxnSpPr>
        <p:spPr>
          <a:xfrm>
            <a:off x="3550324" y="4410232"/>
            <a:ext cx="1885286" cy="0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691A589F-1D91-5327-A3E3-205C43F632CC}"/>
              </a:ext>
            </a:extLst>
          </p:cNvPr>
          <p:cNvSpPr/>
          <p:nvPr/>
        </p:nvSpPr>
        <p:spPr>
          <a:xfrm>
            <a:off x="2684110" y="4282159"/>
            <a:ext cx="866214" cy="166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DLT Log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C202E0D6-35F4-10B2-56A8-51657862A60D}"/>
              </a:ext>
            </a:extLst>
          </p:cNvPr>
          <p:cNvCxnSpPr>
            <a:cxnSpLocks/>
          </p:cNvCxnSpPr>
          <p:nvPr/>
        </p:nvCxnSpPr>
        <p:spPr>
          <a:xfrm flipV="1">
            <a:off x="3531064" y="4876871"/>
            <a:ext cx="1902801" cy="11100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550DF762-0CAE-0153-16E2-B9AE16494CF5}"/>
              </a:ext>
            </a:extLst>
          </p:cNvPr>
          <p:cNvCxnSpPr>
            <a:cxnSpLocks/>
          </p:cNvCxnSpPr>
          <p:nvPr/>
        </p:nvCxnSpPr>
        <p:spPr>
          <a:xfrm flipV="1">
            <a:off x="3531064" y="5345514"/>
            <a:ext cx="1910144" cy="11143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A44BA711-C940-A94E-1349-07CA6FB5C111}"/>
              </a:ext>
            </a:extLst>
          </p:cNvPr>
          <p:cNvCxnSpPr>
            <a:cxnSpLocks/>
          </p:cNvCxnSpPr>
          <p:nvPr/>
        </p:nvCxnSpPr>
        <p:spPr>
          <a:xfrm flipV="1">
            <a:off x="3566052" y="5784884"/>
            <a:ext cx="1862032" cy="10862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D5D4FFF2-5354-51EC-F4B1-48EA87A30BC0}"/>
              </a:ext>
            </a:extLst>
          </p:cNvPr>
          <p:cNvCxnSpPr>
            <a:cxnSpLocks/>
          </p:cNvCxnSpPr>
          <p:nvPr/>
        </p:nvCxnSpPr>
        <p:spPr>
          <a:xfrm>
            <a:off x="1990102" y="5774553"/>
            <a:ext cx="67616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3F2B701A-8681-6E01-6A4F-C1B99AA30CA8}"/>
              </a:ext>
            </a:extLst>
          </p:cNvPr>
          <p:cNvSpPr/>
          <p:nvPr/>
        </p:nvSpPr>
        <p:spPr>
          <a:xfrm>
            <a:off x="802462" y="5985734"/>
            <a:ext cx="1194995" cy="2225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Observation Log Evaluation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8C047166-70A8-30EE-8E97-EDF8CC676169}"/>
              </a:ext>
            </a:extLst>
          </p:cNvPr>
          <p:cNvCxnSpPr>
            <a:cxnSpLocks/>
          </p:cNvCxnSpPr>
          <p:nvPr/>
        </p:nvCxnSpPr>
        <p:spPr>
          <a:xfrm>
            <a:off x="6279083" y="5750440"/>
            <a:ext cx="83022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吹き出し: 四角形 202">
            <a:extLst>
              <a:ext uri="{FF2B5EF4-FFF2-40B4-BE49-F238E27FC236}">
                <a16:creationId xmlns:a16="http://schemas.microsoft.com/office/drawing/2014/main" id="{2B1F0446-6F5C-B98C-882A-3ED22D46C505}"/>
              </a:ext>
            </a:extLst>
          </p:cNvPr>
          <p:cNvSpPr/>
          <p:nvPr/>
        </p:nvSpPr>
        <p:spPr>
          <a:xfrm>
            <a:off x="2662523" y="6026480"/>
            <a:ext cx="4786241" cy="801271"/>
          </a:xfrm>
          <a:prstGeom prst="wedgeRectCallout">
            <a:avLst>
              <a:gd name="adj1" fmla="val -63919"/>
              <a:gd name="adj2" fmla="val -3773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Instead of observing and evaluating every single time every 10 ms,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After executing one test pattern in its entirety, the logs are collectively observed and evaluated.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⇒Example: The output log is 10→20→30→30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70DFFFB8-9136-C0D3-27C9-70BECA38798E}"/>
              </a:ext>
            </a:extLst>
          </p:cNvPr>
          <p:cNvGrpSpPr/>
          <p:nvPr/>
        </p:nvGrpSpPr>
        <p:grpSpPr>
          <a:xfrm>
            <a:off x="945483" y="1601233"/>
            <a:ext cx="3626517" cy="1632453"/>
            <a:chOff x="534003" y="1398291"/>
            <a:chExt cx="4176771" cy="1880146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9F2E26E3-8E5C-71DB-E9A7-C8D03FC12720}"/>
                </a:ext>
              </a:extLst>
            </p:cNvPr>
            <p:cNvSpPr/>
            <p:nvPr/>
          </p:nvSpPr>
          <p:spPr>
            <a:xfrm>
              <a:off x="534003" y="1398291"/>
              <a:ext cx="4176771" cy="1880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EBA41BB2-8E57-C601-9884-D0739FD64454}"/>
                </a:ext>
              </a:extLst>
            </p:cNvPr>
            <p:cNvCxnSpPr>
              <a:cxnSpLocks/>
            </p:cNvCxnSpPr>
            <p:nvPr/>
          </p:nvCxnSpPr>
          <p:spPr>
            <a:xfrm>
              <a:off x="1337236" y="2560797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4B717196-02B2-86C0-B8B3-566343766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2527" y="2449062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E047CD25-CEF3-3B0D-0F7E-11D2C04D4FCD}"/>
                </a:ext>
              </a:extLst>
            </p:cNvPr>
            <p:cNvCxnSpPr>
              <a:cxnSpLocks/>
            </p:cNvCxnSpPr>
            <p:nvPr/>
          </p:nvCxnSpPr>
          <p:spPr>
            <a:xfrm>
              <a:off x="2092527" y="2449062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F983BDF8-6F85-6EB4-A09D-A25166013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61" y="2351294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054CED8-D270-DDC9-EA41-61FC9F3FD261}"/>
                </a:ext>
              </a:extLst>
            </p:cNvPr>
            <p:cNvCxnSpPr>
              <a:cxnSpLocks/>
            </p:cNvCxnSpPr>
            <p:nvPr/>
          </p:nvCxnSpPr>
          <p:spPr>
            <a:xfrm>
              <a:off x="2840361" y="2351294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EBB4B51-86E7-9993-2E87-6DD1E5792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9551" y="2246543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F056C516-45F9-E718-4CC5-3A24C0A7C4CB}"/>
                </a:ext>
              </a:extLst>
            </p:cNvPr>
            <p:cNvCxnSpPr>
              <a:cxnSpLocks/>
            </p:cNvCxnSpPr>
            <p:nvPr/>
          </p:nvCxnSpPr>
          <p:spPr>
            <a:xfrm>
              <a:off x="3579551" y="2246543"/>
              <a:ext cx="77366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7A6A0733-0F9B-C64B-A2EE-6649420FD9D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440" y="2003608"/>
              <a:ext cx="7495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2C91199-6833-DA79-C4F7-764DC069D1FB}"/>
                </a:ext>
              </a:extLst>
            </p:cNvPr>
            <p:cNvSpPr txBox="1"/>
            <p:nvPr/>
          </p:nvSpPr>
          <p:spPr>
            <a:xfrm>
              <a:off x="1470522" y="1734069"/>
              <a:ext cx="446231" cy="25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8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10ms</a:t>
              </a:r>
              <a:endParaRPr kumimoji="0" lang="ja-JP" altLang="en-US" sz="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44224B6-B16E-7A6A-C283-32E97293E361}"/>
                </a:ext>
              </a:extLst>
            </p:cNvPr>
            <p:cNvSpPr txBox="1"/>
            <p:nvPr/>
          </p:nvSpPr>
          <p:spPr>
            <a:xfrm>
              <a:off x="652641" y="2331049"/>
              <a:ext cx="580749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dirty="0">
                  <a:solidFill>
                    <a:srgbClr val="FF0000"/>
                  </a:solidFill>
                  <a:sym typeface="ヒラギノ角ゴ ProN W3"/>
                </a:rPr>
                <a:t>input</a:t>
              </a:r>
              <a:endParaRPr kumimoji="0" lang="ja-JP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5F6315BA-EFB4-0D7B-313B-14323635FF4B}"/>
                </a:ext>
              </a:extLst>
            </p:cNvPr>
            <p:cNvCxnSpPr>
              <a:cxnSpLocks/>
            </p:cNvCxnSpPr>
            <p:nvPr/>
          </p:nvCxnSpPr>
          <p:spPr>
            <a:xfrm>
              <a:off x="2076954" y="2003608"/>
              <a:ext cx="7495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671E1E85-7AA5-CA96-C672-C9B30D5F73A4}"/>
                </a:ext>
              </a:extLst>
            </p:cNvPr>
            <p:cNvSpPr txBox="1"/>
            <p:nvPr/>
          </p:nvSpPr>
          <p:spPr>
            <a:xfrm>
              <a:off x="2220037" y="1734069"/>
              <a:ext cx="446231" cy="25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8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10ms</a:t>
              </a:r>
              <a:endParaRPr kumimoji="0" lang="ja-JP" altLang="en-US" sz="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4E74011B-8F4C-B3C6-2628-F8CF42DCB7B7}"/>
                </a:ext>
              </a:extLst>
            </p:cNvPr>
            <p:cNvCxnSpPr>
              <a:cxnSpLocks/>
            </p:cNvCxnSpPr>
            <p:nvPr/>
          </p:nvCxnSpPr>
          <p:spPr>
            <a:xfrm>
              <a:off x="2816538" y="2003608"/>
              <a:ext cx="7495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E8922E3A-2B73-EA91-B04C-14E97F2613D3}"/>
                </a:ext>
              </a:extLst>
            </p:cNvPr>
            <p:cNvSpPr txBox="1"/>
            <p:nvPr/>
          </p:nvSpPr>
          <p:spPr>
            <a:xfrm>
              <a:off x="2959620" y="1734069"/>
              <a:ext cx="446231" cy="25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8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10ms</a:t>
              </a:r>
              <a:endParaRPr kumimoji="0" lang="ja-JP" altLang="en-US" sz="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7EF8AB96-6F4C-1E49-CC88-945BDD30BD3D}"/>
                </a:ext>
              </a:extLst>
            </p:cNvPr>
            <p:cNvCxnSpPr>
              <a:cxnSpLocks/>
            </p:cNvCxnSpPr>
            <p:nvPr/>
          </p:nvCxnSpPr>
          <p:spPr>
            <a:xfrm>
              <a:off x="3587609" y="2003608"/>
              <a:ext cx="7495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396E27D8-B3CE-62CB-9F7D-9EEE2D1E35A8}"/>
                </a:ext>
              </a:extLst>
            </p:cNvPr>
            <p:cNvSpPr txBox="1"/>
            <p:nvPr/>
          </p:nvSpPr>
          <p:spPr>
            <a:xfrm>
              <a:off x="3730691" y="1734069"/>
              <a:ext cx="446231" cy="25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8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10ms</a:t>
              </a:r>
              <a:endParaRPr kumimoji="0" lang="ja-JP" altLang="en-US" sz="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8FE72C59-E09B-DD8C-D1D7-C3EFD819BE2A}"/>
                </a:ext>
              </a:extLst>
            </p:cNvPr>
            <p:cNvSpPr txBox="1"/>
            <p:nvPr/>
          </p:nvSpPr>
          <p:spPr>
            <a:xfrm>
              <a:off x="534003" y="2755385"/>
              <a:ext cx="84641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dirty="0">
                  <a:solidFill>
                    <a:srgbClr val="FF0000"/>
                  </a:solidFill>
                  <a:sym typeface="ヒラギノ角ゴ ProN W3"/>
                </a:rPr>
                <a:t>output</a:t>
              </a: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dirty="0">
                  <a:solidFill>
                    <a:srgbClr val="FF0000"/>
                  </a:solidFill>
                  <a:sym typeface="ヒラギノ角ゴ ProN W3"/>
                </a:rPr>
                <a:t>Expected value</a:t>
              </a:r>
              <a:endParaRPr kumimoji="0" lang="ja-JP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18766AC3-AF99-DCCA-A42B-24DAE1001F51}"/>
                </a:ext>
              </a:extLst>
            </p:cNvPr>
            <p:cNvSpPr txBox="1"/>
            <p:nvPr/>
          </p:nvSpPr>
          <p:spPr>
            <a:xfrm>
              <a:off x="654946" y="1829793"/>
              <a:ext cx="580749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period</a:t>
              </a:r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C486D319-D381-2F98-E501-5C00676EB13C}"/>
                </a:ext>
              </a:extLst>
            </p:cNvPr>
            <p:cNvCxnSpPr>
              <a:cxnSpLocks/>
            </p:cNvCxnSpPr>
            <p:nvPr/>
          </p:nvCxnSpPr>
          <p:spPr>
            <a:xfrm>
              <a:off x="1320496" y="1735803"/>
              <a:ext cx="6944" cy="1542634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B7AE1815-6F25-50CD-EE10-22352BF5A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8007" y="1735803"/>
              <a:ext cx="12003" cy="1484037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BF615A27-647C-7AE4-25AD-DCA982623C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5661" y="1696115"/>
              <a:ext cx="10877" cy="1438861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644ECA3C-5892-3D8C-6145-BD640999F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7123" y="1735803"/>
              <a:ext cx="8043" cy="1399173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55C6C824-2C6B-F448-F7F3-A2D7D63CA68C}"/>
                </a:ext>
              </a:extLst>
            </p:cNvPr>
            <p:cNvSpPr txBox="1"/>
            <p:nvPr/>
          </p:nvSpPr>
          <p:spPr>
            <a:xfrm>
              <a:off x="1276504" y="2352608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F24F01D1-34DF-C739-7A84-906EE769CCC1}"/>
                </a:ext>
              </a:extLst>
            </p:cNvPr>
            <p:cNvSpPr txBox="1"/>
            <p:nvPr/>
          </p:nvSpPr>
          <p:spPr>
            <a:xfrm>
              <a:off x="2050285" y="2232036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dirty="0">
                  <a:solidFill>
                    <a:srgbClr val="5E5E5E"/>
                  </a:solidFill>
                  <a:sym typeface="ヒラギノ角ゴ ProN W3"/>
                </a:rPr>
                <a:t>20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64DA281B-1943-8646-017E-AE13A03BA544}"/>
                </a:ext>
              </a:extLst>
            </p:cNvPr>
            <p:cNvSpPr txBox="1"/>
            <p:nvPr/>
          </p:nvSpPr>
          <p:spPr>
            <a:xfrm>
              <a:off x="2774663" y="2133850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30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80BB2489-F62F-B041-82C4-03BB634672A6}"/>
                </a:ext>
              </a:extLst>
            </p:cNvPr>
            <p:cNvSpPr txBox="1"/>
            <p:nvPr/>
          </p:nvSpPr>
          <p:spPr>
            <a:xfrm>
              <a:off x="3524178" y="2037727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dirty="0">
                  <a:solidFill>
                    <a:srgbClr val="5E5E5E"/>
                  </a:solidFill>
                  <a:sym typeface="ヒラギノ角ゴ ProN W3"/>
                </a:rPr>
                <a:t>40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294C2DF8-B0AE-AA2C-FD24-48CDE9F8D26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440" y="3042732"/>
              <a:ext cx="74257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FBEADBC8-FD5D-44DB-F9E0-42509F0C578B}"/>
                </a:ext>
              </a:extLst>
            </p:cNvPr>
            <p:cNvCxnSpPr>
              <a:cxnSpLocks/>
            </p:cNvCxnSpPr>
            <p:nvPr/>
          </p:nvCxnSpPr>
          <p:spPr>
            <a:xfrm>
              <a:off x="2077207" y="2932179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B480D662-5596-0331-CECA-9E9796699DB1}"/>
                </a:ext>
              </a:extLst>
            </p:cNvPr>
            <p:cNvCxnSpPr>
              <a:cxnSpLocks/>
            </p:cNvCxnSpPr>
            <p:nvPr/>
          </p:nvCxnSpPr>
          <p:spPr>
            <a:xfrm>
              <a:off x="2816538" y="2819474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F6E398D-7607-0E98-34BB-AA65EB804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0010" y="2939961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D07917A-829B-9548-C8B9-E440EE7EA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61" y="2819474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9155E267-F13D-F9E4-2466-2B7D4DD6343F}"/>
                </a:ext>
              </a:extLst>
            </p:cNvPr>
            <p:cNvSpPr txBox="1"/>
            <p:nvPr/>
          </p:nvSpPr>
          <p:spPr>
            <a:xfrm>
              <a:off x="2043231" y="2721069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dirty="0">
                  <a:solidFill>
                    <a:srgbClr val="5E5E5E"/>
                  </a:solidFill>
                  <a:sym typeface="ヒラギノ角ゴ ProN W3"/>
                </a:rPr>
                <a:t>20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FF7A38E5-26B5-AB71-672D-1A2B4EAFC214}"/>
                </a:ext>
              </a:extLst>
            </p:cNvPr>
            <p:cNvSpPr txBox="1"/>
            <p:nvPr/>
          </p:nvSpPr>
          <p:spPr>
            <a:xfrm>
              <a:off x="2781450" y="2610514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30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A3A2B1FA-80C3-F15D-F31F-13492018C1E4}"/>
                </a:ext>
              </a:extLst>
            </p:cNvPr>
            <p:cNvSpPr txBox="1"/>
            <p:nvPr/>
          </p:nvSpPr>
          <p:spPr>
            <a:xfrm>
              <a:off x="1285845" y="2818023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0035D4AF-A158-4D14-4AC4-7BC5D0FC7C48}"/>
                </a:ext>
              </a:extLst>
            </p:cNvPr>
            <p:cNvCxnSpPr>
              <a:cxnSpLocks/>
            </p:cNvCxnSpPr>
            <p:nvPr/>
          </p:nvCxnSpPr>
          <p:spPr>
            <a:xfrm>
              <a:off x="3595652" y="2819474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C89F1C51-237B-9055-7998-CEC4ECEF4BC3}"/>
                </a:ext>
              </a:extLst>
            </p:cNvPr>
            <p:cNvSpPr txBox="1"/>
            <p:nvPr/>
          </p:nvSpPr>
          <p:spPr>
            <a:xfrm>
              <a:off x="3538365" y="2582900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FF0000"/>
                  </a:solidFill>
                  <a:effectLst/>
                  <a:uFillTx/>
                  <a:sym typeface="ヒラギノ角ゴ ProN W3"/>
                </a:rPr>
                <a:t>30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3DA443FA-0D05-6BE5-7E88-5BA5EB213A09}"/>
                </a:ext>
              </a:extLst>
            </p:cNvPr>
            <p:cNvCxnSpPr>
              <a:cxnSpLocks/>
            </p:cNvCxnSpPr>
            <p:nvPr/>
          </p:nvCxnSpPr>
          <p:spPr>
            <a:xfrm>
              <a:off x="3579551" y="1735803"/>
              <a:ext cx="8058" cy="1399173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783D0932-8409-6157-6BD2-1C130F25234C}"/>
                </a:ext>
              </a:extLst>
            </p:cNvPr>
            <p:cNvSpPr txBox="1"/>
            <p:nvPr/>
          </p:nvSpPr>
          <p:spPr>
            <a:xfrm>
              <a:off x="534003" y="1410542"/>
              <a:ext cx="173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Example: Test Pattern 1</a:t>
              </a: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05B335-0A6A-F07C-14AB-843FBB3488F5}"/>
              </a:ext>
            </a:extLst>
          </p:cNvPr>
          <p:cNvSpPr txBox="1"/>
          <p:nvPr/>
        </p:nvSpPr>
        <p:spPr>
          <a:xfrm>
            <a:off x="3247553" y="4425093"/>
            <a:ext cx="1064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i="1" dirty="0">
                <a:solidFill>
                  <a:srgbClr val="4472C4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"output = 10"</a:t>
            </a:r>
            <a:endParaRPr lang="ja-JP" altLang="en-US" sz="900" i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150568-892C-4FE1-A3B1-6E8897A4CCDE}"/>
              </a:ext>
            </a:extLst>
          </p:cNvPr>
          <p:cNvSpPr txBox="1"/>
          <p:nvPr/>
        </p:nvSpPr>
        <p:spPr>
          <a:xfrm>
            <a:off x="3247553" y="4909498"/>
            <a:ext cx="1064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i="1" dirty="0">
                <a:solidFill>
                  <a:srgbClr val="4472C4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"output = 20"</a:t>
            </a:r>
            <a:endParaRPr lang="ja-JP" altLang="en-US" sz="900" i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38669A-9C27-3EAB-3A3B-2E5C47FB84B3}"/>
              </a:ext>
            </a:extLst>
          </p:cNvPr>
          <p:cNvSpPr txBox="1"/>
          <p:nvPr/>
        </p:nvSpPr>
        <p:spPr>
          <a:xfrm>
            <a:off x="3262577" y="5376053"/>
            <a:ext cx="1064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i="1" dirty="0">
                <a:solidFill>
                  <a:srgbClr val="4472C4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"output = 30"</a:t>
            </a:r>
            <a:endParaRPr lang="ja-JP" altLang="en-US" sz="900" i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D0FB19-002C-CAF2-2DA5-6E0E0DBC508B}"/>
              </a:ext>
            </a:extLst>
          </p:cNvPr>
          <p:cNvSpPr txBox="1"/>
          <p:nvPr/>
        </p:nvSpPr>
        <p:spPr>
          <a:xfrm>
            <a:off x="3258439" y="5766761"/>
            <a:ext cx="1064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i="1" dirty="0">
                <a:solidFill>
                  <a:srgbClr val="4472C4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"output = 30"</a:t>
            </a:r>
            <a:endParaRPr lang="ja-JP" altLang="en-US" sz="900" i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6D007DB-E1E4-9738-5404-8680E0B5B517}"/>
              </a:ext>
            </a:extLst>
          </p:cNvPr>
          <p:cNvSpPr txBox="1"/>
          <p:nvPr/>
        </p:nvSpPr>
        <p:spPr>
          <a:xfrm>
            <a:off x="1564094" y="6219177"/>
            <a:ext cx="106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i="1" dirty="0">
                <a:solidFill>
                  <a:srgbClr val="4472C4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"output = 10"</a:t>
            </a:r>
          </a:p>
          <a:p>
            <a:r>
              <a:rPr lang="en-US" altLang="ja-JP" sz="900" i="1" dirty="0">
                <a:solidFill>
                  <a:srgbClr val="4472C4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"output = 20"</a:t>
            </a:r>
            <a:endParaRPr lang="ja-JP" altLang="en-US" sz="900" i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i="1" dirty="0">
                <a:solidFill>
                  <a:srgbClr val="4472C4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"output = 30"</a:t>
            </a:r>
            <a:endParaRPr lang="ja-JP" altLang="en-US" sz="900" i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i="1" dirty="0">
                <a:solidFill>
                  <a:srgbClr val="4472C4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"output = 30"</a:t>
            </a:r>
            <a:endParaRPr lang="ja-JP" altLang="en-US" sz="900" i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04481FE-F048-F082-14D0-2C229CC7B724}"/>
              </a:ext>
            </a:extLst>
          </p:cNvPr>
          <p:cNvSpPr txBox="1"/>
          <p:nvPr/>
        </p:nvSpPr>
        <p:spPr>
          <a:xfrm>
            <a:off x="-37889" y="6427115"/>
            <a:ext cx="731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>
                <a:solidFill>
                  <a:srgbClr val="ED7D3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Expectation Log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679C7C-1C4E-DE82-1FD2-E0FBF9B53B27}"/>
              </a:ext>
            </a:extLst>
          </p:cNvPr>
          <p:cNvSpPr txBox="1"/>
          <p:nvPr/>
        </p:nvSpPr>
        <p:spPr>
          <a:xfrm>
            <a:off x="1311105" y="6476590"/>
            <a:ext cx="380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Calibri" pitchFamily="34" charset="0"/>
                <a:ea typeface="Calibri" pitchFamily="34" charset="0"/>
                <a:cs typeface="Calibri" pitchFamily="34" charset="0"/>
              </a:rPr>
              <a:t>VS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9A447DA-61EC-B0EC-C5C8-0C6559481FE4}"/>
              </a:ext>
            </a:extLst>
          </p:cNvPr>
          <p:cNvSpPr txBox="1"/>
          <p:nvPr/>
        </p:nvSpPr>
        <p:spPr>
          <a:xfrm>
            <a:off x="2080036" y="3829788"/>
            <a:ext cx="731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>
                <a:solidFill>
                  <a:srgbClr val="70AD47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control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2787BF-07E8-C16C-1B4C-7A4EABEBAC1B}"/>
              </a:ext>
            </a:extLst>
          </p:cNvPr>
          <p:cNvSpPr txBox="1"/>
          <p:nvPr/>
        </p:nvSpPr>
        <p:spPr>
          <a:xfrm>
            <a:off x="2094791" y="5535631"/>
            <a:ext cx="731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observation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8682C94-C6B9-54C0-8D8A-A9C5786B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509" y="1877402"/>
            <a:ext cx="3558003" cy="8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1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5E46EF-4447-4B82-B91D-BFE4473A1963}"/>
              </a:ext>
            </a:extLst>
          </p:cNvPr>
          <p:cNvSpPr txBox="1"/>
          <p:nvPr/>
        </p:nvSpPr>
        <p:spPr>
          <a:xfrm>
            <a:off x="-1" y="1718187"/>
            <a:ext cx="9143999" cy="11695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【table of contents】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 Create a peer stub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 Create a test pattern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 Create a tester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4. Check the operation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515455"/>
            <a:ext cx="9143999" cy="1202732"/>
          </a:xfrm>
        </p:spPr>
        <p:txBody>
          <a:bodyPr>
            <a:normAutofit/>
          </a:bodyPr>
          <a:lstStyle/>
          <a:p>
            <a:r>
              <a:rPr kumimoji="1" lang="en-US" altLang="en-US" sz="5400" dirty="0">
                <a:latin typeface="Calibri" pitchFamily="34" charset="0"/>
                <a:ea typeface="Calibri" pitchFamily="34" charset="0"/>
                <a:cs typeface="Calibri" pitchFamily="34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494862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Work procedure Overview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D60D05B-84FF-B9F1-7043-F70937B1A72E}"/>
              </a:ext>
            </a:extLst>
          </p:cNvPr>
          <p:cNvSpPr/>
          <p:nvPr/>
        </p:nvSpPr>
        <p:spPr>
          <a:xfrm>
            <a:off x="2229415" y="646135"/>
            <a:ext cx="6542931" cy="6126857"/>
          </a:xfrm>
          <a:prstGeom prst="roundRect">
            <a:avLst>
              <a:gd name="adj" fmla="val 266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VSCode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7D07B29-70C9-44C8-EFF8-BFA80A2AA090}"/>
              </a:ext>
            </a:extLst>
          </p:cNvPr>
          <p:cNvSpPr/>
          <p:nvPr/>
        </p:nvSpPr>
        <p:spPr>
          <a:xfrm>
            <a:off x="97656" y="941427"/>
            <a:ext cx="2027135" cy="1386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 Creating a stub for the other device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5D7B6A-45D4-91FF-BBC7-C98E013B1D0C}"/>
              </a:ext>
            </a:extLst>
          </p:cNvPr>
          <p:cNvSpPr/>
          <p:nvPr/>
        </p:nvSpPr>
        <p:spPr>
          <a:xfrm>
            <a:off x="92810" y="2134820"/>
            <a:ext cx="2027135" cy="1258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 Test pattern creation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D55B61A-EF49-2F4E-AC56-9EC9D96D5D17}"/>
              </a:ext>
            </a:extLst>
          </p:cNvPr>
          <p:cNvSpPr/>
          <p:nvPr/>
        </p:nvSpPr>
        <p:spPr>
          <a:xfrm>
            <a:off x="108132" y="3599536"/>
            <a:ext cx="2024351" cy="1258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 Tester Creation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D1AAE4-D24B-A3E4-DD63-1555561ADF30}"/>
              </a:ext>
            </a:extLst>
          </p:cNvPr>
          <p:cNvSpPr/>
          <p:nvPr/>
        </p:nvSpPr>
        <p:spPr>
          <a:xfrm>
            <a:off x="97657" y="5393526"/>
            <a:ext cx="2023904" cy="1084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4. Operation check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8642745-CBBB-1C5F-CEBC-7E35A878BBF3}"/>
              </a:ext>
            </a:extLst>
          </p:cNvPr>
          <p:cNvGrpSpPr/>
          <p:nvPr/>
        </p:nvGrpSpPr>
        <p:grpSpPr>
          <a:xfrm>
            <a:off x="2317110" y="5781708"/>
            <a:ext cx="838691" cy="816059"/>
            <a:chOff x="735941" y="1865374"/>
            <a:chExt cx="876838" cy="816059"/>
          </a:xfrm>
          <a:noFill/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A60BAC36-EAC2-6211-C9A0-CE2901AAD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712" y="1865374"/>
              <a:ext cx="604838" cy="604838"/>
            </a:xfrm>
            <a:prstGeom prst="rect">
              <a:avLst/>
            </a:prstGeom>
            <a:grpFill/>
          </p:spPr>
        </p:pic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9D253DBB-620B-FFD2-7983-579F32091B00}"/>
                </a:ext>
              </a:extLst>
            </p:cNvPr>
            <p:cNvSpPr txBox="1"/>
            <p:nvPr/>
          </p:nvSpPr>
          <p:spPr>
            <a:xfrm>
              <a:off x="735941" y="2427517"/>
              <a:ext cx="876838" cy="253916"/>
            </a:xfrm>
            <a:prstGeom prst="rect">
              <a:avLst/>
            </a:prstGeom>
            <a:grpFill/>
          </p:spPr>
          <p:txBody>
            <a:bodyPr wrap="none" rtlCol="0" anchor="ctr" anchorCtr="1">
              <a:spAutoFit/>
            </a:bodyPr>
            <a:lstStyle/>
            <a:p>
              <a:r>
                <a:rPr kumimoji="1" lang="en-US" altLang="ja-JP" sz="105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result.xml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3A3DBA8-72E5-8CB4-BB40-C29906A1BB6F}"/>
              </a:ext>
            </a:extLst>
          </p:cNvPr>
          <p:cNvCxnSpPr>
            <a:cxnSpLocks/>
          </p:cNvCxnSpPr>
          <p:nvPr/>
        </p:nvCxnSpPr>
        <p:spPr>
          <a:xfrm>
            <a:off x="196010" y="2201392"/>
            <a:ext cx="86091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D7E36A9-A096-F8C0-194C-5F3E1E2C00DC}"/>
              </a:ext>
            </a:extLst>
          </p:cNvPr>
          <p:cNvCxnSpPr>
            <a:cxnSpLocks/>
          </p:cNvCxnSpPr>
          <p:nvPr/>
        </p:nvCxnSpPr>
        <p:spPr>
          <a:xfrm>
            <a:off x="190772" y="3348016"/>
            <a:ext cx="86002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E78946E-DAE2-2422-DE87-0F6C7E149232}"/>
              </a:ext>
            </a:extLst>
          </p:cNvPr>
          <p:cNvCxnSpPr>
            <a:cxnSpLocks/>
          </p:cNvCxnSpPr>
          <p:nvPr/>
        </p:nvCxnSpPr>
        <p:spPr>
          <a:xfrm>
            <a:off x="158224" y="5154331"/>
            <a:ext cx="86653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439BEA-D5BE-F28D-DE3D-C5B5E1D3C823}"/>
              </a:ext>
            </a:extLst>
          </p:cNvPr>
          <p:cNvSpPr/>
          <p:nvPr/>
        </p:nvSpPr>
        <p:spPr>
          <a:xfrm>
            <a:off x="7605821" y="1375086"/>
            <a:ext cx="1043608" cy="5629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Target Software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FE47870-CF8E-DADF-5548-FE1F0504898D}"/>
              </a:ext>
            </a:extLst>
          </p:cNvPr>
          <p:cNvSpPr/>
          <p:nvPr/>
        </p:nvSpPr>
        <p:spPr>
          <a:xfrm>
            <a:off x="5534504" y="1369156"/>
            <a:ext cx="1043608" cy="5629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Opposing machine stub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8DFEF17-EC33-D80A-6B18-1EE6A2B7999F}"/>
              </a:ext>
            </a:extLst>
          </p:cNvPr>
          <p:cNvCxnSpPr>
            <a:cxnSpLocks/>
          </p:cNvCxnSpPr>
          <p:nvPr/>
        </p:nvCxnSpPr>
        <p:spPr>
          <a:xfrm>
            <a:off x="6573417" y="1552481"/>
            <a:ext cx="1032404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4595AA0-F415-E210-96D6-8D32B4ABB3BD}"/>
              </a:ext>
            </a:extLst>
          </p:cNvPr>
          <p:cNvSpPr txBox="1"/>
          <p:nvPr/>
        </p:nvSpPr>
        <p:spPr>
          <a:xfrm>
            <a:off x="6805829" y="1276139"/>
            <a:ext cx="482272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100" b="0" dirty="0">
                <a:latin typeface="Calibri" pitchFamily="34" charset="0"/>
                <a:ea typeface="Calibri" pitchFamily="34" charset="0"/>
                <a:cs typeface="Calibri" pitchFamily="34" charset="0"/>
              </a:rPr>
              <a:t>input</a:t>
            </a:r>
            <a:endParaRPr kumimoji="0" lang="ja-JP" altLang="en-US" sz="11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A866625E-A137-7D56-C746-A29CAC1D2A31}"/>
              </a:ext>
            </a:extLst>
          </p:cNvPr>
          <p:cNvCxnSpPr>
            <a:cxnSpLocks/>
          </p:cNvCxnSpPr>
          <p:nvPr/>
        </p:nvCxnSpPr>
        <p:spPr>
          <a:xfrm>
            <a:off x="6582950" y="1846336"/>
            <a:ext cx="1022871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51987B6-B39A-4DA8-9B38-96E9B8D53277}"/>
              </a:ext>
            </a:extLst>
          </p:cNvPr>
          <p:cNvSpPr txBox="1"/>
          <p:nvPr/>
        </p:nvSpPr>
        <p:spPr>
          <a:xfrm>
            <a:off x="6769853" y="1575638"/>
            <a:ext cx="56994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latin typeface="Calibri" pitchFamily="34" charset="0"/>
                <a:ea typeface="Calibri" pitchFamily="34" charset="0"/>
                <a:cs typeface="Calibri" pitchFamily="34" charset="0"/>
              </a:rPr>
              <a:t>output</a:t>
            </a:r>
            <a:endParaRPr kumimoji="0" lang="ja-JP" altLang="en-US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2CF4C3C-F222-AF0C-ACDC-58CBEBBF487B}"/>
              </a:ext>
            </a:extLst>
          </p:cNvPr>
          <p:cNvSpPr/>
          <p:nvPr/>
        </p:nvSpPr>
        <p:spPr>
          <a:xfrm>
            <a:off x="5456800" y="1278476"/>
            <a:ext cx="1214302" cy="7358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EC85DC0-FDEA-6A5E-396C-4B42C0AE4F8F}"/>
              </a:ext>
            </a:extLst>
          </p:cNvPr>
          <p:cNvSpPr/>
          <p:nvPr/>
        </p:nvSpPr>
        <p:spPr>
          <a:xfrm>
            <a:off x="7605821" y="2532773"/>
            <a:ext cx="1043608" cy="5629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Target Software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8ED2D6-3B34-A28F-4AF5-7FBB7FBDCB78}"/>
              </a:ext>
            </a:extLst>
          </p:cNvPr>
          <p:cNvSpPr/>
          <p:nvPr/>
        </p:nvSpPr>
        <p:spPr>
          <a:xfrm>
            <a:off x="5534504" y="2526843"/>
            <a:ext cx="1043608" cy="5629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Opposing machine stub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A54BBCC-7A0D-BD9E-C569-FE9620F9E857}"/>
              </a:ext>
            </a:extLst>
          </p:cNvPr>
          <p:cNvCxnSpPr>
            <a:cxnSpLocks/>
          </p:cNvCxnSpPr>
          <p:nvPr/>
        </p:nvCxnSpPr>
        <p:spPr>
          <a:xfrm>
            <a:off x="6573417" y="2710168"/>
            <a:ext cx="1032404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5DC2E8B-7EF5-EBFB-555F-C43A6B51EB61}"/>
              </a:ext>
            </a:extLst>
          </p:cNvPr>
          <p:cNvSpPr txBox="1"/>
          <p:nvPr/>
        </p:nvSpPr>
        <p:spPr>
          <a:xfrm>
            <a:off x="6805829" y="2433826"/>
            <a:ext cx="482272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100" b="0" dirty="0">
                <a:latin typeface="Calibri" pitchFamily="34" charset="0"/>
                <a:ea typeface="Calibri" pitchFamily="34" charset="0"/>
                <a:cs typeface="Calibri" pitchFamily="34" charset="0"/>
              </a:rPr>
              <a:t>input</a:t>
            </a:r>
            <a:endParaRPr kumimoji="0" lang="ja-JP" altLang="en-US" sz="11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F4DC22-80AE-F3E5-E7DA-6E4A40B11033}"/>
              </a:ext>
            </a:extLst>
          </p:cNvPr>
          <p:cNvCxnSpPr>
            <a:cxnSpLocks/>
          </p:cNvCxnSpPr>
          <p:nvPr/>
        </p:nvCxnSpPr>
        <p:spPr>
          <a:xfrm>
            <a:off x="6582950" y="3004023"/>
            <a:ext cx="1022871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5D9752-4097-A07D-358B-6A8C93F01630}"/>
              </a:ext>
            </a:extLst>
          </p:cNvPr>
          <p:cNvSpPr txBox="1"/>
          <p:nvPr/>
        </p:nvSpPr>
        <p:spPr>
          <a:xfrm>
            <a:off x="6769853" y="2733325"/>
            <a:ext cx="56994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latin typeface="Calibri" pitchFamily="34" charset="0"/>
                <a:ea typeface="Calibri" pitchFamily="34" charset="0"/>
                <a:cs typeface="Calibri" pitchFamily="34" charset="0"/>
              </a:rPr>
              <a:t>output</a:t>
            </a:r>
            <a:endParaRPr kumimoji="0" lang="ja-JP" altLang="en-US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5C87E162-4B18-58EA-6CB9-EAA42C9B8D78}"/>
              </a:ext>
            </a:extLst>
          </p:cNvPr>
          <p:cNvSpPr/>
          <p:nvPr/>
        </p:nvSpPr>
        <p:spPr>
          <a:xfrm>
            <a:off x="5745428" y="2773029"/>
            <a:ext cx="610981" cy="24937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rpc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A4AF3D4-FED7-9FCD-52DD-D2796E02809D}"/>
              </a:ext>
            </a:extLst>
          </p:cNvPr>
          <p:cNvSpPr/>
          <p:nvPr/>
        </p:nvSpPr>
        <p:spPr>
          <a:xfrm>
            <a:off x="5676614" y="2742242"/>
            <a:ext cx="743978" cy="2976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A58BA5A-1DA5-0AE9-4BDE-FA6260E1996C}"/>
              </a:ext>
            </a:extLst>
          </p:cNvPr>
          <p:cNvSpPr/>
          <p:nvPr/>
        </p:nvSpPr>
        <p:spPr>
          <a:xfrm>
            <a:off x="7605821" y="4148058"/>
            <a:ext cx="1043608" cy="5629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Target Software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CBB99E4-232C-4B84-6B44-CCC755EFDA6C}"/>
              </a:ext>
            </a:extLst>
          </p:cNvPr>
          <p:cNvSpPr/>
          <p:nvPr/>
        </p:nvSpPr>
        <p:spPr>
          <a:xfrm>
            <a:off x="5534504" y="4142128"/>
            <a:ext cx="1043608" cy="5629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Opposing machine stub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1C31D3D-A72A-CAFB-9956-39EE0A60F8BA}"/>
              </a:ext>
            </a:extLst>
          </p:cNvPr>
          <p:cNvSpPr/>
          <p:nvPr/>
        </p:nvSpPr>
        <p:spPr>
          <a:xfrm>
            <a:off x="3386007" y="4147165"/>
            <a:ext cx="1043608" cy="5629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tester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6BAD496-BEFC-DE80-CE86-C9874A35836F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4429615" y="4513000"/>
            <a:ext cx="1315813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C499DCA-DF2B-5422-AD2F-07BD5192FEDF}"/>
              </a:ext>
            </a:extLst>
          </p:cNvPr>
          <p:cNvSpPr txBox="1"/>
          <p:nvPr/>
        </p:nvSpPr>
        <p:spPr>
          <a:xfrm>
            <a:off x="4346397" y="4045531"/>
            <a:ext cx="12713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 PTN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latin typeface="Calibri" pitchFamily="34" charset="0"/>
                <a:ea typeface="Calibri" pitchFamily="34" charset="0"/>
                <a:cs typeface="Calibri" pitchFamily="34" charset="0"/>
              </a:rPr>
              <a:t>control</a:t>
            </a:r>
            <a:endParaRPr kumimoji="0" lang="ja-JP" altLang="en-US" sz="1200" b="0" i="0" u="none" strike="noStrike" cap="none" spc="0" normalizeH="0" baseline="0" dirty="0">
              <a:ln>
                <a:noFill/>
              </a:ln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25000464-D901-AEE7-D9E0-0131E92ADC2B}"/>
              </a:ext>
            </a:extLst>
          </p:cNvPr>
          <p:cNvCxnSpPr>
            <a:cxnSpLocks/>
          </p:cNvCxnSpPr>
          <p:nvPr/>
        </p:nvCxnSpPr>
        <p:spPr>
          <a:xfrm>
            <a:off x="6573417" y="4325453"/>
            <a:ext cx="1032404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ACEC433-BF27-2F79-4CAA-1AED2B91D270}"/>
              </a:ext>
            </a:extLst>
          </p:cNvPr>
          <p:cNvSpPr txBox="1"/>
          <p:nvPr/>
        </p:nvSpPr>
        <p:spPr>
          <a:xfrm>
            <a:off x="6805829" y="4049111"/>
            <a:ext cx="482272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100" b="0" dirty="0">
                <a:latin typeface="Calibri" pitchFamily="34" charset="0"/>
                <a:ea typeface="Calibri" pitchFamily="34" charset="0"/>
                <a:cs typeface="Calibri" pitchFamily="34" charset="0"/>
              </a:rPr>
              <a:t>input</a:t>
            </a:r>
            <a:endParaRPr kumimoji="0" lang="ja-JP" altLang="en-US" sz="11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095E84A-3DA0-B0AF-CD09-2679283BEEC3}"/>
              </a:ext>
            </a:extLst>
          </p:cNvPr>
          <p:cNvCxnSpPr>
            <a:cxnSpLocks/>
          </p:cNvCxnSpPr>
          <p:nvPr/>
        </p:nvCxnSpPr>
        <p:spPr>
          <a:xfrm>
            <a:off x="6582950" y="4619308"/>
            <a:ext cx="1022871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F603565-C87E-DA2B-C0ED-3C14A4DC9CC1}"/>
              </a:ext>
            </a:extLst>
          </p:cNvPr>
          <p:cNvSpPr txBox="1"/>
          <p:nvPr/>
        </p:nvSpPr>
        <p:spPr>
          <a:xfrm>
            <a:off x="6769853" y="4348610"/>
            <a:ext cx="56994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latin typeface="Calibri" pitchFamily="34" charset="0"/>
                <a:ea typeface="Calibri" pitchFamily="34" charset="0"/>
                <a:cs typeface="Calibri" pitchFamily="34" charset="0"/>
              </a:rPr>
              <a:t>output</a:t>
            </a:r>
            <a:endParaRPr kumimoji="0" lang="ja-JP" altLang="en-US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AC0FE43D-2DB3-ECF5-6F3D-15FB7E53E95D}"/>
              </a:ext>
            </a:extLst>
          </p:cNvPr>
          <p:cNvSpPr/>
          <p:nvPr/>
        </p:nvSpPr>
        <p:spPr>
          <a:xfrm>
            <a:off x="5745428" y="4388314"/>
            <a:ext cx="610981" cy="24937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rpc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812F4B8-D649-8644-721E-93791D254B4D}"/>
              </a:ext>
            </a:extLst>
          </p:cNvPr>
          <p:cNvSpPr/>
          <p:nvPr/>
        </p:nvSpPr>
        <p:spPr>
          <a:xfrm>
            <a:off x="7611717" y="5859882"/>
            <a:ext cx="1043608" cy="5629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Target Software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09339ADB-E482-1095-6E4E-380F19B6DEA2}"/>
              </a:ext>
            </a:extLst>
          </p:cNvPr>
          <p:cNvSpPr/>
          <p:nvPr/>
        </p:nvSpPr>
        <p:spPr>
          <a:xfrm>
            <a:off x="5540400" y="5853952"/>
            <a:ext cx="1043608" cy="5629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Opposing machine stub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3654225-ADAE-26E0-D5A4-A6A51D257FC3}"/>
              </a:ext>
            </a:extLst>
          </p:cNvPr>
          <p:cNvSpPr/>
          <p:nvPr/>
        </p:nvSpPr>
        <p:spPr>
          <a:xfrm>
            <a:off x="3391903" y="5858989"/>
            <a:ext cx="1043608" cy="5629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tester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29C8D669-E13C-6126-20F2-57C05E3286ED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4435511" y="6224824"/>
            <a:ext cx="1315813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73A7E96-540F-D944-DD8E-D00A3B32E610}"/>
              </a:ext>
            </a:extLst>
          </p:cNvPr>
          <p:cNvSpPr txBox="1"/>
          <p:nvPr/>
        </p:nvSpPr>
        <p:spPr>
          <a:xfrm>
            <a:off x="4352293" y="5757355"/>
            <a:ext cx="12713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 PTN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latin typeface="Calibri" pitchFamily="34" charset="0"/>
                <a:ea typeface="Calibri" pitchFamily="34" charset="0"/>
                <a:cs typeface="Calibri" pitchFamily="34" charset="0"/>
              </a:rPr>
              <a:t>control</a:t>
            </a:r>
            <a:endParaRPr kumimoji="0" lang="ja-JP" altLang="en-US" sz="1200" b="0" i="0" u="none" strike="noStrike" cap="none" spc="0" normalizeH="0" baseline="0" dirty="0">
              <a:ln>
                <a:noFill/>
              </a:ln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7120F3AB-ABF2-8F52-42DB-A5E2E6FC205B}"/>
              </a:ext>
            </a:extLst>
          </p:cNvPr>
          <p:cNvCxnSpPr>
            <a:cxnSpLocks/>
          </p:cNvCxnSpPr>
          <p:nvPr/>
        </p:nvCxnSpPr>
        <p:spPr>
          <a:xfrm>
            <a:off x="6579313" y="6037277"/>
            <a:ext cx="1032404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6A1117B1-C918-75A5-5C51-14D39A8F8B14}"/>
              </a:ext>
            </a:extLst>
          </p:cNvPr>
          <p:cNvSpPr txBox="1"/>
          <p:nvPr/>
        </p:nvSpPr>
        <p:spPr>
          <a:xfrm>
            <a:off x="6811725" y="5760935"/>
            <a:ext cx="482272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100" b="0" dirty="0">
                <a:latin typeface="Calibri" pitchFamily="34" charset="0"/>
                <a:ea typeface="Calibri" pitchFamily="34" charset="0"/>
                <a:cs typeface="Calibri" pitchFamily="34" charset="0"/>
              </a:rPr>
              <a:t>input</a:t>
            </a:r>
            <a:endParaRPr kumimoji="0" lang="ja-JP" altLang="en-US" sz="11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5A0A4795-98E2-3DEB-5C32-30632DEEFDB4}"/>
              </a:ext>
            </a:extLst>
          </p:cNvPr>
          <p:cNvCxnSpPr>
            <a:cxnSpLocks/>
          </p:cNvCxnSpPr>
          <p:nvPr/>
        </p:nvCxnSpPr>
        <p:spPr>
          <a:xfrm>
            <a:off x="6588846" y="6331132"/>
            <a:ext cx="1022871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2AE3EEF-7B9A-5D4C-839D-7DDEBA1A60B2}"/>
              </a:ext>
            </a:extLst>
          </p:cNvPr>
          <p:cNvSpPr txBox="1"/>
          <p:nvPr/>
        </p:nvSpPr>
        <p:spPr>
          <a:xfrm>
            <a:off x="6775749" y="6060434"/>
            <a:ext cx="56994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latin typeface="Calibri" pitchFamily="34" charset="0"/>
                <a:ea typeface="Calibri" pitchFamily="34" charset="0"/>
                <a:cs typeface="Calibri" pitchFamily="34" charset="0"/>
              </a:rPr>
              <a:t>output</a:t>
            </a:r>
            <a:endParaRPr kumimoji="0" lang="ja-JP" altLang="en-US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BF97C0D6-3278-C663-9F78-1C648035E095}"/>
              </a:ext>
            </a:extLst>
          </p:cNvPr>
          <p:cNvCxnSpPr>
            <a:cxnSpLocks/>
            <a:stCxn id="81" idx="2"/>
            <a:endCxn id="80" idx="2"/>
          </p:cNvCxnSpPr>
          <p:nvPr/>
        </p:nvCxnSpPr>
        <p:spPr>
          <a:xfrm rot="5400000" flipH="1" flipV="1">
            <a:off x="4985436" y="5345195"/>
            <a:ext cx="5037" cy="2148497"/>
          </a:xfrm>
          <a:prstGeom prst="bentConnector3">
            <a:avLst>
              <a:gd name="adj1" fmla="val -4538416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2AFA1C0-799F-B6BF-F209-6474CAC22ACE}"/>
              </a:ext>
            </a:extLst>
          </p:cNvPr>
          <p:cNvSpPr txBox="1"/>
          <p:nvPr/>
        </p:nvSpPr>
        <p:spPr>
          <a:xfrm>
            <a:off x="4474282" y="6381251"/>
            <a:ext cx="108517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Log observation &amp; evaluation</a:t>
            </a:r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85B30CE6-8AB4-0D2F-07F2-B0B988D30F71}"/>
              </a:ext>
            </a:extLst>
          </p:cNvPr>
          <p:cNvSpPr/>
          <p:nvPr/>
        </p:nvSpPr>
        <p:spPr>
          <a:xfrm>
            <a:off x="5751324" y="6100138"/>
            <a:ext cx="610981" cy="24937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rpc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矢印: 左 98">
            <a:extLst>
              <a:ext uri="{FF2B5EF4-FFF2-40B4-BE49-F238E27FC236}">
                <a16:creationId xmlns:a16="http://schemas.microsoft.com/office/drawing/2014/main" id="{2A881A7D-C2D8-B059-3AD3-66408A418C4C}"/>
              </a:ext>
            </a:extLst>
          </p:cNvPr>
          <p:cNvSpPr/>
          <p:nvPr/>
        </p:nvSpPr>
        <p:spPr>
          <a:xfrm>
            <a:off x="3016054" y="5849682"/>
            <a:ext cx="351523" cy="5998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A844293-ACB8-9B95-0753-439E816FF78F}"/>
              </a:ext>
            </a:extLst>
          </p:cNvPr>
          <p:cNvSpPr/>
          <p:nvPr/>
        </p:nvSpPr>
        <p:spPr>
          <a:xfrm>
            <a:off x="2343847" y="5645700"/>
            <a:ext cx="1129674" cy="9701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572A9E-7BD2-3643-AF07-9D0AE06D80A0}"/>
              </a:ext>
            </a:extLst>
          </p:cNvPr>
          <p:cNvSpPr txBox="1"/>
          <p:nvPr/>
        </p:nvSpPr>
        <p:spPr>
          <a:xfrm>
            <a:off x="2221723" y="1385200"/>
            <a:ext cx="32133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Communicate with the Target software</a:t>
            </a:r>
            <a:endParaRPr kumimoji="0"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dirty="0">
                <a:sym typeface="ヒラギノ角ゴ ProN W3"/>
              </a:rPr>
              <a:t>Create software that empties the contents of the opposing machine.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642643-2C3F-BF88-6F86-6B194BD7EAA7}"/>
              </a:ext>
            </a:extLst>
          </p:cNvPr>
          <p:cNvSpPr txBox="1"/>
          <p:nvPr/>
        </p:nvSpPr>
        <p:spPr>
          <a:xfrm>
            <a:off x="2178193" y="2536005"/>
            <a:ext cx="3387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dirty="0">
                <a:sym typeface="ヒラギノ角ゴ ProN W3"/>
              </a:rPr>
              <a:t>According to the test pattern</a:t>
            </a:r>
            <a:endParaRPr kumimoji="0"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Create communication processing with the Target software.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F3DDBE2-BE0C-D956-2A37-689DDB67D9CC}"/>
              </a:ext>
            </a:extLst>
          </p:cNvPr>
          <p:cNvSpPr txBox="1"/>
          <p:nvPr/>
        </p:nvSpPr>
        <p:spPr>
          <a:xfrm>
            <a:off x="2360200" y="3444945"/>
            <a:ext cx="4500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 pattern execution instructions (control)</a:t>
            </a:r>
            <a:endParaRPr kumimoji="0"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dirty="0">
                <a:sym typeface="ヒラギノ角ゴ ProN W3"/>
              </a:rPr>
              <a:t>Create a tester to evaluate communication results.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582F592-E232-C5E0-5A29-A44C620502D6}"/>
              </a:ext>
            </a:extLst>
          </p:cNvPr>
          <p:cNvSpPr txBox="1"/>
          <p:nvPr/>
        </p:nvSpPr>
        <p:spPr>
          <a:xfrm>
            <a:off x="2414403" y="5237511"/>
            <a:ext cx="4500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dirty="0">
                <a:sym typeface="ヒラギノ角ゴ ProN W3"/>
              </a:rPr>
              <a:t>Can the created test be executed correctly?</a:t>
            </a:r>
            <a:endParaRPr kumimoji="0"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spc="0" normalizeH="0" baseline="0" dirty="0">
                <a:ln>
                  <a:noFill/>
                </a:ln>
                <a:effectLst/>
                <a:uFillTx/>
                <a:sym typeface="ヒラギノ角ゴ ProN W3"/>
              </a:rPr>
              <a:t>Check the operation.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1D781DF1-423D-73D7-982C-B8156A4923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5435" y="3642431"/>
            <a:ext cx="5037" cy="2148497"/>
          </a:xfrm>
          <a:prstGeom prst="bentConnector3">
            <a:avLst>
              <a:gd name="adj1" fmla="val -4538416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A0E6D5-CA36-D0E5-389A-5F881067F524}"/>
              </a:ext>
            </a:extLst>
          </p:cNvPr>
          <p:cNvSpPr txBox="1"/>
          <p:nvPr/>
        </p:nvSpPr>
        <p:spPr>
          <a:xfrm>
            <a:off x="4465816" y="4678487"/>
            <a:ext cx="108517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Log observation &amp; evaluation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BCB1F11-9037-086C-D11C-3EA897BA646C}"/>
              </a:ext>
            </a:extLst>
          </p:cNvPr>
          <p:cNvSpPr/>
          <p:nvPr/>
        </p:nvSpPr>
        <p:spPr>
          <a:xfrm>
            <a:off x="3295610" y="4026437"/>
            <a:ext cx="1195286" cy="7671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924F2BC0-B981-D14F-57E4-7C1C7EB3DABC}"/>
              </a:ext>
            </a:extLst>
          </p:cNvPr>
          <p:cNvSpPr txBox="1"/>
          <p:nvPr/>
        </p:nvSpPr>
        <p:spPr>
          <a:xfrm>
            <a:off x="2750344" y="6018597"/>
            <a:ext cx="127132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spc="0" normalizeH="0" baseline="0" dirty="0">
                <a:ln>
                  <a:noFill/>
                </a:ln>
                <a:effectLst/>
                <a:uFillTx/>
                <a:sym typeface="ヒラギノ角ゴ ProN W3"/>
              </a:rPr>
              <a:t>Test Run</a:t>
            </a:r>
          </a:p>
        </p:txBody>
      </p:sp>
    </p:spTree>
    <p:extLst>
      <p:ext uri="{BB962C8B-B14F-4D97-AF65-F5344CB8AC3E}">
        <p14:creationId xmlns:p14="http://schemas.microsoft.com/office/powerpoint/2010/main" val="357027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Revision history</a:t>
            </a:r>
          </a:p>
        </p:txBody>
      </p:sp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BB6770E6-EF7B-D4C8-229A-103CADF4CCAE}"/>
              </a:ext>
            </a:extLst>
          </p:cNvPr>
          <p:cNvGraphicFramePr>
            <a:graphicFrameLocks noGrp="1"/>
          </p:cNvGraphicFramePr>
          <p:nvPr/>
        </p:nvGraphicFramePr>
        <p:xfrm>
          <a:off x="152966" y="885186"/>
          <a:ext cx="8892000" cy="221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02149467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15381504"/>
                    </a:ext>
                  </a:extLst>
                </a:gridCol>
                <a:gridCol w="3276000">
                  <a:extLst>
                    <a:ext uri="{9D8B030D-6E8A-4147-A177-3AD203B41FA5}">
                      <a16:colId xmlns:a16="http://schemas.microsoft.com/office/drawing/2014/main" val="271064166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63601822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2398505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96561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Ver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en-US" sz="105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Revisions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en-US" sz="105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Revised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en-US" sz="105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Date of 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en-US" sz="105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Reviser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en-US" sz="105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Authorizer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257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1.0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Create New</a:t>
                      </a:r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2024/03/26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PTC Mogi 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135423"/>
                  </a:ext>
                </a:extLst>
              </a:tr>
              <a:tr h="233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248750"/>
                  </a:ext>
                </a:extLst>
              </a:tr>
              <a:tr h="233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5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820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646885"/>
                  </a:ext>
                </a:extLst>
              </a:tr>
              <a:tr h="1672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405601"/>
                  </a:ext>
                </a:extLst>
              </a:tr>
              <a:tr h="412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567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529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A121F7-A3EB-8529-83EC-79FC69830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31" y="676516"/>
            <a:ext cx="2900014" cy="2030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latin typeface="Calibri" pitchFamily="34" charset="0"/>
                <a:ea typeface="Calibri" pitchFamily="34" charset="0"/>
                <a:cs typeface="Calibri" pitchFamily="34" charset="0"/>
              </a:rPr>
              <a:t>Create a remote stub</a:t>
            </a:r>
            <a:endParaRPr kumimoji="1" lang="ja-JP" altLang="en-US" sz="48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6CC18F-5EFF-7B65-0251-EC69F6ACF99E}"/>
              </a:ext>
            </a:extLst>
          </p:cNvPr>
          <p:cNvSpPr/>
          <p:nvPr/>
        </p:nvSpPr>
        <p:spPr>
          <a:xfrm>
            <a:off x="6105831" y="853948"/>
            <a:ext cx="700075" cy="328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74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6D45473-50DF-447C-A986-D51A80F53AED}"/>
              </a:ext>
            </a:extLst>
          </p:cNvPr>
          <p:cNvSpPr txBox="1"/>
          <p:nvPr/>
        </p:nvSpPr>
        <p:spPr>
          <a:xfrm>
            <a:off x="0" y="556952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[What is a remote device stub?]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 communication partner for evaluating Target software. In step 2, to implement communication processing with the target software according to the test pattern,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 this procedure 1, it is sufficient to create a stub for the other machine that has the minimum startup/shutdown functions and communication processing with the target software.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【How to make】</a:t>
            </a:r>
          </a:p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There are several ways to create it, as shown below, but this manual explains method ②.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1) Create a counterpart device (equivalent to a stub) from ARXML that can start/shut down the software and perform minimum communication processing. (Pattern created from scratch)</a:t>
            </a:r>
          </a:p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②If the opposing device software already exists, create a stub based on that software.</a:t>
            </a:r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(Pattern of using what exists)</a:t>
            </a:r>
          </a:p>
          <a:p>
            <a:endParaRPr lang="en-US" altLang="ja-JP" sz="1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[Procedure: Preparing for stub creation]</a:t>
            </a:r>
          </a:p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Duplicate the software of an already existing counterpart device.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Here, we will create a stub based on the already existing opposing device software "SampleClient_autosar_adaptive".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Duplicate (copy) it as "SampleClient_autosar_adaptive_STUB".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1: Create a stub for the other device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8F3F769-5923-47E7-8586-D1283D53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1" y="3559393"/>
            <a:ext cx="2979593" cy="300343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6A291FF-A548-3189-A0FF-9FA33E64BECD}"/>
              </a:ext>
            </a:extLst>
          </p:cNvPr>
          <p:cNvSpPr/>
          <p:nvPr/>
        </p:nvSpPr>
        <p:spPr>
          <a:xfrm>
            <a:off x="6585721" y="4609056"/>
            <a:ext cx="1797844" cy="7358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Target Software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SampleServer</a:t>
            </a:r>
            <a:r>
              <a:rPr lang="en-US" altLang="ja-JP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_</a:t>
            </a:r>
          </a:p>
          <a:p>
            <a:pPr algn="ctr"/>
            <a:r>
              <a:rPr lang="en-US" altLang="ja-JP" sz="1200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autosar_adaptive</a:t>
            </a:r>
            <a:r>
              <a:rPr lang="en-US" altLang="ja-JP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A8F54F-E73D-D9C6-3E84-204FE0E9A976}"/>
              </a:ext>
            </a:extLst>
          </p:cNvPr>
          <p:cNvSpPr/>
          <p:nvPr/>
        </p:nvSpPr>
        <p:spPr>
          <a:xfrm>
            <a:off x="3872331" y="4603124"/>
            <a:ext cx="1685681" cy="7358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Counterpart software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SampleClient</a:t>
            </a:r>
            <a:r>
              <a:rPr lang="en-US" altLang="ja-JP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_</a:t>
            </a:r>
          </a:p>
          <a:p>
            <a:pPr algn="ctr"/>
            <a:r>
              <a:rPr lang="en-US" altLang="ja-JP" sz="1200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autosar_adaptive</a:t>
            </a:r>
            <a:r>
              <a:rPr lang="en-US" altLang="ja-JP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CA66ED1-5229-8AF9-E38C-A42D4BAB9A7C}"/>
              </a:ext>
            </a:extLst>
          </p:cNvPr>
          <p:cNvCxnSpPr>
            <a:cxnSpLocks/>
          </p:cNvCxnSpPr>
          <p:nvPr/>
        </p:nvCxnSpPr>
        <p:spPr>
          <a:xfrm>
            <a:off x="5553317" y="4880231"/>
            <a:ext cx="1032404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F639B6-CC6D-CEF5-DAF4-0885B6B2BEA0}"/>
              </a:ext>
            </a:extLst>
          </p:cNvPr>
          <p:cNvSpPr txBox="1"/>
          <p:nvPr/>
        </p:nvSpPr>
        <p:spPr>
          <a:xfrm>
            <a:off x="5785729" y="4603889"/>
            <a:ext cx="482272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100" b="0" dirty="0">
                <a:latin typeface="Calibri" pitchFamily="34" charset="0"/>
                <a:ea typeface="Calibri" pitchFamily="34" charset="0"/>
                <a:cs typeface="Calibri" pitchFamily="34" charset="0"/>
              </a:rPr>
              <a:t>input</a:t>
            </a:r>
            <a:endParaRPr kumimoji="0" lang="ja-JP" altLang="en-US" sz="11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5038098-C4A2-CA91-DCCB-0CA205E37BDA}"/>
              </a:ext>
            </a:extLst>
          </p:cNvPr>
          <p:cNvCxnSpPr>
            <a:cxnSpLocks/>
          </p:cNvCxnSpPr>
          <p:nvPr/>
        </p:nvCxnSpPr>
        <p:spPr>
          <a:xfrm>
            <a:off x="5562850" y="5174086"/>
            <a:ext cx="1022871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F29599-713A-C4D5-E2B2-34F25CA3E9CA}"/>
              </a:ext>
            </a:extLst>
          </p:cNvPr>
          <p:cNvSpPr txBox="1"/>
          <p:nvPr/>
        </p:nvSpPr>
        <p:spPr>
          <a:xfrm>
            <a:off x="5749753" y="4903388"/>
            <a:ext cx="56994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latin typeface="Calibri" pitchFamily="34" charset="0"/>
                <a:ea typeface="Calibri" pitchFamily="34" charset="0"/>
                <a:cs typeface="Calibri" pitchFamily="34" charset="0"/>
              </a:rPr>
              <a:t>output</a:t>
            </a:r>
            <a:endParaRPr kumimoji="0" lang="ja-JP" altLang="en-US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D2D4D07-6C8B-7661-0142-C6624453EFEA}"/>
              </a:ext>
            </a:extLst>
          </p:cNvPr>
          <p:cNvSpPr/>
          <p:nvPr/>
        </p:nvSpPr>
        <p:spPr>
          <a:xfrm>
            <a:off x="3603404" y="5722228"/>
            <a:ext cx="2238696" cy="7358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Opposing machine stub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SampleClient</a:t>
            </a:r>
            <a:r>
              <a:rPr lang="en-US" altLang="ja-JP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_</a:t>
            </a:r>
          </a:p>
          <a:p>
            <a:pPr algn="ctr"/>
            <a:r>
              <a:rPr lang="en-US" altLang="ja-JP" sz="1200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autosar_adaptive_STUB</a:t>
            </a:r>
            <a:r>
              <a:rPr lang="en-US" altLang="ja-JP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C560498A-D915-41CC-3220-B6396C5F6A5D}"/>
              </a:ext>
            </a:extLst>
          </p:cNvPr>
          <p:cNvSpPr/>
          <p:nvPr/>
        </p:nvSpPr>
        <p:spPr>
          <a:xfrm>
            <a:off x="4350968" y="5398828"/>
            <a:ext cx="719015" cy="302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3E7186-6CCD-AE06-92B4-9801F5C9ABC3}"/>
              </a:ext>
            </a:extLst>
          </p:cNvPr>
          <p:cNvSpPr txBox="1"/>
          <p:nvPr/>
        </p:nvSpPr>
        <p:spPr>
          <a:xfrm>
            <a:off x="4469339" y="5385522"/>
            <a:ext cx="482272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dirty="0">
                <a:solidFill>
                  <a:srgbClr val="FFFF00"/>
                </a:solidFill>
                <a:sym typeface="ヒラギノ角ゴ ProN W3"/>
              </a:rPr>
              <a:t>Duplicate</a:t>
            </a:r>
            <a:endParaRPr kumimoji="0" lang="ja-JP" altLang="en-US" sz="11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17" name="矢印: 下カーブ 16">
            <a:extLst>
              <a:ext uri="{FF2B5EF4-FFF2-40B4-BE49-F238E27FC236}">
                <a16:creationId xmlns:a16="http://schemas.microsoft.com/office/drawing/2014/main" id="{75863AB7-F9A3-B478-20E8-6068F94F301C}"/>
              </a:ext>
            </a:extLst>
          </p:cNvPr>
          <p:cNvSpPr/>
          <p:nvPr/>
        </p:nvSpPr>
        <p:spPr>
          <a:xfrm rot="5400000">
            <a:off x="2582685" y="5505804"/>
            <a:ext cx="326397" cy="335190"/>
          </a:xfrm>
          <a:prstGeom prst="curvedDownArrow">
            <a:avLst>
              <a:gd name="adj1" fmla="val 16333"/>
              <a:gd name="adj2" fmla="val 455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6974B9D-07DC-79EB-D155-6E038518E1FD}"/>
              </a:ext>
            </a:extLst>
          </p:cNvPr>
          <p:cNvSpPr/>
          <p:nvPr/>
        </p:nvSpPr>
        <p:spPr>
          <a:xfrm>
            <a:off x="329285" y="5456573"/>
            <a:ext cx="2053430" cy="20149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F444B6E-A0E4-8E83-444B-1A3152F87DD7}"/>
              </a:ext>
            </a:extLst>
          </p:cNvPr>
          <p:cNvSpPr/>
          <p:nvPr/>
        </p:nvSpPr>
        <p:spPr>
          <a:xfrm>
            <a:off x="333279" y="5677118"/>
            <a:ext cx="2213072" cy="182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1E754C7-BEFD-FF51-7FC9-AE5E5AA26790}"/>
              </a:ext>
            </a:extLst>
          </p:cNvPr>
          <p:cNvSpPr txBox="1"/>
          <p:nvPr/>
        </p:nvSpPr>
        <p:spPr>
          <a:xfrm>
            <a:off x="2114141" y="5048186"/>
            <a:ext cx="1241776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dirty="0">
                <a:solidFill>
                  <a:srgbClr val="FFFF00"/>
                </a:solidFill>
                <a:sym typeface="ヒラギノ角ゴ ProN W3"/>
              </a:rPr>
              <a:t>Duplicate</a:t>
            </a:r>
            <a:endParaRPr kumimoji="0" lang="en-US" altLang="ja-JP" sz="1100" dirty="0">
              <a:solidFill>
                <a:srgbClr val="FFFF00"/>
              </a:solidFill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0" dirty="0">
                <a:solidFill>
                  <a:srgbClr val="FFFF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(The contents are still the same)</a:t>
            </a:r>
            <a:endParaRPr kumimoji="0" lang="ja-JP" altLang="en-US" sz="11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FDF513-1799-C999-F098-B1F48124A435}"/>
              </a:ext>
            </a:extLst>
          </p:cNvPr>
          <p:cNvSpPr txBox="1"/>
          <p:nvPr/>
        </p:nvSpPr>
        <p:spPr>
          <a:xfrm>
            <a:off x="0" y="6559506"/>
            <a:ext cx="1739674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0" dirty="0">
                <a:solidFill>
                  <a:srgbClr val="5E5E5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Under apps in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235795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6D45473-50DF-447C-A986-D51A80F53AED}"/>
              </a:ext>
            </a:extLst>
          </p:cNvPr>
          <p:cNvSpPr txBox="1"/>
          <p:nvPr/>
        </p:nvSpPr>
        <p:spPr>
          <a:xfrm>
            <a:off x="0" y="556952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[Procedure - Stub-]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As mentioned in the previous slide, in step 2, communication processing with the target software according to the test pattern is implemented.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Therefore, in preparation for replacing the original processing of the opposing device with a test pattern, the original processing is commented out (disabled).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*Do not comment out the processes required for starting and shutting down the other device's software, as they must be executed.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1: Create a stub for the other device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8C9249-9D36-6784-92AD-358CCE18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311" y="2374754"/>
            <a:ext cx="1964921" cy="14242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CA90929-14EB-A009-4C61-AC1453ACF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57" y="2365957"/>
            <a:ext cx="2031166" cy="142423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470AAB-8409-799A-1DC2-29F2416335D8}"/>
              </a:ext>
            </a:extLst>
          </p:cNvPr>
          <p:cNvSpPr txBox="1"/>
          <p:nvPr/>
        </p:nvSpPr>
        <p:spPr>
          <a:xfrm>
            <a:off x="142088" y="2066223"/>
            <a:ext cx="496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■The contents of the function that communicates with the target software (the actual processing) are commented out.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4054AB-4F71-9990-14E0-EB980F32488F}"/>
              </a:ext>
            </a:extLst>
          </p:cNvPr>
          <p:cNvSpPr txBox="1"/>
          <p:nvPr/>
        </p:nvSpPr>
        <p:spPr>
          <a:xfrm>
            <a:off x="421756" y="3779557"/>
            <a:ext cx="1786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SampleClient.cpp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B4981EF-90B8-3194-6B2B-03D9E889B3A7}"/>
              </a:ext>
            </a:extLst>
          </p:cNvPr>
          <p:cNvSpPr/>
          <p:nvPr/>
        </p:nvSpPr>
        <p:spPr>
          <a:xfrm>
            <a:off x="2545569" y="2592471"/>
            <a:ext cx="1244563" cy="1058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940006-0DBF-D9F2-3AB6-9F29B8823884}"/>
              </a:ext>
            </a:extLst>
          </p:cNvPr>
          <p:cNvSpPr txBox="1"/>
          <p:nvPr/>
        </p:nvSpPr>
        <p:spPr>
          <a:xfrm>
            <a:off x="2581378" y="2967973"/>
            <a:ext cx="984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Commenting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16F8033-0123-015C-5D80-A7F0EA2F2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56" y="4740748"/>
            <a:ext cx="2031166" cy="181231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F29FE9-746C-1492-D802-3EDB5859B4EF}"/>
              </a:ext>
            </a:extLst>
          </p:cNvPr>
          <p:cNvSpPr txBox="1"/>
          <p:nvPr/>
        </p:nvSpPr>
        <p:spPr>
          <a:xfrm>
            <a:off x="421756" y="6531783"/>
            <a:ext cx="1786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main.cpp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B90C732-9950-FDAD-9C35-422B6FD982F1}"/>
              </a:ext>
            </a:extLst>
          </p:cNvPr>
          <p:cNvSpPr/>
          <p:nvPr/>
        </p:nvSpPr>
        <p:spPr>
          <a:xfrm>
            <a:off x="2636758" y="5491427"/>
            <a:ext cx="2472689" cy="569608"/>
          </a:xfrm>
          <a:prstGeom prst="wedgeRectCallout">
            <a:avLst>
              <a:gd name="adj1" fmla="val -63680"/>
              <a:gd name="adj2" fmla="val -4046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Starting and closing the software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It does nothing to the process.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812D7C22-D0D9-CCCA-59E7-4C0B3D8CB141}"/>
              </a:ext>
            </a:extLst>
          </p:cNvPr>
          <p:cNvSpPr/>
          <p:nvPr/>
        </p:nvSpPr>
        <p:spPr>
          <a:xfrm>
            <a:off x="3256665" y="3993494"/>
            <a:ext cx="2582567" cy="369085"/>
          </a:xfrm>
          <a:prstGeom prst="wedgeRectCallout">
            <a:avLst>
              <a:gd name="adj1" fmla="val 19932"/>
              <a:gd name="adj2" fmla="val -1325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Comment out communication processing and log output.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7DFAAE-33DD-6029-696F-0134B80D2A84}"/>
              </a:ext>
            </a:extLst>
          </p:cNvPr>
          <p:cNvSpPr txBox="1"/>
          <p:nvPr/>
        </p:nvSpPr>
        <p:spPr>
          <a:xfrm>
            <a:off x="95212" y="4480445"/>
            <a:ext cx="41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■The process of starting and ending the software on the other device remains the same.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937907-0411-BB18-28C5-182DB90A9D21}"/>
              </a:ext>
            </a:extLst>
          </p:cNvPr>
          <p:cNvSpPr/>
          <p:nvPr/>
        </p:nvSpPr>
        <p:spPr>
          <a:xfrm>
            <a:off x="6253631" y="3339565"/>
            <a:ext cx="2785631" cy="3428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Counterpart software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8E2083-F75F-50BF-3F12-6692AF431BEA}"/>
              </a:ext>
            </a:extLst>
          </p:cNvPr>
          <p:cNvSpPr txBox="1"/>
          <p:nvPr/>
        </p:nvSpPr>
        <p:spPr>
          <a:xfrm>
            <a:off x="6631178" y="4719467"/>
            <a:ext cx="226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Communication A (Input Y)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6C4117-4EF4-9275-5C9E-95C86EADA06D}"/>
              </a:ext>
            </a:extLst>
          </p:cNvPr>
          <p:cNvSpPr txBox="1"/>
          <p:nvPr/>
        </p:nvSpPr>
        <p:spPr>
          <a:xfrm>
            <a:off x="6624684" y="5878364"/>
            <a:ext cx="71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Communication B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95070F1-B1AA-7E0F-4938-5E07CE45FF76}"/>
              </a:ext>
            </a:extLst>
          </p:cNvPr>
          <p:cNvSpPr txBox="1"/>
          <p:nvPr/>
        </p:nvSpPr>
        <p:spPr>
          <a:xfrm>
            <a:off x="6661170" y="3571825"/>
            <a:ext cx="71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boot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8AB2218-03EE-1ACC-3CF9-9D11F787DDD7}"/>
              </a:ext>
            </a:extLst>
          </p:cNvPr>
          <p:cNvSpPr txBox="1"/>
          <p:nvPr/>
        </p:nvSpPr>
        <p:spPr>
          <a:xfrm>
            <a:off x="6639924" y="6464529"/>
            <a:ext cx="71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end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5B3B5C4-8CFF-EAFE-0F8D-ACC6E4B02699}"/>
              </a:ext>
            </a:extLst>
          </p:cNvPr>
          <p:cNvSpPr txBox="1"/>
          <p:nvPr/>
        </p:nvSpPr>
        <p:spPr>
          <a:xfrm>
            <a:off x="6624684" y="5615034"/>
            <a:ext cx="1550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Result log output for communication A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82A5E0D5-7104-2284-B652-ACEF7785F939}"/>
              </a:ext>
            </a:extLst>
          </p:cNvPr>
          <p:cNvSpPr/>
          <p:nvPr/>
        </p:nvSpPr>
        <p:spPr>
          <a:xfrm>
            <a:off x="6446595" y="1905739"/>
            <a:ext cx="2543522" cy="1340486"/>
          </a:xfrm>
          <a:prstGeom prst="wedgeRectCallout">
            <a:avLst>
              <a:gd name="adj1" fmla="val 23660"/>
              <a:gd name="adj2" fmla="val 5962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Incorporating RPC into the other machine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It controls communication and log output for integration verification,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If the original process (communication or log output) exists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processes are also executed simultaneously.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Depending on the timing of RPC control,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By the original processing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0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This may change the test results,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0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It must not affect the testing.</a:t>
            </a:r>
            <a:endParaRPr lang="en-US" altLang="ja-JP" sz="1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C83B63E4-B944-5849-28EA-B12608831407}"/>
              </a:ext>
            </a:extLst>
          </p:cNvPr>
          <p:cNvSpPr/>
          <p:nvPr/>
        </p:nvSpPr>
        <p:spPr>
          <a:xfrm>
            <a:off x="6380609" y="3671389"/>
            <a:ext cx="131973" cy="2983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69CCD89-40D2-8977-EAB3-78491E9F93D6}"/>
              </a:ext>
            </a:extLst>
          </p:cNvPr>
          <p:cNvGrpSpPr/>
          <p:nvPr/>
        </p:nvGrpSpPr>
        <p:grpSpPr>
          <a:xfrm>
            <a:off x="6609591" y="4069592"/>
            <a:ext cx="2261177" cy="605448"/>
            <a:chOff x="9295333" y="3924214"/>
            <a:chExt cx="2211723" cy="605447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64E11BF-3486-6765-E8D7-E92007CFA56D}"/>
                </a:ext>
              </a:extLst>
            </p:cNvPr>
            <p:cNvSpPr/>
            <p:nvPr/>
          </p:nvSpPr>
          <p:spPr>
            <a:xfrm>
              <a:off x="9295333" y="3924214"/>
              <a:ext cx="2211723" cy="6054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RPC Control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039CCE4-B094-9C9B-5915-7313724C0BC9}"/>
                </a:ext>
              </a:extLst>
            </p:cNvPr>
            <p:cNvSpPr txBox="1"/>
            <p:nvPr/>
          </p:nvSpPr>
          <p:spPr>
            <a:xfrm>
              <a:off x="9349282" y="4198029"/>
              <a:ext cx="1541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Communication A (Input X)</a:t>
              </a:r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BEE0A1-4BA6-3893-435D-27D6549E0BCE}"/>
              </a:ext>
            </a:extLst>
          </p:cNvPr>
          <p:cNvSpPr txBox="1"/>
          <p:nvPr/>
        </p:nvSpPr>
        <p:spPr>
          <a:xfrm>
            <a:off x="7627963" y="4749114"/>
            <a:ext cx="1449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900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⇒Possibility of affecting the test</a:t>
            </a:r>
            <a:endParaRPr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2D138A0-EA86-417B-E8D5-CBC950C2CF59}"/>
              </a:ext>
            </a:extLst>
          </p:cNvPr>
          <p:cNvSpPr txBox="1"/>
          <p:nvPr/>
        </p:nvSpPr>
        <p:spPr>
          <a:xfrm>
            <a:off x="6609591" y="6201199"/>
            <a:ext cx="2140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Loop End------------------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F4063DA-AD47-DBFA-2C42-56B85FB2CA62}"/>
              </a:ext>
            </a:extLst>
          </p:cNvPr>
          <p:cNvSpPr txBox="1"/>
          <p:nvPr/>
        </p:nvSpPr>
        <p:spPr>
          <a:xfrm>
            <a:off x="6599125" y="3804112"/>
            <a:ext cx="2140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Loop Start----------------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6F61B23-DB3C-20A2-0DB7-435E469CE87B}"/>
              </a:ext>
            </a:extLst>
          </p:cNvPr>
          <p:cNvGrpSpPr/>
          <p:nvPr/>
        </p:nvGrpSpPr>
        <p:grpSpPr>
          <a:xfrm>
            <a:off x="6609797" y="5030283"/>
            <a:ext cx="2261176" cy="510677"/>
            <a:chOff x="9336156" y="4246724"/>
            <a:chExt cx="2211723" cy="51067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5E57AC9-0A7C-D45C-3E75-1749A777A6FB}"/>
                </a:ext>
              </a:extLst>
            </p:cNvPr>
            <p:cNvSpPr/>
            <p:nvPr/>
          </p:nvSpPr>
          <p:spPr>
            <a:xfrm>
              <a:off x="9336156" y="4246724"/>
              <a:ext cx="2211723" cy="5106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RPC Control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86831217-77BF-7C49-5C00-5AD8B411C337}"/>
                </a:ext>
              </a:extLst>
            </p:cNvPr>
            <p:cNvSpPr txBox="1"/>
            <p:nvPr/>
          </p:nvSpPr>
          <p:spPr>
            <a:xfrm>
              <a:off x="9336156" y="4447314"/>
              <a:ext cx="1772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Result log output for communication A</a:t>
              </a:r>
              <a:endPara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B8D495A-886E-9E47-1C24-E418FC6FE7C8}"/>
              </a:ext>
            </a:extLst>
          </p:cNvPr>
          <p:cNvCxnSpPr>
            <a:cxnSpLocks/>
          </p:cNvCxnSpPr>
          <p:nvPr/>
        </p:nvCxnSpPr>
        <p:spPr>
          <a:xfrm>
            <a:off x="6091209" y="1541837"/>
            <a:ext cx="0" cy="5225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ADBAFC5-B26B-23F1-1EEC-F01379943FA9}"/>
              </a:ext>
            </a:extLst>
          </p:cNvPr>
          <p:cNvCxnSpPr>
            <a:cxnSpLocks/>
          </p:cNvCxnSpPr>
          <p:nvPr/>
        </p:nvCxnSpPr>
        <p:spPr>
          <a:xfrm>
            <a:off x="6087939" y="1552054"/>
            <a:ext cx="30312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4D91A70-67E8-D6AF-52A8-260F2D4BFA25}"/>
              </a:ext>
            </a:extLst>
          </p:cNvPr>
          <p:cNvSpPr txBox="1"/>
          <p:nvPr/>
        </p:nvSpPr>
        <p:spPr>
          <a:xfrm>
            <a:off x="6087939" y="1534859"/>
            <a:ext cx="2902178" cy="28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Supplement: Why comment out the actual processing?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21C8CA6-4694-D068-3A7C-DF525E0AEC39}"/>
              </a:ext>
            </a:extLst>
          </p:cNvPr>
          <p:cNvSpPr txBox="1"/>
          <p:nvPr/>
        </p:nvSpPr>
        <p:spPr>
          <a:xfrm>
            <a:off x="39912" y="1766069"/>
            <a:ext cx="361837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Example: SampleClient_autosar_adaptive_STUB</a:t>
            </a:r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162162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D6388728-A3FF-637C-D8EE-435C41CEB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401" y="2108668"/>
            <a:ext cx="4721074" cy="338115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AA570BF-668A-15AB-875B-0A13FE647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88" y="2149124"/>
            <a:ext cx="3179501" cy="2681425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6D45473-50DF-447C-A986-D51A80F53AED}"/>
              </a:ext>
            </a:extLst>
          </p:cNvPr>
          <p:cNvSpPr txBox="1"/>
          <p:nvPr/>
        </p:nvSpPr>
        <p:spPr>
          <a:xfrm>
            <a:off x="0" y="55695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[Procedure - Change build/deploy settings -]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Modify Setting.toml and build and deploy the created remote machine stub.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*Setting.toml is a configuration file for using a CI environment. </a:t>
            </a:r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Here you can set the build target and deployment settings.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*In this procedure, the stub is created based on an existing device, so the description is in an orange frame. </a:t>
            </a:r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If you are creating a stub from scratch, just fill in the contents in the red box.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1: Create a stub for the other device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DA18B9F-6F1C-2A10-0A6B-B7DF4081A976}"/>
              </a:ext>
            </a:extLst>
          </p:cNvPr>
          <p:cNvSpPr/>
          <p:nvPr/>
        </p:nvSpPr>
        <p:spPr>
          <a:xfrm>
            <a:off x="668858" y="3596223"/>
            <a:ext cx="2699181" cy="123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3DD2D8C-D157-2C6F-E0B0-7C48216F40B0}"/>
              </a:ext>
            </a:extLst>
          </p:cNvPr>
          <p:cNvSpPr/>
          <p:nvPr/>
        </p:nvSpPr>
        <p:spPr>
          <a:xfrm>
            <a:off x="668857" y="2316479"/>
            <a:ext cx="2630551" cy="119753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カーブ 19">
            <a:extLst>
              <a:ext uri="{FF2B5EF4-FFF2-40B4-BE49-F238E27FC236}">
                <a16:creationId xmlns:a16="http://schemas.microsoft.com/office/drawing/2014/main" id="{0F3B01F1-F71A-B071-AEE0-EB9B95C148CF}"/>
              </a:ext>
            </a:extLst>
          </p:cNvPr>
          <p:cNvSpPr/>
          <p:nvPr/>
        </p:nvSpPr>
        <p:spPr>
          <a:xfrm rot="5400000">
            <a:off x="3109165" y="3322795"/>
            <a:ext cx="678091" cy="335190"/>
          </a:xfrm>
          <a:prstGeom prst="curvedDownArrow">
            <a:avLst>
              <a:gd name="adj1" fmla="val 16333"/>
              <a:gd name="adj2" fmla="val 455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6549FFF-A173-43CC-8C1E-4499406012D4}"/>
              </a:ext>
            </a:extLst>
          </p:cNvPr>
          <p:cNvSpPr txBox="1"/>
          <p:nvPr/>
        </p:nvSpPr>
        <p:spPr>
          <a:xfrm>
            <a:off x="281230" y="4840109"/>
            <a:ext cx="3887246" cy="948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spc="0" normalizeH="0" baseline="0" dirty="0">
                <a:ln>
                  <a:noFill/>
                </a:ln>
                <a:effectLst/>
                <a:uFillTx/>
                <a:sym typeface="ヒラギノ角ゴ ProN W3"/>
              </a:rPr>
              <a:t>Change procedure</a:t>
            </a:r>
            <a:endParaRPr kumimoji="0" lang="en-US" altLang="ja-JP" sz="1100" b="0" i="0" u="none" strike="noStrike" cap="none" spc="0" normalizeH="0" baseline="0" dirty="0">
              <a:ln>
                <a:noFill/>
              </a:ln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1) Copy the build settings of the target machine software already described.</a:t>
            </a:r>
            <a:endParaRPr kumimoji="0" lang="en-US" altLang="ja-JP" sz="1100" b="0" i="0" u="none" strike="noStrike" cap="none" spc="0" normalizeH="0" baseline="0" dirty="0">
              <a:ln>
                <a:noFill/>
              </a:ln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②Change the "name" of the copied build setting to stub.</a:t>
            </a:r>
            <a:endParaRPr kumimoji="0"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③ Change the "enable" of the other device software already listed to "false",</a:t>
            </a:r>
            <a:endParaRPr kumimoji="0"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 Set "enable" on the stub side to "true".</a:t>
            </a:r>
            <a:endParaRPr kumimoji="0"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DA481BE-BAA5-34AA-B21D-DD1EC476DB54}"/>
              </a:ext>
            </a:extLst>
          </p:cNvPr>
          <p:cNvSpPr/>
          <p:nvPr/>
        </p:nvSpPr>
        <p:spPr>
          <a:xfrm>
            <a:off x="4546964" y="3858071"/>
            <a:ext cx="4256354" cy="31382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685737B-59BE-1500-5761-651BCCA2B4BC}"/>
              </a:ext>
            </a:extLst>
          </p:cNvPr>
          <p:cNvSpPr/>
          <p:nvPr/>
        </p:nvSpPr>
        <p:spPr>
          <a:xfrm>
            <a:off x="4556760" y="4187060"/>
            <a:ext cx="4318000" cy="3138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下カーブ 24">
            <a:extLst>
              <a:ext uri="{FF2B5EF4-FFF2-40B4-BE49-F238E27FC236}">
                <a16:creationId xmlns:a16="http://schemas.microsoft.com/office/drawing/2014/main" id="{5123D90B-5E18-6EF5-81ED-0C7A1D77BE66}"/>
              </a:ext>
            </a:extLst>
          </p:cNvPr>
          <p:cNvSpPr/>
          <p:nvPr/>
        </p:nvSpPr>
        <p:spPr>
          <a:xfrm rot="5400000">
            <a:off x="8794656" y="4088546"/>
            <a:ext cx="393341" cy="233870"/>
          </a:xfrm>
          <a:prstGeom prst="curvedDownArrow">
            <a:avLst>
              <a:gd name="adj1" fmla="val 16333"/>
              <a:gd name="adj2" fmla="val 455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314E5FF-DE43-92B2-5FAD-0DCF0B1539FE}"/>
              </a:ext>
            </a:extLst>
          </p:cNvPr>
          <p:cNvCxnSpPr>
            <a:cxnSpLocks/>
          </p:cNvCxnSpPr>
          <p:nvPr/>
        </p:nvCxnSpPr>
        <p:spPr>
          <a:xfrm>
            <a:off x="1258046" y="4008810"/>
            <a:ext cx="202256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9034CE4-A281-FD39-7CBB-A8E0CB04F920}"/>
              </a:ext>
            </a:extLst>
          </p:cNvPr>
          <p:cNvCxnSpPr>
            <a:cxnSpLocks/>
          </p:cNvCxnSpPr>
          <p:nvPr/>
        </p:nvCxnSpPr>
        <p:spPr>
          <a:xfrm>
            <a:off x="1348893" y="4252660"/>
            <a:ext cx="35613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82E8DDB-5129-DEBB-AF84-D4203810A568}"/>
              </a:ext>
            </a:extLst>
          </p:cNvPr>
          <p:cNvCxnSpPr>
            <a:cxnSpLocks/>
          </p:cNvCxnSpPr>
          <p:nvPr/>
        </p:nvCxnSpPr>
        <p:spPr>
          <a:xfrm>
            <a:off x="1388439" y="2950437"/>
            <a:ext cx="35613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DE955E2-08FE-1EE1-1211-02DBB74104C2}"/>
              </a:ext>
            </a:extLst>
          </p:cNvPr>
          <p:cNvSpPr txBox="1"/>
          <p:nvPr/>
        </p:nvSpPr>
        <p:spPr>
          <a:xfrm>
            <a:off x="2863807" y="3654733"/>
            <a:ext cx="233871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dirty="0">
                <a:solidFill>
                  <a:srgbClr val="FFFF00"/>
                </a:solidFill>
                <a:sym typeface="ヒラギノ角ゴ ProN W3"/>
              </a:rPr>
              <a:t>②</a:t>
            </a:r>
            <a:endParaRPr kumimoji="0" lang="ja-JP" altLang="en-US" sz="11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F7E40A3-E5A6-7987-39CC-AFE54DD9A144}"/>
              </a:ext>
            </a:extLst>
          </p:cNvPr>
          <p:cNvSpPr txBox="1"/>
          <p:nvPr/>
        </p:nvSpPr>
        <p:spPr>
          <a:xfrm>
            <a:off x="1730560" y="2754768"/>
            <a:ext cx="233871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spc="0" normalizeH="0" baseline="0" dirty="0">
                <a:solidFill>
                  <a:srgbClr val="FFFF00"/>
                </a:solidFill>
                <a:effectLst/>
                <a:uFillTx/>
                <a:sym typeface="ヒラギノ角ゴ ProN W3"/>
              </a:rPr>
              <a:t>③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BB4E800-FF26-A82B-BE02-F003F2A305BE}"/>
              </a:ext>
            </a:extLst>
          </p:cNvPr>
          <p:cNvSpPr txBox="1"/>
          <p:nvPr/>
        </p:nvSpPr>
        <p:spPr>
          <a:xfrm>
            <a:off x="1728915" y="4044307"/>
            <a:ext cx="236894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spc="0" normalizeH="0" baseline="0" dirty="0">
                <a:solidFill>
                  <a:srgbClr val="FFFF00"/>
                </a:solidFill>
                <a:effectLst/>
                <a:uFillTx/>
                <a:sym typeface="ヒラギノ角ゴ ProN W3"/>
              </a:rPr>
              <a:t>③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9C1118D-20FA-8F6C-FD4A-A7D8CBDC36AF}"/>
              </a:ext>
            </a:extLst>
          </p:cNvPr>
          <p:cNvSpPr txBox="1"/>
          <p:nvPr/>
        </p:nvSpPr>
        <p:spPr>
          <a:xfrm>
            <a:off x="3273941" y="3198570"/>
            <a:ext cx="233871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spc="0" normalizeH="0" baseline="0" dirty="0">
                <a:solidFill>
                  <a:srgbClr val="FFFF00"/>
                </a:solidFill>
                <a:effectLst/>
                <a:uFillTx/>
                <a:sym typeface="ヒラギノ角ゴ ProN W3"/>
              </a:rPr>
              <a:t>①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29FE15-DF97-0A2B-5973-AE54BF81CF7B}"/>
              </a:ext>
            </a:extLst>
          </p:cNvPr>
          <p:cNvSpPr txBox="1"/>
          <p:nvPr/>
        </p:nvSpPr>
        <p:spPr>
          <a:xfrm>
            <a:off x="4292539" y="5449672"/>
            <a:ext cx="486871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spc="0" normalizeH="0" baseline="0" dirty="0">
                <a:ln>
                  <a:noFill/>
                </a:ln>
                <a:effectLst/>
                <a:uFillTx/>
                <a:sym typeface="ヒラギノ角ゴ ProN W3"/>
              </a:rPr>
              <a:t>Change procedure</a:t>
            </a:r>
            <a:endParaRPr kumimoji="0" lang="en-US" altLang="ja-JP" sz="1100" b="0" i="0" u="none" strike="noStrike" cap="none" spc="0" normalizeH="0" baseline="0" dirty="0">
              <a:ln>
                <a:noFill/>
              </a:ln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①Copy the deployment settings of the opposing device software that have already been written.</a:t>
            </a:r>
            <a:endParaRPr kumimoji="0" lang="en-US" altLang="ja-JP" sz="1100" b="0" i="0" u="none" strike="noStrike" cap="none" spc="0" normalizeH="0" baseline="0" dirty="0">
              <a:ln>
                <a:noFill/>
              </a:ln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②Change the "src_path" of the copied deployment settings to a stub.</a:t>
            </a:r>
            <a:endParaRPr kumimoji="0"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③ Comment out (add # to the beginning) the deployment settings for the opposing machine software that have already been written.</a:t>
            </a:r>
            <a:endParaRPr kumimoji="0"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98F2AA8-FD63-2CD4-DB78-12537ABA89D2}"/>
              </a:ext>
            </a:extLst>
          </p:cNvPr>
          <p:cNvSpPr txBox="1"/>
          <p:nvPr/>
        </p:nvSpPr>
        <p:spPr>
          <a:xfrm>
            <a:off x="8774792" y="3761233"/>
            <a:ext cx="233871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spc="0" normalizeH="0" baseline="0" dirty="0">
                <a:solidFill>
                  <a:srgbClr val="FFFF00"/>
                </a:solidFill>
                <a:effectLst/>
                <a:uFillTx/>
                <a:sym typeface="ヒラギノ角ゴ ProN W3"/>
              </a:rPr>
              <a:t>①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C80C13D-8057-205C-1CEE-C4F3EAC0D832}"/>
              </a:ext>
            </a:extLst>
          </p:cNvPr>
          <p:cNvCxnSpPr>
            <a:cxnSpLocks/>
          </p:cNvCxnSpPr>
          <p:nvPr/>
        </p:nvCxnSpPr>
        <p:spPr>
          <a:xfrm>
            <a:off x="6548006" y="4397318"/>
            <a:ext cx="16358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1CCC784-6B46-0DC3-9871-E50FB6888BB1}"/>
              </a:ext>
            </a:extLst>
          </p:cNvPr>
          <p:cNvSpPr txBox="1"/>
          <p:nvPr/>
        </p:nvSpPr>
        <p:spPr>
          <a:xfrm>
            <a:off x="8165869" y="4262156"/>
            <a:ext cx="233871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dirty="0">
                <a:solidFill>
                  <a:srgbClr val="FFFF00"/>
                </a:solidFill>
                <a:sym typeface="ヒラギノ角ゴ ProN W3"/>
              </a:rPr>
              <a:t>②</a:t>
            </a:r>
            <a:endParaRPr kumimoji="0" lang="ja-JP" altLang="en-US" sz="11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507EE1B-B886-6D9A-1B5E-113637EF2A00}"/>
              </a:ext>
            </a:extLst>
          </p:cNvPr>
          <p:cNvCxnSpPr>
            <a:cxnSpLocks/>
          </p:cNvCxnSpPr>
          <p:nvPr/>
        </p:nvCxnSpPr>
        <p:spPr>
          <a:xfrm>
            <a:off x="4597207" y="3942236"/>
            <a:ext cx="10048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835809A-4CE8-33E9-0224-F5618B3D1CEC}"/>
              </a:ext>
            </a:extLst>
          </p:cNvPr>
          <p:cNvCxnSpPr>
            <a:cxnSpLocks/>
          </p:cNvCxnSpPr>
          <p:nvPr/>
        </p:nvCxnSpPr>
        <p:spPr>
          <a:xfrm>
            <a:off x="4597207" y="4050416"/>
            <a:ext cx="10048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AE858E5-A560-B2F5-8114-6C47287EAD28}"/>
              </a:ext>
            </a:extLst>
          </p:cNvPr>
          <p:cNvCxnSpPr>
            <a:cxnSpLocks/>
          </p:cNvCxnSpPr>
          <p:nvPr/>
        </p:nvCxnSpPr>
        <p:spPr>
          <a:xfrm>
            <a:off x="4597207" y="4146309"/>
            <a:ext cx="10048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B070083-0FA8-545D-9A5D-DA75D6F9F45D}"/>
              </a:ext>
            </a:extLst>
          </p:cNvPr>
          <p:cNvSpPr txBox="1"/>
          <p:nvPr/>
        </p:nvSpPr>
        <p:spPr>
          <a:xfrm>
            <a:off x="4673338" y="3894620"/>
            <a:ext cx="233871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spc="0" normalizeH="0" baseline="0" dirty="0">
                <a:solidFill>
                  <a:srgbClr val="FFFF00"/>
                </a:solidFill>
                <a:effectLst/>
                <a:uFillTx/>
                <a:sym typeface="ヒラギノ角ゴ ProN W3"/>
              </a:rPr>
              <a:t>③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9EF94E3-4886-A8C0-2F6B-DD5C4FB32DCD}"/>
              </a:ext>
            </a:extLst>
          </p:cNvPr>
          <p:cNvSpPr txBox="1"/>
          <p:nvPr/>
        </p:nvSpPr>
        <p:spPr>
          <a:xfrm>
            <a:off x="146451" y="1586962"/>
            <a:ext cx="135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■ Build settings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A6F8919-EF73-818E-89BE-26B8C7703DAC}"/>
              </a:ext>
            </a:extLst>
          </p:cNvPr>
          <p:cNvSpPr txBox="1"/>
          <p:nvPr/>
        </p:nvSpPr>
        <p:spPr>
          <a:xfrm>
            <a:off x="4218688" y="1588650"/>
            <a:ext cx="486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■ Deployment settings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(*Ubuntu is used as an example, but hardware A and hardware B are set up in the same way.)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2C7281F-1C92-23A4-141C-DD79BEBB20AB}"/>
              </a:ext>
            </a:extLst>
          </p:cNvPr>
          <p:cNvSpPr txBox="1"/>
          <p:nvPr/>
        </p:nvSpPr>
        <p:spPr>
          <a:xfrm>
            <a:off x="327909" y="5764647"/>
            <a:ext cx="3166980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b="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*name: Application directory name</a:t>
            </a:r>
            <a:endParaRPr kumimoji="0" lang="en-US" altLang="ja-JP" sz="1050" b="0" i="0" u="none" strike="noStrike" cap="none" spc="0" normalizeH="0" baseline="0" dirty="0">
              <a:ln>
                <a:noFill/>
              </a:ln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 enable: Whether to build or not</a:t>
            </a:r>
            <a:endParaRPr kumimoji="0"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09E7CB3-BCC7-EBAA-519D-DBD59A2A3C04}"/>
              </a:ext>
            </a:extLst>
          </p:cNvPr>
          <p:cNvSpPr txBox="1"/>
          <p:nvPr/>
        </p:nvSpPr>
        <p:spPr>
          <a:xfrm>
            <a:off x="4329245" y="6305341"/>
            <a:ext cx="4070495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b="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*src_path: The path where the executable binary generated by the build exists</a:t>
            </a:r>
            <a:endParaRPr kumimoji="0" lang="en-US" altLang="ja-JP" sz="1050" b="0" i="0" u="none" strike="noStrike" cap="none" spc="0" normalizeH="0" baseline="0" dirty="0">
              <a:ln>
                <a:noFill/>
              </a:ln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 dst_path: The path to deploy the executable binary from src_path</a:t>
            </a:r>
            <a:endParaRPr kumimoji="0"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06BFD8B-5749-1FE5-BFC1-039F6800BBFD}"/>
              </a:ext>
            </a:extLst>
          </p:cNvPr>
          <p:cNvCxnSpPr>
            <a:cxnSpLocks/>
          </p:cNvCxnSpPr>
          <p:nvPr/>
        </p:nvCxnSpPr>
        <p:spPr>
          <a:xfrm>
            <a:off x="4613577" y="2231661"/>
            <a:ext cx="140114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BFA4A9-932D-BA77-09EB-FBA3EBC34FCF}"/>
              </a:ext>
            </a:extLst>
          </p:cNvPr>
          <p:cNvSpPr txBox="1"/>
          <p:nvPr/>
        </p:nvSpPr>
        <p:spPr>
          <a:xfrm>
            <a:off x="6004560" y="2061191"/>
            <a:ext cx="233871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spc="0" normalizeH="0" baseline="0" dirty="0">
                <a:solidFill>
                  <a:srgbClr val="FFFF00"/>
                </a:solidFill>
                <a:effectLst/>
                <a:uFillTx/>
                <a:sym typeface="ヒラギノ角ゴ ProN W3"/>
              </a:rPr>
              <a:t>*</a:t>
            </a:r>
            <a:endParaRPr kumimoji="0" lang="ja-JP" altLang="en-US" sz="11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620392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D320686B-ADF9-BB03-6CE3-2ADA12A5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34" y="6256208"/>
            <a:ext cx="5462596" cy="30717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BCBAA81-6CDB-6A14-1ECA-48D9082DD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53" y="4970102"/>
            <a:ext cx="5433376" cy="98955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D384694-7E66-624C-6004-4DC0A0D35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34" y="3050057"/>
            <a:ext cx="5433376" cy="120987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4F0EDD2-1E13-D581-148C-25F0D1143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53" y="1666431"/>
            <a:ext cx="5455577" cy="1043033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6D45473-50DF-447C-A986-D51A80F53AED}"/>
              </a:ext>
            </a:extLst>
          </p:cNvPr>
          <p:cNvSpPr txBox="1"/>
          <p:nvPr/>
        </p:nvSpPr>
        <p:spPr>
          <a:xfrm>
            <a:off x="0" y="55695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[Procedure - Build/Deployment Check -]</a:t>
            </a: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Run the build and deploy commands and ensure there are no errors.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1: Create a stub for the other device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967751-787D-94C8-E512-F74544766D71}"/>
              </a:ext>
            </a:extLst>
          </p:cNvPr>
          <p:cNvSpPr txBox="1"/>
          <p:nvPr/>
        </p:nvSpPr>
        <p:spPr>
          <a:xfrm>
            <a:off x="2961939" y="2640904"/>
            <a:ext cx="26856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spc="0" normalizeH="0" baseline="0" dirty="0">
                <a:ln>
                  <a:noFill/>
                </a:ln>
                <a:effectLst/>
                <a:uFillTx/>
                <a:sym typeface="ヒラギノ角ゴ ProN W3"/>
              </a:rPr>
              <a:t>Yes:</a:t>
            </a:r>
            <a:endParaRPr kumimoji="0"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B68AE0-8583-0352-35F3-36B056CBE1FE}"/>
              </a:ext>
            </a:extLst>
          </p:cNvPr>
          <p:cNvSpPr txBox="1"/>
          <p:nvPr/>
        </p:nvSpPr>
        <p:spPr>
          <a:xfrm>
            <a:off x="151240" y="1379823"/>
            <a:ext cx="3166980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i="0" u="none" strike="noStrike" cap="none" spc="0" normalizeH="0" baseline="0" dirty="0">
                <a:ln>
                  <a:noFill/>
                </a:ln>
                <a:effectLst/>
                <a:uFillTx/>
                <a:sym typeface="ヒラギノ角ゴ ProN W3"/>
              </a:rPr>
              <a:t>■ Execute build command</a:t>
            </a:r>
            <a:endParaRPr kumimoji="0"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5B90E6-8774-F712-0685-5BE612AF0EBE}"/>
              </a:ext>
            </a:extLst>
          </p:cNvPr>
          <p:cNvSpPr txBox="1"/>
          <p:nvPr/>
        </p:nvSpPr>
        <p:spPr>
          <a:xfrm>
            <a:off x="171789" y="4660769"/>
            <a:ext cx="3166980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i="0" u="none" strike="noStrike" cap="none" spc="0" normalizeH="0" baseline="0" dirty="0">
                <a:ln>
                  <a:noFill/>
                </a:ln>
                <a:effectLst/>
                <a:uFillTx/>
                <a:sym typeface="ヒラギノ角ゴ ProN W3"/>
              </a:rPr>
              <a:t>■ Execute the deploy command</a:t>
            </a:r>
            <a:endParaRPr kumimoji="0"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40CB06-5CE1-0990-5297-6E6253A686BE}"/>
              </a:ext>
            </a:extLst>
          </p:cNvPr>
          <p:cNvSpPr txBox="1"/>
          <p:nvPr/>
        </p:nvSpPr>
        <p:spPr>
          <a:xfrm>
            <a:off x="2961939" y="5907395"/>
            <a:ext cx="26856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spc="0" normalizeH="0" baseline="0" dirty="0">
                <a:ln>
                  <a:noFill/>
                </a:ln>
                <a:effectLst/>
                <a:uFillTx/>
                <a:sym typeface="ヒラギノ角ゴ ProN W3"/>
              </a:rPr>
              <a:t>Yes:</a:t>
            </a:r>
            <a:endParaRPr kumimoji="0"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871A006-7400-EF61-3A56-FB5AF0F7817D}"/>
              </a:ext>
            </a:extLst>
          </p:cNvPr>
          <p:cNvSpPr txBox="1"/>
          <p:nvPr/>
        </p:nvSpPr>
        <p:spPr>
          <a:xfrm>
            <a:off x="5174666" y="1105771"/>
            <a:ext cx="3517231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For copy and paste (ubuntu target)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AE18B6D-476E-0033-D9B3-F96A43671317}"/>
              </a:ext>
            </a:extLst>
          </p:cNvPr>
          <p:cNvSpPr txBox="1"/>
          <p:nvPr/>
        </p:nvSpPr>
        <p:spPr>
          <a:xfrm>
            <a:off x="5174666" y="4427405"/>
            <a:ext cx="1971201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For copy and paste (ubuntu target)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E2EE6C-A458-D64F-EDA1-FB790CC5A804}"/>
              </a:ext>
            </a:extLst>
          </p:cNvPr>
          <p:cNvSpPr txBox="1"/>
          <p:nvPr/>
        </p:nvSpPr>
        <p:spPr>
          <a:xfrm>
            <a:off x="5174666" y="1336619"/>
            <a:ext cx="351723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900" dirty="0">
                <a:sym typeface="ヒラギノ角ゴ ProN W3"/>
              </a:rPr>
              <a:t>python3 script/operation.py -m build -t ubuntu --no-cache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564782-74A4-EFFE-1176-EDDFC0EE7FD7}"/>
              </a:ext>
            </a:extLst>
          </p:cNvPr>
          <p:cNvSpPr txBox="1"/>
          <p:nvPr/>
        </p:nvSpPr>
        <p:spPr>
          <a:xfrm>
            <a:off x="5174666" y="4660769"/>
            <a:ext cx="295221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900" dirty="0">
                <a:sym typeface="ヒラギノ角ゴ ProN W3"/>
              </a:rPr>
              <a:t>python3 script/operation.py -m deploy -r ubuntu</a:t>
            </a:r>
          </a:p>
        </p:txBody>
      </p:sp>
    </p:spTree>
    <p:extLst>
      <p:ext uri="{BB962C8B-B14F-4D97-AF65-F5344CB8AC3E}">
        <p14:creationId xmlns:p14="http://schemas.microsoft.com/office/powerpoint/2010/main" val="335403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A98DBBA-2F13-CF32-E95A-809CB1DFD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31" y="676516"/>
            <a:ext cx="2900014" cy="2030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Creating a Test Pattern</a:t>
            </a:r>
            <a:endParaRPr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24AD9A-5BAA-3BA6-0E1A-E3778DC55B41}"/>
              </a:ext>
            </a:extLst>
          </p:cNvPr>
          <p:cNvSpPr/>
          <p:nvPr/>
        </p:nvSpPr>
        <p:spPr>
          <a:xfrm>
            <a:off x="6105831" y="1232852"/>
            <a:ext cx="700075" cy="328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146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2: Create a test pattern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EC418F-50A3-45B6-B620-7FE3F9F849A8}"/>
              </a:ext>
            </a:extLst>
          </p:cNvPr>
          <p:cNvSpPr txBox="1"/>
          <p:nvPr/>
        </p:nvSpPr>
        <p:spPr>
          <a:xfrm>
            <a:off x="0" y="540240"/>
            <a:ext cx="9144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[What is RPC?]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RPC stands for Remote Procedure Call.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Generally speaking, it is a set of rules for one piece of software to request processing from another piece of software via communication or other means and for returning the results.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By using RPC, it is possible to handle abnormal or infrequent communications at the intended timing.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 this CI environment, the tester issues communication instructions (at the intended timing) to the stub of the other machine,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Used to communicate with the target software (intended communication).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[Procedure - RPC implementation -]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To incorporate RPC into the remote machine stub, create the following four files.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The template file is available at the link below, so please modify the template file by referring to the contents of the link.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①</a:t>
            </a:r>
            <a:r>
              <a:rPr lang="en-US" altLang="ja-JP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. </a:t>
            </a:r>
            <a:r>
              <a:rPr lang="en-US" altLang="ja-JP" sz="14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rpc_invoke.h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②</a:t>
            </a:r>
            <a:r>
              <a:rPr lang="en-US" altLang="ja-JP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. rpc_invoke.cpp</a:t>
            </a: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③</a:t>
            </a:r>
            <a:r>
              <a:rPr lang="en-US" altLang="ja-JP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. </a:t>
            </a:r>
            <a:r>
              <a:rPr lang="en-US" altLang="ja-JP" sz="14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rpc_invoke_impl.h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④</a:t>
            </a:r>
            <a:r>
              <a:rPr lang="en-US" altLang="ja-JP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. rpc_invoke_impl.cpp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F974A3-3824-47F2-A3D3-60AF50755943}"/>
              </a:ext>
            </a:extLst>
          </p:cNvPr>
          <p:cNvSpPr txBox="1"/>
          <p:nvPr/>
        </p:nvSpPr>
        <p:spPr>
          <a:xfrm>
            <a:off x="0" y="5647383"/>
            <a:ext cx="288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Follow the steps below.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9B9C10A-CB51-15B7-EB75-2655A12AC4F2}"/>
              </a:ext>
            </a:extLst>
          </p:cNvPr>
          <p:cNvSpPr/>
          <p:nvPr/>
        </p:nvSpPr>
        <p:spPr>
          <a:xfrm>
            <a:off x="6255026" y="2246218"/>
            <a:ext cx="1505196" cy="10290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Target Software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3CCC22-7AC3-6C16-D58D-83B2D76A2E86}"/>
              </a:ext>
            </a:extLst>
          </p:cNvPr>
          <p:cNvSpPr/>
          <p:nvPr/>
        </p:nvSpPr>
        <p:spPr>
          <a:xfrm>
            <a:off x="3630294" y="2268782"/>
            <a:ext cx="1509358" cy="1029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Opposing machine stub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624DE8-5B8A-1D8F-6F8C-846979D345FE}"/>
              </a:ext>
            </a:extLst>
          </p:cNvPr>
          <p:cNvSpPr/>
          <p:nvPr/>
        </p:nvSpPr>
        <p:spPr>
          <a:xfrm>
            <a:off x="871764" y="2249725"/>
            <a:ext cx="1780357" cy="1029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tester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243E0F4-EA92-B488-E09C-24B10759C7B4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318084" y="2880665"/>
            <a:ext cx="1537192" cy="477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225999-30BB-64ED-B1CC-4FE6F58E1DC5}"/>
              </a:ext>
            </a:extLst>
          </p:cNvPr>
          <p:cNvSpPr txBox="1"/>
          <p:nvPr/>
        </p:nvSpPr>
        <p:spPr>
          <a:xfrm>
            <a:off x="2530921" y="2593407"/>
            <a:ext cx="127132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dirty="0">
                <a:solidFill>
                  <a:srgbClr val="FF0000"/>
                </a:solidFill>
                <a:sym typeface="ヒラギノ角ゴ ProN W3"/>
              </a:rPr>
              <a:t>Communication Instructions</a:t>
            </a:r>
            <a:endParaRPr kumimoji="0" lang="en-US" altLang="ja-JP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10BD7DC-0D7B-C854-47C4-915308CBA710}"/>
              </a:ext>
            </a:extLst>
          </p:cNvPr>
          <p:cNvCxnSpPr>
            <a:cxnSpLocks/>
          </p:cNvCxnSpPr>
          <p:nvPr/>
        </p:nvCxnSpPr>
        <p:spPr>
          <a:xfrm>
            <a:off x="4688291" y="2885436"/>
            <a:ext cx="1566735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B6BACB5-967B-989A-942B-288E379BE8CB}"/>
              </a:ext>
            </a:extLst>
          </p:cNvPr>
          <p:cNvSpPr txBox="1"/>
          <p:nvPr/>
        </p:nvSpPr>
        <p:spPr>
          <a:xfrm>
            <a:off x="5161409" y="2647379"/>
            <a:ext cx="1014372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dirty="0">
                <a:solidFill>
                  <a:srgbClr val="FF0000"/>
                </a:solidFill>
                <a:sym typeface="ヒラギノ角ゴ ProN W3"/>
              </a:rPr>
              <a:t>Communication for failure</a:t>
            </a:r>
            <a:endParaRPr kumimoji="0" lang="ja-JP" altLang="en-US" sz="11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B45B899-F4CC-85E3-3026-560E3A8D8E51}"/>
              </a:ext>
            </a:extLst>
          </p:cNvPr>
          <p:cNvSpPr/>
          <p:nvPr/>
        </p:nvSpPr>
        <p:spPr>
          <a:xfrm>
            <a:off x="3855276" y="2588093"/>
            <a:ext cx="841000" cy="59468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rpc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B9F536F-79F9-45CA-C3B5-0A3E285373E2}"/>
              </a:ext>
            </a:extLst>
          </p:cNvPr>
          <p:cNvSpPr/>
          <p:nvPr/>
        </p:nvSpPr>
        <p:spPr>
          <a:xfrm>
            <a:off x="4046472" y="3363964"/>
            <a:ext cx="3713749" cy="729404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RPC implementation example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・Function ID1 Communication A (ex. Method) is executed four times with different input values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・Function ID2 Communication B (ex. Event) is performed once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・Function ID3: Implement communication for malfunction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A91004-3751-642B-357B-93B65C16C3A6}"/>
              </a:ext>
            </a:extLst>
          </p:cNvPr>
          <p:cNvSpPr txBox="1"/>
          <p:nvPr/>
        </p:nvSpPr>
        <p:spPr>
          <a:xfrm>
            <a:off x="878119" y="2728724"/>
            <a:ext cx="18058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Request feature ID3</a:t>
            </a:r>
            <a:endParaRPr kumimoji="0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8C6001E3-49D4-BEDA-7A10-A6C8F7FC85AD}"/>
              </a:ext>
            </a:extLst>
          </p:cNvPr>
          <p:cNvSpPr/>
          <p:nvPr/>
        </p:nvSpPr>
        <p:spPr>
          <a:xfrm>
            <a:off x="7211573" y="2638684"/>
            <a:ext cx="1254110" cy="561472"/>
          </a:xfrm>
          <a:prstGeom prst="wedgeRoundRectCallout">
            <a:avLst>
              <a:gd name="adj1" fmla="val -75757"/>
              <a:gd name="adj2" fmla="val 1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Behavior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Is it as intended?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D32CAAB-63DD-43A6-38FF-D88FD8470E3D}"/>
              </a:ext>
            </a:extLst>
          </p:cNvPr>
          <p:cNvCxnSpPr>
            <a:cxnSpLocks/>
          </p:cNvCxnSpPr>
          <p:nvPr/>
        </p:nvCxnSpPr>
        <p:spPr>
          <a:xfrm flipH="1" flipV="1">
            <a:off x="2530001" y="3008562"/>
            <a:ext cx="1366219" cy="40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B6FF85F-E694-75D6-E97E-AA3497D7D5D1}"/>
              </a:ext>
            </a:extLst>
          </p:cNvPr>
          <p:cNvSpPr txBox="1"/>
          <p:nvPr/>
        </p:nvSpPr>
        <p:spPr>
          <a:xfrm>
            <a:off x="2539931" y="2994257"/>
            <a:ext cx="1271325" cy="241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b="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Return value (response)</a:t>
            </a:r>
          </a:p>
        </p:txBody>
      </p:sp>
      <p:graphicFrame>
        <p:nvGraphicFramePr>
          <p:cNvPr id="13" name="オブジェクト 12">
            <a:extLst>
              <a:ext uri="{FF2B5EF4-FFF2-40B4-BE49-F238E27FC236}">
                <a16:creationId xmlns:a16="http://schemas.microsoft.com/office/drawing/2014/main" id="{CCD35DBE-0588-A5FC-84CE-9E0C4DC5C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592077"/>
              </p:ext>
            </p:extLst>
          </p:nvPr>
        </p:nvGraphicFramePr>
        <p:xfrm>
          <a:off x="58993" y="598836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771480" progId="Word.Document.12">
                  <p:embed/>
                </p:oleObj>
              </mc:Choice>
              <mc:Fallback>
                <p:oleObj name="Document" showAsIcon="1" r:id="rId2" imgW="914400" imgH="771480" progId="Word.Document.12">
                  <p:embed/>
                  <p:pic>
                    <p:nvPicPr>
                      <p:cNvPr id="13" name="オブジェクト 12">
                        <a:extLst>
                          <a:ext uri="{FF2B5EF4-FFF2-40B4-BE49-F238E27FC236}">
                            <a16:creationId xmlns:a16="http://schemas.microsoft.com/office/drawing/2014/main" id="{CCD35DBE-0588-A5FC-84CE-9E0C4DC5CF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993" y="598836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030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>
            <a:extLst>
              <a:ext uri="{FF2B5EF4-FFF2-40B4-BE49-F238E27FC236}">
                <a16:creationId xmlns:a16="http://schemas.microsoft.com/office/drawing/2014/main" id="{BF8A5FC5-B223-C66A-92C0-8E3746159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826" y="3670962"/>
            <a:ext cx="6404270" cy="292578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21E5588-167B-5B0B-3D92-413955ADADEB}"/>
              </a:ext>
            </a:extLst>
          </p:cNvPr>
          <p:cNvSpPr/>
          <p:nvPr/>
        </p:nvSpPr>
        <p:spPr>
          <a:xfrm>
            <a:off x="464030" y="1383031"/>
            <a:ext cx="3127096" cy="1851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Opposing machine stub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2: Create a test pattern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EC418F-50A3-45B6-B620-7FE3F9F849A8}"/>
              </a:ext>
            </a:extLst>
          </p:cNvPr>
          <p:cNvSpPr txBox="1"/>
          <p:nvPr/>
        </p:nvSpPr>
        <p:spPr>
          <a:xfrm>
            <a:off x="0" y="55695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[Supplementary note - RPC implementation example]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 specific implementation example of the part corresponding to the RPC test pattern is described below.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7A7B840-18E0-9581-DBCF-0A6A3BEDB0EA}"/>
              </a:ext>
            </a:extLst>
          </p:cNvPr>
          <p:cNvSpPr/>
          <p:nvPr/>
        </p:nvSpPr>
        <p:spPr>
          <a:xfrm>
            <a:off x="648964" y="1757523"/>
            <a:ext cx="2702387" cy="12926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RPC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6A4465-AE9A-1DBC-9F38-821195120A10}"/>
              </a:ext>
            </a:extLst>
          </p:cNvPr>
          <p:cNvSpPr txBox="1"/>
          <p:nvPr/>
        </p:nvSpPr>
        <p:spPr>
          <a:xfrm>
            <a:off x="733425" y="2085256"/>
            <a:ext cx="25431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Implementing the process for test pattern 1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(Method communication at 10 ms intervals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　　　(Execute 4 times with different input)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15D3650-7E4A-9DF4-765E-2E4DF399BCD4}"/>
              </a:ext>
            </a:extLst>
          </p:cNvPr>
          <p:cNvSpPr/>
          <p:nvPr/>
        </p:nvSpPr>
        <p:spPr>
          <a:xfrm>
            <a:off x="2491171" y="4924720"/>
            <a:ext cx="5934881" cy="11164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CFEF938-884F-2439-A305-4D8B579F4A76}"/>
              </a:ext>
            </a:extLst>
          </p:cNvPr>
          <p:cNvSpPr/>
          <p:nvPr/>
        </p:nvSpPr>
        <p:spPr>
          <a:xfrm>
            <a:off x="2697895" y="5145095"/>
            <a:ext cx="5547689" cy="299043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718C1606-F8CF-AB24-BCD7-994CEF1470F9}"/>
              </a:ext>
            </a:extLst>
          </p:cNvPr>
          <p:cNvSpPr/>
          <p:nvPr/>
        </p:nvSpPr>
        <p:spPr>
          <a:xfrm>
            <a:off x="648731" y="4304238"/>
            <a:ext cx="1522572" cy="309263"/>
          </a:xfrm>
          <a:prstGeom prst="wedgeRectCallout">
            <a:avLst>
              <a:gd name="adj1" fmla="val 69099"/>
              <a:gd name="adj2" fmla="val 13822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 pattern implementation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E62F2D0-0468-EE3B-475D-11EF56925938}"/>
              </a:ext>
            </a:extLst>
          </p:cNvPr>
          <p:cNvGrpSpPr/>
          <p:nvPr/>
        </p:nvGrpSpPr>
        <p:grpSpPr>
          <a:xfrm>
            <a:off x="4182828" y="1383031"/>
            <a:ext cx="4176771" cy="1880146"/>
            <a:chOff x="534003" y="1398291"/>
            <a:chExt cx="4176771" cy="1880146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379BCCB-C1FC-B554-6A05-88F9A886E6CB}"/>
                </a:ext>
              </a:extLst>
            </p:cNvPr>
            <p:cNvSpPr/>
            <p:nvPr/>
          </p:nvSpPr>
          <p:spPr>
            <a:xfrm>
              <a:off x="534003" y="1398291"/>
              <a:ext cx="4176771" cy="1880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5F10F04-85B3-CE80-930B-BFB1B55E4F3B}"/>
                </a:ext>
              </a:extLst>
            </p:cNvPr>
            <p:cNvCxnSpPr>
              <a:cxnSpLocks/>
            </p:cNvCxnSpPr>
            <p:nvPr/>
          </p:nvCxnSpPr>
          <p:spPr>
            <a:xfrm>
              <a:off x="1337236" y="2560797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A15F9BD6-B2B9-23B3-4B7A-55FC24578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2527" y="2449062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05176D95-8EF1-C1D2-C631-2FC26E1E44C5}"/>
                </a:ext>
              </a:extLst>
            </p:cNvPr>
            <p:cNvCxnSpPr>
              <a:cxnSpLocks/>
            </p:cNvCxnSpPr>
            <p:nvPr/>
          </p:nvCxnSpPr>
          <p:spPr>
            <a:xfrm>
              <a:off x="2092527" y="2449062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9EF2C365-1E41-E8A0-9B9F-316AE22D8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61" y="2351294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30D91BB7-D443-7906-E48B-D53923EAB734}"/>
                </a:ext>
              </a:extLst>
            </p:cNvPr>
            <p:cNvCxnSpPr>
              <a:cxnSpLocks/>
            </p:cNvCxnSpPr>
            <p:nvPr/>
          </p:nvCxnSpPr>
          <p:spPr>
            <a:xfrm>
              <a:off x="2840361" y="2351294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15B57920-529F-9E23-4977-80F682C7FA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9551" y="2246543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D1869691-AEF7-71F9-951D-7DC742189E28}"/>
                </a:ext>
              </a:extLst>
            </p:cNvPr>
            <p:cNvCxnSpPr>
              <a:cxnSpLocks/>
            </p:cNvCxnSpPr>
            <p:nvPr/>
          </p:nvCxnSpPr>
          <p:spPr>
            <a:xfrm>
              <a:off x="3579551" y="2246543"/>
              <a:ext cx="77366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326EF7DE-8336-77DD-32A2-2FF2AA5FFB0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440" y="2003608"/>
              <a:ext cx="7495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D4879E6-5C40-145E-85FC-B135AFA7AB0B}"/>
                </a:ext>
              </a:extLst>
            </p:cNvPr>
            <p:cNvSpPr txBox="1"/>
            <p:nvPr/>
          </p:nvSpPr>
          <p:spPr>
            <a:xfrm>
              <a:off x="1470523" y="1735803"/>
              <a:ext cx="446231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10ms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95831E93-57AB-2B8B-92F8-E34CE90108FB}"/>
                </a:ext>
              </a:extLst>
            </p:cNvPr>
            <p:cNvSpPr txBox="1"/>
            <p:nvPr/>
          </p:nvSpPr>
          <p:spPr>
            <a:xfrm>
              <a:off x="652641" y="2331049"/>
              <a:ext cx="580749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dirty="0">
                  <a:solidFill>
                    <a:srgbClr val="FF0000"/>
                  </a:solidFill>
                  <a:sym typeface="ヒラギノ角ゴ ProN W3"/>
                </a:rPr>
                <a:t>input</a:t>
              </a:r>
              <a:endParaRPr kumimoji="0" lang="ja-JP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38A852E6-9ACB-E31C-ABE4-910FF8D424E9}"/>
                </a:ext>
              </a:extLst>
            </p:cNvPr>
            <p:cNvCxnSpPr>
              <a:cxnSpLocks/>
            </p:cNvCxnSpPr>
            <p:nvPr/>
          </p:nvCxnSpPr>
          <p:spPr>
            <a:xfrm>
              <a:off x="2076954" y="2003608"/>
              <a:ext cx="7495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1BD73EB-C25F-FC2B-519D-7950C6287574}"/>
                </a:ext>
              </a:extLst>
            </p:cNvPr>
            <p:cNvSpPr txBox="1"/>
            <p:nvPr/>
          </p:nvSpPr>
          <p:spPr>
            <a:xfrm>
              <a:off x="2220037" y="1735803"/>
              <a:ext cx="446231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10ms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1055719C-BD28-DDC6-196B-C684B091A3AE}"/>
                </a:ext>
              </a:extLst>
            </p:cNvPr>
            <p:cNvCxnSpPr>
              <a:cxnSpLocks/>
            </p:cNvCxnSpPr>
            <p:nvPr/>
          </p:nvCxnSpPr>
          <p:spPr>
            <a:xfrm>
              <a:off x="2816538" y="2003608"/>
              <a:ext cx="7495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876D68A-5809-E0BF-0FA6-D1A3DF32FDE1}"/>
                </a:ext>
              </a:extLst>
            </p:cNvPr>
            <p:cNvSpPr txBox="1"/>
            <p:nvPr/>
          </p:nvSpPr>
          <p:spPr>
            <a:xfrm>
              <a:off x="2959621" y="1735803"/>
              <a:ext cx="446231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10ms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66E11A0-5F69-8D5A-6478-241167BC38E2}"/>
                </a:ext>
              </a:extLst>
            </p:cNvPr>
            <p:cNvCxnSpPr>
              <a:cxnSpLocks/>
            </p:cNvCxnSpPr>
            <p:nvPr/>
          </p:nvCxnSpPr>
          <p:spPr>
            <a:xfrm>
              <a:off x="3587609" y="2003608"/>
              <a:ext cx="7495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E979AAA-320F-F52C-B8D7-48CDBEFDA8D8}"/>
                </a:ext>
              </a:extLst>
            </p:cNvPr>
            <p:cNvSpPr txBox="1"/>
            <p:nvPr/>
          </p:nvSpPr>
          <p:spPr>
            <a:xfrm>
              <a:off x="3730692" y="1735803"/>
              <a:ext cx="446231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10ms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3CDF8D5-3A52-6650-D872-33ABE59A4F02}"/>
                </a:ext>
              </a:extLst>
            </p:cNvPr>
            <p:cNvSpPr txBox="1"/>
            <p:nvPr/>
          </p:nvSpPr>
          <p:spPr>
            <a:xfrm>
              <a:off x="534003" y="2847718"/>
              <a:ext cx="846410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i="0" u="none" strike="noStrike" cap="none" spc="0" normalizeH="0" baseline="0" dirty="0">
                  <a:solidFill>
                    <a:srgbClr val="FF0000"/>
                  </a:solidFill>
                  <a:effectLst/>
                  <a:uFillTx/>
                  <a:sym typeface="ヒラギノ角ゴ ProN W3"/>
                </a:rPr>
                <a:t>output</a:t>
              </a:r>
              <a:endParaRPr kumimoji="0" lang="ja-JP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9683079-F191-EED0-69A2-E6F54E2057D8}"/>
                </a:ext>
              </a:extLst>
            </p:cNvPr>
            <p:cNvSpPr txBox="1"/>
            <p:nvPr/>
          </p:nvSpPr>
          <p:spPr>
            <a:xfrm>
              <a:off x="654946" y="1829793"/>
              <a:ext cx="580749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period</a:t>
              </a:r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E606CA35-6649-123A-9B34-CD8B1CA5D12C}"/>
                </a:ext>
              </a:extLst>
            </p:cNvPr>
            <p:cNvCxnSpPr>
              <a:cxnSpLocks/>
            </p:cNvCxnSpPr>
            <p:nvPr/>
          </p:nvCxnSpPr>
          <p:spPr>
            <a:xfrm>
              <a:off x="1320496" y="1735803"/>
              <a:ext cx="6944" cy="1542634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1D1BABD7-4318-C7C4-54C8-618075953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8007" y="1735803"/>
              <a:ext cx="12003" cy="1484037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DE529C59-9F55-8381-4A9A-3A8DE7117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5661" y="1696115"/>
              <a:ext cx="10877" cy="1438861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F0A31DCC-F3AF-E75C-FF16-9BA5076437B8}"/>
                </a:ext>
              </a:extLst>
            </p:cNvPr>
            <p:cNvSpPr txBox="1"/>
            <p:nvPr/>
          </p:nvSpPr>
          <p:spPr>
            <a:xfrm>
              <a:off x="1276504" y="2352608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289150A8-F36C-DDC3-DB11-A128CCB76247}"/>
                </a:ext>
              </a:extLst>
            </p:cNvPr>
            <p:cNvSpPr txBox="1"/>
            <p:nvPr/>
          </p:nvSpPr>
          <p:spPr>
            <a:xfrm>
              <a:off x="2050285" y="2232036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dirty="0">
                  <a:solidFill>
                    <a:srgbClr val="5E5E5E"/>
                  </a:solidFill>
                  <a:sym typeface="ヒラギノ角ゴ ProN W3"/>
                </a:rPr>
                <a:t>20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8A595A18-5F48-BB76-39B3-ECF51FCC6561}"/>
                </a:ext>
              </a:extLst>
            </p:cNvPr>
            <p:cNvSpPr txBox="1"/>
            <p:nvPr/>
          </p:nvSpPr>
          <p:spPr>
            <a:xfrm>
              <a:off x="2774663" y="2133850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30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E7CF691D-FD95-8472-B906-3D4BC7EA989C}"/>
                </a:ext>
              </a:extLst>
            </p:cNvPr>
            <p:cNvSpPr txBox="1"/>
            <p:nvPr/>
          </p:nvSpPr>
          <p:spPr>
            <a:xfrm>
              <a:off x="3524178" y="2037727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dirty="0">
                  <a:solidFill>
                    <a:srgbClr val="5E5E5E"/>
                  </a:solidFill>
                  <a:sym typeface="ヒラギノ角ゴ ProN W3"/>
                </a:rPr>
                <a:t>40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AD445E7-5AB2-52B2-FD2A-322AAC005D3E}"/>
                </a:ext>
              </a:extLst>
            </p:cNvPr>
            <p:cNvCxnSpPr>
              <a:cxnSpLocks/>
            </p:cNvCxnSpPr>
            <p:nvPr/>
          </p:nvCxnSpPr>
          <p:spPr>
            <a:xfrm>
              <a:off x="1327440" y="3042732"/>
              <a:ext cx="74257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8115D565-B4D4-C10A-3D43-66B26A818622}"/>
                </a:ext>
              </a:extLst>
            </p:cNvPr>
            <p:cNvCxnSpPr>
              <a:cxnSpLocks/>
            </p:cNvCxnSpPr>
            <p:nvPr/>
          </p:nvCxnSpPr>
          <p:spPr>
            <a:xfrm>
              <a:off x="2077207" y="2932179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6CAACA25-8652-D763-53BA-429A7E159D70}"/>
                </a:ext>
              </a:extLst>
            </p:cNvPr>
            <p:cNvCxnSpPr>
              <a:cxnSpLocks/>
            </p:cNvCxnSpPr>
            <p:nvPr/>
          </p:nvCxnSpPr>
          <p:spPr>
            <a:xfrm>
              <a:off x="2816538" y="2819474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7D13A42-5CE4-5585-5811-3138CDB65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0010" y="2939961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9924AF6E-5E3A-45B3-ABF5-679279D94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61" y="2819474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686F543A-6586-7228-E44E-7E12A96DBCD6}"/>
                </a:ext>
              </a:extLst>
            </p:cNvPr>
            <p:cNvSpPr txBox="1"/>
            <p:nvPr/>
          </p:nvSpPr>
          <p:spPr>
            <a:xfrm>
              <a:off x="2043231" y="2721069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dirty="0">
                  <a:solidFill>
                    <a:srgbClr val="5E5E5E"/>
                  </a:solidFill>
                  <a:sym typeface="ヒラギノ角ゴ ProN W3"/>
                </a:rPr>
                <a:t>20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0718727B-63DF-782B-710F-648779CBC844}"/>
                </a:ext>
              </a:extLst>
            </p:cNvPr>
            <p:cNvSpPr txBox="1"/>
            <p:nvPr/>
          </p:nvSpPr>
          <p:spPr>
            <a:xfrm>
              <a:off x="2781450" y="2610514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30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7B22CA47-2DA1-5F9A-B0EE-D6429F4E796E}"/>
                </a:ext>
              </a:extLst>
            </p:cNvPr>
            <p:cNvSpPr txBox="1"/>
            <p:nvPr/>
          </p:nvSpPr>
          <p:spPr>
            <a:xfrm>
              <a:off x="1285845" y="2818023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64749668-3E28-6EA7-8C2F-0DA9720AA4D1}"/>
                </a:ext>
              </a:extLst>
            </p:cNvPr>
            <p:cNvCxnSpPr>
              <a:cxnSpLocks/>
            </p:cNvCxnSpPr>
            <p:nvPr/>
          </p:nvCxnSpPr>
          <p:spPr>
            <a:xfrm>
              <a:off x="3595652" y="2819474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B0E5573-18BB-42A0-1EC3-6BDC7788DD80}"/>
                </a:ext>
              </a:extLst>
            </p:cNvPr>
            <p:cNvSpPr txBox="1"/>
            <p:nvPr/>
          </p:nvSpPr>
          <p:spPr>
            <a:xfrm>
              <a:off x="3538365" y="2582900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FF0000"/>
                  </a:solidFill>
                  <a:effectLst/>
                  <a:uFillTx/>
                  <a:sym typeface="ヒラギノ角ゴ ProN W3"/>
                </a:rPr>
                <a:t>30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6BD75ED4-7FDC-ED21-A73A-03E296DE4EAD}"/>
                </a:ext>
              </a:extLst>
            </p:cNvPr>
            <p:cNvCxnSpPr>
              <a:cxnSpLocks/>
            </p:cNvCxnSpPr>
            <p:nvPr/>
          </p:nvCxnSpPr>
          <p:spPr>
            <a:xfrm>
              <a:off x="3579551" y="1735803"/>
              <a:ext cx="8058" cy="1399173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082AB9B0-D16D-B236-C802-228A0695395F}"/>
                </a:ext>
              </a:extLst>
            </p:cNvPr>
            <p:cNvSpPr txBox="1"/>
            <p:nvPr/>
          </p:nvSpPr>
          <p:spPr>
            <a:xfrm>
              <a:off x="534003" y="1410542"/>
              <a:ext cx="173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Example: Test Pattern 1</a:t>
              </a:r>
            </a:p>
          </p:txBody>
        </p:sp>
      </p:grp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D64A3B2-C520-2664-2FB5-A5D405883C17}"/>
              </a:ext>
            </a:extLst>
          </p:cNvPr>
          <p:cNvCxnSpPr>
            <a:cxnSpLocks/>
          </p:cNvCxnSpPr>
          <p:nvPr/>
        </p:nvCxnSpPr>
        <p:spPr>
          <a:xfrm>
            <a:off x="4182828" y="3890168"/>
            <a:ext cx="49164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吹き出し: 四角形 55">
            <a:extLst>
              <a:ext uri="{FF2B5EF4-FFF2-40B4-BE49-F238E27FC236}">
                <a16:creationId xmlns:a16="http://schemas.microsoft.com/office/drawing/2014/main" id="{BC961F89-074F-ADEC-2FD7-CF00A0E57C6A}"/>
              </a:ext>
            </a:extLst>
          </p:cNvPr>
          <p:cNvSpPr/>
          <p:nvPr/>
        </p:nvSpPr>
        <p:spPr>
          <a:xfrm>
            <a:off x="5243179" y="3469037"/>
            <a:ext cx="2177329" cy="452865"/>
          </a:xfrm>
          <a:prstGeom prst="wedgeRectCallout">
            <a:avLst>
              <a:gd name="adj1" fmla="val -74082"/>
              <a:gd name="adj2" fmla="val 301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 pattern 1 from the tester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Instruction-driven functions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E39F3C8-CF59-BB13-5AB0-F012C1EA3111}"/>
              </a:ext>
            </a:extLst>
          </p:cNvPr>
          <p:cNvSpPr/>
          <p:nvPr/>
        </p:nvSpPr>
        <p:spPr>
          <a:xfrm>
            <a:off x="38100" y="4863427"/>
            <a:ext cx="2240853" cy="479731"/>
          </a:xfrm>
          <a:prstGeom prst="wedgeRectCallout">
            <a:avLst>
              <a:gd name="adj1" fmla="val 66928"/>
              <a:gd name="adj2" fmla="val 3208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 pattern communication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(i*10 corresponds to the input in the upper right figure)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BC0DB91-9EC7-66EF-51E9-6D0C41C0A4FA}"/>
              </a:ext>
            </a:extLst>
          </p:cNvPr>
          <p:cNvSpPr/>
          <p:nvPr/>
        </p:nvSpPr>
        <p:spPr>
          <a:xfrm>
            <a:off x="2691116" y="5439274"/>
            <a:ext cx="5679060" cy="18709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9" name="吹き出し: 四角形 58">
            <a:extLst>
              <a:ext uri="{FF2B5EF4-FFF2-40B4-BE49-F238E27FC236}">
                <a16:creationId xmlns:a16="http://schemas.microsoft.com/office/drawing/2014/main" id="{C114F213-9B6E-A30C-EAFF-A6DE9D818C25}"/>
              </a:ext>
            </a:extLst>
          </p:cNvPr>
          <p:cNvSpPr/>
          <p:nvPr/>
        </p:nvSpPr>
        <p:spPr>
          <a:xfrm>
            <a:off x="993228" y="6019388"/>
            <a:ext cx="1181248" cy="309263"/>
          </a:xfrm>
          <a:prstGeom prst="wedgeRectCallout">
            <a:avLst>
              <a:gd name="adj1" fmla="val 95596"/>
              <a:gd name="adj2" fmla="val -886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10ms sleep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B3CA197-22CC-84CD-5AD8-41BB9E30901E}"/>
              </a:ext>
            </a:extLst>
          </p:cNvPr>
          <p:cNvSpPr/>
          <p:nvPr/>
        </p:nvSpPr>
        <p:spPr>
          <a:xfrm>
            <a:off x="2664975" y="5699400"/>
            <a:ext cx="2656326" cy="2315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BF857B5-BBF0-AA9A-2CD6-DFB924603F33}"/>
              </a:ext>
            </a:extLst>
          </p:cNvPr>
          <p:cNvSpPr txBox="1"/>
          <p:nvPr/>
        </p:nvSpPr>
        <p:spPr>
          <a:xfrm>
            <a:off x="2087826" y="3428335"/>
            <a:ext cx="1771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Calibri" pitchFamily="34" charset="0"/>
                <a:ea typeface="Calibri" pitchFamily="34" charset="0"/>
                <a:cs typeface="Calibri" pitchFamily="34" charset="0"/>
              </a:rPr>
              <a:t>rpc_invoke_impl.cpp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051A554-55AD-BFC9-26E7-C7D3FA3F9875}"/>
              </a:ext>
            </a:extLst>
          </p:cNvPr>
          <p:cNvSpPr/>
          <p:nvPr/>
        </p:nvSpPr>
        <p:spPr>
          <a:xfrm>
            <a:off x="38100" y="5481712"/>
            <a:ext cx="2289245" cy="420466"/>
          </a:xfrm>
          <a:prstGeom prst="wedgeRectCallout">
            <a:avLst>
              <a:gd name="adj1" fmla="val 66462"/>
              <a:gd name="adj2" fmla="val -3552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Log Output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(out2 corresponds to the output in the upper right figure)</a:t>
            </a:r>
          </a:p>
        </p:txBody>
      </p:sp>
      <p:sp>
        <p:nvSpPr>
          <p:cNvPr id="65" name="稲妻 64">
            <a:extLst>
              <a:ext uri="{FF2B5EF4-FFF2-40B4-BE49-F238E27FC236}">
                <a16:creationId xmlns:a16="http://schemas.microsoft.com/office/drawing/2014/main" id="{87C61E04-E01F-AF17-A305-357C20EDBF51}"/>
              </a:ext>
            </a:extLst>
          </p:cNvPr>
          <p:cNvSpPr/>
          <p:nvPr/>
        </p:nvSpPr>
        <p:spPr>
          <a:xfrm>
            <a:off x="4783050" y="1679245"/>
            <a:ext cx="168662" cy="19923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稲妻 65">
            <a:extLst>
              <a:ext uri="{FF2B5EF4-FFF2-40B4-BE49-F238E27FC236}">
                <a16:creationId xmlns:a16="http://schemas.microsoft.com/office/drawing/2014/main" id="{24F81A90-8D4A-E40A-990C-5E6C77162544}"/>
              </a:ext>
            </a:extLst>
          </p:cNvPr>
          <p:cNvSpPr/>
          <p:nvPr/>
        </p:nvSpPr>
        <p:spPr>
          <a:xfrm>
            <a:off x="5532281" y="1679245"/>
            <a:ext cx="168662" cy="19923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稲妻 66">
            <a:extLst>
              <a:ext uri="{FF2B5EF4-FFF2-40B4-BE49-F238E27FC236}">
                <a16:creationId xmlns:a16="http://schemas.microsoft.com/office/drawing/2014/main" id="{53ABC969-527C-5B5A-901E-D41FE012EC44}"/>
              </a:ext>
            </a:extLst>
          </p:cNvPr>
          <p:cNvSpPr/>
          <p:nvPr/>
        </p:nvSpPr>
        <p:spPr>
          <a:xfrm>
            <a:off x="6289134" y="1694487"/>
            <a:ext cx="168662" cy="19923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稲妻 67">
            <a:extLst>
              <a:ext uri="{FF2B5EF4-FFF2-40B4-BE49-F238E27FC236}">
                <a16:creationId xmlns:a16="http://schemas.microsoft.com/office/drawing/2014/main" id="{37F70964-A623-8227-DE53-F0F60F21F120}"/>
              </a:ext>
            </a:extLst>
          </p:cNvPr>
          <p:cNvSpPr/>
          <p:nvPr/>
        </p:nvSpPr>
        <p:spPr>
          <a:xfrm>
            <a:off x="7034592" y="1692943"/>
            <a:ext cx="168662" cy="19923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094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2: Create a test pattern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EC418F-50A3-45B6-B620-7FE3F9F849A8}"/>
              </a:ext>
            </a:extLst>
          </p:cNvPr>
          <p:cNvSpPr txBox="1"/>
          <p:nvPr/>
        </p:nvSpPr>
        <p:spPr>
          <a:xfrm>
            <a:off x="0" y="55695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[Procedure - Incorporate RPC into the remote machine stub]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Incorporate RPC into the opposing machine stub and check the build.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F974A3-3824-47F2-A3D3-60AF50755943}"/>
              </a:ext>
            </a:extLst>
          </p:cNvPr>
          <p:cNvSpPr txBox="1"/>
          <p:nvPr/>
        </p:nvSpPr>
        <p:spPr>
          <a:xfrm>
            <a:off x="-2312" y="1164941"/>
            <a:ext cx="288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Follow the steps below.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1171D9F-8E65-CECC-FAB0-2CC94A24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7" y="4345444"/>
            <a:ext cx="4473001" cy="23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A462444-278B-4B18-6677-5344E0983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744" y="4364780"/>
            <a:ext cx="3884137" cy="111383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733E172-F5C5-D213-DE0D-67F05F1378A4}"/>
              </a:ext>
            </a:extLst>
          </p:cNvPr>
          <p:cNvSpPr txBox="1"/>
          <p:nvPr/>
        </p:nvSpPr>
        <p:spPr>
          <a:xfrm>
            <a:off x="4875388" y="4037667"/>
            <a:ext cx="288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Example: When executing a build command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F32EAAA-E014-6D0A-B998-474DA81E20A0}"/>
              </a:ext>
            </a:extLst>
          </p:cNvPr>
          <p:cNvSpPr/>
          <p:nvPr/>
        </p:nvSpPr>
        <p:spPr>
          <a:xfrm>
            <a:off x="4989743" y="5014287"/>
            <a:ext cx="1394123" cy="412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A7297382-1411-7385-94E9-00062023882C}"/>
              </a:ext>
            </a:extLst>
          </p:cNvPr>
          <p:cNvSpPr/>
          <p:nvPr/>
        </p:nvSpPr>
        <p:spPr>
          <a:xfrm>
            <a:off x="5469428" y="5666614"/>
            <a:ext cx="2137434" cy="613510"/>
          </a:xfrm>
          <a:prstGeom prst="wedgeRectCallout">
            <a:avLst>
              <a:gd name="adj1" fmla="val -32354"/>
              <a:gd name="adj2" fmla="val -8363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Build Order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(You won't know until you build it)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156446-5A06-ECF6-C9A2-9EB2AD70F4EF}"/>
              </a:ext>
            </a:extLst>
          </p:cNvPr>
          <p:cNvSpPr txBox="1"/>
          <p:nvPr/>
        </p:nvSpPr>
        <p:spPr>
          <a:xfrm>
            <a:off x="198379" y="4057003"/>
            <a:ext cx="1248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Link excerpt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8D6BE1-3C68-CD31-FD0C-095F4E9872AB}"/>
              </a:ext>
            </a:extLst>
          </p:cNvPr>
          <p:cNvSpPr txBox="1"/>
          <p:nvPr/>
        </p:nvSpPr>
        <p:spPr>
          <a:xfrm>
            <a:off x="-2312" y="2508538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[Additional information about rpclib]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Regarding "Modifying CMakelists.txt," in order to use RPC, you need to build including rpclib.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As of April 8, 2024, the provided SDK does not include rpclib,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As a temporary solution, if you have an application that uses RPC, you will need to install rpclib in CMakeLists.txt.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Please note that if you are incorporating RPC into multiple apps, you only need to write it in one CMakeLists.txt.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This must be included in the CMakeList.txt of the first app that is built among apps that incorporate RPC.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AAA5306D-EA50-C273-1F36-72D7CA6B61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53820"/>
              </p:ext>
            </p:extLst>
          </p:nvPr>
        </p:nvGraphicFramePr>
        <p:xfrm>
          <a:off x="0" y="153878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AAA5306D-EA50-C273-1F36-72D7CA6B61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53878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085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2F411C2-0B99-0FD8-1921-BAB6ACB0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1" y="4706585"/>
            <a:ext cx="2873686" cy="207859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2: Create a test pattern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4AAFB0-9A09-D150-BFB9-5CBF11052267}"/>
              </a:ext>
            </a:extLst>
          </p:cNvPr>
          <p:cNvSpPr txBox="1"/>
          <p:nvPr/>
        </p:nvSpPr>
        <p:spPr>
          <a:xfrm>
            <a:off x="0" y="54719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[Additional information - Regarding RPC integration -]</a:t>
            </a: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Regarding "Modifying source files"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The implementation details vary depending on the software, and the additional sections may also differ.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As an example, an example of adding SampleClient is described in this document.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75DD3F75-06A7-B616-F350-DEFE053AB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80" y="1414942"/>
            <a:ext cx="8517467" cy="363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079E2F1-4257-CD9A-A9AB-4EDEE73B5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77" y="3867936"/>
            <a:ext cx="5774267" cy="5167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9B02C23-79C5-B045-C82B-879541FB8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62" y="2100855"/>
            <a:ext cx="4409798" cy="1581257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94C95FC-F6E5-0C4C-5789-13722F624391}"/>
              </a:ext>
            </a:extLst>
          </p:cNvPr>
          <p:cNvSpPr/>
          <p:nvPr/>
        </p:nvSpPr>
        <p:spPr>
          <a:xfrm>
            <a:off x="1209301" y="2315884"/>
            <a:ext cx="1909819" cy="17839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66D1EC8-8F41-2475-C521-2C2B1F25B9A5}"/>
              </a:ext>
            </a:extLst>
          </p:cNvPr>
          <p:cNvSpPr/>
          <p:nvPr/>
        </p:nvSpPr>
        <p:spPr>
          <a:xfrm>
            <a:off x="1437899" y="2820847"/>
            <a:ext cx="1874261" cy="17635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8449D1AC-0792-9CDC-34C8-4A18BE1AD052}"/>
              </a:ext>
            </a:extLst>
          </p:cNvPr>
          <p:cNvSpPr/>
          <p:nvPr/>
        </p:nvSpPr>
        <p:spPr>
          <a:xfrm>
            <a:off x="3509566" y="2653606"/>
            <a:ext cx="1231989" cy="363152"/>
          </a:xfrm>
          <a:prstGeom prst="wedgeRectCallout">
            <a:avLst>
              <a:gd name="adj1" fmla="val -69078"/>
              <a:gd name="adj2" fmla="val 1829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Initialize process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0F9B786-0B57-8A84-6DC1-93416AD852CE}"/>
              </a:ext>
            </a:extLst>
          </p:cNvPr>
          <p:cNvSpPr/>
          <p:nvPr/>
        </p:nvSpPr>
        <p:spPr>
          <a:xfrm>
            <a:off x="1422659" y="3084097"/>
            <a:ext cx="3484621" cy="4465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155BDDE6-29ED-DE6B-2BD7-0B3EC9990544}"/>
              </a:ext>
            </a:extLst>
          </p:cNvPr>
          <p:cNvSpPr/>
          <p:nvPr/>
        </p:nvSpPr>
        <p:spPr>
          <a:xfrm>
            <a:off x="3402569" y="2193951"/>
            <a:ext cx="1588089" cy="294436"/>
          </a:xfrm>
          <a:prstGeom prst="wedgeRectCallout">
            <a:avLst>
              <a:gd name="adj1" fmla="val -69078"/>
              <a:gd name="adj2" fmla="val 1829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Instance creation process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3145CB5-CB16-AC3B-CFD2-53895A6B00B0}"/>
              </a:ext>
            </a:extLst>
          </p:cNvPr>
          <p:cNvSpPr/>
          <p:nvPr/>
        </p:nvSpPr>
        <p:spPr>
          <a:xfrm>
            <a:off x="1014072" y="4754239"/>
            <a:ext cx="1885761" cy="2707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4316A232-7A3B-AB56-AA33-715E9AEEEAC9}"/>
              </a:ext>
            </a:extLst>
          </p:cNvPr>
          <p:cNvSpPr/>
          <p:nvPr/>
        </p:nvSpPr>
        <p:spPr>
          <a:xfrm>
            <a:off x="3700685" y="4706585"/>
            <a:ext cx="3195415" cy="786832"/>
          </a:xfrm>
          <a:prstGeom prst="wedgeRectCallout">
            <a:avLst>
              <a:gd name="adj1" fmla="val -78301"/>
              <a:gd name="adj2" fmla="val -349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 the image above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After the initialization process and before the soft start process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Implemented RPC thread generation process.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F3634386-C554-87EB-6BAE-428901430DA4}"/>
              </a:ext>
            </a:extLst>
          </p:cNvPr>
          <p:cNvSpPr/>
          <p:nvPr/>
        </p:nvSpPr>
        <p:spPr>
          <a:xfrm>
            <a:off x="5284948" y="2987425"/>
            <a:ext cx="2600383" cy="729225"/>
          </a:xfrm>
          <a:prstGeom prst="wedgeRectCallout">
            <a:avLst>
              <a:gd name="adj1" fmla="val -65811"/>
              <a:gd name="adj2" fmla="val -2181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After the Initialize process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instance setting function was called.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*Pass the created instance.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474B58-C685-E37E-F49F-A72676BDD2DE}"/>
              </a:ext>
            </a:extLst>
          </p:cNvPr>
          <p:cNvSpPr txBox="1"/>
          <p:nvPr/>
        </p:nvSpPr>
        <p:spPr>
          <a:xfrm>
            <a:off x="690561" y="4419206"/>
            <a:ext cx="244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Example: SampleClient’s main.cpp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0034376-FF6C-E5D8-9E2E-643561D9090B}"/>
              </a:ext>
            </a:extLst>
          </p:cNvPr>
          <p:cNvSpPr txBox="1"/>
          <p:nvPr/>
        </p:nvSpPr>
        <p:spPr>
          <a:xfrm>
            <a:off x="650180" y="1814170"/>
            <a:ext cx="244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Example: SampleClient’s main.cpp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E6158AC-461B-3D8C-99F7-A42A4F78BB32}"/>
              </a:ext>
            </a:extLst>
          </p:cNvPr>
          <p:cNvCxnSpPr>
            <a:cxnSpLocks/>
          </p:cNvCxnSpPr>
          <p:nvPr/>
        </p:nvCxnSpPr>
        <p:spPr>
          <a:xfrm>
            <a:off x="3764013" y="3364060"/>
            <a:ext cx="1073417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CC69E2-45D5-D909-24F4-76185EF15A33}"/>
              </a:ext>
            </a:extLst>
          </p:cNvPr>
          <p:cNvSpPr txBox="1"/>
          <p:nvPr/>
        </p:nvSpPr>
        <p:spPr>
          <a:xfrm>
            <a:off x="959261" y="3064341"/>
            <a:ext cx="537400" cy="28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postscript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144E98-F113-FCF9-5C55-3288042CC116}"/>
              </a:ext>
            </a:extLst>
          </p:cNvPr>
          <p:cNvSpPr txBox="1"/>
          <p:nvPr/>
        </p:nvSpPr>
        <p:spPr>
          <a:xfrm>
            <a:off x="609127" y="4706908"/>
            <a:ext cx="537400" cy="28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postscript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DBE6684-5DFE-DCC6-34B6-CFEC5DF7893A}"/>
              </a:ext>
            </a:extLst>
          </p:cNvPr>
          <p:cNvCxnSpPr>
            <a:cxnSpLocks/>
          </p:cNvCxnSpPr>
          <p:nvPr/>
        </p:nvCxnSpPr>
        <p:spPr>
          <a:xfrm>
            <a:off x="1880133" y="1739070"/>
            <a:ext cx="35453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B10F9-14C0-8184-1281-42B771EF193A}"/>
              </a:ext>
            </a:extLst>
          </p:cNvPr>
          <p:cNvCxnSpPr>
            <a:cxnSpLocks/>
          </p:cNvCxnSpPr>
          <p:nvPr/>
        </p:nvCxnSpPr>
        <p:spPr>
          <a:xfrm>
            <a:off x="1465268" y="4345559"/>
            <a:ext cx="33016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186CD2A-3C04-CF4C-8E02-BCC25FFF615B}"/>
              </a:ext>
            </a:extLst>
          </p:cNvPr>
          <p:cNvSpPr/>
          <p:nvPr/>
        </p:nvSpPr>
        <p:spPr>
          <a:xfrm>
            <a:off x="1078470" y="6523864"/>
            <a:ext cx="1440364" cy="17327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49F1CCE3-C296-1A74-139A-5D3AE32FFF2A}"/>
              </a:ext>
            </a:extLst>
          </p:cNvPr>
          <p:cNvSpPr/>
          <p:nvPr/>
        </p:nvSpPr>
        <p:spPr>
          <a:xfrm>
            <a:off x="2786574" y="6342288"/>
            <a:ext cx="1231989" cy="363152"/>
          </a:xfrm>
          <a:prstGeom prst="wedgeRectCallout">
            <a:avLst>
              <a:gd name="adj1" fmla="val -69078"/>
              <a:gd name="adj2" fmla="val 1829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Soft start process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389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table of contents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B4797F-9BB9-4A5B-9467-1A2F7931DDFB}"/>
              </a:ext>
            </a:extLst>
          </p:cNvPr>
          <p:cNvSpPr txBox="1">
            <a:spLocks/>
          </p:cNvSpPr>
          <p:nvPr/>
        </p:nvSpPr>
        <p:spPr>
          <a:xfrm>
            <a:off x="0" y="561439"/>
            <a:ext cx="9144000" cy="6296561"/>
          </a:xfrm>
          <a:prstGeom prst="rect">
            <a:avLst/>
          </a:prstGeom>
          <a:noFill/>
        </p:spPr>
        <p:txBody>
          <a:bodyPr wrap="none" numCol="1" rtlCol="0">
            <a:no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【table of contents】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Introduction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Purpose of this book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Scope of this document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Manual List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Integration verification concept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Integration verification concepts: Purpose/Step-by-step verification/Regression testing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The concept of an integrated verification environment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Framework used for integration verification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Differences from mass production verification environment: Observation and control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How to select test items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Image of evaluation of observation logs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Image of the tester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Procedure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Create a remote stub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Create a control code (RPC)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Create a tester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Operation check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425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2: Create a test pattern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4AAFB0-9A09-D150-BFB9-5CBF11052267}"/>
              </a:ext>
            </a:extLst>
          </p:cNvPr>
          <p:cNvSpPr txBox="1"/>
          <p:nvPr/>
        </p:nvSpPr>
        <p:spPr>
          <a:xfrm>
            <a:off x="0" y="54719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[Additional information - Regarding RPC integration -]</a:t>
            </a: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Regarding "Modifying source files"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The implementation details vary depending on the software, and the additional sections may also differ.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As an example, an example of adding SampleClient is described in this document.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DB47970-0AA1-9C6A-21B0-6BCE9C63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46" y="1412503"/>
            <a:ext cx="8517467" cy="345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1ADDAD3-8859-E3F0-BEB3-02467B97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7" y="2176066"/>
            <a:ext cx="4437342" cy="250586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9E32F50-9018-B306-4895-C29CF3806677}"/>
              </a:ext>
            </a:extLst>
          </p:cNvPr>
          <p:cNvSpPr/>
          <p:nvPr/>
        </p:nvSpPr>
        <p:spPr>
          <a:xfrm>
            <a:off x="1196256" y="4073177"/>
            <a:ext cx="1748028" cy="4418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8D1EA7-781F-ACD1-2931-689469B62EDE}"/>
              </a:ext>
            </a:extLst>
          </p:cNvPr>
          <p:cNvSpPr/>
          <p:nvPr/>
        </p:nvSpPr>
        <p:spPr>
          <a:xfrm>
            <a:off x="1436126" y="2425122"/>
            <a:ext cx="1679607" cy="28016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8B067DBE-43BE-1F41-905D-AC0B27E9C091}"/>
              </a:ext>
            </a:extLst>
          </p:cNvPr>
          <p:cNvSpPr/>
          <p:nvPr/>
        </p:nvSpPr>
        <p:spPr>
          <a:xfrm>
            <a:off x="3486138" y="2286788"/>
            <a:ext cx="928679" cy="363152"/>
          </a:xfrm>
          <a:prstGeom prst="wedgeRectCallout">
            <a:avLst>
              <a:gd name="adj1" fmla="val -92326"/>
              <a:gd name="adj2" fmla="val 2179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End processing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B3983559-AA2F-90FD-6B2D-DAD6D9FD4EFC}"/>
              </a:ext>
            </a:extLst>
          </p:cNvPr>
          <p:cNvSpPr/>
          <p:nvPr/>
        </p:nvSpPr>
        <p:spPr>
          <a:xfrm>
            <a:off x="3733416" y="4022685"/>
            <a:ext cx="2336308" cy="492351"/>
          </a:xfrm>
          <a:prstGeom prst="wedgeRectCallout">
            <a:avLst>
              <a:gd name="adj1" fmla="val -86497"/>
              <a:gd name="adj2" fmla="val 191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After termination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function to wait for thread termination was called.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7F9601-7DE6-9936-F3D9-AAAC9715F786}"/>
              </a:ext>
            </a:extLst>
          </p:cNvPr>
          <p:cNvSpPr txBox="1"/>
          <p:nvPr/>
        </p:nvSpPr>
        <p:spPr>
          <a:xfrm>
            <a:off x="690607" y="1894444"/>
            <a:ext cx="244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Example: SampleClient’s main.cpp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972A40-62EA-0C37-E274-D3373757670B}"/>
              </a:ext>
            </a:extLst>
          </p:cNvPr>
          <p:cNvSpPr txBox="1"/>
          <p:nvPr/>
        </p:nvSpPr>
        <p:spPr>
          <a:xfrm>
            <a:off x="740737" y="4009301"/>
            <a:ext cx="537400" cy="28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postscript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79D543A-529B-F683-537A-C452227AC5E8}"/>
              </a:ext>
            </a:extLst>
          </p:cNvPr>
          <p:cNvCxnSpPr>
            <a:cxnSpLocks/>
          </p:cNvCxnSpPr>
          <p:nvPr/>
        </p:nvCxnSpPr>
        <p:spPr>
          <a:xfrm>
            <a:off x="1783613" y="1738123"/>
            <a:ext cx="49727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04E996-A533-EEC1-0DD2-4F35723A5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31" y="676516"/>
            <a:ext cx="2900014" cy="2030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E949CA2-56C7-901D-2248-FA80FB0D1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2" y="676515"/>
            <a:ext cx="2900014" cy="201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latin typeface="Calibri" pitchFamily="34" charset="0"/>
                <a:ea typeface="Calibri" pitchFamily="34" charset="0"/>
                <a:cs typeface="Calibri" pitchFamily="34" charset="0"/>
              </a:rPr>
              <a:t>Create a tester</a:t>
            </a:r>
            <a:endParaRPr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249DC0D-71C0-EDE0-0F59-67845A55E4A4}"/>
              </a:ext>
            </a:extLst>
          </p:cNvPr>
          <p:cNvSpPr/>
          <p:nvPr/>
        </p:nvSpPr>
        <p:spPr>
          <a:xfrm>
            <a:off x="6115456" y="1666903"/>
            <a:ext cx="700075" cy="450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33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731D1B5-6CF2-60E3-0A60-E45C2A44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76" y="4012818"/>
            <a:ext cx="2716641" cy="268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3: Create a tester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EC418F-50A3-45B6-B620-7FE3F9F849A8}"/>
              </a:ext>
            </a:extLst>
          </p:cNvPr>
          <p:cNvSpPr txBox="1"/>
          <p:nvPr/>
        </p:nvSpPr>
        <p:spPr>
          <a:xfrm>
            <a:off x="0" y="556952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[Procedure - Tester implementation -]</a:t>
            </a: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A tester file template is provided at the link, so please implement the following content by referring to the link.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・Change from template to software-specific information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・Implementation of TEST_F (main body of each test pattern) (communication request part of test pattern, evaluation part of expected log observation log, etc.)</a:t>
            </a: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Once the implementation is complete, carry out the "Build Tester" step described at the very end of the link, and if no errors occur, the creation is complete.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F974A3-3824-47F2-A3D3-60AF50755943}"/>
              </a:ext>
            </a:extLst>
          </p:cNvPr>
          <p:cNvSpPr txBox="1"/>
          <p:nvPr/>
        </p:nvSpPr>
        <p:spPr>
          <a:xfrm>
            <a:off x="0" y="1994479"/>
            <a:ext cx="288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Follow the steps below.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57B16C-BA96-3FDB-EB5B-0BE6FC8C44ED}"/>
              </a:ext>
            </a:extLst>
          </p:cNvPr>
          <p:cNvSpPr/>
          <p:nvPr/>
        </p:nvSpPr>
        <p:spPr>
          <a:xfrm>
            <a:off x="678217" y="4750629"/>
            <a:ext cx="2101854" cy="1605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F8BE161-4493-7C61-2BFA-26782D7EDF1C}"/>
              </a:ext>
            </a:extLst>
          </p:cNvPr>
          <p:cNvSpPr/>
          <p:nvPr/>
        </p:nvSpPr>
        <p:spPr>
          <a:xfrm>
            <a:off x="1876412" y="5173652"/>
            <a:ext cx="3252087" cy="475371"/>
          </a:xfrm>
          <a:prstGeom prst="wedgeRectCallout">
            <a:avLst>
              <a:gd name="adj1" fmla="val -30720"/>
              <a:gd name="adj2" fmla="val -1075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src_list: Contains it_tester.cpp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　　　　</a:t>
            </a:r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application directory must be specified.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1740FA-8D37-FE9A-9452-0867989D5C64}"/>
              </a:ext>
            </a:extLst>
          </p:cNvPr>
          <p:cNvSpPr txBox="1"/>
          <p:nvPr/>
        </p:nvSpPr>
        <p:spPr>
          <a:xfrm>
            <a:off x="0" y="310141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[Additional information - About modifying Setting.toml]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Regarding "Settings in Setting.toml", "src_list" is a software-specific setting.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 "src_list", write the application directory in which the created it_tester.cpp exists.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DEE9F0C7-3556-C3E2-5DA8-24FD515B7C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419378"/>
              </p:ext>
            </p:extLst>
          </p:nvPr>
        </p:nvGraphicFramePr>
        <p:xfrm>
          <a:off x="0" y="232988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4" name="オブジェクト 3">
                        <a:extLst>
                          <a:ext uri="{FF2B5EF4-FFF2-40B4-BE49-F238E27FC236}">
                            <a16:creationId xmlns:a16="http://schemas.microsoft.com/office/drawing/2014/main" id="{DEE9F0C7-3556-C3E2-5DA8-24FD515B7C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32988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404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AA946D05-0DB1-AC7B-D2F9-18C17B225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9" y="5512701"/>
            <a:ext cx="7111938" cy="113721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3: Create a tester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EC418F-50A3-45B6-B620-7FE3F9F849A8}"/>
              </a:ext>
            </a:extLst>
          </p:cNvPr>
          <p:cNvSpPr txBox="1"/>
          <p:nvPr/>
        </p:nvSpPr>
        <p:spPr>
          <a:xfrm>
            <a:off x="0" y="556952"/>
            <a:ext cx="91440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[Additional information - Recommended implementation for testers]</a:t>
            </a: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In order to improve the accuracy of tester log acquisition, the following two points are recommended: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①Implement sleep processing.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To prevent DLT connection and log acquisition from becoming unstable,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Implement a sleep process of 10 to 30 seconds before the connect process and before the GetMessageList function.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example. </a:t>
            </a: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②If there are multiple ECUs that will obtain DLT logs, prepare a variable to store the DLT logs for each ECU.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If you want to get DLT logs for both the QNX and Linux software,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Instead of reusing one variable, prepare and use two variables.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example. </a:t>
            </a: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5954CB7-AF87-AADD-D1AB-68AF8D800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58" y="2261300"/>
            <a:ext cx="6248400" cy="5429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DC4E1C5-44B9-ACC5-2968-685055146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59" y="4073090"/>
            <a:ext cx="6054274" cy="816502"/>
          </a:xfrm>
          <a:prstGeom prst="rect">
            <a:avLst/>
          </a:prstGeom>
        </p:spPr>
      </p:pic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3459170-7A69-1025-BE2B-5058B5EEAA40}"/>
              </a:ext>
            </a:extLst>
          </p:cNvPr>
          <p:cNvSpPr/>
          <p:nvPr/>
        </p:nvSpPr>
        <p:spPr>
          <a:xfrm>
            <a:off x="3235764" y="4508573"/>
            <a:ext cx="2974621" cy="948481"/>
          </a:xfrm>
          <a:prstGeom prst="wedgeRectCallout">
            <a:avLst>
              <a:gd name="adj1" fmla="val -63332"/>
              <a:gd name="adj2" fmla="val -337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Definition process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One variable called logTester in QNX/Linux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If you reuse it, an error will occur.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EDF8C585-101B-B9F8-F247-FF43AD3BEB55}"/>
              </a:ext>
            </a:extLst>
          </p:cNvPr>
          <p:cNvSpPr/>
          <p:nvPr/>
        </p:nvSpPr>
        <p:spPr>
          <a:xfrm>
            <a:off x="6876433" y="5396600"/>
            <a:ext cx="1340467" cy="413087"/>
          </a:xfrm>
          <a:prstGeom prst="wedgeRectCallout">
            <a:avLst>
              <a:gd name="adj1" fmla="val -76223"/>
              <a:gd name="adj2" fmla="val 508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DLT connection processing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C7753ABE-3A28-8085-2863-E0070296996F}"/>
              </a:ext>
            </a:extLst>
          </p:cNvPr>
          <p:cNvSpPr/>
          <p:nvPr/>
        </p:nvSpPr>
        <p:spPr>
          <a:xfrm>
            <a:off x="5532121" y="1907501"/>
            <a:ext cx="3332818" cy="475395"/>
          </a:xfrm>
          <a:prstGeom prst="wedgeRectCallout">
            <a:avLst>
              <a:gd name="adj1" fmla="val -34397"/>
              <a:gd name="adj2" fmla="val 8410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Here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timeToWaitForLogMessages is set to 20 seconds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6CEBBFF-6865-E874-8E39-691A86127FBD}"/>
              </a:ext>
            </a:extLst>
          </p:cNvPr>
          <p:cNvCxnSpPr>
            <a:cxnSpLocks/>
          </p:cNvCxnSpPr>
          <p:nvPr/>
        </p:nvCxnSpPr>
        <p:spPr>
          <a:xfrm>
            <a:off x="933928" y="2701177"/>
            <a:ext cx="59425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6E85D61-894F-1906-A959-FFD7279D3FAB}"/>
              </a:ext>
            </a:extLst>
          </p:cNvPr>
          <p:cNvCxnSpPr>
            <a:cxnSpLocks/>
          </p:cNvCxnSpPr>
          <p:nvPr/>
        </p:nvCxnSpPr>
        <p:spPr>
          <a:xfrm>
            <a:off x="1355347" y="5897601"/>
            <a:ext cx="33677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BCE27A3-32A1-9C31-6526-C5BCF7738C6D}"/>
              </a:ext>
            </a:extLst>
          </p:cNvPr>
          <p:cNvCxnSpPr>
            <a:cxnSpLocks/>
          </p:cNvCxnSpPr>
          <p:nvPr/>
        </p:nvCxnSpPr>
        <p:spPr>
          <a:xfrm>
            <a:off x="1355347" y="6406484"/>
            <a:ext cx="33677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23DFA7-EF67-68C1-45F9-E815D78EDCCE}"/>
              </a:ext>
            </a:extLst>
          </p:cNvPr>
          <p:cNvCxnSpPr>
            <a:cxnSpLocks/>
          </p:cNvCxnSpPr>
          <p:nvPr/>
        </p:nvCxnSpPr>
        <p:spPr>
          <a:xfrm>
            <a:off x="933928" y="4641295"/>
            <a:ext cx="17774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14A5C51-269E-13CC-3087-D0BC0C144D5F}"/>
              </a:ext>
            </a:extLst>
          </p:cNvPr>
          <p:cNvCxnSpPr>
            <a:cxnSpLocks/>
          </p:cNvCxnSpPr>
          <p:nvPr/>
        </p:nvCxnSpPr>
        <p:spPr>
          <a:xfrm>
            <a:off x="997539" y="4803029"/>
            <a:ext cx="18331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07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3: Create a tester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EC418F-50A3-45B6-B620-7FE3F9F849A8}"/>
              </a:ext>
            </a:extLst>
          </p:cNvPr>
          <p:cNvSpPr txBox="1"/>
          <p:nvPr/>
        </p:nvSpPr>
        <p:spPr>
          <a:xfrm>
            <a:off x="0" y="55695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[Supplementary note - Tester implementation example]</a:t>
            </a: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A specific implementation example of a tester is described below.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315657-DC02-4BEF-37F0-BE463598C88E}"/>
              </a:ext>
            </a:extLst>
          </p:cNvPr>
          <p:cNvSpPr/>
          <p:nvPr/>
        </p:nvSpPr>
        <p:spPr>
          <a:xfrm>
            <a:off x="288799" y="1318491"/>
            <a:ext cx="2455033" cy="14717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tester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01D0B69-FC42-3C25-7AFF-299F44609EBE}"/>
              </a:ext>
            </a:extLst>
          </p:cNvPr>
          <p:cNvSpPr txBox="1"/>
          <p:nvPr/>
        </p:nvSpPr>
        <p:spPr>
          <a:xfrm>
            <a:off x="454628" y="1636041"/>
            <a:ext cx="214075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 pattern 1 implementation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① Calling function ID1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</a:t>
            </a:r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2) Definition of expected value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③ DLT log observation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</a:t>
            </a:r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④Evaluation of observation logs and expected values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4A0435D-C0C3-4EF2-0E36-3195EB712ABF}"/>
              </a:ext>
            </a:extLst>
          </p:cNvPr>
          <p:cNvGrpSpPr/>
          <p:nvPr/>
        </p:nvGrpSpPr>
        <p:grpSpPr>
          <a:xfrm>
            <a:off x="4345967" y="1110950"/>
            <a:ext cx="4397339" cy="5498584"/>
            <a:chOff x="8406635" y="436851"/>
            <a:chExt cx="8962845" cy="13618797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DF00349E-F2A3-092B-5934-05AAE9A79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5885" y="7197648"/>
              <a:ext cx="8843211" cy="6858000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8D56EBB5-7B58-9EA6-780A-4979ECA79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6635" y="436851"/>
              <a:ext cx="8962845" cy="6858000"/>
            </a:xfrm>
            <a:prstGeom prst="rect">
              <a:avLst/>
            </a:prstGeom>
          </p:spPr>
        </p:pic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E9A963-CBA3-79F6-6310-026C7DD31AFE}"/>
              </a:ext>
            </a:extLst>
          </p:cNvPr>
          <p:cNvSpPr txBox="1"/>
          <p:nvPr/>
        </p:nvSpPr>
        <p:spPr>
          <a:xfrm>
            <a:off x="4279233" y="866084"/>
            <a:ext cx="2224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Calibri" pitchFamily="34" charset="0"/>
                <a:ea typeface="Calibri" pitchFamily="34" charset="0"/>
                <a:cs typeface="Calibri" pitchFamily="34" charset="0"/>
              </a:rPr>
              <a:t>server_it_tester_cotrol.cpp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AFCC9D6-7666-9922-5B18-5DFF0AD9F076}"/>
              </a:ext>
            </a:extLst>
          </p:cNvPr>
          <p:cNvSpPr/>
          <p:nvPr/>
        </p:nvSpPr>
        <p:spPr>
          <a:xfrm>
            <a:off x="4706007" y="1981200"/>
            <a:ext cx="4015718" cy="358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F0AB4B9-BCF0-6945-A5B2-B934C7D130E2}"/>
              </a:ext>
            </a:extLst>
          </p:cNvPr>
          <p:cNvSpPr/>
          <p:nvPr/>
        </p:nvSpPr>
        <p:spPr>
          <a:xfrm>
            <a:off x="4729657" y="2910942"/>
            <a:ext cx="3373820" cy="68950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7196958-E8B8-A0F1-D34F-8D76A365A756}"/>
              </a:ext>
            </a:extLst>
          </p:cNvPr>
          <p:cNvSpPr/>
          <p:nvPr/>
        </p:nvSpPr>
        <p:spPr>
          <a:xfrm>
            <a:off x="4727575" y="3648075"/>
            <a:ext cx="3738507" cy="53975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C99CA18-DDA9-3A7D-4A5E-1276C870729F}"/>
              </a:ext>
            </a:extLst>
          </p:cNvPr>
          <p:cNvSpPr/>
          <p:nvPr/>
        </p:nvSpPr>
        <p:spPr>
          <a:xfrm>
            <a:off x="4730749" y="4244976"/>
            <a:ext cx="3635375" cy="19939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FBDD47-8F04-B548-2B25-C19D3FE3E2E7}"/>
              </a:ext>
            </a:extLst>
          </p:cNvPr>
          <p:cNvSpPr txBox="1"/>
          <p:nvPr/>
        </p:nvSpPr>
        <p:spPr>
          <a:xfrm>
            <a:off x="4437994" y="1898280"/>
            <a:ext cx="350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0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①</a:t>
            </a:r>
            <a:endParaRPr kumimoji="1" lang="ja-JP" altLang="en-US" sz="11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594D050-B12C-3F7E-7330-0CB2749B17E1}"/>
              </a:ext>
            </a:extLst>
          </p:cNvPr>
          <p:cNvSpPr txBox="1"/>
          <p:nvPr/>
        </p:nvSpPr>
        <p:spPr>
          <a:xfrm>
            <a:off x="4458971" y="2831928"/>
            <a:ext cx="350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100" b="1" dirty="0">
                <a:solidFill>
                  <a:srgbClr val="FFC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71314F-012B-C6AA-31A7-780725C58702}"/>
              </a:ext>
            </a:extLst>
          </p:cNvPr>
          <p:cNvSpPr txBox="1"/>
          <p:nvPr/>
        </p:nvSpPr>
        <p:spPr>
          <a:xfrm>
            <a:off x="4450351" y="3562265"/>
            <a:ext cx="350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0" b="1" dirty="0">
                <a:solidFill>
                  <a:srgbClr val="70AD47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③</a:t>
            </a:r>
            <a:endParaRPr kumimoji="1" lang="ja-JP" altLang="en-US" sz="1100" b="1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9D8F62-F6E9-4FCF-24E0-097BD64FCE46}"/>
              </a:ext>
            </a:extLst>
          </p:cNvPr>
          <p:cNvSpPr txBox="1"/>
          <p:nvPr/>
        </p:nvSpPr>
        <p:spPr>
          <a:xfrm>
            <a:off x="4458971" y="4161797"/>
            <a:ext cx="350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0" b="1" dirty="0">
                <a:solidFill>
                  <a:srgbClr val="4472C4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④</a:t>
            </a:r>
            <a:endParaRPr kumimoji="1" lang="ja-JP" altLang="en-US" sz="11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4EF319FA-96BF-96F3-69BC-196F7AC2728D}"/>
              </a:ext>
            </a:extLst>
          </p:cNvPr>
          <p:cNvSpPr/>
          <p:nvPr/>
        </p:nvSpPr>
        <p:spPr>
          <a:xfrm>
            <a:off x="1304587" y="3369067"/>
            <a:ext cx="2900777" cy="819471"/>
          </a:xfrm>
          <a:prstGeom prst="wedgeRectCallout">
            <a:avLst>
              <a:gd name="adj1" fmla="val 67893"/>
              <a:gd name="adj2" fmla="val -47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Instead of evaluating the output value itself,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Evaluate whether the expected log exists in the DLT log.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0095960B-FC4A-333C-7563-DD28B18C6C79}"/>
              </a:ext>
            </a:extLst>
          </p:cNvPr>
          <p:cNvSpPr/>
          <p:nvPr/>
        </p:nvSpPr>
        <p:spPr>
          <a:xfrm>
            <a:off x="1302687" y="3369067"/>
            <a:ext cx="2900777" cy="819471"/>
          </a:xfrm>
          <a:prstGeom prst="wedgeRectCallout">
            <a:avLst>
              <a:gd name="adj1" fmla="val 70420"/>
              <a:gd name="adj2" fmla="val 1134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Instead of evaluating the output value itself,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Evaluating whether the expected log exists in the DLT log. (Log string comparison)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600A813-EC5D-6992-DEB7-21F90FAB7E3F}"/>
              </a:ext>
            </a:extLst>
          </p:cNvPr>
          <p:cNvGrpSpPr/>
          <p:nvPr/>
        </p:nvGrpSpPr>
        <p:grpSpPr>
          <a:xfrm>
            <a:off x="178641" y="5033833"/>
            <a:ext cx="3555160" cy="1600332"/>
            <a:chOff x="534003" y="1398291"/>
            <a:chExt cx="4176771" cy="1880146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CEFB59E-914A-019F-4C24-2B209398AF27}"/>
                </a:ext>
              </a:extLst>
            </p:cNvPr>
            <p:cNvSpPr/>
            <p:nvPr/>
          </p:nvSpPr>
          <p:spPr>
            <a:xfrm>
              <a:off x="534003" y="1398291"/>
              <a:ext cx="4176771" cy="1880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3769A539-7F87-0F32-8931-C58A4169EA92}"/>
                </a:ext>
              </a:extLst>
            </p:cNvPr>
            <p:cNvCxnSpPr>
              <a:cxnSpLocks/>
            </p:cNvCxnSpPr>
            <p:nvPr/>
          </p:nvCxnSpPr>
          <p:spPr>
            <a:xfrm>
              <a:off x="1337236" y="2560797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425324E-16B2-0B6B-931B-FDAB1BCE0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2527" y="2449062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D87EA59B-5A6E-AB23-33B0-2264A1B4EA49}"/>
                </a:ext>
              </a:extLst>
            </p:cNvPr>
            <p:cNvCxnSpPr>
              <a:cxnSpLocks/>
            </p:cNvCxnSpPr>
            <p:nvPr/>
          </p:nvCxnSpPr>
          <p:spPr>
            <a:xfrm>
              <a:off x="2092527" y="2449062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2D3AC38D-E6FD-DFFD-3538-C86DAEF4F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61" y="2351294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A8A0CC9-D31D-5AB4-9AA8-DC487AF8BDC6}"/>
                </a:ext>
              </a:extLst>
            </p:cNvPr>
            <p:cNvCxnSpPr>
              <a:cxnSpLocks/>
            </p:cNvCxnSpPr>
            <p:nvPr/>
          </p:nvCxnSpPr>
          <p:spPr>
            <a:xfrm>
              <a:off x="2840361" y="2351294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C70E6AD2-2F7B-6F1C-A8DA-2C8BA6BA7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9551" y="2246543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98D2C79C-CB46-D2D6-0ED4-FE5B6B676485}"/>
                </a:ext>
              </a:extLst>
            </p:cNvPr>
            <p:cNvCxnSpPr>
              <a:cxnSpLocks/>
            </p:cNvCxnSpPr>
            <p:nvPr/>
          </p:nvCxnSpPr>
          <p:spPr>
            <a:xfrm>
              <a:off x="3579551" y="2246543"/>
              <a:ext cx="77366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368798D6-86B3-354E-079C-2A2E037240C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440" y="2003608"/>
              <a:ext cx="7495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2AEB749-765A-62D0-6460-115F5E896F93}"/>
                </a:ext>
              </a:extLst>
            </p:cNvPr>
            <p:cNvSpPr txBox="1"/>
            <p:nvPr/>
          </p:nvSpPr>
          <p:spPr>
            <a:xfrm>
              <a:off x="1400820" y="1713380"/>
              <a:ext cx="602756" cy="301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10ms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49C30AC-82BF-D6D6-698B-3C46E6ACCBCA}"/>
                </a:ext>
              </a:extLst>
            </p:cNvPr>
            <p:cNvSpPr txBox="1"/>
            <p:nvPr/>
          </p:nvSpPr>
          <p:spPr>
            <a:xfrm>
              <a:off x="652641" y="2331049"/>
              <a:ext cx="580749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dirty="0">
                  <a:solidFill>
                    <a:srgbClr val="FF0000"/>
                  </a:solidFill>
                  <a:sym typeface="ヒラギノ角ゴ ProN W3"/>
                </a:rPr>
                <a:t>input</a:t>
              </a:r>
              <a:endParaRPr kumimoji="0" lang="ja-JP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79540D9A-6530-155D-999E-03B4773EB54F}"/>
                </a:ext>
              </a:extLst>
            </p:cNvPr>
            <p:cNvCxnSpPr>
              <a:cxnSpLocks/>
            </p:cNvCxnSpPr>
            <p:nvPr/>
          </p:nvCxnSpPr>
          <p:spPr>
            <a:xfrm>
              <a:off x="2076954" y="2003608"/>
              <a:ext cx="7495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DF1BFD3-1B29-6BD0-47ED-75770B3F3E1D}"/>
                </a:ext>
              </a:extLst>
            </p:cNvPr>
            <p:cNvSpPr txBox="1"/>
            <p:nvPr/>
          </p:nvSpPr>
          <p:spPr>
            <a:xfrm>
              <a:off x="2132327" y="1713380"/>
              <a:ext cx="599956" cy="301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10ms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FB1EA06A-1AE6-0D25-DB7C-DEE7EBCFD22B}"/>
                </a:ext>
              </a:extLst>
            </p:cNvPr>
            <p:cNvCxnSpPr>
              <a:cxnSpLocks/>
            </p:cNvCxnSpPr>
            <p:nvPr/>
          </p:nvCxnSpPr>
          <p:spPr>
            <a:xfrm>
              <a:off x="2816538" y="2003608"/>
              <a:ext cx="7495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1F9B39-1E86-9009-94F8-B989A582A65A}"/>
                </a:ext>
              </a:extLst>
            </p:cNvPr>
            <p:cNvSpPr txBox="1"/>
            <p:nvPr/>
          </p:nvSpPr>
          <p:spPr>
            <a:xfrm>
              <a:off x="2959621" y="1713382"/>
              <a:ext cx="533052" cy="301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10ms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74C8F438-2C77-E408-76C1-34DCB74EC945}"/>
                </a:ext>
              </a:extLst>
            </p:cNvPr>
            <p:cNvCxnSpPr>
              <a:cxnSpLocks/>
            </p:cNvCxnSpPr>
            <p:nvPr/>
          </p:nvCxnSpPr>
          <p:spPr>
            <a:xfrm>
              <a:off x="3587609" y="2003608"/>
              <a:ext cx="7495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08F1E674-B4B8-401F-204F-019A017789AA}"/>
                </a:ext>
              </a:extLst>
            </p:cNvPr>
            <p:cNvSpPr txBox="1"/>
            <p:nvPr/>
          </p:nvSpPr>
          <p:spPr>
            <a:xfrm>
              <a:off x="3730692" y="1713380"/>
              <a:ext cx="554347" cy="301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10ms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DF998A2-A10B-5F1A-CEAB-520AC7378925}"/>
                </a:ext>
              </a:extLst>
            </p:cNvPr>
            <p:cNvSpPr txBox="1"/>
            <p:nvPr/>
          </p:nvSpPr>
          <p:spPr>
            <a:xfrm>
              <a:off x="534003" y="2847718"/>
              <a:ext cx="846410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i="0" u="none" strike="noStrike" cap="none" spc="0" normalizeH="0" baseline="0" dirty="0">
                  <a:solidFill>
                    <a:srgbClr val="FF0000"/>
                  </a:solidFill>
                  <a:effectLst/>
                  <a:uFillTx/>
                  <a:sym typeface="ヒラギノ角ゴ ProN W3"/>
                </a:rPr>
                <a:t>output</a:t>
              </a:r>
              <a:endParaRPr kumimoji="0" lang="ja-JP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FE5304A-D13D-9530-4602-1E9687EDA988}"/>
                </a:ext>
              </a:extLst>
            </p:cNvPr>
            <p:cNvSpPr txBox="1"/>
            <p:nvPr/>
          </p:nvSpPr>
          <p:spPr>
            <a:xfrm>
              <a:off x="654946" y="1829793"/>
              <a:ext cx="580749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period</a:t>
              </a:r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06F8C918-B74C-1169-168B-408FD6E622B9}"/>
                </a:ext>
              </a:extLst>
            </p:cNvPr>
            <p:cNvCxnSpPr>
              <a:cxnSpLocks/>
            </p:cNvCxnSpPr>
            <p:nvPr/>
          </p:nvCxnSpPr>
          <p:spPr>
            <a:xfrm>
              <a:off x="1320496" y="1735803"/>
              <a:ext cx="6944" cy="1542634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9568AC7-35FA-C881-B25D-F79C2A399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8007" y="1735803"/>
              <a:ext cx="12003" cy="1484037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506211B-ED16-A21F-1DB5-82C4D02F7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5661" y="1696115"/>
              <a:ext cx="10877" cy="1438861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297DA903-8065-D283-8910-E90A21AA34B6}"/>
                </a:ext>
              </a:extLst>
            </p:cNvPr>
            <p:cNvSpPr txBox="1"/>
            <p:nvPr/>
          </p:nvSpPr>
          <p:spPr>
            <a:xfrm>
              <a:off x="1276504" y="2352608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F317FE8A-0453-3999-F32F-F8D27B6E94A1}"/>
                </a:ext>
              </a:extLst>
            </p:cNvPr>
            <p:cNvSpPr txBox="1"/>
            <p:nvPr/>
          </p:nvSpPr>
          <p:spPr>
            <a:xfrm>
              <a:off x="2050285" y="2232036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dirty="0">
                  <a:solidFill>
                    <a:srgbClr val="5E5E5E"/>
                  </a:solidFill>
                  <a:sym typeface="ヒラギノ角ゴ ProN W3"/>
                </a:rPr>
                <a:t>20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A99A4BE1-CB08-DCED-2416-FAFFF594FD9E}"/>
                </a:ext>
              </a:extLst>
            </p:cNvPr>
            <p:cNvSpPr txBox="1"/>
            <p:nvPr/>
          </p:nvSpPr>
          <p:spPr>
            <a:xfrm>
              <a:off x="2774663" y="2133850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30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0EF24247-BD68-20C8-BD61-1AAB36C2A57A}"/>
                </a:ext>
              </a:extLst>
            </p:cNvPr>
            <p:cNvSpPr txBox="1"/>
            <p:nvPr/>
          </p:nvSpPr>
          <p:spPr>
            <a:xfrm>
              <a:off x="3524178" y="2037727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dirty="0">
                  <a:solidFill>
                    <a:srgbClr val="5E5E5E"/>
                  </a:solidFill>
                  <a:sym typeface="ヒラギノ角ゴ ProN W3"/>
                </a:rPr>
                <a:t>40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70179223-DC0F-D379-99E0-CC495687F85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440" y="3042732"/>
              <a:ext cx="74257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73860523-EC8C-9B12-522E-F08472710651}"/>
                </a:ext>
              </a:extLst>
            </p:cNvPr>
            <p:cNvCxnSpPr>
              <a:cxnSpLocks/>
            </p:cNvCxnSpPr>
            <p:nvPr/>
          </p:nvCxnSpPr>
          <p:spPr>
            <a:xfrm>
              <a:off x="2077207" y="2932179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D2830DA4-7AC0-6ED0-BDD5-F975D28D1F76}"/>
                </a:ext>
              </a:extLst>
            </p:cNvPr>
            <p:cNvCxnSpPr>
              <a:cxnSpLocks/>
            </p:cNvCxnSpPr>
            <p:nvPr/>
          </p:nvCxnSpPr>
          <p:spPr>
            <a:xfrm>
              <a:off x="2816538" y="2819474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825F09C-63F3-8065-3438-0FD3621830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0010" y="2939961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8756E0DC-D279-5D49-1059-A3BAC5EF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661" y="2819474"/>
              <a:ext cx="0" cy="1027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6BF166F8-62C7-8002-18A6-1E663DFFEA0B}"/>
                </a:ext>
              </a:extLst>
            </p:cNvPr>
            <p:cNvSpPr txBox="1"/>
            <p:nvPr/>
          </p:nvSpPr>
          <p:spPr>
            <a:xfrm>
              <a:off x="2043231" y="2721069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dirty="0">
                  <a:solidFill>
                    <a:srgbClr val="5E5E5E"/>
                  </a:solidFill>
                  <a:sym typeface="ヒラギノ角ゴ ProN W3"/>
                </a:rPr>
                <a:t>20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126BF4FE-B395-DB59-100D-93DC43612110}"/>
                </a:ext>
              </a:extLst>
            </p:cNvPr>
            <p:cNvSpPr txBox="1"/>
            <p:nvPr/>
          </p:nvSpPr>
          <p:spPr>
            <a:xfrm>
              <a:off x="2781450" y="2610514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30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C72F13CA-E13B-32E5-543D-FDBF391CA0CE}"/>
                </a:ext>
              </a:extLst>
            </p:cNvPr>
            <p:cNvSpPr txBox="1"/>
            <p:nvPr/>
          </p:nvSpPr>
          <p:spPr>
            <a:xfrm>
              <a:off x="1285845" y="2818023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5E5E5E"/>
                  </a:solidFill>
                  <a:effectLst/>
                  <a:uFillTx/>
                  <a:sym typeface="ヒラギノ角ゴ ProN W3"/>
                </a:rPr>
                <a:t>10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B384511E-C4DB-C304-B12D-F833AA18491B}"/>
                </a:ext>
              </a:extLst>
            </p:cNvPr>
            <p:cNvCxnSpPr>
              <a:cxnSpLocks/>
            </p:cNvCxnSpPr>
            <p:nvPr/>
          </p:nvCxnSpPr>
          <p:spPr>
            <a:xfrm>
              <a:off x="3595652" y="2819474"/>
              <a:ext cx="749514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049C5E91-C4F6-F40F-6F09-5731DDB74ED0}"/>
                </a:ext>
              </a:extLst>
            </p:cNvPr>
            <p:cNvSpPr txBox="1"/>
            <p:nvPr/>
          </p:nvSpPr>
          <p:spPr>
            <a:xfrm>
              <a:off x="3538365" y="2582900"/>
              <a:ext cx="446231" cy="264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spc="0" normalizeH="0" baseline="0" dirty="0">
                  <a:solidFill>
                    <a:srgbClr val="FF0000"/>
                  </a:solidFill>
                  <a:effectLst/>
                  <a:uFillTx/>
                  <a:sym typeface="ヒラギノ角ゴ ProN W3"/>
                </a:rPr>
                <a:t>30</a:t>
              </a:r>
              <a:endParaRPr kumimoji="0" lang="ja-JP" alt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5A2E05CB-D830-1701-CFD8-CC290AB961E7}"/>
                </a:ext>
              </a:extLst>
            </p:cNvPr>
            <p:cNvCxnSpPr>
              <a:cxnSpLocks/>
            </p:cNvCxnSpPr>
            <p:nvPr/>
          </p:nvCxnSpPr>
          <p:spPr>
            <a:xfrm>
              <a:off x="3579551" y="1735803"/>
              <a:ext cx="8058" cy="1399173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63BF0B43-C54B-FA9D-FCF8-53340F981199}"/>
                </a:ext>
              </a:extLst>
            </p:cNvPr>
            <p:cNvSpPr txBox="1"/>
            <p:nvPr/>
          </p:nvSpPr>
          <p:spPr>
            <a:xfrm>
              <a:off x="534003" y="1410542"/>
              <a:ext cx="173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Example: Test Pattern 1</a:t>
              </a:r>
            </a:p>
          </p:txBody>
        </p:sp>
      </p:grpSp>
      <p:sp>
        <p:nvSpPr>
          <p:cNvPr id="63" name="稲妻 62">
            <a:extLst>
              <a:ext uri="{FF2B5EF4-FFF2-40B4-BE49-F238E27FC236}">
                <a16:creationId xmlns:a16="http://schemas.microsoft.com/office/drawing/2014/main" id="{35B46FC4-2A8A-30D7-4C0A-E63AC48A0F53}"/>
              </a:ext>
            </a:extLst>
          </p:cNvPr>
          <p:cNvSpPr/>
          <p:nvPr/>
        </p:nvSpPr>
        <p:spPr>
          <a:xfrm>
            <a:off x="702861" y="5339841"/>
            <a:ext cx="143561" cy="16958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稲妻 63">
            <a:extLst>
              <a:ext uri="{FF2B5EF4-FFF2-40B4-BE49-F238E27FC236}">
                <a16:creationId xmlns:a16="http://schemas.microsoft.com/office/drawing/2014/main" id="{675B42EA-B381-0B16-0ECB-D3434DFBDBDB}"/>
              </a:ext>
            </a:extLst>
          </p:cNvPr>
          <p:cNvSpPr/>
          <p:nvPr/>
        </p:nvSpPr>
        <p:spPr>
          <a:xfrm>
            <a:off x="1318801" y="5328967"/>
            <a:ext cx="143561" cy="16958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稲妻 64">
            <a:extLst>
              <a:ext uri="{FF2B5EF4-FFF2-40B4-BE49-F238E27FC236}">
                <a16:creationId xmlns:a16="http://schemas.microsoft.com/office/drawing/2014/main" id="{BD6B9B57-81E1-748A-0AEB-2A65774F5FE2}"/>
              </a:ext>
            </a:extLst>
          </p:cNvPr>
          <p:cNvSpPr/>
          <p:nvPr/>
        </p:nvSpPr>
        <p:spPr>
          <a:xfrm>
            <a:off x="1946424" y="5326847"/>
            <a:ext cx="143561" cy="16958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稲妻 65">
            <a:extLst>
              <a:ext uri="{FF2B5EF4-FFF2-40B4-BE49-F238E27FC236}">
                <a16:creationId xmlns:a16="http://schemas.microsoft.com/office/drawing/2014/main" id="{E436F845-6937-2D1F-3FB0-C12647299BE2}"/>
              </a:ext>
            </a:extLst>
          </p:cNvPr>
          <p:cNvSpPr/>
          <p:nvPr/>
        </p:nvSpPr>
        <p:spPr>
          <a:xfrm>
            <a:off x="2587076" y="5324812"/>
            <a:ext cx="143561" cy="16958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4035024D-35E9-4247-9E51-B9688E03F89F}"/>
              </a:ext>
            </a:extLst>
          </p:cNvPr>
          <p:cNvSpPr/>
          <p:nvPr/>
        </p:nvSpPr>
        <p:spPr>
          <a:xfrm>
            <a:off x="221699" y="4368883"/>
            <a:ext cx="2508937" cy="475371"/>
          </a:xfrm>
          <a:prstGeom prst="wedgeRectCallout">
            <a:avLst>
              <a:gd name="adj1" fmla="val 26820"/>
              <a:gd name="adj2" fmla="val 10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Due to ①, the RPC side will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 pattern 1 communication is performed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73FD67E6-F462-F9B9-A988-7CDF107308E6}"/>
              </a:ext>
            </a:extLst>
          </p:cNvPr>
          <p:cNvSpPr/>
          <p:nvPr/>
        </p:nvSpPr>
        <p:spPr>
          <a:xfrm>
            <a:off x="6726707" y="676777"/>
            <a:ext cx="2216946" cy="703105"/>
          </a:xfrm>
          <a:prstGeom prst="wedgeRectCallout">
            <a:avLst>
              <a:gd name="adj1" fmla="val -87895"/>
              <a:gd name="adj2" fmla="val 3115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Supplementary Note: If you use TEST_F(ServerTest, DISABLED_test_control1)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9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Can be set as a test not to be performed.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9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⇒ Test patterns can be excluded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5655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19DA107-2374-F529-6692-4DFDADAC8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31" y="676516"/>
            <a:ext cx="2900014" cy="2030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674F848-4C01-57C0-4658-157BC693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2" y="676515"/>
            <a:ext cx="2900014" cy="201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latin typeface="Calibri" pitchFamily="34" charset="0"/>
                <a:ea typeface="Calibri" pitchFamily="34" charset="0"/>
                <a:cs typeface="Calibri" pitchFamily="34" charset="0"/>
              </a:rPr>
              <a:t>Operation check</a:t>
            </a:r>
            <a:endParaRPr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80C183-F521-C4D0-DA89-3232586F9F98}"/>
              </a:ext>
            </a:extLst>
          </p:cNvPr>
          <p:cNvSpPr/>
          <p:nvPr/>
        </p:nvSpPr>
        <p:spPr>
          <a:xfrm>
            <a:off x="6113205" y="2197636"/>
            <a:ext cx="700075" cy="491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902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Operation check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EC418F-50A3-45B6-B620-7FE3F9F849A8}"/>
              </a:ext>
            </a:extLst>
          </p:cNvPr>
          <p:cNvSpPr txBox="1"/>
          <p:nvPr/>
        </p:nvSpPr>
        <p:spPr>
          <a:xfrm>
            <a:off x="0" y="55695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[Procedure - Execute integration test -]</a:t>
            </a: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Verify in a local environment that integration tests run as intended.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Builds the software to be used for integration testing and then runs the integration test commands.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C93693-A0E2-5FB4-8CCB-88C4DF9DDBD1}"/>
              </a:ext>
            </a:extLst>
          </p:cNvPr>
          <p:cNvSpPr txBox="1"/>
          <p:nvPr/>
        </p:nvSpPr>
        <p:spPr>
          <a:xfrm>
            <a:off x="0" y="2625091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[Procedure - Checking results -]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Check the output report results and DLT logs to verify that the integration test was performed as intended.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74CD0E-C861-B062-448C-BC70DF9C6C03}"/>
              </a:ext>
            </a:extLst>
          </p:cNvPr>
          <p:cNvSpPr txBox="1"/>
          <p:nvPr/>
        </p:nvSpPr>
        <p:spPr>
          <a:xfrm>
            <a:off x="-27552" y="4637803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[Additional information - About how to harvest]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For detailed information on how to prune, please refer to the document "Integration Test Pruning Instructions.pptx".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955829-E1AD-5CDB-80DC-203D4F035BD7}"/>
              </a:ext>
            </a:extLst>
          </p:cNvPr>
          <p:cNvSpPr txBox="1"/>
          <p:nvPr/>
        </p:nvSpPr>
        <p:spPr>
          <a:xfrm>
            <a:off x="0" y="1353831"/>
            <a:ext cx="288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Follow the steps below.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0D0D22CC-F71F-AA86-636D-3D79E1D55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160558"/>
              </p:ext>
            </p:extLst>
          </p:nvPr>
        </p:nvGraphicFramePr>
        <p:xfrm>
          <a:off x="0" y="169581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771480" progId="Word.Document.12">
                  <p:embed/>
                </p:oleObj>
              </mc:Choice>
              <mc:Fallback>
                <p:oleObj name="Document" showAsIcon="1" r:id="rId2" imgW="914400" imgH="771480" progId="Word.Document.12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0D0D22CC-F71F-AA86-636D-3D79E1D557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581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345650-E0AE-CC62-0759-5E572E3A5D34}"/>
              </a:ext>
            </a:extLst>
          </p:cNvPr>
          <p:cNvSpPr txBox="1"/>
          <p:nvPr/>
        </p:nvSpPr>
        <p:spPr>
          <a:xfrm>
            <a:off x="0" y="3244795"/>
            <a:ext cx="288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Follow the steps below.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1" name="オブジェクト 10">
            <a:extLst>
              <a:ext uri="{FF2B5EF4-FFF2-40B4-BE49-F238E27FC236}">
                <a16:creationId xmlns:a16="http://schemas.microsoft.com/office/drawing/2014/main" id="{0FB8BC3F-BBC5-75BD-C296-631EB0504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833342"/>
              </p:ext>
            </p:extLst>
          </p:nvPr>
        </p:nvGraphicFramePr>
        <p:xfrm>
          <a:off x="95864" y="355272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11" name="オブジェクト 10">
                        <a:extLst>
                          <a:ext uri="{FF2B5EF4-FFF2-40B4-BE49-F238E27FC236}">
                            <a16:creationId xmlns:a16="http://schemas.microsoft.com/office/drawing/2014/main" id="{0FB8BC3F-BBC5-75BD-C296-631EB05044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864" y="355272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883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5400" dirty="0">
                <a:latin typeface="Calibri" pitchFamily="34" charset="0"/>
                <a:ea typeface="Calibri" pitchFamily="34" charset="0"/>
                <a:cs typeface="Calibri" pitchFamily="34" charset="0"/>
              </a:rPr>
              <a:t>that's all</a:t>
            </a:r>
          </a:p>
        </p:txBody>
      </p:sp>
    </p:spTree>
    <p:extLst>
      <p:ext uri="{BB962C8B-B14F-4D97-AF65-F5344CB8AC3E}">
        <p14:creationId xmlns:p14="http://schemas.microsoft.com/office/powerpoint/2010/main" val="53616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5E46EF-4447-4B82-B91D-BFE4473A1963}"/>
              </a:ext>
            </a:extLst>
          </p:cNvPr>
          <p:cNvSpPr txBox="1"/>
          <p:nvPr/>
        </p:nvSpPr>
        <p:spPr>
          <a:xfrm>
            <a:off x="0" y="2903055"/>
            <a:ext cx="9143999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【table of contents】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Purpose of this book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Scope of this document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Manual List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515455"/>
            <a:ext cx="9143999" cy="2387600"/>
          </a:xfrm>
        </p:spPr>
        <p:txBody>
          <a:bodyPr>
            <a:normAutofit/>
          </a:bodyPr>
          <a:lstStyle/>
          <a:p>
            <a:r>
              <a:rPr lang="en-US" altLang="en-US" sz="5400" dirty="0">
                <a:latin typeface="Calibri" pitchFamily="34" charset="0"/>
                <a:ea typeface="Calibri" pitchFamily="34" charset="0"/>
                <a:cs typeface="Calibri" pitchFamily="34" charset="0"/>
              </a:rPr>
              <a:t>Introduction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2538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E5F3F1E3-DCB0-8A0D-43D8-3E8AB70B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70" y="2665524"/>
            <a:ext cx="5972073" cy="4101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D66036-C51A-5389-9684-0E93E316867A}"/>
              </a:ext>
            </a:extLst>
          </p:cNvPr>
          <p:cNvSpPr/>
          <p:nvPr/>
        </p:nvSpPr>
        <p:spPr>
          <a:xfrm>
            <a:off x="4033684" y="3982065"/>
            <a:ext cx="1106129" cy="2949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C916AB-24B5-1A3E-10F0-4299F519C311}"/>
              </a:ext>
            </a:extLst>
          </p:cNvPr>
          <p:cNvSpPr/>
          <p:nvPr/>
        </p:nvSpPr>
        <p:spPr>
          <a:xfrm flipV="1">
            <a:off x="4018935" y="5471651"/>
            <a:ext cx="1135626" cy="2433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3D9FDB1-3D97-2AA5-E44D-2DEA60807529}"/>
              </a:ext>
            </a:extLst>
          </p:cNvPr>
          <p:cNvSpPr/>
          <p:nvPr/>
        </p:nvSpPr>
        <p:spPr>
          <a:xfrm>
            <a:off x="5442155" y="5349053"/>
            <a:ext cx="3561735" cy="731892"/>
          </a:xfrm>
          <a:prstGeom prst="wedgeRectCallout">
            <a:avLst>
              <a:gd name="adj1" fmla="val -60163"/>
              <a:gd name="adj2" fmla="val -161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*The concept of "integration verification" carried out by CI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</a:t>
            </a:r>
            <a:r>
              <a:rPr lang="en-US" altLang="en-US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It is described in this book.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9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(For specific CI procedures, see the "CI Execution Manual.")</a:t>
            </a:r>
            <a:endParaRPr lang="en-US" altLang="ja-JP" sz="900" baseline="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0326E0-BF7B-3038-E09A-A971C881BB0A}"/>
              </a:ext>
            </a:extLst>
          </p:cNvPr>
          <p:cNvSpPr txBox="1"/>
          <p:nvPr/>
        </p:nvSpPr>
        <p:spPr>
          <a:xfrm>
            <a:off x="1570937" y="2388526"/>
            <a:ext cx="50965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Workflow (AP software development_CI environment_Overall usage manual.pptx excerpt)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C99B1FAA-DE3B-4D3C-94B9-2CDCECA8D613}"/>
              </a:ext>
            </a:extLst>
          </p:cNvPr>
          <p:cNvSpPr txBox="1"/>
          <p:nvPr/>
        </p:nvSpPr>
        <p:spPr>
          <a:xfrm>
            <a:off x="0" y="556952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[Purpose of this book]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・You will be able to understand the concept of integrated verification in AP software.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・You will be able to create test files and stubs to be used in CI integration verification.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[Scope of this document]</a:t>
            </a: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The workflow for "Integrated Verification Preparation" is explained in the "Work Procedures" section of this document.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Purpose of this book</a:t>
            </a:r>
            <a:endParaRPr kumimoji="1" lang="ja-JP" altLang="en-US" dirty="0"/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4E00B08-A0AD-7919-82D6-47D5B8410361}"/>
              </a:ext>
            </a:extLst>
          </p:cNvPr>
          <p:cNvSpPr/>
          <p:nvPr/>
        </p:nvSpPr>
        <p:spPr>
          <a:xfrm>
            <a:off x="5627407" y="4053976"/>
            <a:ext cx="948323" cy="276999"/>
          </a:xfrm>
          <a:prstGeom prst="wedgeRectCallout">
            <a:avLst>
              <a:gd name="adj1" fmla="val -100565"/>
              <a:gd name="adj2" fmla="val -316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aseline="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Scope of application</a:t>
            </a:r>
            <a:endParaRPr lang="en-US" altLang="ja-JP" sz="1200" baseline="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456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52472A-CC6C-187F-0873-00B3D362F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68297"/>
              </p:ext>
            </p:extLst>
          </p:nvPr>
        </p:nvGraphicFramePr>
        <p:xfrm>
          <a:off x="307821" y="1165407"/>
          <a:ext cx="8743188" cy="3539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134">
                  <a:extLst>
                    <a:ext uri="{9D8B030D-6E8A-4147-A177-3AD203B41FA5}">
                      <a16:colId xmlns:a16="http://schemas.microsoft.com/office/drawing/2014/main" val="1021494675"/>
                    </a:ext>
                  </a:extLst>
                </a:gridCol>
                <a:gridCol w="5280054">
                  <a:extLst>
                    <a:ext uri="{9D8B030D-6E8A-4147-A177-3AD203B41FA5}">
                      <a16:colId xmlns:a16="http://schemas.microsoft.com/office/drawing/2014/main" val="2710641667"/>
                    </a:ext>
                  </a:extLst>
                </a:gridCol>
              </a:tblGrid>
              <a:tr h="295330">
                <a:tc>
                  <a:txBody>
                    <a:bodyPr/>
                    <a:lstStyle/>
                    <a:p>
                      <a:r>
                        <a:rPr kumimoji="1" lang="en-US" altLang="en-US" sz="105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Manual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en-US" sz="105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the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257584"/>
                  </a:ext>
                </a:extLst>
              </a:tr>
              <a:tr h="295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AP software development_CI environment_Overall usage 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・You will be able to understand the workflow from detailed design(※) to integrated verification.</a:t>
                      </a:r>
                      <a:endParaRPr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・Understand the CI environment.</a:t>
                      </a:r>
                      <a:endParaRPr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(*Detailed design will explain the work flow after static confirmation)</a:t>
                      </a:r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51038"/>
                  </a:ext>
                </a:extLst>
              </a:tr>
              <a:tr h="483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AP software development_CI environment_Static verification 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・You will be able to understand the concept of static verification in AP software.</a:t>
                      </a:r>
                      <a:endParaRPr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・Static analysis (verification/verification) can be performed.</a:t>
                      </a:r>
                      <a:endParaRPr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・You will learn how to interpret static analysis (verification/verification) results.</a:t>
                      </a:r>
                      <a:endParaRPr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726212"/>
                  </a:ext>
                </a:extLst>
              </a:tr>
              <a:tr h="483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AP software development_CI environment_unit verification (dynamic) preparation 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・You will be able to understand the concept of unit verification in AP software.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・You will be able to create test cases and stubs to be used in CI unit verification (dynamic).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075713"/>
                  </a:ext>
                </a:extLst>
              </a:tr>
              <a:tr h="483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AP software development_CI environment_integrated verification preparation 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・You will be able to understand the concept of integrated verification in AP software.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・You will be able to create test cases and stubs to be used in CI integration verification.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526549"/>
                  </a:ext>
                </a:extLst>
              </a:tr>
              <a:tr h="483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AP software development_CI environment_Evaluation board confirmation 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05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・Being able to perform testing using evaluation boards.</a:t>
                      </a:r>
                      <a:endParaRPr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lang="en-US" altLang="en-US" sz="105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・You will be able to check the communication packets and logs of the evaluation board.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576911"/>
                  </a:ext>
                </a:extLst>
              </a:tr>
              <a:tr h="483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AP software development_CI environment_CI execution 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- Be able to execute CI and check and harvest verification results.</a:t>
                      </a:r>
                      <a:endParaRPr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・Be able to issue pull requests on GitHub and merge (reflect) work content.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039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5BE6ED62-C06E-67BB-909B-F7CC4FA2A98B}"/>
              </a:ext>
            </a:extLst>
          </p:cNvPr>
          <p:cNvGraphicFramePr>
            <a:graphicFrameLocks noGrp="1"/>
          </p:cNvGraphicFramePr>
          <p:nvPr/>
        </p:nvGraphicFramePr>
        <p:xfrm>
          <a:off x="307821" y="5508558"/>
          <a:ext cx="8743188" cy="59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134">
                  <a:extLst>
                    <a:ext uri="{9D8B030D-6E8A-4147-A177-3AD203B41FA5}">
                      <a16:colId xmlns:a16="http://schemas.microsoft.com/office/drawing/2014/main" val="1021494675"/>
                    </a:ext>
                  </a:extLst>
                </a:gridCol>
                <a:gridCol w="5280054">
                  <a:extLst>
                    <a:ext uri="{9D8B030D-6E8A-4147-A177-3AD203B41FA5}">
                      <a16:colId xmlns:a16="http://schemas.microsoft.com/office/drawing/2014/main" val="2710641667"/>
                    </a:ext>
                  </a:extLst>
                </a:gridCol>
              </a:tblGrid>
              <a:tr h="295330">
                <a:tc>
                  <a:txBody>
                    <a:bodyPr/>
                    <a:lstStyle/>
                    <a:p>
                      <a:r>
                        <a:rPr kumimoji="1" lang="en-US" altLang="en-US" sz="105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Supplementary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en-US" sz="105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the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257584"/>
                  </a:ext>
                </a:extLst>
              </a:tr>
              <a:tr h="295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AP software development_CI environment_build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The ability to create executable binaries for AP software.</a:t>
                      </a:r>
                      <a:endParaRPr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5103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C91B3F-4CEB-6634-8D00-4DE4BCCFE49E}"/>
              </a:ext>
            </a:extLst>
          </p:cNvPr>
          <p:cNvSpPr txBox="1"/>
          <p:nvPr/>
        </p:nvSpPr>
        <p:spPr>
          <a:xfrm>
            <a:off x="0" y="4904226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[List of supplementary materials]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Although implementation work is outside the scope of application, materials related to CI environments are listed below.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C99B1FAA-DE3B-4D3C-94B9-2CDCECA8D613}"/>
              </a:ext>
            </a:extLst>
          </p:cNvPr>
          <p:cNvSpPr txBox="1"/>
          <p:nvPr/>
        </p:nvSpPr>
        <p:spPr>
          <a:xfrm>
            <a:off x="0" y="55695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【overview】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 list of manuals for the AP software CI environment is provided.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Manual List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78674-BEDB-4B40-23F0-D69528277A00}"/>
              </a:ext>
            </a:extLst>
          </p:cNvPr>
          <p:cNvSpPr/>
          <p:nvPr/>
        </p:nvSpPr>
        <p:spPr>
          <a:xfrm>
            <a:off x="92991" y="3079750"/>
            <a:ext cx="8949409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rtlCol="0" anchor="b"/>
          <a:lstStyle/>
          <a:p>
            <a:pPr algn="ctr"/>
            <a:r>
              <a:rPr lang="en-US" altLang="en-US" sz="1100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This book</a:t>
            </a:r>
            <a:endParaRPr kumimoji="1" lang="ja-JP" altLang="en-US" sz="11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36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515455"/>
            <a:ext cx="9143999" cy="1202732"/>
          </a:xfrm>
        </p:spPr>
        <p:txBody>
          <a:bodyPr>
            <a:normAutofit/>
          </a:bodyPr>
          <a:lstStyle/>
          <a:p>
            <a:r>
              <a:rPr lang="en-US" altLang="en-US" sz="5400" dirty="0">
                <a:latin typeface="Calibri" pitchFamily="34" charset="0"/>
                <a:ea typeface="Calibri" pitchFamily="34" charset="0"/>
                <a:cs typeface="Calibri" pitchFamily="34" charset="0"/>
              </a:rPr>
              <a:t>Integration verification concept</a:t>
            </a:r>
            <a:endParaRPr kumimoji="1" lang="ja-JP" altLang="en-US" sz="5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D0385F-BF31-C54E-4198-9EDF402D1006}"/>
              </a:ext>
            </a:extLst>
          </p:cNvPr>
          <p:cNvSpPr txBox="1"/>
          <p:nvPr/>
        </p:nvSpPr>
        <p:spPr>
          <a:xfrm>
            <a:off x="0" y="2903055"/>
            <a:ext cx="9143999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【table of contents】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Integration verification concepts: Purpose/Step-by-step verification/Regression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The concept of an integrated verification environment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Framework used for integration verification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Differences from mass production verification environment: Observation and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How to select test items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Image of evaluation of observation logs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Image of the tester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3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90A040B-944C-AFEA-5811-7ADF7142BBC4}"/>
              </a:ext>
            </a:extLst>
          </p:cNvPr>
          <p:cNvSpPr txBox="1"/>
          <p:nvPr/>
        </p:nvSpPr>
        <p:spPr>
          <a:xfrm>
            <a:off x="7374" y="542607"/>
            <a:ext cx="9144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[What is integrated verification?]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This refers to SWE.5 integration testing and SWE.6 eligibility testing.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The behavior of software and communication between software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whether it is consistent with the architectural design (SWE.5);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Also, verify the validity with the software requirements (SWE.6).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Verification is carried out step by step for each functional unit of the architecture,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This also includes verification to confirm that no "unintended changes" have occurred in processing where the changes are not expected to affect operation.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■ About phased verification (details on the next slide)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</a:t>
            </a:r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By checking in stages, starting with small areas and working your way up to larger areas, defects can be found and corrected early.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</a:t>
            </a:r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Integration testing with library functions will also be carried out as part of the phased verification process.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① Within a subcomponent (e.g. IF behavior)</a:t>
            </a:r>
            <a:endParaRPr lang="en-US" altLang="ja-JP" sz="1200" strike="sngStrike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② Between subcomponents (e.g. IF behavior, message communication behavior)</a:t>
            </a:r>
            <a:endParaRPr lang="en-US" altLang="ja-JP" sz="1200" strike="sngStrike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③ Between each software (component)</a:t>
            </a:r>
            <a:endParaRPr lang="en-US" altLang="ja-JP" sz="1200" strike="sngStrike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5E7DA55E-8816-5728-1FD9-BB9308791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67" y="580142"/>
            <a:ext cx="3283707" cy="1284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Purpose of integration verification</a:t>
            </a:r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D1BCA46-FE30-4825-9CE0-FE5D0A96D83B}"/>
              </a:ext>
            </a:extLst>
          </p:cNvPr>
          <p:cNvSpPr/>
          <p:nvPr/>
        </p:nvSpPr>
        <p:spPr>
          <a:xfrm>
            <a:off x="5869120" y="977482"/>
            <a:ext cx="2893516" cy="3985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A93174D-BAA5-C154-AFF5-3B17486EBB1B}"/>
              </a:ext>
            </a:extLst>
          </p:cNvPr>
          <p:cNvSpPr/>
          <p:nvPr/>
        </p:nvSpPr>
        <p:spPr>
          <a:xfrm>
            <a:off x="355724" y="3713986"/>
            <a:ext cx="2230663" cy="13186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Counterpart software (component)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84022AE-FB66-60FD-7C7F-E06A24EEED9D}"/>
              </a:ext>
            </a:extLst>
          </p:cNvPr>
          <p:cNvCxnSpPr>
            <a:cxnSpLocks/>
          </p:cNvCxnSpPr>
          <p:nvPr/>
        </p:nvCxnSpPr>
        <p:spPr>
          <a:xfrm>
            <a:off x="2569449" y="4373314"/>
            <a:ext cx="681650" cy="0"/>
          </a:xfrm>
          <a:prstGeom prst="straightConnector1">
            <a:avLst/>
          </a:prstGeom>
          <a:noFill/>
          <a:ln w="25400" cap="flat">
            <a:solidFill>
              <a:srgbClr val="00B0F0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7D411AD-532D-E1D3-7AA9-22ED65FE4495}"/>
              </a:ext>
            </a:extLst>
          </p:cNvPr>
          <p:cNvCxnSpPr>
            <a:cxnSpLocks/>
          </p:cNvCxnSpPr>
          <p:nvPr/>
        </p:nvCxnSpPr>
        <p:spPr>
          <a:xfrm flipH="1">
            <a:off x="2605022" y="4535513"/>
            <a:ext cx="646077" cy="0"/>
          </a:xfrm>
          <a:prstGeom prst="straightConnector1">
            <a:avLst/>
          </a:prstGeom>
          <a:noFill/>
          <a:ln w="25400" cap="flat">
            <a:solidFill>
              <a:srgbClr val="00B0F0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77238C3-0CBF-7623-68AC-15AED24226CE}"/>
              </a:ext>
            </a:extLst>
          </p:cNvPr>
          <p:cNvSpPr txBox="1"/>
          <p:nvPr/>
        </p:nvSpPr>
        <p:spPr>
          <a:xfrm>
            <a:off x="2559220" y="4104817"/>
            <a:ext cx="89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Communication Input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632BF37-A2C6-C9E7-3E4A-66CF14B817AD}"/>
              </a:ext>
            </a:extLst>
          </p:cNvPr>
          <p:cNvSpPr txBox="1"/>
          <p:nvPr/>
        </p:nvSpPr>
        <p:spPr>
          <a:xfrm>
            <a:off x="2533059" y="4594360"/>
            <a:ext cx="89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Communication Output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1174ACA-BF61-4EAE-D85C-B5ABEC919BEB}"/>
              </a:ext>
            </a:extLst>
          </p:cNvPr>
          <p:cNvSpPr txBox="1"/>
          <p:nvPr/>
        </p:nvSpPr>
        <p:spPr>
          <a:xfrm>
            <a:off x="219235" y="3363535"/>
            <a:ext cx="3067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*Subcomponent = functional unit of architecture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B819D0C-43E1-8F63-544F-27DD55FF3B65}"/>
              </a:ext>
            </a:extLst>
          </p:cNvPr>
          <p:cNvSpPr/>
          <p:nvPr/>
        </p:nvSpPr>
        <p:spPr>
          <a:xfrm>
            <a:off x="383435" y="6202393"/>
            <a:ext cx="222158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Out-</a:t>
            </a:r>
            <a:r>
              <a:rPr kumimoji="1" lang="en-US" altLang="ja-JP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Car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779BEB2E-B686-63E6-0936-15D0BEA4178D}"/>
              </a:ext>
            </a:extLst>
          </p:cNvPr>
          <p:cNvSpPr/>
          <p:nvPr/>
        </p:nvSpPr>
        <p:spPr>
          <a:xfrm>
            <a:off x="7530720" y="4124328"/>
            <a:ext cx="1363816" cy="531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In-</a:t>
            </a:r>
            <a:r>
              <a:rPr kumimoji="1" lang="en-US" altLang="ja-JP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Car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(EC8, etc.)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285E080E-21B6-94AB-F9DE-D462554236C5}"/>
              </a:ext>
            </a:extLst>
          </p:cNvPr>
          <p:cNvGrpSpPr/>
          <p:nvPr/>
        </p:nvGrpSpPr>
        <p:grpSpPr>
          <a:xfrm>
            <a:off x="3288368" y="3679158"/>
            <a:ext cx="3583703" cy="3017404"/>
            <a:chOff x="4890051" y="3101435"/>
            <a:chExt cx="3583703" cy="3017404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3877E4F-3553-BE92-9904-08538E15BA70}"/>
                </a:ext>
              </a:extLst>
            </p:cNvPr>
            <p:cNvSpPr/>
            <p:nvPr/>
          </p:nvSpPr>
          <p:spPr>
            <a:xfrm>
              <a:off x="4890051" y="3101435"/>
              <a:ext cx="3583703" cy="30174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Target software (component)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DD891FC6-BC4E-5A6C-828E-E62864C14D92}"/>
                </a:ext>
              </a:extLst>
            </p:cNvPr>
            <p:cNvSpPr txBox="1"/>
            <p:nvPr/>
          </p:nvSpPr>
          <p:spPr>
            <a:xfrm>
              <a:off x="6877422" y="4944573"/>
              <a:ext cx="429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solidFill>
                    <a:srgbClr val="385623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②</a:t>
              </a:r>
              <a:endParaRPr lang="en-US" altLang="ja-JP" sz="1200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A2263598-4DF3-3792-BC8D-D4B1C0C65A34}"/>
                </a:ext>
              </a:extLst>
            </p:cNvPr>
            <p:cNvGrpSpPr/>
            <p:nvPr/>
          </p:nvGrpSpPr>
          <p:grpSpPr>
            <a:xfrm>
              <a:off x="5057219" y="5010897"/>
              <a:ext cx="2133761" cy="930749"/>
              <a:chOff x="3959080" y="5432919"/>
              <a:chExt cx="2133761" cy="930749"/>
            </a:xfrm>
          </p:grpSpPr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09AA97C2-F762-1C5A-7659-858A1A613DE1}"/>
                  </a:ext>
                </a:extLst>
              </p:cNvPr>
              <p:cNvSpPr/>
              <p:nvPr/>
            </p:nvSpPr>
            <p:spPr>
              <a:xfrm>
                <a:off x="4158403" y="5797990"/>
                <a:ext cx="817882" cy="4727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Function X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F6523E55-596D-83E7-479E-D3992E6A3573}"/>
                  </a:ext>
                </a:extLst>
              </p:cNvPr>
              <p:cNvSpPr/>
              <p:nvPr/>
            </p:nvSpPr>
            <p:spPr>
              <a:xfrm>
                <a:off x="5150637" y="5797990"/>
                <a:ext cx="817882" cy="4727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Function Y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3C5770D9-BAC5-3892-0209-CDAF9FEC20AD}"/>
                  </a:ext>
                </a:extLst>
              </p:cNvPr>
              <p:cNvSpPr/>
              <p:nvPr/>
            </p:nvSpPr>
            <p:spPr>
              <a:xfrm>
                <a:off x="4054205" y="5709704"/>
                <a:ext cx="2038636" cy="653964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0B1C0C7A-E077-064E-7AE7-276E1429F8C1}"/>
                  </a:ext>
                </a:extLst>
              </p:cNvPr>
              <p:cNvSpPr txBox="1"/>
              <p:nvPr/>
            </p:nvSpPr>
            <p:spPr>
              <a:xfrm>
                <a:off x="3959080" y="5432919"/>
                <a:ext cx="14504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Subcomponent B</a:t>
                </a:r>
                <a:endPara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EDA31B21-CFBA-EE0D-3CB9-85A6B80FEBB9}"/>
                </a:ext>
              </a:extLst>
            </p:cNvPr>
            <p:cNvGrpSpPr/>
            <p:nvPr/>
          </p:nvGrpSpPr>
          <p:grpSpPr>
            <a:xfrm>
              <a:off x="5075734" y="3695682"/>
              <a:ext cx="3197995" cy="2167132"/>
              <a:chOff x="3719422" y="4303428"/>
              <a:chExt cx="3197995" cy="2167132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EFCC4AC1-0FA1-BEBC-02DD-5377C00CEECF}"/>
                  </a:ext>
                </a:extLst>
              </p:cNvPr>
              <p:cNvSpPr/>
              <p:nvPr/>
            </p:nvSpPr>
            <p:spPr>
              <a:xfrm>
                <a:off x="3885182" y="4817119"/>
                <a:ext cx="817882" cy="4727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Function A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CED9CBE7-325B-8DF1-C984-FC813146CD31}"/>
                  </a:ext>
                </a:extLst>
              </p:cNvPr>
              <p:cNvSpPr/>
              <p:nvPr/>
            </p:nvSpPr>
            <p:spPr>
              <a:xfrm>
                <a:off x="4944077" y="4811212"/>
                <a:ext cx="817882" cy="4727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Function B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53C77EBB-AD21-5B0A-A08C-528F24061156}"/>
                  </a:ext>
                </a:extLst>
              </p:cNvPr>
              <p:cNvSpPr/>
              <p:nvPr/>
            </p:nvSpPr>
            <p:spPr>
              <a:xfrm>
                <a:off x="5950176" y="4811212"/>
                <a:ext cx="817882" cy="4727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Function C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7984B28D-5ECF-529F-7447-1C8F9C5E6EEC}"/>
                  </a:ext>
                </a:extLst>
              </p:cNvPr>
              <p:cNvSpPr/>
              <p:nvPr/>
            </p:nvSpPr>
            <p:spPr>
              <a:xfrm>
                <a:off x="3741693" y="4565536"/>
                <a:ext cx="3175724" cy="83151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F1B078A-3B4F-15B1-9263-9EEFFEB4FA05}"/>
                  </a:ext>
                </a:extLst>
              </p:cNvPr>
              <p:cNvSpPr txBox="1"/>
              <p:nvPr/>
            </p:nvSpPr>
            <p:spPr>
              <a:xfrm>
                <a:off x="3719422" y="4303428"/>
                <a:ext cx="17342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Subcomponent A</a:t>
                </a:r>
                <a:endPara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85" name="直線矢印コネクタ 84">
                <a:extLst>
                  <a:ext uri="{FF2B5EF4-FFF2-40B4-BE49-F238E27FC236}">
                    <a16:creationId xmlns:a16="http://schemas.microsoft.com/office/drawing/2014/main" id="{DE5A65ED-9F9B-198A-0650-BBA472E309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8784" y="5015574"/>
                <a:ext cx="388535" cy="0"/>
              </a:xfrm>
              <a:prstGeom prst="straightConnector1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  <a:headEnd type="none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2B2E9C92-2380-AEB0-5B0B-0DACC5BE9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1314" y="5131621"/>
                <a:ext cx="380838" cy="0"/>
              </a:xfrm>
              <a:prstGeom prst="straightConnector1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  <a:headEnd type="none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C044295C-0CEC-D9DF-0DA0-7C979986C8BE}"/>
                  </a:ext>
                </a:extLst>
              </p:cNvPr>
              <p:cNvSpPr txBox="1"/>
              <p:nvPr/>
            </p:nvSpPr>
            <p:spPr>
              <a:xfrm>
                <a:off x="4606353" y="4555086"/>
                <a:ext cx="3808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200" dirty="0">
                    <a:solidFill>
                      <a:srgbClr val="FF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①</a:t>
                </a:r>
                <a:endParaRPr lang="en-US" altLang="ja-JP" sz="12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5B3F704A-44B7-37C0-3A1A-BC6A6C8193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0569" y="5015031"/>
                <a:ext cx="388535" cy="0"/>
              </a:xfrm>
              <a:prstGeom prst="straightConnector1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  <a:headEnd type="none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9" name="直線矢印コネクタ 98">
                <a:extLst>
                  <a:ext uri="{FF2B5EF4-FFF2-40B4-BE49-F238E27FC236}">
                    <a16:creationId xmlns:a16="http://schemas.microsoft.com/office/drawing/2014/main" id="{C04D0893-4D49-D4C6-AC2A-335ABB5ED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3099" y="5131078"/>
                <a:ext cx="380838" cy="0"/>
              </a:xfrm>
              <a:prstGeom prst="straightConnector1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  <a:headEnd type="none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97DF426A-A777-4BFE-BE31-979342EE1FE3}"/>
                  </a:ext>
                </a:extLst>
              </p:cNvPr>
              <p:cNvSpPr/>
              <p:nvPr/>
            </p:nvSpPr>
            <p:spPr>
              <a:xfrm>
                <a:off x="6099535" y="6193561"/>
                <a:ext cx="817882" cy="276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en-US" sz="1200" dirty="0">
                    <a:solidFill>
                      <a:srgbClr val="0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Library</a:t>
                </a:r>
              </a:p>
            </p:txBody>
          </p:sp>
        </p:grp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BB6E150-80F5-B759-EB8D-FB104862D6D1}"/>
                </a:ext>
              </a:extLst>
            </p:cNvPr>
            <p:cNvCxnSpPr>
              <a:cxnSpLocks/>
            </p:cNvCxnSpPr>
            <p:nvPr/>
          </p:nvCxnSpPr>
          <p:spPr>
            <a:xfrm>
              <a:off x="6739218" y="4811708"/>
              <a:ext cx="0" cy="475974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50000"/>
                </a:schemeClr>
              </a:solidFill>
              <a:prstDash val="solid"/>
              <a:miter lim="400000"/>
              <a:headEnd type="non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AC0D3410-93B7-6E9A-44DA-2A7AF9A78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290" y="4791007"/>
              <a:ext cx="0" cy="496675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50000"/>
                </a:schemeClr>
              </a:solidFill>
              <a:prstDash val="solid"/>
              <a:miter lim="400000"/>
              <a:headEnd type="non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1509A1D9-4624-A21E-BF6B-2C0C5F464688}"/>
              </a:ext>
            </a:extLst>
          </p:cNvPr>
          <p:cNvCxnSpPr>
            <a:cxnSpLocks/>
          </p:cNvCxnSpPr>
          <p:nvPr/>
        </p:nvCxnSpPr>
        <p:spPr>
          <a:xfrm>
            <a:off x="2605022" y="6309945"/>
            <a:ext cx="681650" cy="0"/>
          </a:xfrm>
          <a:prstGeom prst="straightConnector1">
            <a:avLst/>
          </a:prstGeom>
          <a:noFill/>
          <a:ln w="25400" cap="flat">
            <a:solidFill>
              <a:srgbClr val="00B0F0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0644696D-90BD-201A-2C23-962F953B5946}"/>
              </a:ext>
            </a:extLst>
          </p:cNvPr>
          <p:cNvCxnSpPr>
            <a:cxnSpLocks/>
          </p:cNvCxnSpPr>
          <p:nvPr/>
        </p:nvCxnSpPr>
        <p:spPr>
          <a:xfrm flipH="1">
            <a:off x="2596445" y="6433225"/>
            <a:ext cx="646077" cy="0"/>
          </a:xfrm>
          <a:prstGeom prst="straightConnector1">
            <a:avLst/>
          </a:prstGeom>
          <a:noFill/>
          <a:ln w="25400" cap="flat">
            <a:solidFill>
              <a:srgbClr val="00B0F0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116912E-EE3C-4095-FF6F-BA95BEC09C8B}"/>
              </a:ext>
            </a:extLst>
          </p:cNvPr>
          <p:cNvSpPr txBox="1"/>
          <p:nvPr/>
        </p:nvSpPr>
        <p:spPr>
          <a:xfrm>
            <a:off x="2559220" y="6032946"/>
            <a:ext cx="89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Communication Input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537F420-0ECC-429F-2E4F-94F17F7EA316}"/>
              </a:ext>
            </a:extLst>
          </p:cNvPr>
          <p:cNvSpPr txBox="1"/>
          <p:nvPr/>
        </p:nvSpPr>
        <p:spPr>
          <a:xfrm>
            <a:off x="2559220" y="6481202"/>
            <a:ext cx="89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Communication Output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22E76D4-5A63-8F4D-CB3C-CB3FC071E934}"/>
              </a:ext>
            </a:extLst>
          </p:cNvPr>
          <p:cNvCxnSpPr>
            <a:cxnSpLocks/>
          </p:cNvCxnSpPr>
          <p:nvPr/>
        </p:nvCxnSpPr>
        <p:spPr>
          <a:xfrm>
            <a:off x="6877756" y="4349653"/>
            <a:ext cx="681650" cy="0"/>
          </a:xfrm>
          <a:prstGeom prst="straightConnector1">
            <a:avLst/>
          </a:prstGeom>
          <a:noFill/>
          <a:ln w="25400" cap="flat">
            <a:solidFill>
              <a:srgbClr val="00B0F0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BBF6912-E072-B1E2-DE87-CB3D4CF3F9DD}"/>
              </a:ext>
            </a:extLst>
          </p:cNvPr>
          <p:cNvCxnSpPr>
            <a:cxnSpLocks/>
          </p:cNvCxnSpPr>
          <p:nvPr/>
        </p:nvCxnSpPr>
        <p:spPr>
          <a:xfrm flipH="1">
            <a:off x="6872071" y="4481149"/>
            <a:ext cx="646077" cy="0"/>
          </a:xfrm>
          <a:prstGeom prst="straightConnector1">
            <a:avLst/>
          </a:prstGeom>
          <a:noFill/>
          <a:ln w="25400" cap="flat">
            <a:solidFill>
              <a:srgbClr val="00B0F0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ACD53D1-F125-EF72-43F3-535DE7F4F1AF}"/>
              </a:ext>
            </a:extLst>
          </p:cNvPr>
          <p:cNvSpPr txBox="1"/>
          <p:nvPr/>
        </p:nvSpPr>
        <p:spPr>
          <a:xfrm>
            <a:off x="6802317" y="4072654"/>
            <a:ext cx="89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Communication Input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D4269B0-6B39-D1BD-74EB-EBF06BFB08C9}"/>
              </a:ext>
            </a:extLst>
          </p:cNvPr>
          <p:cNvSpPr txBox="1"/>
          <p:nvPr/>
        </p:nvSpPr>
        <p:spPr>
          <a:xfrm>
            <a:off x="6832997" y="4545769"/>
            <a:ext cx="89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Communication Output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思考の吹き出し: 雲形 32">
            <a:extLst>
              <a:ext uri="{FF2B5EF4-FFF2-40B4-BE49-F238E27FC236}">
                <a16:creationId xmlns:a16="http://schemas.microsoft.com/office/drawing/2014/main" id="{FBD85AB4-76E1-EACC-1841-257A5C05CBF5}"/>
              </a:ext>
            </a:extLst>
          </p:cNvPr>
          <p:cNvSpPr/>
          <p:nvPr/>
        </p:nvSpPr>
        <p:spPr>
          <a:xfrm>
            <a:off x="109500" y="4081299"/>
            <a:ext cx="1929029" cy="2024905"/>
          </a:xfrm>
          <a:prstGeom prst="cloudCallout">
            <a:avLst>
              <a:gd name="adj1" fmla="val 74977"/>
              <a:gd name="adj2" fmla="val -2956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思考の吹き出し: 雲形 118">
            <a:extLst>
              <a:ext uri="{FF2B5EF4-FFF2-40B4-BE49-F238E27FC236}">
                <a16:creationId xmlns:a16="http://schemas.microsoft.com/office/drawing/2014/main" id="{BBE52903-7360-871D-3C83-4A75858953A5}"/>
              </a:ext>
            </a:extLst>
          </p:cNvPr>
          <p:cNvSpPr/>
          <p:nvPr/>
        </p:nvSpPr>
        <p:spPr>
          <a:xfrm>
            <a:off x="6912929" y="1898643"/>
            <a:ext cx="1929029" cy="2024905"/>
          </a:xfrm>
          <a:prstGeom prst="cloudCallout">
            <a:avLst>
              <a:gd name="adj1" fmla="val -43035"/>
              <a:gd name="adj2" fmla="val 532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0" name="図 119">
            <a:extLst>
              <a:ext uri="{FF2B5EF4-FFF2-40B4-BE49-F238E27FC236}">
                <a16:creationId xmlns:a16="http://schemas.microsoft.com/office/drawing/2014/main" id="{CFBC4B40-1A7A-3358-F20F-3C379BF4A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250" y="2561952"/>
            <a:ext cx="1148330" cy="945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3" name="思考の吹き出し: 雲形 122">
            <a:extLst>
              <a:ext uri="{FF2B5EF4-FFF2-40B4-BE49-F238E27FC236}">
                <a16:creationId xmlns:a16="http://schemas.microsoft.com/office/drawing/2014/main" id="{C88AEA43-80FF-287C-A6DA-5CC91ABDB795}"/>
              </a:ext>
            </a:extLst>
          </p:cNvPr>
          <p:cNvSpPr/>
          <p:nvPr/>
        </p:nvSpPr>
        <p:spPr>
          <a:xfrm>
            <a:off x="108705" y="4077741"/>
            <a:ext cx="1929029" cy="2024905"/>
          </a:xfrm>
          <a:prstGeom prst="cloudCallout">
            <a:avLst>
              <a:gd name="adj1" fmla="val 73989"/>
              <a:gd name="adj2" fmla="val 452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75913ACD-2F2E-A623-38CF-D5B437F2894F}"/>
              </a:ext>
            </a:extLst>
          </p:cNvPr>
          <p:cNvSpPr txBox="1"/>
          <p:nvPr/>
        </p:nvSpPr>
        <p:spPr>
          <a:xfrm>
            <a:off x="7202571" y="2298493"/>
            <a:ext cx="163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Checking the timeline, etc.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7ECD447-1D5C-883A-5D55-9FA157F1A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21" y="4744608"/>
            <a:ext cx="1148330" cy="945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254B6E-BD35-C7CE-2515-4D33F3D26589}"/>
              </a:ext>
            </a:extLst>
          </p:cNvPr>
          <p:cNvSpPr txBox="1"/>
          <p:nvPr/>
        </p:nvSpPr>
        <p:spPr>
          <a:xfrm>
            <a:off x="399142" y="4481149"/>
            <a:ext cx="163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Calibri" pitchFamily="34" charset="0"/>
                <a:ea typeface="Calibri" pitchFamily="34" charset="0"/>
                <a:cs typeface="Calibri" pitchFamily="34" charset="0"/>
              </a:rPr>
              <a:t>Checking the timeline, etc.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A5432F17-C993-1F14-BBDE-96AA51242AE6}"/>
              </a:ext>
            </a:extLst>
          </p:cNvPr>
          <p:cNvSpPr txBox="1"/>
          <p:nvPr/>
        </p:nvSpPr>
        <p:spPr>
          <a:xfrm>
            <a:off x="2945847" y="3872187"/>
            <a:ext cx="39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③</a:t>
            </a:r>
            <a:endParaRPr lang="en-US" altLang="ja-JP" sz="1200" dirty="0">
              <a:solidFill>
                <a:srgbClr val="00B0F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8837A40C-E302-D74B-1B03-9BC9E53A1B58}"/>
              </a:ext>
            </a:extLst>
          </p:cNvPr>
          <p:cNvSpPr txBox="1"/>
          <p:nvPr/>
        </p:nvSpPr>
        <p:spPr>
          <a:xfrm>
            <a:off x="2955551" y="5797062"/>
            <a:ext cx="39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③</a:t>
            </a:r>
            <a:endParaRPr lang="en-US" altLang="ja-JP" sz="1200" dirty="0">
              <a:solidFill>
                <a:srgbClr val="00B0F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4A6C3F32-E99F-B00A-9B63-D48096E67E4C}"/>
              </a:ext>
            </a:extLst>
          </p:cNvPr>
          <p:cNvSpPr txBox="1"/>
          <p:nvPr/>
        </p:nvSpPr>
        <p:spPr>
          <a:xfrm>
            <a:off x="6847199" y="4764091"/>
            <a:ext cx="39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③</a:t>
            </a:r>
            <a:endParaRPr lang="en-US" altLang="ja-JP" sz="1200" dirty="0">
              <a:solidFill>
                <a:srgbClr val="00B0F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382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EBEC207A-6BB2-1584-B6F1-9DD79C704C3F}"/>
              </a:ext>
            </a:extLst>
          </p:cNvPr>
          <p:cNvSpPr/>
          <p:nvPr/>
        </p:nvSpPr>
        <p:spPr>
          <a:xfrm flipH="1">
            <a:off x="8753992" y="3115956"/>
            <a:ext cx="261461" cy="3441656"/>
          </a:xfrm>
          <a:prstGeom prst="leftBracket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1AE6A61-3885-116B-B698-14A511DF5E04}"/>
              </a:ext>
            </a:extLst>
          </p:cNvPr>
          <p:cNvSpPr/>
          <p:nvPr/>
        </p:nvSpPr>
        <p:spPr>
          <a:xfrm>
            <a:off x="337639" y="3276464"/>
            <a:ext cx="2464032" cy="3141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Target software movement</a:t>
            </a:r>
          </a:p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Software for verification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90A040B-944C-AFEA-5811-7ADF7142BBC4}"/>
              </a:ext>
            </a:extLst>
          </p:cNvPr>
          <p:cNvSpPr txBox="1"/>
          <p:nvPr/>
        </p:nvSpPr>
        <p:spPr>
          <a:xfrm>
            <a:off x="7374" y="542607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[About phased verification]</a:t>
            </a:r>
          </a:p>
          <a:p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An image of step-by-step verification is illustrated below.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① Within a subcomponent (e.g. IF behavior)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⇒When subcomponent A is created, integration testing is performed within the area enclosed in the red frame.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② Between subcomponents (e.g. IF behavior, message communication behavior)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⇒When subcomponent B related to subcomponent A is created, expand the test scope and perform integration testing within the green frame.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③ Between each software (component)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⇒Once all the subcomponents of the Target software are completed, expand the testing scope and conduct integration testing within the blue frame.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4E55-75E4-469E-903D-5B41073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Integration Verification Concept: Step-by-step Verification</a:t>
            </a:r>
            <a:endParaRPr kumimoji="1"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EBA6398-ABCA-09DD-CD09-B317EE08E5DC}"/>
              </a:ext>
            </a:extLst>
          </p:cNvPr>
          <p:cNvSpPr/>
          <p:nvPr/>
        </p:nvSpPr>
        <p:spPr>
          <a:xfrm>
            <a:off x="540615" y="3907317"/>
            <a:ext cx="2013294" cy="725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Counterpart software (component)</a:t>
            </a:r>
          </a:p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Stub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49D7D24-50D6-DB90-58AF-6D22364334E4}"/>
              </a:ext>
            </a:extLst>
          </p:cNvPr>
          <p:cNvSpPr/>
          <p:nvPr/>
        </p:nvSpPr>
        <p:spPr>
          <a:xfrm>
            <a:off x="628149" y="5580855"/>
            <a:ext cx="1813363" cy="650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Out-Car</a:t>
            </a:r>
          </a:p>
          <a:p>
            <a:pPr algn="ctr"/>
            <a:r>
              <a:rPr lang="en-US" alt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 stub that simulates communication with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830ED7B-0E21-DE32-CEFF-D3F53C2F7CB2}"/>
              </a:ext>
            </a:extLst>
          </p:cNvPr>
          <p:cNvSpPr/>
          <p:nvPr/>
        </p:nvSpPr>
        <p:spPr>
          <a:xfrm>
            <a:off x="628149" y="4764015"/>
            <a:ext cx="1813363" cy="685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In-</a:t>
            </a:r>
            <a:r>
              <a:rPr kumimoji="1" lang="en-US" altLang="ja-JP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Car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 stub that simulates communication with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0B8A74D-3B98-36CA-B919-FED6B963D4D7}"/>
              </a:ext>
            </a:extLst>
          </p:cNvPr>
          <p:cNvSpPr txBox="1"/>
          <p:nvPr/>
        </p:nvSpPr>
        <p:spPr>
          <a:xfrm>
            <a:off x="7659587" y="6460311"/>
            <a:ext cx="112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Scope of verification for ③</a:t>
            </a:r>
            <a:endParaRPr lang="en-US" altLang="ja-JP" sz="1200" dirty="0">
              <a:solidFill>
                <a:srgbClr val="00B0F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F1122C1-9911-199B-8006-957BEB25E4AD}"/>
              </a:ext>
            </a:extLst>
          </p:cNvPr>
          <p:cNvGrpSpPr/>
          <p:nvPr/>
        </p:nvGrpSpPr>
        <p:grpSpPr>
          <a:xfrm>
            <a:off x="4530795" y="3288307"/>
            <a:ext cx="4262322" cy="3141386"/>
            <a:chOff x="4530795" y="3288307"/>
            <a:chExt cx="4262322" cy="3141386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748418D4-0086-71B1-F15B-BBEB0D63DCBD}"/>
                </a:ext>
              </a:extLst>
            </p:cNvPr>
            <p:cNvSpPr/>
            <p:nvPr/>
          </p:nvSpPr>
          <p:spPr>
            <a:xfrm>
              <a:off x="4530795" y="3288307"/>
              <a:ext cx="4262322" cy="31413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Target software (component)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A300251A-087B-66C9-9773-094B651D8DE7}"/>
                </a:ext>
              </a:extLst>
            </p:cNvPr>
            <p:cNvSpPr txBox="1"/>
            <p:nvPr/>
          </p:nvSpPr>
          <p:spPr>
            <a:xfrm>
              <a:off x="6858039" y="5065837"/>
              <a:ext cx="1206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solidFill>
                    <a:srgbClr val="385623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Scope of verification</a:t>
              </a:r>
              <a:endParaRPr lang="en-US" altLang="ja-JP" sz="1200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2EF986E5-7888-6071-3EE4-59C94D11D54F}"/>
                </a:ext>
              </a:extLst>
            </p:cNvPr>
            <p:cNvGrpSpPr/>
            <p:nvPr/>
          </p:nvGrpSpPr>
          <p:grpSpPr>
            <a:xfrm>
              <a:off x="4885063" y="5172126"/>
              <a:ext cx="2290026" cy="1101070"/>
              <a:chOff x="3786924" y="5594148"/>
              <a:chExt cx="2290026" cy="110107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DB5D7F6-5F75-53F6-BD4D-935761AF1D4D}"/>
                  </a:ext>
                </a:extLst>
              </p:cNvPr>
              <p:cNvSpPr/>
              <p:nvPr/>
            </p:nvSpPr>
            <p:spPr>
              <a:xfrm>
                <a:off x="4026835" y="6102267"/>
                <a:ext cx="817882" cy="4727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Function X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5CA43FB5-36EC-5AEF-99F9-5633B59210AE}"/>
                  </a:ext>
                </a:extLst>
              </p:cNvPr>
              <p:cNvSpPr/>
              <p:nvPr/>
            </p:nvSpPr>
            <p:spPr>
              <a:xfrm>
                <a:off x="5019069" y="6102267"/>
                <a:ext cx="817882" cy="4727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Function Y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5384B0-472A-F083-9DC8-7B28C0CC9B19}"/>
                  </a:ext>
                </a:extLst>
              </p:cNvPr>
              <p:cNvSpPr/>
              <p:nvPr/>
            </p:nvSpPr>
            <p:spPr>
              <a:xfrm>
                <a:off x="3847895" y="5863708"/>
                <a:ext cx="2229055" cy="83151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F157570-4072-F797-C223-96CE94803A24}"/>
                  </a:ext>
                </a:extLst>
              </p:cNvPr>
              <p:cNvSpPr txBox="1"/>
              <p:nvPr/>
            </p:nvSpPr>
            <p:spPr>
              <a:xfrm>
                <a:off x="3786924" y="5594148"/>
                <a:ext cx="14504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Subcomponent B</a:t>
                </a:r>
                <a:endPara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AC1C2FF8-586F-0C73-330B-8A7D5E0B2322}"/>
                </a:ext>
              </a:extLst>
            </p:cNvPr>
            <p:cNvGrpSpPr/>
            <p:nvPr/>
          </p:nvGrpSpPr>
          <p:grpSpPr>
            <a:xfrm>
              <a:off x="4779316" y="3645961"/>
              <a:ext cx="3887606" cy="2715081"/>
              <a:chOff x="3423004" y="4253707"/>
              <a:chExt cx="3887606" cy="2715081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029F6289-7B70-93B2-1EA8-B3B6EE7C0411}"/>
                  </a:ext>
                </a:extLst>
              </p:cNvPr>
              <p:cNvSpPr/>
              <p:nvPr/>
            </p:nvSpPr>
            <p:spPr>
              <a:xfrm>
                <a:off x="3885182" y="4817119"/>
                <a:ext cx="817882" cy="4727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Function A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FE3C58F-159F-0D5B-8AD9-47FBD110102A}"/>
                  </a:ext>
                </a:extLst>
              </p:cNvPr>
              <p:cNvSpPr/>
              <p:nvPr/>
            </p:nvSpPr>
            <p:spPr>
              <a:xfrm>
                <a:off x="4944077" y="4811212"/>
                <a:ext cx="817882" cy="4727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Function B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659FCD32-55FC-C391-192A-7B1C683BDC83}"/>
                  </a:ext>
                </a:extLst>
              </p:cNvPr>
              <p:cNvSpPr/>
              <p:nvPr/>
            </p:nvSpPr>
            <p:spPr>
              <a:xfrm>
                <a:off x="5950176" y="4811212"/>
                <a:ext cx="817882" cy="4727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Function C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80A7B1-6B3B-CDA3-437C-4C5B46486615}"/>
                  </a:ext>
                </a:extLst>
              </p:cNvPr>
              <p:cNvSpPr/>
              <p:nvPr/>
            </p:nvSpPr>
            <p:spPr>
              <a:xfrm>
                <a:off x="3632386" y="4565536"/>
                <a:ext cx="3493665" cy="95023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F392802-6D10-6191-A6BD-230C7053B5D2}"/>
                  </a:ext>
                </a:extLst>
              </p:cNvPr>
              <p:cNvSpPr txBox="1"/>
              <p:nvPr/>
            </p:nvSpPr>
            <p:spPr>
              <a:xfrm>
                <a:off x="3589722" y="4302941"/>
                <a:ext cx="17342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Subcomponent A</a:t>
                </a:r>
                <a:endPara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103" name="直線矢印コネクタ 102">
                <a:extLst>
                  <a:ext uri="{FF2B5EF4-FFF2-40B4-BE49-F238E27FC236}">
                    <a16:creationId xmlns:a16="http://schemas.microsoft.com/office/drawing/2014/main" id="{F0DEE26A-5CE9-C129-3FE2-7DE12B3452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8784" y="5015574"/>
                <a:ext cx="388535" cy="0"/>
              </a:xfrm>
              <a:prstGeom prst="straightConnector1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  <a:headEnd type="none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4" name="直線矢印コネクタ 103">
                <a:extLst>
                  <a:ext uri="{FF2B5EF4-FFF2-40B4-BE49-F238E27FC236}">
                    <a16:creationId xmlns:a16="http://schemas.microsoft.com/office/drawing/2014/main" id="{39F32BE4-5BCA-074F-C7C4-142D096A4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1314" y="5131621"/>
                <a:ext cx="380838" cy="0"/>
              </a:xfrm>
              <a:prstGeom prst="straightConnector1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  <a:headEnd type="none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3EC8831-9F2A-5B5F-C822-AACAB7D6930E}"/>
                  </a:ext>
                </a:extLst>
              </p:cNvPr>
              <p:cNvSpPr txBox="1"/>
              <p:nvPr/>
            </p:nvSpPr>
            <p:spPr>
              <a:xfrm>
                <a:off x="4606353" y="4555086"/>
                <a:ext cx="16610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200" dirty="0">
                    <a:solidFill>
                      <a:srgbClr val="FF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Scope of verification</a:t>
                </a:r>
                <a:endParaRPr lang="en-US" altLang="ja-JP" sz="12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D2503C38-5A72-C035-2C67-7F8DFB7040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0569" y="5015031"/>
                <a:ext cx="388535" cy="0"/>
              </a:xfrm>
              <a:prstGeom prst="straightConnector1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  <a:headEnd type="none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04879BD-5725-C129-C8BC-12C156430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3099" y="5131078"/>
                <a:ext cx="380838" cy="0"/>
              </a:xfrm>
              <a:prstGeom prst="straightConnector1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  <a:headEnd type="none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4C06085-F466-B57D-A080-4FA04B0DB75D}"/>
                  </a:ext>
                </a:extLst>
              </p:cNvPr>
              <p:cNvSpPr/>
              <p:nvPr/>
            </p:nvSpPr>
            <p:spPr>
              <a:xfrm>
                <a:off x="3423004" y="4253707"/>
                <a:ext cx="3887606" cy="2715081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57202E25-E6C4-4FDE-09AE-6C10DEC710FE}"/>
                </a:ext>
              </a:extLst>
            </p:cNvPr>
            <p:cNvCxnSpPr>
              <a:cxnSpLocks/>
            </p:cNvCxnSpPr>
            <p:nvPr/>
          </p:nvCxnSpPr>
          <p:spPr>
            <a:xfrm>
              <a:off x="6739218" y="4811708"/>
              <a:ext cx="0" cy="802956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50000"/>
                </a:schemeClr>
              </a:solidFill>
              <a:prstDash val="solid"/>
              <a:miter lim="400000"/>
              <a:headEnd type="non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1BCBA9EB-BE6D-8A90-91FC-14739CE27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290" y="4791007"/>
              <a:ext cx="0" cy="759497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50000"/>
                </a:schemeClr>
              </a:solidFill>
              <a:prstDash val="solid"/>
              <a:miter lim="400000"/>
              <a:headEnd type="non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051D26D-3176-69CA-D2FF-E4A8C686379D}"/>
              </a:ext>
            </a:extLst>
          </p:cNvPr>
          <p:cNvCxnSpPr>
            <a:cxnSpLocks/>
          </p:cNvCxnSpPr>
          <p:nvPr/>
        </p:nvCxnSpPr>
        <p:spPr>
          <a:xfrm>
            <a:off x="2801671" y="3867370"/>
            <a:ext cx="2144363" cy="356969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06ECB84-2B4C-39F6-27DA-72019A54B21B}"/>
              </a:ext>
            </a:extLst>
          </p:cNvPr>
          <p:cNvSpPr txBox="1"/>
          <p:nvPr/>
        </p:nvSpPr>
        <p:spPr>
          <a:xfrm>
            <a:off x="3056528" y="3618489"/>
            <a:ext cx="1476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 pattern ①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470EBFB-648F-2ED4-AC33-738783AD80BE}"/>
              </a:ext>
            </a:extLst>
          </p:cNvPr>
          <p:cNvSpPr txBox="1"/>
          <p:nvPr/>
        </p:nvSpPr>
        <p:spPr>
          <a:xfrm>
            <a:off x="3045619" y="4343006"/>
            <a:ext cx="1476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38562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 pattern ②</a:t>
            </a:r>
            <a:endParaRPr lang="en-US" altLang="ja-JP" sz="1200" dirty="0">
              <a:solidFill>
                <a:schemeClr val="accent6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8ACB7A-9B3D-7A77-3C79-D042531209F1}"/>
              </a:ext>
            </a:extLst>
          </p:cNvPr>
          <p:cNvSpPr txBox="1"/>
          <p:nvPr/>
        </p:nvSpPr>
        <p:spPr>
          <a:xfrm>
            <a:off x="2883396" y="5196789"/>
            <a:ext cx="1476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 pattern ③</a:t>
            </a:r>
            <a:endParaRPr lang="en-US" altLang="ja-JP" sz="1200" dirty="0">
              <a:solidFill>
                <a:srgbClr val="00B0F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C201359-807F-70D3-8AA2-B57411FC62E0}"/>
              </a:ext>
            </a:extLst>
          </p:cNvPr>
          <p:cNvCxnSpPr>
            <a:cxnSpLocks/>
          </p:cNvCxnSpPr>
          <p:nvPr/>
        </p:nvCxnSpPr>
        <p:spPr>
          <a:xfrm>
            <a:off x="2801671" y="4609495"/>
            <a:ext cx="1977645" cy="10510"/>
          </a:xfrm>
          <a:prstGeom prst="straightConnector1">
            <a:avLst/>
          </a:prstGeom>
          <a:noFill/>
          <a:ln w="25400" cap="flat">
            <a:solidFill>
              <a:schemeClr val="accent6">
                <a:lumMod val="50000"/>
              </a:schemeClr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726460D-E721-E20A-EC65-CF5E3BC7E250}"/>
              </a:ext>
            </a:extLst>
          </p:cNvPr>
          <p:cNvCxnSpPr>
            <a:cxnSpLocks/>
          </p:cNvCxnSpPr>
          <p:nvPr/>
        </p:nvCxnSpPr>
        <p:spPr>
          <a:xfrm>
            <a:off x="2801671" y="5477506"/>
            <a:ext cx="1762695" cy="0"/>
          </a:xfrm>
          <a:prstGeom prst="straightConnector1">
            <a:avLst/>
          </a:prstGeom>
          <a:noFill/>
          <a:ln w="25400" cap="flat">
            <a:solidFill>
              <a:srgbClr val="00B0F0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A62F91D-F88D-E455-7EB1-AB6D3B7BB504}"/>
              </a:ext>
            </a:extLst>
          </p:cNvPr>
          <p:cNvSpPr txBox="1"/>
          <p:nvPr/>
        </p:nvSpPr>
        <p:spPr>
          <a:xfrm>
            <a:off x="278978" y="6419113"/>
            <a:ext cx="470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*Stub: Software for testing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　　　　　　(To make the Target software behave as intended)</a:t>
            </a:r>
          </a:p>
        </p:txBody>
      </p:sp>
    </p:spTree>
    <p:extLst>
      <p:ext uri="{BB962C8B-B14F-4D97-AF65-F5344CB8AC3E}">
        <p14:creationId xmlns:p14="http://schemas.microsoft.com/office/powerpoint/2010/main" val="220284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b="1" u="sng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b12f791-8271-4f0e-910e-09a8ce64d0d7" xsi:nil="true"/>
    <lcf76f155ced4ddcb4097134ff3c332f xmlns="048fb0aa-9227-4c74-9515-e8ff68cc3ad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08E999BD93F54AA4215C2A2FB33EA7" ma:contentTypeVersion="14" ma:contentTypeDescription="Create a new document." ma:contentTypeScope="" ma:versionID="a6e2ae70d8a2869b72678f837ce9c58e">
  <xsd:schema xmlns:xsd="http://www.w3.org/2001/XMLSchema" xmlns:xs="http://www.w3.org/2001/XMLSchema" xmlns:p="http://schemas.microsoft.com/office/2006/metadata/properties" xmlns:ns2="048fb0aa-9227-4c74-9515-e8ff68cc3ad2" xmlns:ns3="8b12f791-8271-4f0e-910e-09a8ce64d0d7" targetNamespace="http://schemas.microsoft.com/office/2006/metadata/properties" ma:root="true" ma:fieldsID="aa5c31c50c8e2b112f7c2dd2a06ecf14" ns2:_="" ns3:_="">
    <xsd:import namespace="048fb0aa-9227-4c74-9515-e8ff68cc3ad2"/>
    <xsd:import namespace="8b12f791-8271-4f0e-910e-09a8ce64d0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fb0aa-9227-4c74-9515-e8ff68cc3a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2b8f5e56-e41c-4ff5-942a-46bb561873b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2f791-8271-4f0e-910e-09a8ce64d0d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db72b7-5e26-4809-ac58-34d16a22fbd7}" ma:internalName="TaxCatchAll" ma:showField="CatchAllData" ma:web="8b12f791-8271-4f0e-910e-09a8ce64d0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FF5465-139A-41C9-960A-CACB8719E0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36CB27-5A5C-4379-8208-EEE38F9CD976}">
  <ds:schemaRefs>
    <ds:schemaRef ds:uri="http://schemas.microsoft.com/office/2006/metadata/properties"/>
    <ds:schemaRef ds:uri="http://schemas.microsoft.com/office/infopath/2007/PartnerControls"/>
    <ds:schemaRef ds:uri="8b12f791-8271-4f0e-910e-09a8ce64d0d7"/>
    <ds:schemaRef ds:uri="048fb0aa-9227-4c74-9515-e8ff68cc3ad2"/>
  </ds:schemaRefs>
</ds:datastoreItem>
</file>

<file path=customXml/itemProps3.xml><?xml version="1.0" encoding="utf-8"?>
<ds:datastoreItem xmlns:ds="http://schemas.openxmlformats.org/officeDocument/2006/customXml" ds:itemID="{05CCEE12-D1A2-406E-AA0B-F390C8EFD2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8fb0aa-9227-4c74-9515-e8ff68cc3ad2"/>
    <ds:schemaRef ds:uri="8b12f791-8271-4f0e-910e-09a8ce64d0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47534</TotalTime>
  <Words>5620</Words>
  <Application>Microsoft Office PowerPoint</Application>
  <PresentationFormat>On-screen Show (4:3)</PresentationFormat>
  <Paragraphs>888</Paragraphs>
  <Slides>37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テーマ</vt:lpstr>
      <vt:lpstr>AP software development  CI environment  Integration Verification Preparation Manual</vt:lpstr>
      <vt:lpstr>Revision history</vt:lpstr>
      <vt:lpstr>table of contents</vt:lpstr>
      <vt:lpstr>Introduction</vt:lpstr>
      <vt:lpstr>Purpose of this book</vt:lpstr>
      <vt:lpstr>Manual List</vt:lpstr>
      <vt:lpstr>Integration verification concept</vt:lpstr>
      <vt:lpstr>Purpose of integration verification</vt:lpstr>
      <vt:lpstr>Integration Verification Concept: Step-by-step Verification</vt:lpstr>
      <vt:lpstr>Integration Verification Concept: Regression Testing</vt:lpstr>
      <vt:lpstr>The concept of an integrated verification environment</vt:lpstr>
      <vt:lpstr>The concept of an integrated verification environment</vt:lpstr>
      <vt:lpstr>Framework used for integration verification</vt:lpstr>
      <vt:lpstr>Differences from mass production verification environment: Observation and control</vt:lpstr>
      <vt:lpstr>Image of the tester</vt:lpstr>
      <vt:lpstr>How to select test items</vt:lpstr>
      <vt:lpstr>Image of evaluation of observation logs</vt:lpstr>
      <vt:lpstr>Procedure</vt:lpstr>
      <vt:lpstr>Work procedure Overview</vt:lpstr>
      <vt:lpstr>Create a remote stub</vt:lpstr>
      <vt:lpstr>Step 1: Create a stub for the other device</vt:lpstr>
      <vt:lpstr>Step 1: Create a stub for the other device</vt:lpstr>
      <vt:lpstr>Step 1: Create a stub for the other device</vt:lpstr>
      <vt:lpstr>Step 1: Create a stub for the other device</vt:lpstr>
      <vt:lpstr>Creating a Test Pattern</vt:lpstr>
      <vt:lpstr>Step 2: Create a test pattern</vt:lpstr>
      <vt:lpstr>Step 2: Create a test pattern</vt:lpstr>
      <vt:lpstr>Step 2: Create a test pattern</vt:lpstr>
      <vt:lpstr>Step 2: Create a test pattern</vt:lpstr>
      <vt:lpstr>Step 2: Create a test pattern</vt:lpstr>
      <vt:lpstr>Create a tester</vt:lpstr>
      <vt:lpstr>Step 3: Create a tester</vt:lpstr>
      <vt:lpstr>Step 3: Create a tester</vt:lpstr>
      <vt:lpstr>Step 3: Create a tester</vt:lpstr>
      <vt:lpstr>Operation check</vt:lpstr>
      <vt:lpstr>Operation check</vt:lpstr>
      <vt:lpstr>that's all</vt:lpstr>
    </vt:vector>
  </TitlesOfParts>
  <Company>HONDA 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Yudai Suda (須田 雄大 GE)</dc:creator>
  <cp:keywords>SecrecyB; --.99.9999; HM</cp:keywords>
  <cp:lastModifiedBy>KEISUKE MATSUMURA (松村 圭亮)</cp:lastModifiedBy>
  <cp:revision>3113</cp:revision>
  <dcterms:created xsi:type="dcterms:W3CDTF">2020-09-11T06:04:42Z</dcterms:created>
  <dcterms:modified xsi:type="dcterms:W3CDTF">2024-11-01T07:18:59Z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0x010100E108E999BD93F54AA4215C2A2FB33EA7</vt:lpwstr>
  </property>
  <property fmtid="{D5CDD505-2E9C-101B-9397-08002B2CF9AE}" pid="3" name="MediaServiceImageTags">
    <vt:lpwstr/>
  </property>
</Properties>
</file>