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2"/>
  </p:notesMasterIdLst>
  <p:sldIdLst>
    <p:sldId id="299" r:id="rId2"/>
    <p:sldId id="301" r:id="rId3"/>
    <p:sldId id="302" r:id="rId4"/>
    <p:sldId id="303" r:id="rId5"/>
    <p:sldId id="305" r:id="rId6"/>
    <p:sldId id="306" r:id="rId7"/>
    <p:sldId id="297" r:id="rId8"/>
    <p:sldId id="286" r:id="rId9"/>
    <p:sldId id="281" r:id="rId10"/>
    <p:sldId id="279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76"/>
    <a:srgbClr val="333399"/>
    <a:srgbClr val="000099"/>
    <a:srgbClr val="0033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7" autoAdjust="0"/>
    <p:restoredTop sz="66187" autoAdjust="0"/>
  </p:normalViewPr>
  <p:slideViewPr>
    <p:cSldViewPr>
      <p:cViewPr varScale="1">
        <p:scale>
          <a:sx n="60" d="100"/>
          <a:sy n="60" d="100"/>
        </p:scale>
        <p:origin x="-212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B2008-5689-481D-8634-76C413984021}" type="datetimeFigureOut">
              <a:rPr lang="ru-RU" smtClean="0"/>
              <a:t>06.12.2019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A7E7A-0006-4D97-8CD7-0716BF48D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688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Актуальность заключается в том, что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A7E7A-0006-4D97-8CD7-0716BF48D23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196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A7E7A-0006-4D97-8CD7-0716BF48D23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708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A7E7A-0006-4D97-8CD7-0716BF48D23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535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– Номинальное значение постоянного выходного напряжения </a:t>
                </a:r>
                <a:r>
                  <a:rPr lang="ru-RU" sz="120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Uном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и пределы его регулировки, называют условное, устанавливаемое в технической документации значение постоянного напряжения на выходе ИВЭП, относительно которого устанавливают и определяют его отклонения.</a:t>
                </a:r>
              </a:p>
              <a:p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– Номинальное значение тока нагрузки и допустимые пределы его изменения. </a:t>
                </a:r>
              </a:p>
              <a:p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– Максимальная выходная мощность ИВЭП. Ее определяют выражением 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𝑃𝑚𝑎𝑥≈ 𝑈ном∗𝐼ном 𝑚𝑎𝑥</a:t>
                </a:r>
                <a:endParaRPr lang="ru-RU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– Нестабильность выходного напряжения. На величину выходного напряжения ИВЭП влияют три основных фактора: входное напряжение, ток нагрузки и температура окружающей среды. Поэтому нестабильность выходного напряжения оценивают тремя коэффициентами нестабильности:</a:t>
                </a:r>
              </a:p>
              <a:p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– коэффициентом нестабильности по напряжению;</a:t>
                </a:r>
              </a:p>
              <a:p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– коэффициентом нестабильности по току;</a:t>
                </a:r>
              </a:p>
              <a:p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– температурным коэффициентом напряжения. </a:t>
                </a:r>
              </a:p>
              <a:p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– Коэффициентом пульсации по действующему значению называют отношение действующего значения напряжения пульсации к номинальному значению постоянной составляющей напряжения:</a:t>
                </a:r>
              </a:p>
              <a:p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Кп=𝑈пульс/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𝑈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_0 .</a:t>
                </a:r>
                <a:endParaRPr lang="ru-RU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– При сложной форме выходного напряжения сначала находят (экспериментально или расчетным путем) действующее значение всего выходного напряжения, постоянную составляющую, а затем определяют действующее значение напряжения пульсации. </a:t>
                </a:r>
              </a:p>
              <a:p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– Выходное (внутреннее) сопротивление источника питания </a:t>
                </a:r>
                <a:r>
                  <a:rPr lang="ru-RU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Rвых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Это сопротивление определяет изменение выходного напряжения при изменении тока нагрузки. </a:t>
                </a:r>
              </a:p>
              <a:p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– Коэффициент полезного действия ИВЭП. Он оценивается отношением выходной мощности постоянного тока к суммарной мощности, отбираемой от первичного источника электрической энергии. </a:t>
                </a:r>
              </a:p>
              <a:p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Кроме основных электрических параметров каждый ИВЭП характеризуется рядом конструкторско-экономических и эксплуатационных показателей, к которым в первую очередь относятся: габариты, масса, стоимость и надежность. Помимо основных устройств источники питания содержат измерительные приборы и ряд вспомогательных устройств: включения, выключения и регулировки режима работы; защиты от различного рода электрических перегрузок; механической и электрической блокировок. </a:t>
                </a:r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A7E7A-0006-4D97-8CD7-0716BF48D23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629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A7E7A-0006-4D97-8CD7-0716BF48D23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22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A7E7A-0006-4D97-8CD7-0716BF48D23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708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E419-EE03-4547-99BA-B3D14844A217}" type="datetime1">
              <a:rPr lang="ru-RU" smtClean="0"/>
              <a:t>06.12.2019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F1E0-2ABC-48C7-84AD-BF8CEFBBCF4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FCA6-B6C2-4FBF-93EC-F1BC9D3E2EAC}" type="datetime1">
              <a:rPr lang="ru-RU" smtClean="0"/>
              <a:t>06.12.2019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F1E0-2ABC-48C7-84AD-BF8CEFBBCF4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8EEE-E451-4636-BFF5-FD8A258A0D3E}" type="datetime1">
              <a:rPr lang="ru-RU" smtClean="0"/>
              <a:t>06.12.2019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F1E0-2ABC-48C7-84AD-BF8CEFBBCF4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DE35-21EF-4B21-93F6-BCBF10883275}" type="datetime1">
              <a:rPr lang="ru-RU" smtClean="0"/>
              <a:t>06.12.2019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F1E0-2ABC-48C7-84AD-BF8CEFBBCF4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2E9F-3576-418A-A03C-B276BDAA1373}" type="datetime1">
              <a:rPr lang="ru-RU" smtClean="0"/>
              <a:t>06.12.2019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F1E0-2ABC-48C7-84AD-BF8CEFBBCF4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9198-0F0E-4AF6-B5DE-960B5F06060F}" type="datetime1">
              <a:rPr lang="ru-RU" smtClean="0"/>
              <a:t>06.12.2019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F1E0-2ABC-48C7-84AD-BF8CEFBBCF4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F484-F626-4CCF-B6E8-0402474CF058}" type="datetime1">
              <a:rPr lang="ru-RU" smtClean="0"/>
              <a:t>06.12.2019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F1E0-2ABC-48C7-84AD-BF8CEFBBCF4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AB66-D002-4400-A48E-60EA8395623D}" type="datetime1">
              <a:rPr lang="ru-RU" smtClean="0"/>
              <a:t>06.12.2019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F1E0-2ABC-48C7-84AD-BF8CEFBBCF4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373C-4114-4119-972B-F2E0952CB760}" type="datetime1">
              <a:rPr lang="ru-RU" smtClean="0"/>
              <a:t>06.12.2019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F1E0-2ABC-48C7-84AD-BF8CEFBBCF4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AB19-5BD8-4B99-8A4B-9C980A033E7F}" type="datetime1">
              <a:rPr lang="ru-RU" smtClean="0"/>
              <a:t>06.12.2019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F1E0-2ABC-48C7-84AD-BF8CEFBBCF4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8F17-B349-447E-BD09-CCB500103C85}" type="datetime1">
              <a:rPr lang="ru-RU" smtClean="0"/>
              <a:t>06.12.2019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A4F1E0-2ABC-48C7-84AD-BF8CEFBBCF4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t="-1000" r="50000" b="9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FA4F1E0-2ABC-48C7-84AD-BF8CEFBBCF42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EC54EBE-7076-445D-BEE2-E1220B45EBAE}" type="datetime1">
              <a:rPr lang="ru-RU" smtClean="0"/>
              <a:t>06.12.2019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0%D0%BD%D0%B3%D0%BB%D0%B8%D0%B9%D1%81%D0%BA%D0%B8%D0%B9_%D1%8F%D0%B7%D1%8B%D0%B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ru.wikipedia.org/wiki/%D0%92%D1%82%D0%BE%D1%80%D0%B8%D1%87%D0%BD%D1%8B%D0%B9_%D0%B8%D1%81%D1%82%D0%BE%D1%87%D0%BD%D0%B8%D0%BA_%D1%8D%D0%BB%D0%B5%D0%BA%D1%82%D1%80%D0%BE%D0%BF%D0%B8%D1%82%D0%B0%D0%BD%D0%B8%D1%8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2%D1%80%D0%B0%D0%BD%D0%B7%D0%B8%D1%81%D1%82%D0%BE%D1%8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F%D0%B5%D1%80%D0%B8%D0%BE%D0%B4_%D0%BA%D0%BE%D0%BB%D0%B5%D0%B1%D0%B0%D0%BD%D0%B8%D0%B9" TargetMode="External"/><Relationship Id="rId2" Type="http://schemas.openxmlformats.org/officeDocument/2006/relationships/hyperlink" Target="https://ru.wikipedia.org/wiki/%D0%9F%D0%BE%D1%81%D1%82%D0%BE%D1%8F%D0%BD%D0%BD%D1%8B%D0%B9_%D1%82%D0%BE%D0%B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F1E0-2ABC-48C7-84AD-BF8CEFBBCF42}" type="slidenum">
              <a:rPr lang="ru-RU" smtClean="0"/>
              <a:t>1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1988840"/>
            <a:ext cx="8460432" cy="1143000"/>
          </a:xfrm>
        </p:spPr>
        <p:txBody>
          <a:bodyPr/>
          <a:lstStyle/>
          <a:p>
            <a:pPr algn="ctr"/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Широтно-импульсная модуляция</a:t>
            </a:r>
          </a:p>
        </p:txBody>
      </p:sp>
    </p:spTree>
    <p:extLst>
      <p:ext uri="{BB962C8B-B14F-4D97-AF65-F5344CB8AC3E}">
        <p14:creationId xmlns:p14="http://schemas.microsoft.com/office/powerpoint/2010/main" val="401250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F1E0-2ABC-48C7-84AD-BF8CEFBBCF42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904" y="2389492"/>
            <a:ext cx="2076191" cy="204761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799691" y="1666235"/>
            <a:ext cx="55446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87908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F1E0-2ABC-48C7-84AD-BF8CEFBBCF42}" type="slidenum">
              <a:rPr lang="ru-RU" smtClean="0"/>
              <a:t>2</a:t>
            </a:fld>
            <a:endParaRPr lang="ru-RU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-18256" y="764704"/>
            <a:ext cx="8388424" cy="5976664"/>
          </a:xfrm>
        </p:spPr>
        <p:txBody>
          <a:bodyPr>
            <a:normAutofit lnSpcReduction="10000"/>
          </a:bodyPr>
          <a:lstStyle/>
          <a:p>
            <a:pPr marL="0" indent="0" algn="just">
              <a:buClrTx/>
              <a:buNone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Широтно-импульсная модуляция 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(ШИМ, </a:t>
            </a:r>
            <a:r>
              <a:rPr lang="ru-RU" sz="2400" dirty="0">
                <a:latin typeface="Times New Roman" pitchFamily="18" charset="0"/>
                <a:cs typeface="Times New Roman" pitchFamily="18" charset="0"/>
                <a:hlinkClick r:id="rId3" tooltip="Английский язык"/>
              </a:rPr>
              <a:t>англ.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pulse-width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modulation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(PWM)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 — процесс управления мощностью методом пульсирующего включения и выключения прибора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ClrTx/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Различают:</a:t>
            </a:r>
          </a:p>
          <a:p>
            <a:pPr indent="-342900" algn="just">
              <a:buClrTx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аналоговую ШИМ;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indent="-342900" algn="just">
              <a:buClrTx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цифровую ШИМ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indent="-342900" algn="just">
              <a:buClrTx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двоичную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(двухуровневую)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ШИМ;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indent="-342900" algn="just">
              <a:buClrTx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троичную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(трёхуровневую)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ШИМ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-342900" algn="just">
              <a:buClrTx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algn="just">
              <a:buClrTx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algn="just">
              <a:buClrTx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algn="just">
              <a:buClrTx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ClrTx/>
              <a:buNone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ClrTx/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ClrTx/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аналогового с помощью цифрового метода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988840"/>
            <a:ext cx="4714200" cy="922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293096"/>
            <a:ext cx="312420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531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92696"/>
            <a:ext cx="8460432" cy="5708104"/>
          </a:xfrm>
        </p:spPr>
        <p:txBody>
          <a:bodyPr>
            <a:normAutofit lnSpcReduction="10000"/>
          </a:bodyPr>
          <a:lstStyle/>
          <a:p>
            <a:pPr marL="114300" indent="0" algn="ctr">
              <a:buNone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Причины распространения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ШИМ</a:t>
            </a:r>
          </a:p>
          <a:p>
            <a:pPr marL="114300" indent="0" algn="just">
              <a:buNone/>
            </a:pPr>
            <a:endParaRPr lang="ru-RU" sz="1050" dirty="0"/>
          </a:p>
          <a:p>
            <a:pPr marL="114300" indent="0" algn="just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Основной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причиной применения ШИМ является стремление к повышению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КПД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  <a:hlinkClick r:id="rId2" tooltip="Вторичный источник электропитания"/>
              </a:rPr>
              <a:t>вторичных источников питания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электронной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аппаратуры, а так же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 других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узлах.</a:t>
            </a:r>
          </a:p>
          <a:p>
            <a:pPr marL="114300" indent="0" algn="just">
              <a:buNone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114300" indent="0" algn="just"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14300" indent="0" algn="just">
              <a:buNone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114300" indent="0" algn="just"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14300" indent="0" algn="just">
              <a:buNone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114300" indent="0" algn="just"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14300" indent="0" algn="just">
              <a:buNone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114300" indent="0" algn="just"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14300" indent="0" algn="r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                     Схема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системы управления скоростью вращения двигателя постоянного тока с защитным диодом.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F1E0-2ABC-48C7-84AD-BF8CEFBBCF42}" type="slidenum">
              <a:rPr lang="ru-RU" smtClean="0"/>
              <a:t>3</a:t>
            </a:fld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708920"/>
            <a:ext cx="413385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407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92696"/>
            <a:ext cx="8460432" cy="5708104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Тепловая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мощность, выделяемая на ключе при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ШИМ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114300" indent="0" algn="just"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 ШИМ в качестве ключевых элементов использует </a:t>
            </a:r>
            <a:r>
              <a:rPr lang="ru-RU" sz="2000" dirty="0">
                <a:latin typeface="Times New Roman" pitchFamily="18" charset="0"/>
                <a:cs typeface="Times New Roman" pitchFamily="18" charset="0"/>
                <a:hlinkClick r:id="rId3" tooltip="Транзистор"/>
              </a:rPr>
              <a:t>транзисторы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 (могут быть применены и др. полупроводниковые приборы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работающие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 ключевом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режиме, так как выделяемая на транзисторе мощность практически равна нулю.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F1E0-2ABC-48C7-84AD-BF8CEFBBCF42}" type="slidenum">
              <a:rPr lang="ru-RU" smtClean="0"/>
              <a:t>4</a:t>
            </a:fld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241097"/>
            <a:ext cx="4032448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487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8460432" cy="5780112"/>
          </a:xfrm>
        </p:spPr>
        <p:txBody>
          <a:bodyPr/>
          <a:lstStyle/>
          <a:p>
            <a:pPr marL="114300" indent="0" algn="ctr">
              <a:buNone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Принцип работы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ШИМ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F1E0-2ABC-48C7-84AD-BF8CEFBBCF42}" type="slidenum">
              <a:rPr lang="ru-RU" smtClean="0"/>
              <a:t>5</a:t>
            </a:fld>
            <a:endParaRPr lang="ru-RU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7" t="22246" r="23295" b="17943"/>
          <a:stretch/>
        </p:blipFill>
        <p:spPr bwMode="auto">
          <a:xfrm>
            <a:off x="611560" y="1094925"/>
            <a:ext cx="7560840" cy="5785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169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8460432" cy="5780112"/>
          </a:xfrm>
        </p:spPr>
        <p:txBody>
          <a:bodyPr/>
          <a:lstStyle/>
          <a:p>
            <a:pPr marL="114300" indent="0" algn="ctr">
              <a:buNone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Принцип работы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ШИМ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F1E0-2ABC-48C7-84AD-BF8CEFBBCF42}" type="slidenum">
              <a:rPr lang="ru-RU" smtClean="0"/>
              <a:t>6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0" y="1268758"/>
                <a:ext cx="8460432" cy="48366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000" b="1" dirty="0" smtClean="0">
                    <a:latin typeface="Times New Roman" pitchFamily="18" charset="0"/>
                    <a:cs typeface="Times New Roman" pitchFamily="18" charset="0"/>
                  </a:rPr>
                  <a:t>Действующее </a:t>
                </a:r>
                <a:r>
                  <a:rPr lang="ru-RU" sz="2000" b="1" dirty="0">
                    <a:latin typeface="Times New Roman" pitchFamily="18" charset="0"/>
                    <a:cs typeface="Times New Roman" pitchFamily="18" charset="0"/>
                  </a:rPr>
                  <a:t>(эффективное) значение переменного </a:t>
                </a:r>
                <a:r>
                  <a:rPr lang="ru-RU" sz="2000" b="1" dirty="0" smtClean="0">
                    <a:latin typeface="Times New Roman" pitchFamily="18" charset="0"/>
                    <a:cs typeface="Times New Roman" pitchFamily="18" charset="0"/>
                  </a:rPr>
                  <a:t>тока, (напряжения)</a:t>
                </a:r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 равно величине такого </a:t>
                </a:r>
                <a:r>
                  <a:rPr lang="ru-RU" sz="2000" dirty="0">
                    <a:latin typeface="Times New Roman" pitchFamily="18" charset="0"/>
                    <a:cs typeface="Times New Roman" pitchFamily="18" charset="0"/>
                    <a:hlinkClick r:id="rId2" tooltip="Постоянный ток"/>
                  </a:rPr>
                  <a:t>постоянного тока</a:t>
                </a:r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, который за время, равное одному 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  <a:hlinkClick r:id="rId3" tooltip="Период колебаний"/>
                  </a:rPr>
                  <a:t>периоду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 переменного </a:t>
                </a:r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тока, произведёт такую же работу (тепловой или электродинамический эффект), что и рассматриваемый переменный ток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algn="just"/>
                <a:endParaRPr lang="ru-RU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ru-RU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ru-RU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ru-RU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ru-RU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ru-RU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ru-RU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ru-RU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ru-RU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Где: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 smtClean="0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000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= D – </a:t>
                </a:r>
                <a:r>
                  <a:rPr lang="ru-RU" sz="2000" dirty="0" err="1" smtClean="0">
                    <a:latin typeface="Times New Roman" pitchFamily="18" charset="0"/>
                    <a:cs typeface="Times New Roman" pitchFamily="18" charset="0"/>
                  </a:rPr>
                  <a:t>коэфициенту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 заполнения</a:t>
                </a:r>
                <a:endParaRPr lang="ru-RU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68758"/>
                <a:ext cx="8460432" cy="4836645"/>
              </a:xfrm>
              <a:prstGeom prst="rect">
                <a:avLst/>
              </a:prstGeom>
              <a:blipFill rotWithShape="1">
                <a:blip r:embed="rId4"/>
                <a:stretch>
                  <a:fillRect l="-720" t="-630" r="-7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2" descr="{\displaystyle I=I_{m}{\sqrt {D}},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212976"/>
            <a:ext cx="5756290" cy="1952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523035"/>
            <a:ext cx="2088492" cy="58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163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F1E0-2ABC-48C7-84AD-BF8CEFBBCF42}" type="slidenum">
              <a:rPr lang="ru-RU" smtClean="0"/>
              <a:t>7</a:t>
            </a:fld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42" t="13862" r="24242" b="38138"/>
          <a:stretch/>
        </p:blipFill>
        <p:spPr bwMode="auto">
          <a:xfrm>
            <a:off x="0" y="692696"/>
            <a:ext cx="827761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832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F1E0-2ABC-48C7-84AD-BF8CEFBBCF42}" type="slidenum">
              <a:rPr lang="ru-RU" smtClean="0"/>
              <a:t>8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99" y="2683404"/>
            <a:ext cx="6942212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504" y="760928"/>
            <a:ext cx="8283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Благодаря Широтно-импульсной модуляции (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ШИМ, PWM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 возможно сформировать сигнал любого вида: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5" y="1609194"/>
            <a:ext cx="4448458" cy="234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597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F1E0-2ABC-48C7-84AD-BF8CEFBBCF42}" type="slidenum">
              <a:rPr lang="ru-RU" smtClean="0"/>
              <a:t>9</a:t>
            </a:fld>
            <a:endParaRPr lang="ru-RU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-18256" y="764704"/>
            <a:ext cx="8388424" cy="4997152"/>
          </a:xfrm>
        </p:spPr>
        <p:txBody>
          <a:bodyPr>
            <a:normAutofit/>
          </a:bodyPr>
          <a:lstStyle/>
          <a:p>
            <a:pPr marL="0" indent="0" algn="ctr">
              <a:buClrTx/>
              <a:buNone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Применение ШИМ в микроконтроллерах</a:t>
            </a:r>
          </a:p>
          <a:p>
            <a:pPr marL="0" indent="0" algn="ctr">
              <a:buClrTx/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Tx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Микроконтроллеры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обычно не могут выдавать произвольное напряжение. Они могут выдать либо напряжение питания (5 В), либо землю (0 В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), для получения любого значения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из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этого диапазона применяется широтно-импульсная модуляция.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429000"/>
            <a:ext cx="4981228" cy="2848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786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9382001</TotalTime>
  <Words>123</Words>
  <Application>Microsoft Office PowerPoint</Application>
  <PresentationFormat>Экран (4:3)</PresentationFormat>
  <Paragraphs>63</Paragraphs>
  <Slides>10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Соседство</vt:lpstr>
      <vt:lpstr>Широтно-импульсная модуляция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Алевтина</dc:creator>
  <cp:lastModifiedBy>Дима</cp:lastModifiedBy>
  <cp:revision>282</cp:revision>
  <dcterms:created xsi:type="dcterms:W3CDTF">2017-07-13T05:36:06Z</dcterms:created>
  <dcterms:modified xsi:type="dcterms:W3CDTF">2019-12-06T18:30:49Z</dcterms:modified>
</cp:coreProperties>
</file>