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3"/>
  </p:notesMasterIdLst>
  <p:sldIdLst>
    <p:sldId id="299" r:id="rId2"/>
    <p:sldId id="301" r:id="rId3"/>
    <p:sldId id="302" r:id="rId4"/>
    <p:sldId id="303" r:id="rId5"/>
    <p:sldId id="281" r:id="rId6"/>
    <p:sldId id="304" r:id="rId7"/>
    <p:sldId id="298" r:id="rId8"/>
    <p:sldId id="297" r:id="rId9"/>
    <p:sldId id="286" r:id="rId10"/>
    <p:sldId id="300" r:id="rId11"/>
    <p:sldId id="279"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6"/>
    <a:srgbClr val="333399"/>
    <a:srgbClr val="000099"/>
    <a:srgbClr val="0033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67" autoAdjust="0"/>
    <p:restoredTop sz="66187" autoAdjust="0"/>
  </p:normalViewPr>
  <p:slideViewPr>
    <p:cSldViewPr>
      <p:cViewPr varScale="1">
        <p:scale>
          <a:sx n="60" d="100"/>
          <a:sy n="60" d="100"/>
        </p:scale>
        <p:origin x="-212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8B2008-5689-481D-8634-76C413984021}" type="datetimeFigureOut">
              <a:rPr lang="ru-RU" smtClean="0"/>
              <a:t>22.11.2019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CA7E7A-0006-4D97-8CD7-0716BF48D239}" type="slidenum">
              <a:rPr lang="ru-RU" smtClean="0"/>
              <a:t>‹#›</a:t>
            </a:fld>
            <a:endParaRPr lang="ru-RU"/>
          </a:p>
        </p:txBody>
      </p:sp>
    </p:spTree>
    <p:extLst>
      <p:ext uri="{BB962C8B-B14F-4D97-AF65-F5344CB8AC3E}">
        <p14:creationId xmlns:p14="http://schemas.microsoft.com/office/powerpoint/2010/main" val="3379688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Актуальность заключается в том, что</a:t>
            </a:r>
            <a:endParaRPr lang="ru-RU" dirty="0"/>
          </a:p>
        </p:txBody>
      </p:sp>
      <p:sp>
        <p:nvSpPr>
          <p:cNvPr id="4" name="Номер слайда 3"/>
          <p:cNvSpPr>
            <a:spLocks noGrp="1"/>
          </p:cNvSpPr>
          <p:nvPr>
            <p:ph type="sldNum" sz="quarter" idx="10"/>
          </p:nvPr>
        </p:nvSpPr>
        <p:spPr/>
        <p:txBody>
          <a:bodyPr/>
          <a:lstStyle/>
          <a:p>
            <a:fld id="{9CCA7E7A-0006-4D97-8CD7-0716BF48D239}" type="slidenum">
              <a:rPr lang="ru-RU" smtClean="0"/>
              <a:t>1</a:t>
            </a:fld>
            <a:endParaRPr lang="ru-RU"/>
          </a:p>
        </p:txBody>
      </p:sp>
    </p:spTree>
    <p:extLst>
      <p:ext uri="{BB962C8B-B14F-4D97-AF65-F5344CB8AC3E}">
        <p14:creationId xmlns:p14="http://schemas.microsoft.com/office/powerpoint/2010/main" val="748196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9CCA7E7A-0006-4D97-8CD7-0716BF48D239}" type="slidenum">
              <a:rPr lang="ru-RU" smtClean="0"/>
              <a:t>2</a:t>
            </a:fld>
            <a:endParaRPr lang="ru-RU"/>
          </a:p>
        </p:txBody>
      </p:sp>
    </p:spTree>
    <p:extLst>
      <p:ext uri="{BB962C8B-B14F-4D97-AF65-F5344CB8AC3E}">
        <p14:creationId xmlns:p14="http://schemas.microsoft.com/office/powerpoint/2010/main" val="1427708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CCA7E7A-0006-4D97-8CD7-0716BF48D239}" type="slidenum">
              <a:rPr lang="ru-RU" smtClean="0"/>
              <a:t>4</a:t>
            </a:fld>
            <a:endParaRPr lang="ru-RU"/>
          </a:p>
        </p:txBody>
      </p:sp>
    </p:spTree>
    <p:extLst>
      <p:ext uri="{BB962C8B-B14F-4D97-AF65-F5344CB8AC3E}">
        <p14:creationId xmlns:p14="http://schemas.microsoft.com/office/powerpoint/2010/main" val="1956535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9CCA7E7A-0006-4D97-8CD7-0716BF48D239}" type="slidenum">
              <a:rPr lang="ru-RU" smtClean="0"/>
              <a:t>5</a:t>
            </a:fld>
            <a:endParaRPr lang="ru-RU"/>
          </a:p>
        </p:txBody>
      </p:sp>
    </p:spTree>
    <p:extLst>
      <p:ext uri="{BB962C8B-B14F-4D97-AF65-F5344CB8AC3E}">
        <p14:creationId xmlns:p14="http://schemas.microsoft.com/office/powerpoint/2010/main" val="1427708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endParaRPr lang="ru-RU" dirty="0"/>
              </a:p>
            </p:txBody>
          </p:sp>
        </mc:Choice>
        <mc:Fallback xmlns="">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 Номинальное значение постоянного выходного напряжения </a:t>
                </a:r>
                <a:r>
                  <a:rPr lang="ru-RU" sz="1200" i="1" kern="1200" dirty="0" err="1">
                    <a:solidFill>
                      <a:schemeClr val="tx1"/>
                    </a:solidFill>
                    <a:effectLst/>
                    <a:latin typeface="+mn-lt"/>
                    <a:ea typeface="+mn-ea"/>
                    <a:cs typeface="+mn-cs"/>
                  </a:rPr>
                  <a:t>Uном</a:t>
                </a:r>
                <a:r>
                  <a:rPr lang="ru-RU" sz="1200" kern="1200" dirty="0">
                    <a:solidFill>
                      <a:schemeClr val="tx1"/>
                    </a:solidFill>
                    <a:effectLst/>
                    <a:latin typeface="+mn-lt"/>
                    <a:ea typeface="+mn-ea"/>
                    <a:cs typeface="+mn-cs"/>
                  </a:rPr>
                  <a:t> и пределы его регулировки, называют условное, устанавливаемое в технической документации значение постоянного напряжения на выходе ИВЭП, относительно которого устанавливают и определяют его отклонения.</a:t>
                </a:r>
              </a:p>
              <a:p>
                <a:r>
                  <a:rPr lang="ru-RU" sz="1200" kern="1200" dirty="0">
                    <a:solidFill>
                      <a:schemeClr val="tx1"/>
                    </a:solidFill>
                    <a:effectLst/>
                    <a:latin typeface="+mn-lt"/>
                    <a:ea typeface="+mn-ea"/>
                    <a:cs typeface="+mn-cs"/>
                  </a:rPr>
                  <a:t>– Номинальное значение тока нагрузки и допустимые пределы его изменения. </a:t>
                </a:r>
              </a:p>
              <a:p>
                <a:r>
                  <a:rPr lang="ru-RU" sz="1200" kern="1200" dirty="0">
                    <a:solidFill>
                      <a:schemeClr val="tx1"/>
                    </a:solidFill>
                    <a:effectLst/>
                    <a:latin typeface="+mn-lt"/>
                    <a:ea typeface="+mn-ea"/>
                    <a:cs typeface="+mn-cs"/>
                  </a:rPr>
                  <a:t>– Максимальная выходная мощность ИВЭП. Ее определяют выражением </a:t>
                </a:r>
                <a:r>
                  <a:rPr lang="ru-RU" sz="1200" i="0" kern="1200">
                    <a:solidFill>
                      <a:schemeClr val="tx1"/>
                    </a:solidFill>
                    <a:effectLst/>
                    <a:latin typeface="+mn-lt"/>
                    <a:ea typeface="+mn-ea"/>
                    <a:cs typeface="+mn-cs"/>
                  </a:rPr>
                  <a:t>𝑃𝑚𝑎𝑥≈ 𝑈ном∗𝐼ном 𝑚𝑎𝑥</a:t>
                </a:r>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 Нестабильность выходного напряжения. На величину выходного напряжения ИВЭП влияют три основных фактора: входное напряжение, ток нагрузки и температура окружающей среды. Поэтому нестабильность выходного напряжения оценивают тремя коэффициентами нестабильности:</a:t>
                </a:r>
              </a:p>
              <a:p>
                <a:r>
                  <a:rPr lang="ru-RU" sz="1200" kern="1200" dirty="0">
                    <a:solidFill>
                      <a:schemeClr val="tx1"/>
                    </a:solidFill>
                    <a:effectLst/>
                    <a:latin typeface="+mn-lt"/>
                    <a:ea typeface="+mn-ea"/>
                    <a:cs typeface="+mn-cs"/>
                  </a:rPr>
                  <a:t>– коэффициентом нестабильности по напряжению;</a:t>
                </a:r>
              </a:p>
              <a:p>
                <a:r>
                  <a:rPr lang="ru-RU" sz="1200" kern="1200" dirty="0">
                    <a:solidFill>
                      <a:schemeClr val="tx1"/>
                    </a:solidFill>
                    <a:effectLst/>
                    <a:latin typeface="+mn-lt"/>
                    <a:ea typeface="+mn-ea"/>
                    <a:cs typeface="+mn-cs"/>
                  </a:rPr>
                  <a:t>– коэффициентом нестабильности по току;</a:t>
                </a:r>
              </a:p>
              <a:p>
                <a:r>
                  <a:rPr lang="ru-RU" sz="1200" kern="1200" dirty="0">
                    <a:solidFill>
                      <a:schemeClr val="tx1"/>
                    </a:solidFill>
                    <a:effectLst/>
                    <a:latin typeface="+mn-lt"/>
                    <a:ea typeface="+mn-ea"/>
                    <a:cs typeface="+mn-cs"/>
                  </a:rPr>
                  <a:t>– температурным коэффициентом напряжения. </a:t>
                </a:r>
              </a:p>
              <a:p>
                <a:r>
                  <a:rPr lang="ru-RU" sz="1200" kern="1200" dirty="0">
                    <a:solidFill>
                      <a:schemeClr val="tx1"/>
                    </a:solidFill>
                    <a:effectLst/>
                    <a:latin typeface="+mn-lt"/>
                    <a:ea typeface="+mn-ea"/>
                    <a:cs typeface="+mn-cs"/>
                  </a:rPr>
                  <a:t>– Коэффициентом пульсации по действующему значению называют отношение действующего значения напряжения пульсации к номинальному значению постоянной составляющей напряжения:</a:t>
                </a:r>
              </a:p>
              <a:p>
                <a:r>
                  <a:rPr lang="ru-RU" sz="1200" i="0" kern="1200">
                    <a:solidFill>
                      <a:schemeClr val="tx1"/>
                    </a:solidFill>
                    <a:effectLst/>
                    <a:latin typeface="+mn-lt"/>
                    <a:ea typeface="+mn-ea"/>
                    <a:cs typeface="+mn-cs"/>
                  </a:rPr>
                  <a:t>Кп=𝑈пульс/</a:t>
                </a:r>
                <a:r>
                  <a:rPr lang="en-US" sz="1200" i="0" kern="1200">
                    <a:solidFill>
                      <a:schemeClr val="tx1"/>
                    </a:solidFill>
                    <a:effectLst/>
                    <a:latin typeface="+mn-lt"/>
                    <a:ea typeface="+mn-ea"/>
                    <a:cs typeface="+mn-cs"/>
                  </a:rPr>
                  <a:t>𝑈</a:t>
                </a:r>
                <a:r>
                  <a:rPr lang="ru-RU" sz="1200" i="0" kern="1200">
                    <a:solidFill>
                      <a:schemeClr val="tx1"/>
                    </a:solidFill>
                    <a:effectLst/>
                    <a:latin typeface="+mn-lt"/>
                    <a:ea typeface="+mn-ea"/>
                    <a:cs typeface="+mn-cs"/>
                  </a:rPr>
                  <a:t>_0 .</a:t>
                </a:r>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 При сложной форме выходного напряжения сначала находят (экспериментально или расчетным путем) действующее значение всего выходного напряжения, постоянную составляющую, а затем определяют действующее значение напряжения пульсации. </a:t>
                </a:r>
              </a:p>
              <a:p>
                <a:r>
                  <a:rPr lang="ru-RU" sz="1200" kern="1200" dirty="0">
                    <a:solidFill>
                      <a:schemeClr val="tx1"/>
                    </a:solidFill>
                    <a:effectLst/>
                    <a:latin typeface="+mn-lt"/>
                    <a:ea typeface="+mn-ea"/>
                    <a:cs typeface="+mn-cs"/>
                  </a:rPr>
                  <a:t>– Выходное (внутреннее) сопротивление источника питания </a:t>
                </a:r>
                <a:r>
                  <a:rPr lang="ru-RU" sz="1200" kern="1200" dirty="0" err="1">
                    <a:solidFill>
                      <a:schemeClr val="tx1"/>
                    </a:solidFill>
                    <a:effectLst/>
                    <a:latin typeface="+mn-lt"/>
                    <a:ea typeface="+mn-ea"/>
                    <a:cs typeface="+mn-cs"/>
                  </a:rPr>
                  <a:t>Rвых</a:t>
                </a:r>
                <a:r>
                  <a:rPr lang="ru-RU" sz="1200" kern="1200" dirty="0">
                    <a:solidFill>
                      <a:schemeClr val="tx1"/>
                    </a:solidFill>
                    <a:effectLst/>
                    <a:latin typeface="+mn-lt"/>
                    <a:ea typeface="+mn-ea"/>
                    <a:cs typeface="+mn-cs"/>
                  </a:rPr>
                  <a:t>. Это сопротивление определяет изменение выходного напряжения при изменении тока нагрузки. </a:t>
                </a:r>
              </a:p>
              <a:p>
                <a:r>
                  <a:rPr lang="ru-RU" sz="1200" kern="1200" dirty="0">
                    <a:solidFill>
                      <a:schemeClr val="tx1"/>
                    </a:solidFill>
                    <a:effectLst/>
                    <a:latin typeface="+mn-lt"/>
                    <a:ea typeface="+mn-ea"/>
                    <a:cs typeface="+mn-cs"/>
                  </a:rPr>
                  <a:t>– Коэффициент полезного действия ИВЭП. Он оценивается отношением выходной мощности постоянного тока к суммарной мощности, отбираемой от первичного источника электрической энергии. </a:t>
                </a:r>
              </a:p>
              <a:p>
                <a:r>
                  <a:rPr lang="ru-RU" sz="1200" kern="1200" dirty="0">
                    <a:solidFill>
                      <a:schemeClr val="tx1"/>
                    </a:solidFill>
                    <a:effectLst/>
                    <a:latin typeface="+mn-lt"/>
                    <a:ea typeface="+mn-ea"/>
                    <a:cs typeface="+mn-cs"/>
                  </a:rPr>
                  <a:t>Кроме основных электрических параметров каждый ИВЭП характеризуется рядом конструкторско-экономических и эксплуатационных показателей, к которым в первую очередь относятся: габариты, масса, стоимость и надежность. Помимо основных устройств источники питания содержат измерительные приборы и ряд вспомогательных устройств: включения, выключения и регулировки режима работы; защиты от различного рода электрических перегрузок; механической и электрической блокировок. </a:t>
                </a:r>
                <a:endParaRPr lang="ru-RU" dirty="0"/>
              </a:p>
            </p:txBody>
          </p:sp>
        </mc:Fallback>
      </mc:AlternateContent>
      <p:sp>
        <p:nvSpPr>
          <p:cNvPr id="4" name="Номер слайда 3"/>
          <p:cNvSpPr>
            <a:spLocks noGrp="1"/>
          </p:cNvSpPr>
          <p:nvPr>
            <p:ph type="sldNum" sz="quarter" idx="10"/>
          </p:nvPr>
        </p:nvSpPr>
        <p:spPr/>
        <p:txBody>
          <a:bodyPr/>
          <a:lstStyle/>
          <a:p>
            <a:fld id="{9CCA7E7A-0006-4D97-8CD7-0716BF48D239}" type="slidenum">
              <a:rPr lang="ru-RU" smtClean="0"/>
              <a:t>8</a:t>
            </a:fld>
            <a:endParaRPr lang="ru-RU"/>
          </a:p>
        </p:txBody>
      </p:sp>
    </p:spTree>
    <p:extLst>
      <p:ext uri="{BB962C8B-B14F-4D97-AF65-F5344CB8AC3E}">
        <p14:creationId xmlns:p14="http://schemas.microsoft.com/office/powerpoint/2010/main" val="303362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9CCA7E7A-0006-4D97-8CD7-0716BF48D239}" type="slidenum">
              <a:rPr lang="ru-RU" smtClean="0"/>
              <a:t>9</a:t>
            </a:fld>
            <a:endParaRPr lang="ru-RU"/>
          </a:p>
        </p:txBody>
      </p:sp>
    </p:spTree>
    <p:extLst>
      <p:ext uri="{BB962C8B-B14F-4D97-AF65-F5344CB8AC3E}">
        <p14:creationId xmlns:p14="http://schemas.microsoft.com/office/powerpoint/2010/main" val="179622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9CCA7E7A-0006-4D97-8CD7-0716BF48D239}" type="slidenum">
              <a:rPr lang="ru-RU" smtClean="0"/>
              <a:t>10</a:t>
            </a:fld>
            <a:endParaRPr lang="ru-RU"/>
          </a:p>
        </p:txBody>
      </p:sp>
    </p:spTree>
    <p:extLst>
      <p:ext uri="{BB962C8B-B14F-4D97-AF65-F5344CB8AC3E}">
        <p14:creationId xmlns:p14="http://schemas.microsoft.com/office/powerpoint/2010/main" val="179622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ru-RU"/>
              <a:t>Образец заголовка</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69C5E419-EE03-4547-99BA-B3D14844A217}" type="datetime1">
              <a:rPr lang="ru-RU" smtClean="0"/>
              <a:t>22.11.2019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FA4F1E0-2ABC-48C7-84AD-BF8CEFBBCF42}"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086EFCA6-B6C2-4FBF-93EC-F1BC9D3E2EAC}" type="datetime1">
              <a:rPr lang="ru-RU" smtClean="0"/>
              <a:t>22.11.2019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FA4F1E0-2ABC-48C7-84AD-BF8CEFBBCF42}"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E4388EEE-E451-4636-BFF5-FD8A258A0D3E}" type="datetime1">
              <a:rPr lang="ru-RU" smtClean="0"/>
              <a:t>22.11.2019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FA4F1E0-2ABC-48C7-84AD-BF8CEFBBCF42}"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D166DE35-21EF-4B21-93F6-BCBF10883275}" type="datetime1">
              <a:rPr lang="ru-RU" smtClean="0"/>
              <a:t>22.11.2019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FA4F1E0-2ABC-48C7-84AD-BF8CEFBBCF42}"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ru-RU"/>
              <a:t>Образец заголовка</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C242E9F-3576-418A-A03C-B276BDAA1373}" type="datetime1">
              <a:rPr lang="ru-RU" smtClean="0"/>
              <a:t>22.11.2019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FA4F1E0-2ABC-48C7-84AD-BF8CEFBBCF42}"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E4F9198-0F0E-4AF6-B5DE-960B5F06060F}" type="datetime1">
              <a:rPr lang="ru-RU" smtClean="0"/>
              <a:t>22.11.2019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FA4F1E0-2ABC-48C7-84AD-BF8CEFBBCF42}"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71EFF484-F626-4CCF-B6E8-0402474CF058}" type="datetime1">
              <a:rPr lang="ru-RU" smtClean="0"/>
              <a:t>22.11.2019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FA4F1E0-2ABC-48C7-84AD-BF8CEFBBCF42}"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CE3CAB66-D002-4400-A48E-60EA8395623D}" type="datetime1">
              <a:rPr lang="ru-RU" smtClean="0"/>
              <a:t>22.11.2019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FA4F1E0-2ABC-48C7-84AD-BF8CEFBBCF42}"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A373C-4114-4119-972B-F2E0952CB760}" type="datetime1">
              <a:rPr lang="ru-RU" smtClean="0"/>
              <a:t>22.11.2019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FA4F1E0-2ABC-48C7-84AD-BF8CEFBBCF42}"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ru-RU"/>
              <a:t>Образец заголовка</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C51AB19-5BD8-4B99-8A4B-9C980A033E7F}" type="datetime1">
              <a:rPr lang="ru-RU" smtClean="0"/>
              <a:t>22.11.2019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FA4F1E0-2ABC-48C7-84AD-BF8CEFBBCF42}" type="slidenum">
              <a:rPr lang="ru-RU" smtClean="0"/>
              <a:t>‹#›</a:t>
            </a:fld>
            <a:endParaRPr lang="ru-RU"/>
          </a:p>
        </p:txBody>
      </p:sp>
      <p:sp>
        <p:nvSpPr>
          <p:cNvPr id="9" name="Content Placeholder 8"/>
          <p:cNvSpPr>
            <a:spLocks noGrp="1"/>
          </p:cNvSpPr>
          <p:nvPr>
            <p:ph sz="quarter" idx="13"/>
          </p:nvPr>
        </p:nvSpPr>
        <p:spPr>
          <a:xfrm>
            <a:off x="304800" y="381000"/>
            <a:ext cx="7772400" cy="494284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ru-RU"/>
              <a:t>Образец заголовка</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8" name="Date Placeholder 7"/>
          <p:cNvSpPr>
            <a:spLocks noGrp="1"/>
          </p:cNvSpPr>
          <p:nvPr>
            <p:ph type="dt" sz="half" idx="10"/>
          </p:nvPr>
        </p:nvSpPr>
        <p:spPr/>
        <p:txBody>
          <a:bodyPr/>
          <a:lstStyle/>
          <a:p>
            <a:fld id="{EA038F17-B349-447E-BD09-CCB500103C85}" type="datetime1">
              <a:rPr lang="ru-RU" smtClean="0"/>
              <a:t>22.11.2019</a:t>
            </a:fld>
            <a:endParaRPr lang="ru-RU"/>
          </a:p>
        </p:txBody>
      </p:sp>
      <p:sp>
        <p:nvSpPr>
          <p:cNvPr id="9" name="Slide Number Placeholder 8"/>
          <p:cNvSpPr>
            <a:spLocks noGrp="1"/>
          </p:cNvSpPr>
          <p:nvPr>
            <p:ph type="sldNum" sz="quarter" idx="11"/>
          </p:nvPr>
        </p:nvSpPr>
        <p:spPr/>
        <p:txBody>
          <a:bodyPr/>
          <a:lstStyle/>
          <a:p>
            <a:fld id="{7FA4F1E0-2ABC-48C7-84AD-BF8CEFBBCF42}" type="slidenum">
              <a:rPr lang="ru-RU" smtClean="0"/>
              <a:t>‹#›</a:t>
            </a:fld>
            <a:endParaRPr lang="ru-RU"/>
          </a:p>
        </p:txBody>
      </p:sp>
      <p:sp>
        <p:nvSpPr>
          <p:cNvPr id="10" name="Footer Placeholder 9"/>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t="-1000" r="50000" b="9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ru-RU"/>
              <a:t>Образец заголовка</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FA4F1E0-2ABC-48C7-84AD-BF8CEFBBCF42}" type="slidenum">
              <a:rPr lang="ru-RU" smtClean="0"/>
              <a:t>‹#›</a:t>
            </a:fld>
            <a:endParaRPr lang="ru-R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ru-R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EC54EBE-7076-445D-BEE2-E1220B45EBAE}" type="datetime1">
              <a:rPr lang="ru-RU" smtClean="0"/>
              <a:t>22.11.2019</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u.wikipedia.org/wiki/%D0%90%D0%BD%D0%B3%D0%BB%D0%B8%D0%B9%D1%81%D0%BA%D0%B8%D0%B9_%D1%8F%D0%B7%D1%8B%D0%B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hyperlink" Target="https://ru.wikipedia.org/wiki/%D0%92%D1%82%D0%BE%D1%80%D0%B8%D1%87%D0%BD%D1%8B%D0%B9_%D0%B8%D1%81%D1%82%D0%BE%D1%87%D0%BD%D0%B8%D0%BA_%D1%8D%D0%BB%D0%B5%D0%BA%D1%82%D1%80%D0%BE%D0%BF%D0%B8%D1%82%D0%B0%D0%BD%D0%B8%D1%8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u.wikipedia.org/wiki/%D0%A2%D1%80%D0%B0%D0%BD%D0%B7%D0%B8%D1%81%D1%82%D0%BE%D1%8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u.wikipedia.org/wiki/%D0%A3%D1%81%D0%B8%D0%BB%D0%B8%D1%82%D0%B5%D0%BB%D1%8C_%D0%BD%D0%B8%D0%B7%D0%BA%D0%BE%D0%B9_%D1%87%D0%B0%D1%81%D1%82%D0%BE%D1%82%D1%8B" TargetMode="External"/><Relationship Id="rId2" Type="http://schemas.openxmlformats.org/officeDocument/2006/relationships/hyperlink" Target="https://ru.wikipedia.org/wiki/%D0%9A%D0%BE%D0%BC%D0%BF%D0%B0%D1%80%D0%B0%D1%82%D0%BE%D1%8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7FA4F1E0-2ABC-48C7-84AD-BF8CEFBBCF42}" type="slidenum">
              <a:rPr lang="ru-RU" smtClean="0"/>
              <a:t>1</a:t>
            </a:fld>
            <a:endParaRPr lang="ru-RU"/>
          </a:p>
        </p:txBody>
      </p:sp>
      <p:sp>
        <p:nvSpPr>
          <p:cNvPr id="5" name="Заголовок 1"/>
          <p:cNvSpPr>
            <a:spLocks noGrp="1"/>
          </p:cNvSpPr>
          <p:nvPr>
            <p:ph type="title"/>
          </p:nvPr>
        </p:nvSpPr>
        <p:spPr>
          <a:xfrm>
            <a:off x="0" y="1988840"/>
            <a:ext cx="8460432" cy="1143000"/>
          </a:xfrm>
        </p:spPr>
        <p:txBody>
          <a:bodyPr/>
          <a:lstStyle/>
          <a:p>
            <a:pPr algn="ctr"/>
            <a:r>
              <a:rPr lang="ru-RU" sz="4000" dirty="0">
                <a:latin typeface="Times New Roman" pitchFamily="18" charset="0"/>
                <a:cs typeface="Times New Roman" pitchFamily="18" charset="0"/>
              </a:rPr>
              <a:t>Широтно-импульсная модуляция</a:t>
            </a:r>
            <a:endParaRPr lang="ru-RU" sz="4000" dirty="0">
              <a:latin typeface="Times New Roman" pitchFamily="18" charset="0"/>
              <a:cs typeface="Times New Roman" pitchFamily="18" charset="0"/>
            </a:endParaRPr>
          </a:p>
        </p:txBody>
      </p:sp>
    </p:spTree>
    <p:extLst>
      <p:ext uri="{BB962C8B-B14F-4D97-AF65-F5344CB8AC3E}">
        <p14:creationId xmlns:p14="http://schemas.microsoft.com/office/powerpoint/2010/main" val="4012502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7FA4F1E0-2ABC-48C7-84AD-BF8CEFBBCF42}" type="slidenum">
              <a:rPr lang="ru-RU" smtClean="0"/>
              <a:t>10</a:t>
            </a:fld>
            <a:endParaRPr lang="ru-RU"/>
          </a:p>
        </p:txBody>
      </p:sp>
      <p:sp>
        <p:nvSpPr>
          <p:cNvPr id="6" name="TextBox 5"/>
          <p:cNvSpPr txBox="1"/>
          <p:nvPr/>
        </p:nvSpPr>
        <p:spPr>
          <a:xfrm>
            <a:off x="0" y="760928"/>
            <a:ext cx="8388424" cy="4154984"/>
          </a:xfrm>
          <a:prstGeom prst="rect">
            <a:avLst/>
          </a:prstGeom>
          <a:noFill/>
        </p:spPr>
        <p:txBody>
          <a:bodyPr wrap="square" rtlCol="0">
            <a:spAutoFit/>
          </a:bodyPr>
          <a:lstStyle/>
          <a:p>
            <a:pPr algn="ctr"/>
            <a:r>
              <a:rPr lang="ru-RU" sz="2400" b="1" dirty="0" smtClean="0">
                <a:latin typeface="Times New Roman" pitchFamily="18" charset="0"/>
                <a:cs typeface="Times New Roman" pitchFamily="18" charset="0"/>
              </a:rPr>
              <a:t>Пример применения ШИМ в жизни</a:t>
            </a:r>
          </a:p>
          <a:p>
            <a:endParaRPr lang="ru-RU" sz="2000" dirty="0">
              <a:latin typeface="Times New Roman" pitchFamily="18" charset="0"/>
              <a:cs typeface="Times New Roman" pitchFamily="18" charset="0"/>
            </a:endParaRPr>
          </a:p>
          <a:p>
            <a:pPr algn="just"/>
            <a:r>
              <a:rPr lang="ru-RU" sz="2000" dirty="0" smtClean="0">
                <a:latin typeface="Times New Roman" pitchFamily="18" charset="0"/>
                <a:cs typeface="Times New Roman" pitchFamily="18" charset="0"/>
              </a:rPr>
              <a:t>Тяжелый маховик, который можно вращать двигателем, причём двигатель можно либо включить, либо выключить. Если включить двигатель постоянно, то маховик раскрутится до максимального значения и так и будет крутиться. Если выключить, то маховик остановится за счёт сил трения. Если двигатель включать на десять секунд каждую минуту, то маховик раскрутится, но далеко не на полную скорость – большая инерция сгладит рывки от включающегося двигателя, а сопротивление, от трения не даст ему крутиться бесконечно быстро.</a:t>
            </a:r>
          </a:p>
          <a:p>
            <a:pPr algn="just"/>
            <a:r>
              <a:rPr lang="ru-RU" sz="2000" dirty="0" smtClean="0">
                <a:latin typeface="Times New Roman" pitchFamily="18" charset="0"/>
                <a:cs typeface="Times New Roman" pitchFamily="18" charset="0"/>
              </a:rPr>
              <a:t>Из этого следует логический вывод о том что чем больше продолжительность включения двигателя в минуту, тем быстрее будет крутиться маховик.</a:t>
            </a:r>
            <a:endParaRPr lang="ru-RU" sz="2000" dirty="0">
              <a:latin typeface="Times New Roman" pitchFamily="18" charset="0"/>
              <a:cs typeface="Times New Roman" pitchFamily="18" charset="0"/>
            </a:endParaRPr>
          </a:p>
        </p:txBody>
      </p:sp>
    </p:spTree>
    <p:extLst>
      <p:ext uri="{BB962C8B-B14F-4D97-AF65-F5344CB8AC3E}">
        <p14:creationId xmlns:p14="http://schemas.microsoft.com/office/powerpoint/2010/main" val="2867020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7FA4F1E0-2ABC-48C7-84AD-BF8CEFBBCF42}" type="slidenum">
              <a:rPr lang="ru-RU" smtClean="0"/>
              <a:t>11</a:t>
            </a:fld>
            <a:endParaRPr lang="ru-RU"/>
          </a:p>
        </p:txBody>
      </p:sp>
      <p:pic>
        <p:nvPicPr>
          <p:cNvPr id="5" name="Рисунок 4"/>
          <p:cNvPicPr>
            <a:picLocks noChangeAspect="1"/>
          </p:cNvPicPr>
          <p:nvPr/>
        </p:nvPicPr>
        <p:blipFill>
          <a:blip r:embed="rId2"/>
          <a:stretch>
            <a:fillRect/>
          </a:stretch>
        </p:blipFill>
        <p:spPr>
          <a:xfrm>
            <a:off x="3533904" y="2389492"/>
            <a:ext cx="2076191" cy="2047619"/>
          </a:xfrm>
          <a:prstGeom prst="rect">
            <a:avLst/>
          </a:prstGeom>
        </p:spPr>
      </p:pic>
      <p:sp>
        <p:nvSpPr>
          <p:cNvPr id="3" name="Прямоугольник 2"/>
          <p:cNvSpPr/>
          <p:nvPr/>
        </p:nvSpPr>
        <p:spPr>
          <a:xfrm>
            <a:off x="1799691" y="1666235"/>
            <a:ext cx="5544616" cy="769441"/>
          </a:xfrm>
          <a:prstGeom prst="rect">
            <a:avLst/>
          </a:prstGeom>
        </p:spPr>
        <p:txBody>
          <a:bodyPr wrap="square">
            <a:spAutoFit/>
          </a:bodyPr>
          <a:lstStyle/>
          <a:p>
            <a:pPr algn="ctr"/>
            <a:r>
              <a:rPr lang="ru-RU" sz="4400" dirty="0">
                <a:solidFill>
                  <a:schemeClr val="accent1">
                    <a:lumMod val="75000"/>
                  </a:schemeClr>
                </a:solidFill>
                <a:latin typeface="Times New Roman" panose="02020603050405020304" pitchFamily="18" charset="0"/>
                <a:cs typeface="Times New Roman" panose="02020603050405020304" pitchFamily="18" charset="0"/>
              </a:rPr>
              <a:t>Спасибо за внимание</a:t>
            </a:r>
            <a:endParaRPr lang="ru-RU" sz="4400" dirty="0"/>
          </a:p>
        </p:txBody>
      </p:sp>
    </p:spTree>
    <p:extLst>
      <p:ext uri="{BB962C8B-B14F-4D97-AF65-F5344CB8AC3E}">
        <p14:creationId xmlns:p14="http://schemas.microsoft.com/office/powerpoint/2010/main" val="87908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7FA4F1E0-2ABC-48C7-84AD-BF8CEFBBCF42}" type="slidenum">
              <a:rPr lang="ru-RU" smtClean="0"/>
              <a:t>2</a:t>
            </a:fld>
            <a:endParaRPr lang="ru-RU"/>
          </a:p>
        </p:txBody>
      </p:sp>
      <p:sp>
        <p:nvSpPr>
          <p:cNvPr id="10" name="Объект 2"/>
          <p:cNvSpPr>
            <a:spLocks noGrp="1"/>
          </p:cNvSpPr>
          <p:nvPr>
            <p:ph idx="1"/>
          </p:nvPr>
        </p:nvSpPr>
        <p:spPr>
          <a:xfrm>
            <a:off x="-18256" y="764704"/>
            <a:ext cx="8388424" cy="4997152"/>
          </a:xfrm>
        </p:spPr>
        <p:txBody>
          <a:bodyPr>
            <a:normAutofit/>
          </a:bodyPr>
          <a:lstStyle/>
          <a:p>
            <a:pPr marL="0" indent="0" algn="just">
              <a:buClrTx/>
              <a:buNone/>
            </a:pPr>
            <a:r>
              <a:rPr lang="ru-RU" sz="2400" b="1" dirty="0">
                <a:latin typeface="Times New Roman" pitchFamily="18" charset="0"/>
                <a:cs typeface="Times New Roman" pitchFamily="18" charset="0"/>
              </a:rPr>
              <a:t>Широтно-импульсная модуляция </a:t>
            </a:r>
            <a:r>
              <a:rPr lang="ru-RU" sz="2400" dirty="0">
                <a:latin typeface="Times New Roman" pitchFamily="18" charset="0"/>
                <a:cs typeface="Times New Roman" pitchFamily="18" charset="0"/>
              </a:rPr>
              <a:t>(ШИМ, </a:t>
            </a:r>
            <a:r>
              <a:rPr lang="ru-RU" sz="2400" dirty="0">
                <a:latin typeface="Times New Roman" pitchFamily="18" charset="0"/>
                <a:cs typeface="Times New Roman" pitchFamily="18" charset="0"/>
                <a:hlinkClick r:id="rId3" tooltip="Английский язык"/>
              </a:rPr>
              <a:t>англ.</a:t>
            </a:r>
            <a:r>
              <a:rPr lang="ru-RU" sz="2400" dirty="0">
                <a:latin typeface="Times New Roman" pitchFamily="18" charset="0"/>
                <a:cs typeface="Times New Roman" pitchFamily="18" charset="0"/>
              </a:rPr>
              <a:t> </a:t>
            </a:r>
            <a:r>
              <a:rPr lang="ru-RU" sz="2400" i="1" dirty="0" err="1">
                <a:latin typeface="Times New Roman" pitchFamily="18" charset="0"/>
                <a:cs typeface="Times New Roman" pitchFamily="18" charset="0"/>
              </a:rPr>
              <a:t>pulse-width</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modulation</a:t>
            </a:r>
            <a:r>
              <a:rPr lang="ru-RU" sz="2400" i="1" dirty="0">
                <a:latin typeface="Times New Roman" pitchFamily="18" charset="0"/>
                <a:cs typeface="Times New Roman" pitchFamily="18" charset="0"/>
              </a:rPr>
              <a:t> (PWM)</a:t>
            </a:r>
            <a:r>
              <a:rPr lang="ru-RU" sz="2400" dirty="0">
                <a:latin typeface="Times New Roman" pitchFamily="18" charset="0"/>
                <a:cs typeface="Times New Roman" pitchFamily="18" charset="0"/>
              </a:rPr>
              <a:t>) — процесс управления мощностью методом пульсирующего включения и выключения прибора</a:t>
            </a:r>
            <a:r>
              <a:rPr lang="ru-RU" sz="2400" dirty="0" smtClean="0">
                <a:latin typeface="Times New Roman" pitchFamily="18" charset="0"/>
                <a:cs typeface="Times New Roman" pitchFamily="18" charset="0"/>
              </a:rPr>
              <a:t>.</a:t>
            </a:r>
          </a:p>
          <a:p>
            <a:pPr marL="0" indent="0" algn="just">
              <a:buClrTx/>
              <a:buNone/>
            </a:pPr>
            <a:r>
              <a:rPr lang="ru-RU" sz="2400" dirty="0" smtClean="0"/>
              <a:t>Различают:</a:t>
            </a:r>
          </a:p>
          <a:p>
            <a:pPr indent="-342900" algn="just">
              <a:buClrTx/>
            </a:pPr>
            <a:r>
              <a:rPr lang="ru-RU" sz="2400" dirty="0" smtClean="0"/>
              <a:t>аналоговую ШИМ;</a:t>
            </a:r>
            <a:r>
              <a:rPr lang="ru-RU" sz="2400" dirty="0"/>
              <a:t> </a:t>
            </a:r>
            <a:endParaRPr lang="ru-RU" sz="2400" dirty="0" smtClean="0"/>
          </a:p>
          <a:p>
            <a:pPr indent="-342900" algn="just">
              <a:buClrTx/>
            </a:pPr>
            <a:r>
              <a:rPr lang="ru-RU" sz="2400" dirty="0" smtClean="0"/>
              <a:t>цифровую ШИМ</a:t>
            </a:r>
            <a:r>
              <a:rPr lang="ru-RU" sz="2400" dirty="0"/>
              <a:t>;</a:t>
            </a:r>
            <a:endParaRPr lang="ru-RU" sz="2400" dirty="0" smtClean="0"/>
          </a:p>
          <a:p>
            <a:pPr indent="-342900" algn="just">
              <a:buClrTx/>
            </a:pPr>
            <a:r>
              <a:rPr lang="ru-RU" sz="2400" dirty="0" smtClean="0"/>
              <a:t>двоичную </a:t>
            </a:r>
            <a:r>
              <a:rPr lang="ru-RU" sz="2400" dirty="0"/>
              <a:t>(двухуровневую) </a:t>
            </a:r>
            <a:r>
              <a:rPr lang="ru-RU" sz="2400" dirty="0" smtClean="0"/>
              <a:t>ШИМ;</a:t>
            </a:r>
            <a:r>
              <a:rPr lang="ru-RU" sz="2400" dirty="0"/>
              <a:t> </a:t>
            </a:r>
            <a:endParaRPr lang="ru-RU" sz="2400" dirty="0" smtClean="0"/>
          </a:p>
          <a:p>
            <a:pPr indent="-342900" algn="just">
              <a:buClrTx/>
            </a:pPr>
            <a:r>
              <a:rPr lang="ru-RU" sz="2400" dirty="0" smtClean="0"/>
              <a:t>троичную </a:t>
            </a:r>
            <a:r>
              <a:rPr lang="ru-RU" sz="2400" dirty="0"/>
              <a:t>(трёхуровневую) </a:t>
            </a:r>
            <a:r>
              <a:rPr lang="ru-RU" sz="2400" dirty="0" smtClean="0"/>
              <a:t>ШИМ.</a:t>
            </a:r>
            <a:endParaRPr lang="ru-RU" sz="2400"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4797152"/>
            <a:ext cx="53530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531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692696"/>
            <a:ext cx="8460432" cy="5708104"/>
          </a:xfrm>
        </p:spPr>
        <p:txBody>
          <a:bodyPr/>
          <a:lstStyle/>
          <a:p>
            <a:pPr marL="114300" indent="0" algn="ctr">
              <a:buNone/>
            </a:pPr>
            <a:r>
              <a:rPr lang="ru-RU" sz="2400" b="1" dirty="0">
                <a:latin typeface="Times New Roman" pitchFamily="18" charset="0"/>
                <a:cs typeface="Times New Roman" pitchFamily="18" charset="0"/>
              </a:rPr>
              <a:t>Причины распространения </a:t>
            </a:r>
            <a:r>
              <a:rPr lang="ru-RU" sz="2400" b="1" dirty="0" smtClean="0">
                <a:latin typeface="Times New Roman" pitchFamily="18" charset="0"/>
                <a:cs typeface="Times New Roman" pitchFamily="18" charset="0"/>
              </a:rPr>
              <a:t>ШИМ</a:t>
            </a:r>
          </a:p>
          <a:p>
            <a:pPr marL="114300" indent="0" algn="ctr">
              <a:buNone/>
            </a:pPr>
            <a:endParaRPr lang="ru-RU" sz="1050" dirty="0" smtClean="0"/>
          </a:p>
          <a:p>
            <a:pPr marL="114300" indent="0" algn="just">
              <a:buNone/>
            </a:pPr>
            <a:r>
              <a:rPr lang="ru-RU" sz="2400" dirty="0" smtClean="0">
                <a:latin typeface="Times New Roman" pitchFamily="18" charset="0"/>
                <a:cs typeface="Times New Roman" pitchFamily="18" charset="0"/>
              </a:rPr>
              <a:t>Основной </a:t>
            </a:r>
            <a:r>
              <a:rPr lang="ru-RU" sz="2400" dirty="0">
                <a:latin typeface="Times New Roman" pitchFamily="18" charset="0"/>
                <a:cs typeface="Times New Roman" pitchFamily="18" charset="0"/>
              </a:rPr>
              <a:t>причиной применения ШИМ является стремление к повышению КПД при построении </a:t>
            </a:r>
            <a:r>
              <a:rPr lang="ru-RU" sz="2400" dirty="0">
                <a:latin typeface="Times New Roman" pitchFamily="18" charset="0"/>
                <a:cs typeface="Times New Roman" pitchFamily="18" charset="0"/>
                <a:hlinkClick r:id="rId2" tooltip="Вторичный источник электропитания"/>
              </a:rPr>
              <a:t>вторичных источников питания</a:t>
            </a:r>
            <a:r>
              <a:rPr lang="ru-RU" sz="2400" dirty="0">
                <a:latin typeface="Times New Roman" pitchFamily="18" charset="0"/>
                <a:cs typeface="Times New Roman" pitchFamily="18" charset="0"/>
              </a:rPr>
              <a:t> электронной аппаратуры и в других узлах, например, ШИМ используется для регулировки яркости подсветки LCD-мониторов и дисплеев в телефонах, КПК и т.п..</a:t>
            </a:r>
          </a:p>
          <a:p>
            <a:pPr marL="114300" indent="0">
              <a:buNone/>
            </a:pPr>
            <a:endParaRPr lang="ru-RU" dirty="0"/>
          </a:p>
        </p:txBody>
      </p:sp>
      <p:sp>
        <p:nvSpPr>
          <p:cNvPr id="4" name="Номер слайда 3"/>
          <p:cNvSpPr>
            <a:spLocks noGrp="1"/>
          </p:cNvSpPr>
          <p:nvPr>
            <p:ph type="sldNum" sz="quarter" idx="12"/>
          </p:nvPr>
        </p:nvSpPr>
        <p:spPr/>
        <p:txBody>
          <a:bodyPr/>
          <a:lstStyle/>
          <a:p>
            <a:fld id="{7FA4F1E0-2ABC-48C7-84AD-BF8CEFBBCF42}" type="slidenum">
              <a:rPr lang="ru-RU" smtClean="0"/>
              <a:t>3</a:t>
            </a:fld>
            <a:endParaRPr lang="ru-RU"/>
          </a:p>
        </p:txBody>
      </p:sp>
    </p:spTree>
    <p:extLst>
      <p:ext uri="{BB962C8B-B14F-4D97-AF65-F5344CB8AC3E}">
        <p14:creationId xmlns:p14="http://schemas.microsoft.com/office/powerpoint/2010/main" val="2114077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692696"/>
            <a:ext cx="8460432" cy="5708104"/>
          </a:xfrm>
        </p:spPr>
        <p:txBody>
          <a:bodyPr>
            <a:normAutofit/>
          </a:bodyPr>
          <a:lstStyle/>
          <a:p>
            <a:pPr marL="114300" indent="0" algn="ctr">
              <a:buNone/>
            </a:pPr>
            <a:r>
              <a:rPr lang="ru-RU" sz="2400" b="1" dirty="0" smtClean="0">
                <a:latin typeface="Times New Roman" pitchFamily="18" charset="0"/>
                <a:cs typeface="Times New Roman" pitchFamily="18" charset="0"/>
              </a:rPr>
              <a:t>Тепловая </a:t>
            </a:r>
            <a:r>
              <a:rPr lang="ru-RU" sz="2400" b="1" dirty="0">
                <a:latin typeface="Times New Roman" pitchFamily="18" charset="0"/>
                <a:cs typeface="Times New Roman" pitchFamily="18" charset="0"/>
              </a:rPr>
              <a:t>мощность, выделяемая на ключе при </a:t>
            </a:r>
            <a:r>
              <a:rPr lang="ru-RU" sz="2400" b="1" dirty="0" smtClean="0">
                <a:latin typeface="Times New Roman" pitchFamily="18" charset="0"/>
                <a:cs typeface="Times New Roman" pitchFamily="18" charset="0"/>
              </a:rPr>
              <a:t>ШИМ</a:t>
            </a:r>
            <a:endParaRPr lang="ru-RU" dirty="0" smtClean="0">
              <a:latin typeface="Times New Roman" pitchFamily="18" charset="0"/>
              <a:cs typeface="Times New Roman" pitchFamily="18" charset="0"/>
            </a:endParaRPr>
          </a:p>
          <a:p>
            <a:pPr marL="114300" indent="0" algn="just">
              <a:buNone/>
            </a:pPr>
            <a:r>
              <a:rPr lang="ru-RU" sz="2000" dirty="0">
                <a:latin typeface="Times New Roman" pitchFamily="18" charset="0"/>
                <a:cs typeface="Times New Roman" pitchFamily="18" charset="0"/>
              </a:rPr>
              <a:t>В ШИМ в качестве ключевых элементов использует </a:t>
            </a:r>
            <a:r>
              <a:rPr lang="ru-RU" sz="2000" dirty="0">
                <a:latin typeface="Times New Roman" pitchFamily="18" charset="0"/>
                <a:cs typeface="Times New Roman" pitchFamily="18" charset="0"/>
                <a:hlinkClick r:id="rId3" tooltip="Транзистор"/>
              </a:rPr>
              <a:t>транзисторы</a:t>
            </a:r>
            <a:r>
              <a:rPr lang="ru-RU" sz="2000" dirty="0">
                <a:latin typeface="Times New Roman" pitchFamily="18" charset="0"/>
                <a:cs typeface="Times New Roman" pitchFamily="18" charset="0"/>
              </a:rPr>
              <a:t> (могут быть применены и др. полупроводниковые приборы) не в линейном, а в ключевом режиме, то есть транзистор всё время или разомкнут (выключен), или замкнут (находится в состоянии насыщения). В первом случае транзистор имеет почти бесконечное сопротивление, поэтому ток в цепи весьма мал, и, хотя всё напряжение питания падает на транзисторе, выделяемая на транзисторе мощность практически равна нулю. Во втором случае сопротивление транзистора крайне мало, и, следовательно, падение напряжения на нём близко к нулю — выделяемая мощность также мала. В переходных состояниях (переход ключа из проводящего состояния в непроводящее и обратно) мощность, выделяемая в ключе, значительна, но так как длительность переходных состояний крайне мала, по отношению к периоду модуляции, то средняя мощность потерь на переключение оказывается незначительной.</a:t>
            </a:r>
            <a:endParaRPr lang="ru-RU" sz="2000" dirty="0">
              <a:latin typeface="Times New Roman" pitchFamily="18" charset="0"/>
              <a:cs typeface="Times New Roman" pitchFamily="18" charset="0"/>
            </a:endParaRPr>
          </a:p>
        </p:txBody>
      </p:sp>
      <p:sp>
        <p:nvSpPr>
          <p:cNvPr id="4" name="Номер слайда 3"/>
          <p:cNvSpPr>
            <a:spLocks noGrp="1"/>
          </p:cNvSpPr>
          <p:nvPr>
            <p:ph type="sldNum" sz="quarter" idx="12"/>
          </p:nvPr>
        </p:nvSpPr>
        <p:spPr/>
        <p:txBody>
          <a:bodyPr/>
          <a:lstStyle/>
          <a:p>
            <a:fld id="{7FA4F1E0-2ABC-48C7-84AD-BF8CEFBBCF42}" type="slidenum">
              <a:rPr lang="ru-RU" smtClean="0"/>
              <a:t>4</a:t>
            </a:fld>
            <a:endParaRPr lang="ru-RU"/>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1" y="5445224"/>
            <a:ext cx="3264363"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487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7FA4F1E0-2ABC-48C7-84AD-BF8CEFBBCF42}" type="slidenum">
              <a:rPr lang="ru-RU" smtClean="0"/>
              <a:t>5</a:t>
            </a:fld>
            <a:endParaRPr lang="ru-RU"/>
          </a:p>
        </p:txBody>
      </p:sp>
      <p:sp>
        <p:nvSpPr>
          <p:cNvPr id="10" name="Объект 2"/>
          <p:cNvSpPr>
            <a:spLocks noGrp="1"/>
          </p:cNvSpPr>
          <p:nvPr>
            <p:ph idx="1"/>
          </p:nvPr>
        </p:nvSpPr>
        <p:spPr>
          <a:xfrm>
            <a:off x="-18256" y="764704"/>
            <a:ext cx="8388424" cy="4997152"/>
          </a:xfrm>
        </p:spPr>
        <p:txBody>
          <a:bodyPr>
            <a:normAutofit/>
          </a:bodyPr>
          <a:lstStyle/>
          <a:p>
            <a:pPr marL="0" indent="0" algn="ctr">
              <a:buClrTx/>
              <a:buNone/>
            </a:pPr>
            <a:r>
              <a:rPr lang="ru-RU" sz="2400" b="1" dirty="0" smtClean="0">
                <a:latin typeface="Times New Roman" pitchFamily="18" charset="0"/>
                <a:cs typeface="Times New Roman" pitchFamily="18" charset="0"/>
              </a:rPr>
              <a:t>Применение ШИМ в микроконтроллерах</a:t>
            </a:r>
          </a:p>
          <a:p>
            <a:pPr marL="0" indent="0" algn="ctr">
              <a:buClrTx/>
              <a:buNone/>
            </a:pPr>
            <a:endParaRPr lang="ru-RU" sz="2000" dirty="0">
              <a:latin typeface="Times New Roman" pitchFamily="18" charset="0"/>
              <a:cs typeface="Times New Roman" pitchFamily="18" charset="0"/>
            </a:endParaRPr>
          </a:p>
          <a:p>
            <a:pPr marL="0" indent="0" algn="just">
              <a:buClrTx/>
              <a:buNone/>
            </a:pPr>
            <a:r>
              <a:rPr lang="ru-RU" sz="2000" dirty="0" smtClean="0">
                <a:latin typeface="Times New Roman" pitchFamily="18" charset="0"/>
                <a:cs typeface="Times New Roman" pitchFamily="18" charset="0"/>
              </a:rPr>
              <a:t>Микроконтроллеры </a:t>
            </a:r>
            <a:r>
              <a:rPr lang="ru-RU" sz="2000" dirty="0">
                <a:latin typeface="Times New Roman" pitchFamily="18" charset="0"/>
                <a:cs typeface="Times New Roman" pitchFamily="18" charset="0"/>
              </a:rPr>
              <a:t>обычно не могут выдавать произвольное напряжение. Они могут выдать либо напряжение питания (5 В), либо землю (0 В</a:t>
            </a:r>
            <a:r>
              <a:rPr lang="ru-RU" sz="2000" dirty="0" smtClean="0">
                <a:latin typeface="Times New Roman" pitchFamily="18" charset="0"/>
                <a:cs typeface="Times New Roman" pitchFamily="18" charset="0"/>
              </a:rPr>
              <a:t>), для получения любого значения выдаваемого значения из этого диапазона применяется широтно-импульсная модуляция. </a:t>
            </a:r>
          </a:p>
          <a:p>
            <a:pPr marL="0" indent="0" algn="just">
              <a:buClrTx/>
              <a:buNone/>
            </a:pPr>
            <a:r>
              <a:rPr lang="ru-RU" sz="2000" dirty="0" smtClean="0">
                <a:latin typeface="Times New Roman" pitchFamily="18" charset="0"/>
                <a:cs typeface="Times New Roman" pitchFamily="18" charset="0"/>
              </a:rPr>
              <a:t>Широтно-импульсная </a:t>
            </a:r>
            <a:r>
              <a:rPr lang="ru-RU" sz="2000" dirty="0">
                <a:latin typeface="Times New Roman" pitchFamily="18" charset="0"/>
                <a:cs typeface="Times New Roman" pitchFamily="18" charset="0"/>
              </a:rPr>
              <a:t>модуляция (ШИМ, PWM) – это управление средним значением напряжения на нагрузке путём изменения скважности импульсов, управляющих ключом. </a:t>
            </a:r>
            <a:r>
              <a:rPr lang="ru-RU" sz="2000" dirty="0" smtClean="0">
                <a:latin typeface="Times New Roman" pitchFamily="18" charset="0"/>
                <a:cs typeface="Times New Roman" pitchFamily="18" charset="0"/>
              </a:rPr>
              <a:t>То есть управление </a:t>
            </a:r>
            <a:r>
              <a:rPr lang="ru-RU" sz="2000" dirty="0">
                <a:latin typeface="Times New Roman" pitchFamily="18" charset="0"/>
                <a:cs typeface="Times New Roman" pitchFamily="18" charset="0"/>
              </a:rPr>
              <a:t>тем, какой промежуток времени был включен выход микроконтроллера и какой – выключен. При этом переключение происходит </a:t>
            </a:r>
            <a:r>
              <a:rPr lang="ru-RU" sz="2000" dirty="0" smtClean="0">
                <a:latin typeface="Times New Roman" pitchFamily="18" charset="0"/>
                <a:cs typeface="Times New Roman" pitchFamily="18" charset="0"/>
              </a:rPr>
              <a:t>очень часто</a:t>
            </a:r>
            <a:r>
              <a:rPr lang="ru-RU" sz="2000" dirty="0">
                <a:latin typeface="Times New Roman" pitchFamily="18" charset="0"/>
                <a:cs typeface="Times New Roman" pitchFamily="18" charset="0"/>
              </a:rPr>
              <a:t>. </a:t>
            </a:r>
            <a:endParaRPr lang="ru-RU" sz="2000"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300" y="3043238"/>
            <a:ext cx="20574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86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620688"/>
            <a:ext cx="8460432" cy="5780112"/>
          </a:xfrm>
        </p:spPr>
        <p:txBody>
          <a:bodyPr/>
          <a:lstStyle/>
          <a:p>
            <a:pPr marL="114300" indent="0" algn="ctr">
              <a:buNone/>
            </a:pPr>
            <a:r>
              <a:rPr lang="ru-RU" sz="2400" b="1" dirty="0">
                <a:latin typeface="Times New Roman" pitchFamily="18" charset="0"/>
                <a:cs typeface="Times New Roman" pitchFamily="18" charset="0"/>
              </a:rPr>
              <a:t>Принцип работы ШИМ</a:t>
            </a:r>
          </a:p>
          <a:p>
            <a:pPr marL="114300" indent="0" algn="just">
              <a:buNone/>
            </a:pPr>
            <a:r>
              <a:rPr lang="ru-RU" sz="2000" dirty="0">
                <a:latin typeface="Times New Roman" pitchFamily="18" charset="0"/>
                <a:cs typeface="Times New Roman" pitchFamily="18" charset="0"/>
              </a:rPr>
              <a:t>Аналоговая ШИМ реализуется с помощью </a:t>
            </a:r>
            <a:r>
              <a:rPr lang="ru-RU" sz="2000" dirty="0">
                <a:latin typeface="Times New Roman" pitchFamily="18" charset="0"/>
                <a:cs typeface="Times New Roman" pitchFamily="18" charset="0"/>
                <a:hlinkClick r:id="rId2" tooltip="Компаратор"/>
              </a:rPr>
              <a:t>компаратора</a:t>
            </a:r>
            <a:r>
              <a:rPr lang="ru-RU" sz="2000" dirty="0">
                <a:latin typeface="Times New Roman" pitchFamily="18" charset="0"/>
                <a:cs typeface="Times New Roman" pitchFamily="18" charset="0"/>
              </a:rPr>
              <a:t>, на один вход которого подаются треугольный или пилообразный периодический сигнал со вспомогательного генератора, а на другой — модулирующий сигнал. На выходе компаратора образуются периодические прямоугольные импульсы с переменной шириной, скважность которых изменяется по закону модулирующего сигнала, а частота равна частоте треугольного или пилообразного сигнала и обычно постоянна.</a:t>
            </a:r>
          </a:p>
          <a:p>
            <a:pPr marL="114300" indent="0" algn="just">
              <a:buNone/>
            </a:pPr>
            <a:r>
              <a:rPr lang="ru-RU" sz="2000" dirty="0">
                <a:latin typeface="Times New Roman" pitchFamily="18" charset="0"/>
                <a:cs typeface="Times New Roman" pitchFamily="18" charset="0"/>
              </a:rPr>
              <a:t>Аналоговая ШИМ применяется в </a:t>
            </a:r>
            <a:r>
              <a:rPr lang="ru-RU" sz="2000" dirty="0">
                <a:latin typeface="Times New Roman" pitchFamily="18" charset="0"/>
                <a:cs typeface="Times New Roman" pitchFamily="18" charset="0"/>
                <a:hlinkClick r:id="rId3" tooltip="Усилитель низкой частоты"/>
              </a:rPr>
              <a:t>усилителях низкой частоты</a:t>
            </a:r>
            <a:r>
              <a:rPr lang="ru-RU" sz="2000" dirty="0">
                <a:latin typeface="Times New Roman" pitchFamily="18" charset="0"/>
                <a:cs typeface="Times New Roman" pitchFamily="18" charset="0"/>
              </a:rPr>
              <a:t> класса «</a:t>
            </a:r>
            <a:r>
              <a:rPr lang="ru-RU" sz="2000" b="1" dirty="0">
                <a:latin typeface="Times New Roman" pitchFamily="18" charset="0"/>
                <a:cs typeface="Times New Roman" pitchFamily="18" charset="0"/>
              </a:rPr>
              <a:t>D</a:t>
            </a:r>
            <a:r>
              <a:rPr lang="ru-RU" sz="2000" dirty="0">
                <a:latin typeface="Times New Roman" pitchFamily="18" charset="0"/>
                <a:cs typeface="Times New Roman" pitchFamily="18" charset="0"/>
              </a:rPr>
              <a:t>»</a:t>
            </a:r>
          </a:p>
          <a:p>
            <a:pPr marL="114300" indent="0" algn="just">
              <a:buNone/>
            </a:pPr>
            <a:r>
              <a:rPr lang="ru-RU" sz="2000" dirty="0">
                <a:latin typeface="Times New Roman" pitchFamily="18" charset="0"/>
                <a:cs typeface="Times New Roman" pitchFamily="18" charset="0"/>
              </a:rPr>
              <a:t>Цифровая ШИМ используются в двоичной цифровой технике. Выходные импульсы также принимают только одно из двух значений (включено или выключено), и средний уровень на выходе приближается к желаемому. Здесь пилообразный сигнал получается благодаря использованию N-битного счетчика.</a:t>
            </a:r>
            <a:endParaRPr lang="ru-RU" sz="2000" dirty="0">
              <a:latin typeface="Times New Roman" pitchFamily="18" charset="0"/>
              <a:cs typeface="Times New Roman" pitchFamily="18" charset="0"/>
            </a:endParaRPr>
          </a:p>
        </p:txBody>
      </p:sp>
      <p:sp>
        <p:nvSpPr>
          <p:cNvPr id="4" name="Номер слайда 3"/>
          <p:cNvSpPr>
            <a:spLocks noGrp="1"/>
          </p:cNvSpPr>
          <p:nvPr>
            <p:ph type="sldNum" sz="quarter" idx="12"/>
          </p:nvPr>
        </p:nvSpPr>
        <p:spPr/>
        <p:txBody>
          <a:bodyPr/>
          <a:lstStyle/>
          <a:p>
            <a:fld id="{7FA4F1E0-2ABC-48C7-84AD-BF8CEFBBCF42}" type="slidenum">
              <a:rPr lang="ru-RU" smtClean="0"/>
              <a:t>6</a:t>
            </a:fld>
            <a:endParaRPr lang="ru-RU"/>
          </a:p>
        </p:txBody>
      </p:sp>
    </p:spTree>
    <p:extLst>
      <p:ext uri="{BB962C8B-B14F-4D97-AF65-F5344CB8AC3E}">
        <p14:creationId xmlns:p14="http://schemas.microsoft.com/office/powerpoint/2010/main" val="234124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7FA4F1E0-2ABC-48C7-84AD-BF8CEFBBCF42}" type="slidenum">
              <a:rPr lang="ru-RU" smtClean="0"/>
              <a:t>7</a:t>
            </a:fld>
            <a:endParaRPr lang="ru-RU"/>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737" t="22246" r="23295" b="17943"/>
          <a:stretch/>
        </p:blipFill>
        <p:spPr bwMode="auto">
          <a:xfrm>
            <a:off x="179512" y="620688"/>
            <a:ext cx="8151433" cy="623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12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7FA4F1E0-2ABC-48C7-84AD-BF8CEFBBCF42}" type="slidenum">
              <a:rPr lang="ru-RU" smtClean="0"/>
              <a:t>8</a:t>
            </a:fld>
            <a:endParaRPr lang="ru-RU"/>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3242" t="13862" r="24242" b="38138"/>
          <a:stretch/>
        </p:blipFill>
        <p:spPr bwMode="auto">
          <a:xfrm>
            <a:off x="0" y="692696"/>
            <a:ext cx="8277610"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32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7FA4F1E0-2ABC-48C7-84AD-BF8CEFBBCF42}" type="slidenum">
              <a:rPr lang="ru-RU" smtClean="0"/>
              <a:t>9</a:t>
            </a:fld>
            <a:endParaRPr lang="ru-RU"/>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99" y="2683404"/>
            <a:ext cx="6942212"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7504" y="760928"/>
            <a:ext cx="8283836" cy="707886"/>
          </a:xfrm>
          <a:prstGeom prst="rect">
            <a:avLst/>
          </a:prstGeom>
          <a:noFill/>
        </p:spPr>
        <p:txBody>
          <a:bodyPr wrap="square" rtlCol="0">
            <a:spAutoFit/>
          </a:bodyPr>
          <a:lstStyle/>
          <a:p>
            <a:r>
              <a:rPr lang="ru-RU" sz="2000" dirty="0" smtClean="0">
                <a:latin typeface="Times New Roman" pitchFamily="18" charset="0"/>
                <a:cs typeface="Times New Roman" pitchFamily="18" charset="0"/>
              </a:rPr>
              <a:t>Благодаря Широтно-импульсной модуляции (</a:t>
            </a:r>
            <a:r>
              <a:rPr lang="ru-RU" sz="2000" dirty="0">
                <a:latin typeface="Times New Roman" pitchFamily="18" charset="0"/>
                <a:cs typeface="Times New Roman" pitchFamily="18" charset="0"/>
              </a:rPr>
              <a:t>ШИМ, PWM</a:t>
            </a:r>
            <a:r>
              <a:rPr lang="ru-RU" sz="2000" dirty="0" smtClean="0">
                <a:latin typeface="Times New Roman" pitchFamily="18" charset="0"/>
                <a:cs typeface="Times New Roman" pitchFamily="18" charset="0"/>
              </a:rPr>
              <a:t>) возможно сформировать сигнал любого вида:</a:t>
            </a:r>
            <a:endParaRPr lang="ru-RU" sz="20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5" y="1468814"/>
            <a:ext cx="4448458" cy="234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5975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седство">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Другая 1">
      <a:majorFont>
        <a:latin typeface="Cambria"/>
        <a:ea typeface=""/>
        <a:cs typeface=""/>
      </a:majorFont>
      <a:minorFont>
        <a:latin typeface="Cambria"/>
        <a:ea typeface=""/>
        <a:cs typeface=""/>
      </a:minorFont>
    </a:fontScheme>
    <a:fmtScheme name="Соседство">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9381922</TotalTime>
  <Words>282</Words>
  <Application>Microsoft Office PowerPoint</Application>
  <PresentationFormat>Экран (4:3)</PresentationFormat>
  <Paragraphs>45</Paragraphs>
  <Slides>11</Slides>
  <Notes>7</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Соседство</vt:lpstr>
      <vt:lpstr>Широтно-импульсная модуляция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Алевтина</dc:creator>
  <cp:lastModifiedBy>Дима</cp:lastModifiedBy>
  <cp:revision>276</cp:revision>
  <dcterms:created xsi:type="dcterms:W3CDTF">2017-07-13T05:36:06Z</dcterms:created>
  <dcterms:modified xsi:type="dcterms:W3CDTF">2019-11-22T18:50:41Z</dcterms:modified>
</cp:coreProperties>
</file>