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79" r:id="rId12"/>
    <p:sldId id="280" r:id="rId13"/>
    <p:sldId id="283" r:id="rId14"/>
    <p:sldId id="281" r:id="rId15"/>
    <p:sldId id="282" r:id="rId16"/>
    <p:sldId id="270" r:id="rId17"/>
    <p:sldId id="271" r:id="rId18"/>
    <p:sldId id="272" r:id="rId19"/>
    <p:sldId id="284" r:id="rId20"/>
    <p:sldId id="285" r:id="rId21"/>
    <p:sldId id="287" r:id="rId22"/>
    <p:sldId id="288" r:id="rId23"/>
    <p:sldId id="289" r:id="rId24"/>
    <p:sldId id="300" r:id="rId25"/>
    <p:sldId id="274" r:id="rId26"/>
    <p:sldId id="273" r:id="rId27"/>
    <p:sldId id="290" r:id="rId28"/>
    <p:sldId id="291" r:id="rId29"/>
    <p:sldId id="292" r:id="rId30"/>
    <p:sldId id="293" r:id="rId31"/>
    <p:sldId id="298" r:id="rId32"/>
    <p:sldId id="294" r:id="rId33"/>
    <p:sldId id="295" r:id="rId34"/>
    <p:sldId id="297" r:id="rId35"/>
    <p:sldId id="296" r:id="rId36"/>
    <p:sldId id="299" r:id="rId3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AEDAD-AEA1-5C22-9C2C-BE94D73238A6}" v="49" dt="2023-11-29T23:14:36.772"/>
    <p1510:client id="{626E97E9-C503-4E95-BDA8-FA0170966B45}" v="216" dt="2023-12-01T01:24:16.576"/>
    <p1510:client id="{82945284-B769-8A5D-6F75-74F371EC7876}" v="195" dt="2023-12-01T02:13:31.469"/>
    <p1510:client id="{85B8D830-F524-4FDD-A8FD-6AA3C0C92A4C}" v="1" dt="2023-08-21T20:32:13.980"/>
    <p1510:client id="{CEA0D785-2885-49B3-972D-6AB6BFA73821}" v="5" dt="2023-08-21T21:53:24.764"/>
    <p1510:client id="{DA35AF7C-CABB-3388-E62D-4C465AFBD241}" v="432" dt="2023-12-01T00:48:53.362"/>
    <p1510:client id="{FCC446DA-1E1A-C636-88CB-741173365086}" v="4" dt="2023-12-01T01:26:49.16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F9"/>
          </a:solidFill>
        </a:fill>
      </a:tcStyle>
    </a:wholeTbl>
    <a:band2H>
      <a:tcTxStyle/>
      <a:tcStyle>
        <a:tcBdr/>
        <a:fill>
          <a:solidFill>
            <a:srgbClr val="E8EEFC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1"/>
          </a:solidFill>
        </a:fill>
      </a:tcStyle>
    </a:wholeTbl>
    <a:band2H>
      <a:tcTxStyle/>
      <a:tcStyle>
        <a:tcBdr/>
        <a:fill>
          <a:solidFill>
            <a:srgbClr val="FCEBEA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CCA"/>
          </a:solidFill>
        </a:fill>
      </a:tcStyle>
    </a:wholeTbl>
    <a:band2H>
      <a:tcTxStyle/>
      <a:tcStyle>
        <a:tcBdr/>
        <a:fill>
          <a:solidFill>
            <a:srgbClr val="FFEEE7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4000500" y="1087403"/>
            <a:ext cx="8191500" cy="577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8" y="0"/>
                </a:moveTo>
                <a:cubicBezTo>
                  <a:pt x="16139" y="0"/>
                  <a:pt x="19020" y="1571"/>
                  <a:pt x="21267" y="4187"/>
                </a:cubicBezTo>
                <a:lnTo>
                  <a:pt x="21600" y="4594"/>
                </a:lnTo>
                <a:lnTo>
                  <a:pt x="21600" y="21600"/>
                </a:lnTo>
                <a:lnTo>
                  <a:pt x="210" y="21600"/>
                </a:lnTo>
                <a:lnTo>
                  <a:pt x="150" y="21127"/>
                </a:lnTo>
                <a:cubicBezTo>
                  <a:pt x="51" y="20216"/>
                  <a:pt x="0" y="19284"/>
                  <a:pt x="0" y="18335"/>
                </a:cubicBezTo>
                <a:cubicBezTo>
                  <a:pt x="0" y="8209"/>
                  <a:pt x="5820" y="0"/>
                  <a:pt x="12998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" name="Straight Connector 11"/>
          <p:cNvSpPr/>
          <p:nvPr/>
        </p:nvSpPr>
        <p:spPr>
          <a:xfrm flipH="1">
            <a:off x="406240" y="183933"/>
            <a:ext cx="1" cy="1597709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Freeform: Shape 13"/>
          <p:cNvSpPr/>
          <p:nvPr/>
        </p:nvSpPr>
        <p:spPr>
          <a:xfrm>
            <a:off x="5292347" y="1"/>
            <a:ext cx="2279743" cy="1267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14" y="0"/>
                </a:lnTo>
                <a:lnTo>
                  <a:pt x="1314" y="18370"/>
                </a:lnTo>
                <a:lnTo>
                  <a:pt x="18975" y="0"/>
                </a:lnTo>
                <a:lnTo>
                  <a:pt x="21600" y="0"/>
                </a:lnTo>
                <a:lnTo>
                  <a:pt x="986" y="21442"/>
                </a:lnTo>
                <a:cubicBezTo>
                  <a:pt x="886" y="21545"/>
                  <a:pt x="772" y="21600"/>
                  <a:pt x="657" y="21600"/>
                </a:cubicBezTo>
                <a:cubicBezTo>
                  <a:pt x="294" y="21600"/>
                  <a:pt x="0" y="21071"/>
                  <a:pt x="0" y="2041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" name="Freeform: Shape 15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" name="Oval 17"/>
          <p:cNvSpPr/>
          <p:nvPr/>
        </p:nvSpPr>
        <p:spPr>
          <a:xfrm>
            <a:off x="1569043" y="514897"/>
            <a:ext cx="2393353" cy="232842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" name="Freeform: Shape 19"/>
          <p:cNvSpPr/>
          <p:nvPr/>
        </p:nvSpPr>
        <p:spPr>
          <a:xfrm flipH="1">
            <a:off x="0" y="2949739"/>
            <a:ext cx="1186452" cy="177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7" y="0"/>
                </a:moveTo>
                <a:lnTo>
                  <a:pt x="21600" y="0"/>
                </a:lnTo>
                <a:lnTo>
                  <a:pt x="21600" y="1510"/>
                </a:lnTo>
                <a:lnTo>
                  <a:pt x="2254" y="1510"/>
                </a:lnTo>
                <a:lnTo>
                  <a:pt x="2254" y="20090"/>
                </a:lnTo>
                <a:lnTo>
                  <a:pt x="21600" y="20090"/>
                </a:lnTo>
                <a:lnTo>
                  <a:pt x="21600" y="21600"/>
                </a:lnTo>
                <a:lnTo>
                  <a:pt x="1127" y="21600"/>
                </a:lnTo>
                <a:cubicBezTo>
                  <a:pt x="505" y="21600"/>
                  <a:pt x="0" y="21262"/>
                  <a:pt x="0" y="20845"/>
                </a:cubicBezTo>
                <a:lnTo>
                  <a:pt x="0" y="755"/>
                </a:lnTo>
                <a:cubicBezTo>
                  <a:pt x="0" y="338"/>
                  <a:pt x="505" y="0"/>
                  <a:pt x="1127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" name="Arc 21"/>
          <p:cNvSpPr/>
          <p:nvPr/>
        </p:nvSpPr>
        <p:spPr>
          <a:xfrm rot="16200000">
            <a:off x="1539682" y="4203427"/>
            <a:ext cx="2041718" cy="204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5093208" y="2743200"/>
            <a:ext cx="6592825" cy="2386584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3208" y="5221223"/>
            <a:ext cx="6592825" cy="996697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32918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453128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065007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9"/>
          <p:cNvSpPr>
            <a:spLocks noGrp="1"/>
          </p:cNvSpPr>
          <p:nvPr>
            <p:ph type="pic" sz="half" idx="21"/>
          </p:nvPr>
        </p:nvSpPr>
        <p:spPr>
          <a:xfrm>
            <a:off x="7901258" y="2727729"/>
            <a:ext cx="4290741" cy="41302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261608" y="-1"/>
            <a:ext cx="3519313" cy="30079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Oval 9"/>
          <p:cNvSpPr/>
          <p:nvPr/>
        </p:nvSpPr>
        <p:spPr>
          <a:xfrm>
            <a:off x="10420569" y="1364732"/>
            <a:ext cx="947489" cy="92178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9" name="Arc 11"/>
          <p:cNvSpPr/>
          <p:nvPr/>
        </p:nvSpPr>
        <p:spPr>
          <a:xfrm rot="4759070" flipV="1">
            <a:off x="5896042" y="1918749"/>
            <a:ext cx="1820521" cy="115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3" y="8419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41247" y="365759"/>
            <a:ext cx="5120642" cy="13258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1247" y="1828800"/>
            <a:ext cx="5093210" cy="43525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228600" indent="-228600">
              <a:buFontTx/>
              <a:defRPr sz="2400"/>
            </a:lvl2pPr>
            <a:lvl3pPr marL="502919" indent="-274319">
              <a:buFontTx/>
              <a:defRPr sz="2400"/>
            </a:lvl3pPr>
            <a:lvl4pPr marL="7620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9"/>
          <p:cNvSpPr/>
          <p:nvPr/>
        </p:nvSpPr>
        <p:spPr>
          <a:xfrm>
            <a:off x="707392" y="847599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Freeform: Shape 11"/>
          <p:cNvSpPr/>
          <p:nvPr/>
        </p:nvSpPr>
        <p:spPr>
          <a:xfrm flipH="1">
            <a:off x="530529" y="-1"/>
            <a:ext cx="1155142" cy="591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" y="0"/>
                </a:moveTo>
                <a:lnTo>
                  <a:pt x="21575" y="0"/>
                </a:lnTo>
                <a:lnTo>
                  <a:pt x="21600" y="491"/>
                </a:lnTo>
                <a:cubicBezTo>
                  <a:pt x="21600" y="12149"/>
                  <a:pt x="16765" y="21600"/>
                  <a:pt x="10800" y="21600"/>
                </a:cubicBezTo>
                <a:cubicBezTo>
                  <a:pt x="4835" y="21600"/>
                  <a:pt x="0" y="12149"/>
                  <a:pt x="0" y="49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1" name="Freeform: Shape 13"/>
          <p:cNvSpPr/>
          <p:nvPr/>
        </p:nvSpPr>
        <p:spPr>
          <a:xfrm flipH="1">
            <a:off x="3961510" y="-1"/>
            <a:ext cx="1737402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2" name="Freeform: Shape 15"/>
          <p:cNvSpPr/>
          <p:nvPr/>
        </p:nvSpPr>
        <p:spPr>
          <a:xfrm flipH="1">
            <a:off x="0" y="2936831"/>
            <a:ext cx="159742" cy="55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19181" y="21221"/>
                </a:lnTo>
                <a:cubicBezTo>
                  <a:pt x="7608" y="18962"/>
                  <a:pt x="0" y="15138"/>
                  <a:pt x="0" y="10800"/>
                </a:cubicBezTo>
                <a:cubicBezTo>
                  <a:pt x="0" y="6462"/>
                  <a:pt x="7608" y="2638"/>
                  <a:pt x="19181" y="37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3" name="Freeform: Shape 17"/>
          <p:cNvSpPr/>
          <p:nvPr/>
        </p:nvSpPr>
        <p:spPr>
          <a:xfrm flipH="1">
            <a:off x="0" y="5835648"/>
            <a:ext cx="1548181" cy="102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" y="0"/>
                </a:moveTo>
                <a:lnTo>
                  <a:pt x="21600" y="0"/>
                </a:lnTo>
                <a:lnTo>
                  <a:pt x="21600" y="2616"/>
                </a:lnTo>
                <a:lnTo>
                  <a:pt x="1728" y="2616"/>
                </a:lnTo>
                <a:lnTo>
                  <a:pt x="1728" y="21600"/>
                </a:lnTo>
                <a:lnTo>
                  <a:pt x="0" y="21600"/>
                </a:lnTo>
                <a:lnTo>
                  <a:pt x="0" y="1308"/>
                </a:lnTo>
                <a:cubicBezTo>
                  <a:pt x="0" y="586"/>
                  <a:pt x="387" y="0"/>
                  <a:pt x="864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4" name="Freeform: Shape 19"/>
          <p:cNvSpPr/>
          <p:nvPr/>
        </p:nvSpPr>
        <p:spPr>
          <a:xfrm flipH="1">
            <a:off x="3405056" y="5717904"/>
            <a:ext cx="1771610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5" name="Freeform: Shape 21"/>
          <p:cNvSpPr/>
          <p:nvPr/>
        </p:nvSpPr>
        <p:spPr>
          <a:xfrm flipH="1">
            <a:off x="4132972" y="6258755"/>
            <a:ext cx="1565941" cy="59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5420" y="0"/>
                  <a:pt x="19384" y="7141"/>
                  <a:pt x="21077" y="17319"/>
                </a:cubicBezTo>
                <a:lnTo>
                  <a:pt x="21600" y="21600"/>
                </a:lnTo>
                <a:lnTo>
                  <a:pt x="0" y="21600"/>
                </a:lnTo>
                <a:lnTo>
                  <a:pt x="523" y="17319"/>
                </a:lnTo>
                <a:cubicBezTo>
                  <a:pt x="2216" y="7141"/>
                  <a:pt x="6180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1389888" y="1234439"/>
            <a:ext cx="3236977" cy="40690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193" y="6404292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65976" y="2551176"/>
            <a:ext cx="4709160" cy="175564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304800" indent="-304800">
              <a:buFontTx/>
              <a:defRPr sz="2400"/>
            </a:lvl2pPr>
            <a:lvl3pPr marL="533400" indent="-304800">
              <a:buFontTx/>
              <a:defRPr sz="2400"/>
            </a:lvl3pPr>
            <a:lvl4pPr marL="16764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8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/>
          <p:nvPr/>
        </p:nvSpPr>
        <p:spPr>
          <a:xfrm>
            <a:off x="489188" y="1119030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" name="Arc 11"/>
          <p:cNvSpPr/>
          <p:nvPr/>
        </p:nvSpPr>
        <p:spPr>
          <a:xfrm rot="19809111">
            <a:off x="9735982" y="660555"/>
            <a:ext cx="1659892" cy="2234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0833" extrusionOk="0">
                <a:moveTo>
                  <a:pt x="0" y="88"/>
                </a:moveTo>
                <a:lnTo>
                  <a:pt x="0" y="88"/>
                </a:lnTo>
                <a:cubicBezTo>
                  <a:pt x="10507" y="-767"/>
                  <a:pt x="19976" y="4739"/>
                  <a:pt x="21150" y="12385"/>
                </a:cubicBezTo>
                <a:cubicBezTo>
                  <a:pt x="21600" y="15315"/>
                  <a:pt x="20762" y="18272"/>
                  <a:pt x="18756" y="20833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" name="Oval 13"/>
          <p:cNvSpPr/>
          <p:nvPr/>
        </p:nvSpPr>
        <p:spPr>
          <a:xfrm>
            <a:off x="910048" y="4780991"/>
            <a:ext cx="546101" cy="5461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7" cy="406908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88152" y="1527047"/>
            <a:ext cx="5111497" cy="393192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266700">
              <a:buFontTx/>
            </a:lvl2pPr>
            <a:lvl3pPr marL="548639">
              <a:buFontTx/>
            </a:lvl3pPr>
            <a:lvl4pPr marL="0" indent="1371600">
              <a:buSzTx/>
              <a:buFontTx/>
              <a:buNone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7200479" y="1150210"/>
            <a:ext cx="2207046" cy="220417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8444631" y="2579683"/>
            <a:ext cx="3096808" cy="30968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39495" y="365124"/>
            <a:ext cx="5806442" cy="13258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495" y="1825625"/>
            <a:ext cx="5806442" cy="43525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SzTx/>
              <a:buFontTx/>
              <a:buNone/>
              <a:defRPr sz="2400"/>
            </a:lvl1pPr>
            <a:lvl2pPr marL="274319" indent="-274319">
              <a:lnSpc>
                <a:spcPct val="110000"/>
              </a:lnSpc>
              <a:buFontTx/>
              <a:defRPr sz="2400"/>
            </a:lvl2pPr>
            <a:lvl3pPr marL="533400" indent="-304800">
              <a:lnSpc>
                <a:spcPct val="110000"/>
              </a:lnSpc>
              <a:buFontTx/>
              <a:defRPr sz="2400"/>
            </a:lvl3pPr>
            <a:lvl4pPr marL="800100" indent="-342900">
              <a:lnSpc>
                <a:spcPct val="110000"/>
              </a:lnSpc>
              <a:buFontTx/>
              <a:defRPr sz="2400"/>
            </a:lvl4pPr>
            <a:lvl5pPr marL="2133600" indent="-304800">
              <a:lnSpc>
                <a:spcPct val="110000"/>
              </a:lnSpc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Oval 9"/>
          <p:cNvSpPr/>
          <p:nvPr/>
        </p:nvSpPr>
        <p:spPr>
          <a:xfrm>
            <a:off x="10249620" y="1555067"/>
            <a:ext cx="819305" cy="79707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" name="Rectangle 11"/>
          <p:cNvSpPr/>
          <p:nvPr/>
        </p:nvSpPr>
        <p:spPr>
          <a:xfrm>
            <a:off x="7590088" y="4034392"/>
            <a:ext cx="876705" cy="876705"/>
          </a:xfrm>
          <a:prstGeom prst="rect">
            <a:avLst/>
          </a:prstGeom>
          <a:ln w="1270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6"/>
          <p:cNvSpPr/>
          <p:nvPr/>
        </p:nvSpPr>
        <p:spPr>
          <a:xfrm>
            <a:off x="2815928" y="148928"/>
            <a:ext cx="6560144" cy="6560144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" name="Arc 7"/>
          <p:cNvSpPr/>
          <p:nvPr/>
        </p:nvSpPr>
        <p:spPr>
          <a:xfrm rot="9222429" flipV="1">
            <a:off x="1900746" y="906095"/>
            <a:ext cx="3085935" cy="1961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2" y="8419"/>
                  <a:pt x="21600" y="21600"/>
                </a:cubicBezTo>
              </a:path>
            </a:pathLst>
          </a:custGeom>
          <a:ln w="127000" cap="rnd">
            <a:solidFill>
              <a:schemeClr val="accent4">
                <a:alpha val="95000"/>
              </a:schemeClr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" name="Oval 13"/>
          <p:cNvSpPr/>
          <p:nvPr/>
        </p:nvSpPr>
        <p:spPr>
          <a:xfrm>
            <a:off x="8165417" y="5241988"/>
            <a:ext cx="759405" cy="73880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3319271" y="1380744"/>
            <a:ext cx="5559553" cy="2514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19271" y="4078223"/>
            <a:ext cx="5559553" cy="153619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539495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1179575" y="1911095"/>
            <a:ext cx="9829801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Freeform: Shape 6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" name="Freeform: Shape 7"/>
          <p:cNvSpPr/>
          <p:nvPr/>
        </p:nvSpPr>
        <p:spPr>
          <a:xfrm flipH="1">
            <a:off x="123535" y="5717904"/>
            <a:ext cx="1771611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 with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5"/>
          <p:cNvSpPr>
            <a:spLocks noGrp="1"/>
          </p:cNvSpPr>
          <p:nvPr>
            <p:ph type="pic" idx="21"/>
          </p:nvPr>
        </p:nvSpPr>
        <p:spPr>
          <a:xfrm>
            <a:off x="0" y="1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rgbClr val="FFFFFF">
              <a:alpha val="95000"/>
            </a:srgbClr>
          </a:solidFill>
        </p:spPr>
        <p:txBody>
          <a:bodyPr anchor="b"/>
          <a:lstStyle>
            <a:lvl1pPr algn="ctr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303" y="4379976"/>
            <a:ext cx="5038345" cy="7132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Freeform: Shape 4"/>
          <p:cNvSpPr/>
          <p:nvPr/>
        </p:nvSpPr>
        <p:spPr>
          <a:xfrm rot="16200000">
            <a:off x="-388933" y="4841194"/>
            <a:ext cx="1737401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" name="Freeform: Shape 5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Database Management Systems Project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dirty="0"/>
              <a:t>ConnectHub: Prepaid Network Services Database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Database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- Users Table</a:t>
            </a:r>
          </a:p>
          <a:p>
            <a:r>
              <a:t>- User Plans Table</a:t>
            </a:r>
          </a:p>
          <a:p>
            <a:r>
              <a:t>- Plans Table</a:t>
            </a:r>
          </a:p>
          <a:p>
            <a:r>
              <a:t>- Payments Table</a:t>
            </a:r>
          </a:p>
          <a:p>
            <a:r>
              <a:t>- Usage Table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Entities </a:t>
            </a:r>
            <a:br>
              <a:rPr lang="en-US" dirty="0"/>
            </a:br>
            <a:r>
              <a:rPr dirty="0"/>
              <a:t>and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b="1" dirty="0"/>
              <a:t>Users</a:t>
            </a:r>
            <a:r>
              <a:rPr lang="en-US" dirty="0"/>
              <a:t>:</a:t>
            </a:r>
          </a:p>
          <a:p>
            <a:r>
              <a:rPr lang="en-US" sz="2400" dirty="0"/>
              <a:t>Contains basic user information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User ID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Full Name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Phone Number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Address</a:t>
            </a: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5114CB81-4968-ED0E-924A-3253650B7183}"/>
              </a:ext>
            </a:extLst>
          </p:cNvPr>
          <p:cNvSpPr txBox="1"/>
          <p:nvPr/>
        </p:nvSpPr>
        <p:spPr>
          <a:xfrm>
            <a:off x="3235469" y="395236"/>
            <a:ext cx="510108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9pPr>
          </a:lstStyle>
          <a:p>
            <a:pPr algn="ctr"/>
            <a:r>
              <a:rPr lang="en-US" sz="2800" b="1" dirty="0">
                <a:solidFill>
                  <a:schemeClr val="accent2"/>
                </a:solidFill>
              </a:rPr>
              <a:t>Conceptual Design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6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Entities</a:t>
            </a:r>
            <a:br>
              <a:rPr lang="en-US" dirty="0"/>
            </a:br>
            <a:r>
              <a:rPr lang="en-US" dirty="0"/>
              <a:t> </a:t>
            </a:r>
            <a:r>
              <a:rPr dirty="0"/>
              <a:t>and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17548" y="2059009"/>
            <a:ext cx="5111497" cy="3931922"/>
          </a:xfrm>
        </p:spPr>
        <p:txBody>
          <a:bodyPr lIns="45719" tIns="45720" rIns="45719" bIns="45720" anchor="ctr">
            <a:noAutofit/>
          </a:bodyPr>
          <a:lstStyle/>
          <a:p>
            <a:r>
              <a:rPr lang="en-US" b="1" dirty="0"/>
              <a:t>Plans:</a:t>
            </a:r>
            <a:r>
              <a:rPr lang="en-US" dirty="0"/>
              <a:t> </a:t>
            </a:r>
          </a:p>
          <a:p>
            <a:r>
              <a:rPr lang="en-US" sz="2400" dirty="0"/>
              <a:t>Lists the different prepaid plans that the provider offers.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Plan ID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Plan Name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Data Cap (GB)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Call Minutes Cap (Minutes)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Text Messages Cap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Validity Period (days)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Cost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6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Entities </a:t>
            </a:r>
            <a:br>
              <a:rPr lang="en-US" dirty="0"/>
            </a:br>
            <a:r>
              <a:rPr dirty="0"/>
              <a:t>and </a:t>
            </a:r>
            <a:br>
              <a:rPr lang="en-US" dirty="0"/>
            </a:br>
            <a:r>
              <a:rPr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16907" y="2059009"/>
            <a:ext cx="5111497" cy="3931922"/>
          </a:xfrm>
        </p:spPr>
        <p:txBody>
          <a:bodyPr lIns="45719" tIns="45720" rIns="45719" bIns="45720" anchor="ctr">
            <a:normAutofit fontScale="92500" lnSpcReduction="10000"/>
          </a:bodyPr>
          <a:lstStyle/>
          <a:p>
            <a:r>
              <a:rPr lang="en-US" b="1" dirty="0" err="1"/>
              <a:t>UserPlans</a:t>
            </a:r>
            <a:r>
              <a:rPr lang="en-US" b="1" dirty="0"/>
              <a:t>:</a:t>
            </a:r>
            <a:r>
              <a:rPr lang="en-US" dirty="0"/>
              <a:t> </a:t>
            </a:r>
          </a:p>
          <a:p>
            <a:r>
              <a:rPr lang="en-US" sz="2400" dirty="0"/>
              <a:t>Links users to their prepaid plans and tracks the status of each plan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User Plan ID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User ID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Plan ID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Activation Date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Expiration Date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Plan Status (Active/Expired)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6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Entities </a:t>
            </a:r>
            <a:br>
              <a:rPr lang="en-US" dirty="0"/>
            </a:br>
            <a:r>
              <a:rPr dirty="0"/>
              <a:t>and</a:t>
            </a:r>
            <a:br>
              <a:rPr lang="en-US" dirty="0"/>
            </a:br>
            <a:r>
              <a:rPr lang="en-US" dirty="0"/>
              <a:t> </a:t>
            </a:r>
            <a:r>
              <a:rPr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 lnSpcReduction="10000"/>
          </a:bodyPr>
          <a:lstStyle/>
          <a:p>
            <a:r>
              <a:rPr lang="en-US" b="1" dirty="0"/>
              <a:t>Payments:</a:t>
            </a:r>
            <a:r>
              <a:rPr lang="en-US" dirty="0"/>
              <a:t> </a:t>
            </a:r>
          </a:p>
          <a:p>
            <a:pPr algn="just"/>
            <a:r>
              <a:rPr lang="en-US" sz="2400" dirty="0"/>
              <a:t>Records the payments made by users to purchase or recharge their plans.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Payment ID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User ID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Amount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Payment Date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Payment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4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Entities </a:t>
            </a:r>
            <a:br>
              <a:rPr lang="en-US" dirty="0"/>
            </a:br>
            <a:r>
              <a:rPr dirty="0"/>
              <a:t>and</a:t>
            </a:r>
            <a:br>
              <a:rPr lang="en-US" dirty="0"/>
            </a:br>
            <a:r>
              <a:rPr lang="en-US" dirty="0"/>
              <a:t> </a:t>
            </a:r>
            <a:r>
              <a:rPr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 lnSpcReduction="10000"/>
          </a:bodyPr>
          <a:lstStyle/>
          <a:p>
            <a:r>
              <a:rPr lang="en-US" b="1" dirty="0"/>
              <a:t>Usage:</a:t>
            </a:r>
            <a:endParaRPr lang="en-US" dirty="0"/>
          </a:p>
          <a:p>
            <a:r>
              <a:rPr lang="en-US" sz="2400" dirty="0"/>
              <a:t>Tracks the usage of each user.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Usage ID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User Plan ID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Data Used (GB)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Call Minutes Used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Text Messages Sent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Usage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6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dirty="0">
                <a:solidFill>
                  <a:schemeClr val="accent2"/>
                </a:solidFill>
              </a:rPr>
              <a:t>Relationships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</p:spPr>
        <p:txBody>
          <a:bodyPr lIns="45719" tIns="45720" rIns="45719" bIns="45720" anchor="t">
            <a:normAutofit/>
          </a:bodyPr>
          <a:lstStyle/>
          <a:p>
            <a:pPr marL="457200" indent="-457200"/>
            <a:r>
              <a:rPr lang="en-US" dirty="0"/>
              <a:t>User-UserPlans</a:t>
            </a:r>
            <a:r>
              <a:rPr dirty="0"/>
              <a:t> Relationship (One-to-Many)</a:t>
            </a:r>
            <a:endParaRPr lang="en-US" dirty="0"/>
          </a:p>
          <a:p>
            <a:pPr marL="457200" indent="-45720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Plan-</a:t>
            </a:r>
            <a:r>
              <a:rPr lang="en-US" err="1"/>
              <a:t>UserPlans</a:t>
            </a:r>
            <a:r>
              <a:rPr dirty="0"/>
              <a:t> Relationship (One-to-Many)</a:t>
            </a:r>
          </a:p>
          <a:p>
            <a:pPr marL="457200" indent="-45720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User-Payments</a:t>
            </a:r>
            <a:r>
              <a:rPr dirty="0"/>
              <a:t> Relationship (One-to-Many)</a:t>
            </a:r>
          </a:p>
          <a:p>
            <a:pPr marL="457200" indent="-45720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UserPlans</a:t>
            </a:r>
            <a:r>
              <a:rPr lang="en-US" dirty="0"/>
              <a:t>-Usage</a:t>
            </a:r>
            <a:r>
              <a:rPr dirty="0"/>
              <a:t> Relationship (One-to-Many)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9646FE-081B-2C0B-6FC0-5E880F38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5" y="6261"/>
            <a:ext cx="10205048" cy="6845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" y="5691"/>
            <a:ext cx="12183373" cy="1109903"/>
          </a:xfrm>
        </p:spPr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ER</a:t>
            </a:r>
            <a:r>
              <a:rPr b="1" dirty="0">
                <a:solidFill>
                  <a:schemeClr val="accent2"/>
                </a:solidFill>
              </a:rPr>
              <a:t> Diagram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Logical</a:t>
            </a:r>
            <a:br>
              <a:rPr lang="en-US" dirty="0"/>
            </a:br>
            <a:r>
              <a:rPr dirty="0"/>
              <a:t>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rPr lang="en-US" dirty="0"/>
              <a:t>Logical design</a:t>
            </a:r>
            <a:r>
              <a:rPr dirty="0"/>
              <a:t> of database tables </a:t>
            </a:r>
            <a:r>
              <a:rPr lang="en-US" dirty="0"/>
              <a:t>including</a:t>
            </a:r>
            <a:r>
              <a:rPr dirty="0"/>
              <a:t> </a:t>
            </a:r>
            <a:r>
              <a:rPr lang="en-US" dirty="0"/>
              <a:t>Primary keys and Foreign keys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Logical </a:t>
            </a:r>
            <a:r>
              <a:rPr dirty="0">
                <a:solidFill>
                  <a:schemeClr val="accent2"/>
                </a:solidFill>
              </a:rPr>
              <a:t>Design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C07D53-E640-C518-BE80-151546F6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89293"/>
              </p:ext>
            </p:extLst>
          </p:nvPr>
        </p:nvGraphicFramePr>
        <p:xfrm>
          <a:off x="833886" y="1437736"/>
          <a:ext cx="10539332" cy="52104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3646">
                  <a:extLst>
                    <a:ext uri="{9D8B030D-6E8A-4147-A177-3AD203B41FA5}">
                      <a16:colId xmlns:a16="http://schemas.microsoft.com/office/drawing/2014/main" val="2092261656"/>
                    </a:ext>
                  </a:extLst>
                </a:gridCol>
                <a:gridCol w="7815686">
                  <a:extLst>
                    <a:ext uri="{9D8B030D-6E8A-4147-A177-3AD203B41FA5}">
                      <a16:colId xmlns:a16="http://schemas.microsoft.com/office/drawing/2014/main" val="3826469415"/>
                    </a:ext>
                  </a:extLst>
                </a:gridCol>
              </a:tblGrid>
              <a:tr h="854173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Entity: Users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Attributes: User ID (Primary Key), Full Name, Email, Phone Number, Address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30194"/>
                  </a:ext>
                </a:extLst>
              </a:tr>
              <a:tr h="1089071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Entity: </a:t>
                      </a:r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Userplans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Attributes: User Plan ID (Primary Key), User ID (Foreign Key), Plan ID (Foreign Key), Activation Date, Expiration Date, Plan Status (Active/Expired)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51199"/>
                  </a:ext>
                </a:extLst>
              </a:tr>
              <a:tr h="1089071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Entity: Plans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  <a:p>
                      <a:pPr algn="l" rtl="0" fontAlgn="base"/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Attributes: Plan ID (Primary Key), Plan Name, Data Cap (MB or GB), Call Minutes Cap (Minutes), Text Messages Cap (Messages), Validity Period (days), Cost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935386"/>
                  </a:ext>
                </a:extLst>
              </a:tr>
              <a:tr h="1089071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Entity: Payments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Attributes: Payment ID (Primary Key), User ID (Foreign Key), Amount, Payment Date, Payment Method 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WordVisiCarriageReturn_MSFontService"/>
                        </a:rPr>
                        <a:t> </a:t>
                      </a:r>
                      <a:b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WordVisiCarriageReturn_MSFontService"/>
                        </a:rPr>
                      </a:b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246800"/>
                  </a:ext>
                </a:extLst>
              </a:tr>
              <a:tr h="1089071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Entity: Usage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Attributes: Usage ID (Primary Key), User Plan ID (Foreign Key), Data Used (MB or GB), Call Minutes Used, Text Messages Sent, Usage Date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07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70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395" y="1399032"/>
            <a:ext cx="3682674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rPr lang="en-US" sz="2400" dirty="0"/>
              <a:t>This database is designed to manage the operations of a mobile network provider that offers prepaid plans to its customers.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Physical</a:t>
            </a:r>
            <a:r>
              <a:rPr dirty="0"/>
              <a:t>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rPr dirty="0"/>
              <a:t>Physical design of database tables including data types and keys</a:t>
            </a:r>
            <a:r>
              <a:rPr lang="en-US"/>
              <a:t> and storage allocation</a:t>
            </a:r>
          </a:p>
        </p:txBody>
      </p:sp>
    </p:spTree>
    <p:extLst>
      <p:ext uri="{BB962C8B-B14F-4D97-AF65-F5344CB8AC3E}">
        <p14:creationId xmlns:p14="http://schemas.microsoft.com/office/powerpoint/2010/main" val="1859140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Physical</a:t>
            </a:r>
            <a:r>
              <a:rPr dirty="0">
                <a:solidFill>
                  <a:schemeClr val="accent2"/>
                </a:solidFill>
              </a:rPr>
              <a:t> Design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66955" y="1365550"/>
            <a:ext cx="5181600" cy="4351338"/>
          </a:xfrm>
        </p:spPr>
        <p:txBody>
          <a:bodyPr lIns="45719" tIns="45720" rIns="45719" bIns="45720"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Users</a:t>
            </a:r>
            <a:r>
              <a:rPr lang="en-US" sz="2400" dirty="0"/>
              <a:t>:</a:t>
            </a:r>
          </a:p>
          <a:p>
            <a:r>
              <a:rPr lang="en-US" sz="2400" dirty="0"/>
              <a:t>User ID INT PRIMARY KEY</a:t>
            </a:r>
          </a:p>
          <a:p>
            <a:r>
              <a:rPr lang="en-US" sz="2400" dirty="0"/>
              <a:t>Full Name VARCHAR (50)</a:t>
            </a:r>
          </a:p>
          <a:p>
            <a:r>
              <a:rPr lang="en-US" sz="2400" dirty="0"/>
              <a:t>Email VARCHAR (50)</a:t>
            </a:r>
          </a:p>
          <a:p>
            <a:r>
              <a:rPr lang="en-US" sz="2400" dirty="0"/>
              <a:t>Phone Number BIGINT</a:t>
            </a:r>
          </a:p>
          <a:p>
            <a:r>
              <a:rPr lang="en-US" sz="2400" dirty="0"/>
              <a:t>Address VARCHAR (100)</a:t>
            </a:r>
          </a:p>
          <a:p>
            <a:pPr algn="just"/>
            <a:endParaRPr lang="en-US" sz="2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5E266E1-D39F-9906-EA26-993542DAD7F0}"/>
              </a:ext>
            </a:extLst>
          </p:cNvPr>
          <p:cNvSpPr txBox="1">
            <a:spLocks/>
          </p:cNvSpPr>
          <p:nvPr/>
        </p:nvSpPr>
        <p:spPr>
          <a:xfrm>
            <a:off x="6094562" y="1819874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9pPr>
          </a:lstStyle>
          <a:p>
            <a:pPr>
              <a:buNone/>
            </a:pPr>
            <a:r>
              <a:rPr lang="en-US" sz="2400" b="1" err="1"/>
              <a:t>UserPlans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</a:p>
          <a:p>
            <a:r>
              <a:rPr lang="en-US" sz="2400" dirty="0"/>
              <a:t>User Plan ID INT PRIMARY KEY</a:t>
            </a:r>
          </a:p>
          <a:p>
            <a:r>
              <a:rPr lang="en-US" sz="2400" dirty="0"/>
              <a:t>User ID INT FOREIGN KEY</a:t>
            </a:r>
          </a:p>
          <a:p>
            <a:r>
              <a:rPr lang="en-US" sz="2400" dirty="0"/>
              <a:t>Plan ID INT FOREIGN KEY</a:t>
            </a:r>
          </a:p>
          <a:p>
            <a:r>
              <a:rPr lang="en-US" sz="2400" dirty="0"/>
              <a:t>Activation Date </a:t>
            </a:r>
            <a:r>
              <a:rPr lang="en-US" sz="2400" dirty="0" err="1"/>
              <a:t>DATE</a:t>
            </a:r>
            <a:endParaRPr lang="en-US" sz="2400" dirty="0"/>
          </a:p>
          <a:p>
            <a:r>
              <a:rPr lang="en-US" sz="2400" dirty="0"/>
              <a:t>Expiration Date </a:t>
            </a:r>
            <a:r>
              <a:rPr lang="en-US" sz="2400" dirty="0" err="1"/>
              <a:t>DATE</a:t>
            </a:r>
            <a:endParaRPr lang="en-US" sz="2400" dirty="0"/>
          </a:p>
          <a:p>
            <a:r>
              <a:rPr lang="en-US" sz="2400" dirty="0"/>
              <a:t>Plan Status (Active/Expired) VARCHAR (10)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173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Physical</a:t>
            </a:r>
            <a:r>
              <a:rPr dirty="0">
                <a:solidFill>
                  <a:schemeClr val="accent2"/>
                </a:solidFill>
              </a:rPr>
              <a:t> Design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69399"/>
            <a:ext cx="5181600" cy="4566998"/>
          </a:xfrm>
        </p:spPr>
        <p:txBody>
          <a:bodyPr lIns="45719" tIns="45720" rIns="45719" bIns="45720" anchor="ctr">
            <a:normAutofit/>
          </a:bodyPr>
          <a:lstStyle/>
          <a:p>
            <a:pPr>
              <a:buNone/>
            </a:pPr>
            <a:r>
              <a:rPr lang="en-US" sz="2400" b="1"/>
              <a:t>Plans:</a:t>
            </a:r>
            <a:r>
              <a:rPr lang="en-US" sz="2400" dirty="0"/>
              <a:t> </a:t>
            </a:r>
          </a:p>
          <a:p>
            <a:r>
              <a:rPr lang="en-US" sz="2400" dirty="0"/>
              <a:t>Plan ID INT PRIMARY KEY</a:t>
            </a:r>
          </a:p>
          <a:p>
            <a:r>
              <a:rPr lang="en-US" sz="2400" dirty="0"/>
              <a:t>Plan Name VARCHAR (20)</a:t>
            </a:r>
          </a:p>
          <a:p>
            <a:r>
              <a:rPr lang="en-US" sz="2400" dirty="0"/>
              <a:t>Data Cap (MB or GB) VARCHAR (10)</a:t>
            </a:r>
          </a:p>
          <a:p>
            <a:r>
              <a:rPr lang="en-US" sz="2400" dirty="0"/>
              <a:t>Call Minutes Cap (Minutes) TIME</a:t>
            </a:r>
          </a:p>
          <a:p>
            <a:r>
              <a:rPr lang="en-US" sz="2400" dirty="0"/>
              <a:t>Text Messages Cap (Messages) INT</a:t>
            </a:r>
          </a:p>
          <a:p>
            <a:r>
              <a:rPr lang="en-US" sz="2400" dirty="0"/>
              <a:t>Validity Period (days) INT</a:t>
            </a:r>
          </a:p>
          <a:p>
            <a:r>
              <a:rPr lang="en-US" sz="2400" dirty="0"/>
              <a:t>Cost FLOAT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5E266E1-D39F-9906-EA26-993542DAD7F0}"/>
              </a:ext>
            </a:extLst>
          </p:cNvPr>
          <p:cNvSpPr txBox="1">
            <a:spLocks/>
          </p:cNvSpPr>
          <p:nvPr/>
        </p:nvSpPr>
        <p:spPr>
          <a:xfrm>
            <a:off x="6094562" y="1819874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9pPr>
          </a:lstStyle>
          <a:p>
            <a:pPr>
              <a:buNone/>
            </a:pPr>
            <a:r>
              <a:rPr lang="en-US" sz="2400" b="1"/>
              <a:t>Usage:</a:t>
            </a:r>
            <a:endParaRPr lang="en-US" sz="2400" dirty="0"/>
          </a:p>
          <a:p>
            <a:r>
              <a:rPr lang="en-US" sz="2400"/>
              <a:t>Usage ID INT PRIMARY KEY</a:t>
            </a:r>
            <a:endParaRPr lang="en-US" sz="2400" dirty="0"/>
          </a:p>
          <a:p>
            <a:r>
              <a:rPr lang="en-US" sz="2400" dirty="0"/>
              <a:t>User Plan ID INT FOREIGN KEY</a:t>
            </a:r>
          </a:p>
          <a:p>
            <a:r>
              <a:rPr lang="en-US" sz="2400" dirty="0"/>
              <a:t>Data Used (MB or GB) VARCHAR (10)</a:t>
            </a:r>
          </a:p>
          <a:p>
            <a:r>
              <a:rPr lang="en-US" sz="2400" dirty="0"/>
              <a:t>Call Minutes Used TIME</a:t>
            </a:r>
          </a:p>
          <a:p>
            <a:r>
              <a:rPr lang="en-US" sz="2400" dirty="0"/>
              <a:t>Text Messages Sent INT</a:t>
            </a:r>
          </a:p>
          <a:p>
            <a:r>
              <a:rPr lang="en-US" sz="2400" dirty="0"/>
              <a:t>Usage Date </a:t>
            </a:r>
            <a:r>
              <a:rPr lang="en-US" sz="2400" err="1"/>
              <a:t>DATE</a:t>
            </a:r>
            <a:endParaRPr lang="en-US" sz="240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3900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Physical</a:t>
            </a:r>
            <a:r>
              <a:rPr dirty="0">
                <a:solidFill>
                  <a:schemeClr val="accent2"/>
                </a:solidFill>
              </a:rPr>
              <a:t> Design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81210"/>
            <a:ext cx="5181600" cy="4351338"/>
          </a:xfrm>
        </p:spPr>
        <p:txBody>
          <a:bodyPr lIns="45719" tIns="45720" rIns="45719" bIns="45720" anchor="ctr">
            <a:normAutofit/>
          </a:bodyPr>
          <a:lstStyle/>
          <a:p>
            <a:pPr>
              <a:buNone/>
            </a:pPr>
            <a:r>
              <a:rPr lang="en-US" sz="2400" b="1"/>
              <a:t>Payments:</a:t>
            </a:r>
            <a:r>
              <a:rPr lang="en-US" sz="2400" dirty="0"/>
              <a:t> </a:t>
            </a:r>
          </a:p>
          <a:p>
            <a:r>
              <a:rPr lang="en-US" sz="2400" dirty="0"/>
              <a:t>Payment ID INT PRIMARY KEY</a:t>
            </a:r>
          </a:p>
          <a:p>
            <a:r>
              <a:rPr lang="en-US" sz="2400" dirty="0"/>
              <a:t>User ID INT FOREIGN KEY</a:t>
            </a:r>
          </a:p>
          <a:p>
            <a:r>
              <a:rPr lang="en-US" sz="2400" dirty="0"/>
              <a:t>Amount FLOAT</a:t>
            </a:r>
          </a:p>
          <a:p>
            <a:r>
              <a:rPr lang="en-US" sz="2400" dirty="0"/>
              <a:t>Payment Date </a:t>
            </a:r>
            <a:r>
              <a:rPr lang="en-US" sz="2400" err="1"/>
              <a:t>DATE</a:t>
            </a:r>
            <a:endParaRPr lang="en-US" sz="2400"/>
          </a:p>
          <a:p>
            <a:r>
              <a:rPr lang="en-US" sz="2400" dirty="0"/>
              <a:t>Payment Method VARCHAR (10)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858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Normalization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8238" y="1710606"/>
            <a:ext cx="10041146" cy="3546206"/>
          </a:xfrm>
        </p:spPr>
        <p:txBody>
          <a:bodyPr lIns="45719" tIns="45720" rIns="45719" bIns="45720" anchor="ctr">
            <a:normAutofit/>
          </a:bodyPr>
          <a:lstStyle/>
          <a:p>
            <a:pPr algn="just"/>
            <a:r>
              <a:rPr lang="en-US" sz="2400" dirty="0"/>
              <a:t>The tables considered are already confirming to all the 3 normalization forms </a:t>
            </a:r>
            <a:r>
              <a:rPr lang="en-US" sz="2400" dirty="0" err="1"/>
              <a:t>i.e</a:t>
            </a:r>
            <a:r>
              <a:rPr lang="en-US" sz="2400" dirty="0"/>
              <a:t>, 1NF, 2NF and 3NF since there are no repeating groups, no partial dependency and no transitive dependency.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45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743" y="1711423"/>
            <a:ext cx="5559553" cy="2399583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dirty="0"/>
              <a:t>Tables with sample data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838A44-A848-A0C9-E7EC-9C22CB5F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-94951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838A44-A848-A0C9-E7EC-9C22CB5F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-123706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0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838A44-A848-A0C9-E7EC-9C22CB5F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-66196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97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838A44-A848-A0C9-E7EC-9C22CB5F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-94951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69195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734" y="1399032"/>
            <a:ext cx="4185882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dirty="0"/>
              <a:t>Business Requirement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rPr lang="en-US" dirty="0"/>
              <a:t>The database will manage user information, plan details, user plan subscriptions, usage data, and payment records.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838A44-A848-A0C9-E7EC-9C22CB5F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5691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Payments</a:t>
            </a:r>
          </a:p>
        </p:txBody>
      </p:sp>
    </p:spTree>
    <p:extLst>
      <p:ext uri="{BB962C8B-B14F-4D97-AF65-F5344CB8AC3E}">
        <p14:creationId xmlns:p14="http://schemas.microsoft.com/office/powerpoint/2010/main" val="3655157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158" y="1797687"/>
            <a:ext cx="5559553" cy="2442715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dirty="0"/>
              <a:t>Sample</a:t>
            </a:r>
            <a:r>
              <a:rPr dirty="0"/>
              <a:t> Business </a:t>
            </a:r>
            <a:r>
              <a:rPr lang="en-US" dirty="0"/>
              <a:t>Queries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372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51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230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661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32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4F11B8-6D51-E0FE-43A8-6F317EBE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510" y="2513162"/>
            <a:ext cx="6592825" cy="2386584"/>
          </a:xfrm>
        </p:spPr>
        <p:txBody>
          <a:bodyPr lIns="45719" tIns="45720" rIns="45719" bIns="45720" anchor="b">
            <a:normAutofit/>
          </a:bodyPr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0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53" y="1399032"/>
            <a:ext cx="3970222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dirty="0"/>
              <a:t>User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rPr dirty="0"/>
              <a:t>Stores detailed information about users, including names, contact details, and addresses.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20" y="1456541"/>
            <a:ext cx="3984600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dirty="0"/>
              <a:t>Plan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t>Supports various prepaid plans with specific data caps, call minutes, text message allowances, and validity periods.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74" y="1399032"/>
            <a:ext cx="4574070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dirty="0"/>
              <a:t> Subscription Tracking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t>Tracks each user's plan subscription details, including activation and expiration dates, and plan status.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Usage Tracking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Records usage details against each active plan, ensuring usage does not exceed plan limits.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470" y="1399032"/>
            <a:ext cx="4329655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dirty="0"/>
              <a:t>Payment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Records all payments for plan activations, including amount, payment date, and method.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885" y="1399032"/>
            <a:ext cx="3855203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Specific</a:t>
            </a:r>
            <a:r>
              <a:rPr dirty="0"/>
              <a:t> Assumptions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- Designed for prepaid plans only.</a:t>
            </a:r>
          </a:p>
          <a:p>
            <a:r>
              <a:t>- Limited predefined payment methods.</a:t>
            </a:r>
          </a:p>
          <a:p>
            <a:r>
              <a:t>- Does not handle customer support queries or ticketing.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791</Words>
  <Application>Microsoft Macintosh PowerPoint</Application>
  <PresentationFormat>Widescreen</PresentationFormat>
  <Paragraphs>152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Avenir Next LT Pro</vt:lpstr>
      <vt:lpstr>Calibri</vt:lpstr>
      <vt:lpstr>Roboto</vt:lpstr>
      <vt:lpstr>Symbol</vt:lpstr>
      <vt:lpstr>Tw Cen MT</vt:lpstr>
      <vt:lpstr>WordVisiCarriageReturn_MSFontService</vt:lpstr>
      <vt:lpstr>ShapesVTI</vt:lpstr>
      <vt:lpstr>Database Management Systems Project</vt:lpstr>
      <vt:lpstr>Introduction</vt:lpstr>
      <vt:lpstr>Business Requirement Overview</vt:lpstr>
      <vt:lpstr>User Management</vt:lpstr>
      <vt:lpstr>Plan Management</vt:lpstr>
      <vt:lpstr> Subscription Tracking</vt:lpstr>
      <vt:lpstr>Usage Tracking</vt:lpstr>
      <vt:lpstr>Payment Processing</vt:lpstr>
      <vt:lpstr>Specific Assumptions</vt:lpstr>
      <vt:lpstr>Database Structure</vt:lpstr>
      <vt:lpstr>Entities  and Attributes</vt:lpstr>
      <vt:lpstr>Entities  and Attributes</vt:lpstr>
      <vt:lpstr>Entities  and  Attributes</vt:lpstr>
      <vt:lpstr>Entities  and  Attributes</vt:lpstr>
      <vt:lpstr>Entities  and  Attributes</vt:lpstr>
      <vt:lpstr> Relationships</vt:lpstr>
      <vt:lpstr>ER Diagram</vt:lpstr>
      <vt:lpstr>Logical Design</vt:lpstr>
      <vt:lpstr>Logical Design</vt:lpstr>
      <vt:lpstr>Physical Design</vt:lpstr>
      <vt:lpstr>Physical Design</vt:lpstr>
      <vt:lpstr>Physical Design</vt:lpstr>
      <vt:lpstr>Physical Design</vt:lpstr>
      <vt:lpstr>Normalization</vt:lpstr>
      <vt:lpstr>Tables with sample data</vt:lpstr>
      <vt:lpstr>Users</vt:lpstr>
      <vt:lpstr>Plans</vt:lpstr>
      <vt:lpstr>User Plans</vt:lpstr>
      <vt:lpstr>Usage</vt:lpstr>
      <vt:lpstr>Payments</vt:lpstr>
      <vt:lpstr>Sample Business Queries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Pravalli Budida</cp:lastModifiedBy>
  <cp:revision>533</cp:revision>
  <dcterms:modified xsi:type="dcterms:W3CDTF">2024-09-19T00:38:34Z</dcterms:modified>
</cp:coreProperties>
</file>