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0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156F-3888-475F-7ABB-86D32D024F40}" v="1669" dt="2024-06-05T03:51:27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Vegetables on table">
            <a:extLst>
              <a:ext uri="{FF2B5EF4-FFF2-40B4-BE49-F238E27FC236}">
                <a16:creationId xmlns:a16="http://schemas.microsoft.com/office/drawing/2014/main" id="{19586F13-EBEA-A9D1-F35C-5D2836FD4D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1000"/>
          </a:blip>
          <a:srcRect t="7005" r="-2" b="85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Enhancing User Engagement with </a:t>
            </a:r>
            <a:r>
              <a:rPr lang="en-US" b="1" err="1">
                <a:solidFill>
                  <a:srgbClr val="FFFFFF"/>
                </a:solidFill>
                <a:ea typeface="+mj-lt"/>
                <a:cs typeface="+mj-lt"/>
              </a:rPr>
              <a:t>Pumpkinmeter</a:t>
            </a: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: A Collaborative Filtering Approach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265CD-6714-E480-0268-388AB2217647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Insights and Foresights from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MovieLens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Data</a:t>
            </a:r>
            <a:endParaRPr lang="en-US" dirty="0"/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300A5-6F21-C9BF-9207-65552C61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13251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2 Recommendations 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(Movies with more than 25 reviews)</a:t>
            </a:r>
            <a:endParaRPr lang="en-US" sz="2800" kern="1200" dirty="0">
              <a:solidFill>
                <a:srgbClr val="FFFFFF"/>
              </a:solidFill>
              <a:latin typeface="+mj-lt"/>
            </a:endParaRPr>
          </a:p>
          <a:p>
            <a:endParaRPr lang="en-US" sz="37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48128F4-E778-7850-2A6A-E466EE732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797529"/>
              </p:ext>
            </p:extLst>
          </p:nvPr>
        </p:nvGraphicFramePr>
        <p:xfrm>
          <a:off x="1236452" y="1710906"/>
          <a:ext cx="9337979" cy="474329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45109">
                  <a:extLst>
                    <a:ext uri="{9D8B030D-6E8A-4147-A177-3AD203B41FA5}">
                      <a16:colId xmlns:a16="http://schemas.microsoft.com/office/drawing/2014/main" val="3942521333"/>
                    </a:ext>
                  </a:extLst>
                </a:gridCol>
                <a:gridCol w="2766662">
                  <a:extLst>
                    <a:ext uri="{9D8B030D-6E8A-4147-A177-3AD203B41FA5}">
                      <a16:colId xmlns:a16="http://schemas.microsoft.com/office/drawing/2014/main" val="2325058553"/>
                    </a:ext>
                  </a:extLst>
                </a:gridCol>
                <a:gridCol w="3026208">
                  <a:extLst>
                    <a:ext uri="{9D8B030D-6E8A-4147-A177-3AD203B41FA5}">
                      <a16:colId xmlns:a16="http://schemas.microsoft.com/office/drawing/2014/main" val="4220770961"/>
                    </a:ext>
                  </a:extLst>
                </a:gridCol>
              </a:tblGrid>
              <a:tr h="2782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Movie Title</a:t>
                      </a:r>
                    </a:p>
                  </a:txBody>
                  <a:tcPr marL="113576" marR="36987" marT="56788" marB="56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Rating</a:t>
                      </a:r>
                    </a:p>
                  </a:txBody>
                  <a:tcPr marL="113576" marR="36987" marT="56788" marB="56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Ratings</a:t>
                      </a:r>
                    </a:p>
                  </a:txBody>
                  <a:tcPr marL="113576" marR="36987" marT="56788" marB="567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923200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Pollyanna (2003)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4.81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3923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Bible (2013)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4.77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48136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Shaadi Mein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Zaroor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Aana (2017)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4.70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71994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Love is God (2003)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4.62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823970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 radio (2001)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4.61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83219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Rent: Filmed Live on Broadway (2008)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4.60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41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227390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Border (1997)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4.60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33019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Butterfly Circus (2009)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4.57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44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747723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North &amp; South (2004)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4.54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485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21669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 Again (2021)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4.53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37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518454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Iron Jawed Angels (2004)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4.52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782052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Can Only Imagine (2018)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4.51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81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84628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Mower Minions (2016)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4.51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42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767165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Trevor Noah: Son of Patricia (2018)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4.51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69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45679"/>
                  </a:ext>
                </a:extLst>
              </a:tr>
              <a:tr h="27826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Drishyam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 (2021)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4.51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</a:t>
                      </a:r>
                    </a:p>
                  </a:txBody>
                  <a:tcPr marL="113576" marR="36987" marT="56788" marB="56788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9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57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DF4A1-8D8B-A443-71FE-DAE8780A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04" y="248038"/>
            <a:ext cx="11276286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2 Recommendations 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(Movies with more than 100 reviews)</a:t>
            </a:r>
            <a:endParaRPr lang="en-US" sz="2800" kern="1200" dirty="0">
              <a:solidFill>
                <a:srgbClr val="FFFFFF"/>
              </a:solidFill>
              <a:latin typeface="+mj-lt"/>
            </a:endParaRPr>
          </a:p>
          <a:p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D855AD-891C-1D16-4F54-FF7D2A51B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60489"/>
              </p:ext>
            </p:extLst>
          </p:nvPr>
        </p:nvGraphicFramePr>
        <p:xfrm>
          <a:off x="630874" y="1707501"/>
          <a:ext cx="10930251" cy="49453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894853">
                  <a:extLst>
                    <a:ext uri="{9D8B030D-6E8A-4147-A177-3AD203B41FA5}">
                      <a16:colId xmlns:a16="http://schemas.microsoft.com/office/drawing/2014/main" val="2073014718"/>
                    </a:ext>
                  </a:extLst>
                </a:gridCol>
                <a:gridCol w="3362022">
                  <a:extLst>
                    <a:ext uri="{9D8B030D-6E8A-4147-A177-3AD203B41FA5}">
                      <a16:colId xmlns:a16="http://schemas.microsoft.com/office/drawing/2014/main" val="2059648037"/>
                    </a:ext>
                  </a:extLst>
                </a:gridCol>
                <a:gridCol w="3673376">
                  <a:extLst>
                    <a:ext uri="{9D8B030D-6E8A-4147-A177-3AD203B41FA5}">
                      <a16:colId xmlns:a16="http://schemas.microsoft.com/office/drawing/2014/main" val="2661922165"/>
                    </a:ext>
                  </a:extLst>
                </a:gridCol>
              </a:tblGrid>
              <a:tr h="32532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Movie Title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Predicted Rating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Ratings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084440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North &amp; South (2004)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4.54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485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35291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Pride and Prejudice (1995)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4.48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3,229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058049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War Room (2015)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4.46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108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142558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Biggest Little Farm (2018)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4.45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121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165358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Gifted Hands: The Ben Carson Story (2009)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4.44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153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34643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Hamilton (2020)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4.43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2,094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792343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Sense &amp; Sensibility (2008)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4.41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101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0894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Hidden Figures (2016)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4.40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5,878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143387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Harry Potter and the Deathly Hallows: Part 2 (2011)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4.36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20,837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536719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Hundred-Foot Journey (2014)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4.35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959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082728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Spider-Man: Across the Spider-Verse (2023)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4.34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528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984057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Piper (2016)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4.33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2,007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615777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Fireproof (2008)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4.33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264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977360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Harry Potter and the Deathly Hallows: Part 1 (2010)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4.33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21,781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54712"/>
                  </a:ext>
                </a:extLst>
              </a:tr>
              <a:tr h="27512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Sound of Music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4.32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19,092</a:t>
                      </a:r>
                    </a:p>
                  </a:txBody>
                  <a:tcPr marL="120491" marR="90369" marT="60246" marB="602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88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54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2B23-B679-1C99-8FBB-7BB6E7E0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2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7687-C4EF-DC54-D1D6-0240957CB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Scenario 1 -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Filtering out movies with less than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25 ratings: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Recommendations include highly-rated niche titles such as "Pollyanna" and "The Bible," indicating a diverse range. 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Some recommendations are in the fantasy genre (e.g., "The Butterfly Circus"), aligning with the user's high ratings for Harry Potter and Percy Jackson. 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Scenario 2 -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Filtering out movies with less than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100 ratings:  </a:t>
            </a:r>
            <a:endParaRPr lang="en-US" sz="2000" b="1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Recommendations feature more mainstream and critically acclaimed titles like "Harry Potter and the Deathly Hallows: Part 2" and "Hidden Figures," suggesting a balance of popular, high-quality films.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These recommendations are well-suited for a user who appreciates widely-recognized, quality content. 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26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242B-20CD-43AD-DE8E-91A4CD1D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Business Implications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3B16-E731-9A73-CADA-5FAC2D61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Both users received recommendations that closely align with their stated preferences. Scenario 2, with its focus on films with more ratings, provides a more predictable and safe set of recommendations, while Scenario 1 offers a mix that includes some lesser-known gems. </a:t>
            </a:r>
            <a:endParaRPr lang="en-US" sz="2000" dirty="0">
              <a:latin typeface="Times New Roman"/>
              <a:cs typeface="Times New Roman"/>
            </a:endParaRPr>
          </a:p>
          <a:p>
            <a:pPr algn="just"/>
            <a:endParaRPr lang="en-US" sz="2000" dirty="0">
              <a:latin typeface="Times New Roman"/>
              <a:cs typeface="Times New Roman"/>
            </a:endParaRPr>
          </a:p>
          <a:p>
            <a:pPr algn="just"/>
            <a:r>
              <a:rPr lang="en-US" sz="2000" b="1" dirty="0">
                <a:latin typeface="Times New Roman"/>
                <a:ea typeface="+mn-lt"/>
                <a:cs typeface="+mn-lt"/>
              </a:rPr>
              <a:t>User Retention: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The diversity in recommendations, especially in scenario 1, can help maintain user interest by introducing them to high-quality, lesser-known films. Scenario 2’s focus on popular films ensures satisfaction through recognition and high quality. </a:t>
            </a:r>
            <a:endParaRPr lang="en-US" sz="2000" dirty="0">
              <a:latin typeface="Times New Roman"/>
              <a:cs typeface="Times New Roman"/>
            </a:endParaRPr>
          </a:p>
          <a:p>
            <a:pPr algn="just"/>
            <a:endParaRPr lang="en-US" sz="2000" dirty="0">
              <a:latin typeface="Times New Roman"/>
              <a:cs typeface="Times New Roman"/>
            </a:endParaRPr>
          </a:p>
          <a:p>
            <a:pPr algn="just"/>
            <a:r>
              <a:rPr lang="en-US" sz="2000" b="1" dirty="0">
                <a:latin typeface="Times New Roman"/>
                <a:ea typeface="+mn-lt"/>
                <a:cs typeface="+mn-lt"/>
              </a:rPr>
              <a:t>Service Differentiation: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Ripe Pumpkins can differentiate itself from competitors by highlighting the ability to recommend both blockbuster hits and hidden gems, catering to both mainstream and niche tastes. 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23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435-1E74-68BE-994C-51962606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Technical Challenges and Solutions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6D7D-603D-5315-B893-31AC7A3D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Challenges:</a:t>
            </a:r>
            <a:r>
              <a:rPr lang="en-US" dirty="0">
                <a:latin typeface="Times New Roman"/>
                <a:ea typeface="+mn-lt"/>
                <a:cs typeface="+mn-lt"/>
              </a:rPr>
              <a:t> Data sparsity, scalability, and filtering criteria implementation.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Solutions:</a:t>
            </a:r>
            <a:r>
              <a:rPr lang="en-US" dirty="0">
                <a:latin typeface="Times New Roman"/>
                <a:ea typeface="+mn-lt"/>
                <a:cs typeface="+mn-lt"/>
              </a:rPr>
              <a:t> Parameter tuning, efficient data processing, and dynamic filtering.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16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1681-5ECA-20C1-87D3-2D2EC15B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AF6D-B5F2-E995-1B2F-2256025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Summary: </a:t>
            </a:r>
            <a:r>
              <a:rPr lang="en-US" dirty="0">
                <a:latin typeface="Times New Roman"/>
                <a:ea typeface="+mn-lt"/>
                <a:cs typeface="+mn-lt"/>
              </a:rPr>
              <a:t>Collaborative filtering with Apache Spark effectively personalizes movie recommendations.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Future Enhancements:</a:t>
            </a:r>
            <a:r>
              <a:rPr lang="en-US" dirty="0">
                <a:latin typeface="Times New Roman"/>
                <a:ea typeface="+mn-lt"/>
                <a:cs typeface="+mn-lt"/>
              </a:rPr>
              <a:t> Allowing users to specify preferences for mainstream versus niche recommendations.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Impact: </a:t>
            </a:r>
            <a:r>
              <a:rPr lang="en-US" dirty="0">
                <a:latin typeface="Times New Roman"/>
                <a:ea typeface="+mn-lt"/>
                <a:cs typeface="+mn-lt"/>
              </a:rPr>
              <a:t>Potential for Ripe Pumpkins to enhance user satisfaction and retention, differentiating itself in the competitive market.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480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4A9-E482-C01F-02FA-FF38472A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Introduction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F0D6-9400-D403-687A-21B2B5A2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Overview:</a:t>
            </a:r>
            <a:r>
              <a:rPr lang="en-US" dirty="0">
                <a:latin typeface="Times New Roman"/>
                <a:ea typeface="+mn-lt"/>
                <a:cs typeface="+mn-lt"/>
              </a:rPr>
              <a:t> The recommendation system, named </a:t>
            </a:r>
            <a:r>
              <a:rPr lang="en-US" b="1" err="1">
                <a:latin typeface="Times New Roman"/>
                <a:ea typeface="+mn-lt"/>
                <a:cs typeface="+mn-lt"/>
              </a:rPr>
              <a:t>Pumpkinmeter</a:t>
            </a:r>
            <a:r>
              <a:rPr lang="en-US" dirty="0">
                <a:latin typeface="Times New Roman"/>
                <a:ea typeface="+mn-lt"/>
                <a:cs typeface="+mn-lt"/>
              </a:rPr>
              <a:t>, implemented by Ripe Pumpkins will provide personalized movie recommendations to users based on the preferences and ratings of similar users. 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Objective:</a:t>
            </a:r>
            <a:r>
              <a:rPr lang="en-US" dirty="0">
                <a:latin typeface="Times New Roman"/>
                <a:ea typeface="+mn-lt"/>
                <a:cs typeface="+mn-lt"/>
              </a:rPr>
              <a:t> To enhance user engagement and retention by offering tailored movie suggestions. 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58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6ECE-00ED-E2F7-17D8-8DF885A4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Data Source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62DB-81A3-9BE0-6A94-8C32E4F5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Dataset: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MovieLens</a:t>
            </a:r>
            <a:r>
              <a:rPr lang="en-US" dirty="0">
                <a:latin typeface="Times New Roman"/>
                <a:ea typeface="+mn-lt"/>
                <a:cs typeface="+mn-lt"/>
              </a:rPr>
              <a:t> dataset from </a:t>
            </a:r>
            <a:r>
              <a:rPr lang="en-US" err="1">
                <a:latin typeface="Times New Roman"/>
                <a:ea typeface="+mn-lt"/>
                <a:cs typeface="+mn-lt"/>
              </a:rPr>
              <a:t>GroupLens</a:t>
            </a:r>
            <a:r>
              <a:rPr lang="en-US" dirty="0">
                <a:latin typeface="Times New Roman"/>
                <a:ea typeface="+mn-lt"/>
                <a:cs typeface="+mn-lt"/>
              </a:rPr>
              <a:t> Research.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25 million ratings and one million tag applications applied to 62,000 movies by 162,000 users. Includes tag genome data with 15 million relevance scores across 1,129 tags.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615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802A-AA8B-19B5-C29A-3C236936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E170-AF42-8BB2-7383-3E573828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Algorithm</a:t>
            </a:r>
            <a:r>
              <a:rPr lang="en-US" dirty="0">
                <a:latin typeface="Times New Roman"/>
                <a:ea typeface="+mn-lt"/>
                <a:cs typeface="+mn-lt"/>
              </a:rPr>
              <a:t>: Use of Apache Spark's </a:t>
            </a:r>
            <a:r>
              <a:rPr lang="en-US" err="1">
                <a:latin typeface="Times New Roman"/>
                <a:ea typeface="+mn-lt"/>
                <a:cs typeface="+mn-lt"/>
              </a:rPr>
              <a:t>MLlib</a:t>
            </a:r>
            <a:r>
              <a:rPr lang="en-US" dirty="0">
                <a:latin typeface="Times New Roman"/>
                <a:ea typeface="+mn-lt"/>
                <a:cs typeface="+mn-lt"/>
              </a:rPr>
              <a:t> for collaborative filtering.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Approach</a:t>
            </a:r>
            <a:r>
              <a:rPr lang="en-US" dirty="0">
                <a:latin typeface="Times New Roman"/>
                <a:ea typeface="+mn-lt"/>
                <a:cs typeface="+mn-lt"/>
              </a:rPr>
              <a:t>: Implementing the Alternating Least Squares (ALS) algorithm.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Scenarios</a:t>
            </a:r>
            <a:r>
              <a:rPr lang="en-US" dirty="0">
                <a:latin typeface="Times New Roman"/>
                <a:ea typeface="+mn-lt"/>
                <a:cs typeface="+mn-lt"/>
              </a:rPr>
              <a:t>: Two scenarios based on filtering criteria:</a:t>
            </a:r>
            <a:endParaRPr lang="en-US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Scenario 1: Movies with at least 25 ratings.</a:t>
            </a:r>
            <a:endParaRPr lang="en-US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Scenario 2: Movies with at least 100 ratings.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805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67D-05B3-D4FB-7BF0-50C2803A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User 1 Ratings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BA34-4FDB-17B7-810D-1BC76DCF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Star Wars (1977) - 5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Die Hard (1988) - 3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Secret Agent, The (1996) - 3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Princess Bride, The (1987) - 2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Godfather: Part II, The (1974) - 3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Terminator, The (1984) - 4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Gandhi (1982) - 5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When Harry Met Sally... (1989) - 3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Star Trek: The Motion Picture (1979) - 5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Anaconda (1997) - 4 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977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300A5-6F21-C9BF-9207-65552C61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 Recommendations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  <a:ea typeface="+mj-lt"/>
                <a:cs typeface="+mj-lt"/>
              </a:rPr>
              <a:t>Movies with more than 25 reviews</a:t>
            </a:r>
            <a:r>
              <a:rPr lang="en-US" sz="2800" dirty="0">
                <a:solidFill>
                  <a:srgbClr val="FFFFFF"/>
                </a:solidFill>
              </a:rPr>
              <a:t>)</a:t>
            </a:r>
            <a:endParaRPr lang="en-US" sz="2800" kern="1200" dirty="0">
              <a:solidFill>
                <a:srgbClr val="FFFFFF"/>
              </a:solidFill>
              <a:latin typeface="+mj-lt"/>
            </a:endParaRPr>
          </a:p>
          <a:p>
            <a:endParaRPr lang="en-US" sz="28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7921125-343F-0986-81F3-FC99C67D5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348413"/>
              </p:ext>
            </p:extLst>
          </p:nvPr>
        </p:nvGraphicFramePr>
        <p:xfrm>
          <a:off x="704602" y="1781900"/>
          <a:ext cx="10519191" cy="484699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956854">
                  <a:extLst>
                    <a:ext uri="{9D8B030D-6E8A-4147-A177-3AD203B41FA5}">
                      <a16:colId xmlns:a16="http://schemas.microsoft.com/office/drawing/2014/main" val="3188993082"/>
                    </a:ext>
                  </a:extLst>
                </a:gridCol>
                <a:gridCol w="2651233">
                  <a:extLst>
                    <a:ext uri="{9D8B030D-6E8A-4147-A177-3AD203B41FA5}">
                      <a16:colId xmlns:a16="http://schemas.microsoft.com/office/drawing/2014/main" val="1772224119"/>
                    </a:ext>
                  </a:extLst>
                </a:gridCol>
                <a:gridCol w="2911104">
                  <a:extLst>
                    <a:ext uri="{9D8B030D-6E8A-4147-A177-3AD203B41FA5}">
                      <a16:colId xmlns:a16="http://schemas.microsoft.com/office/drawing/2014/main" val="2513411199"/>
                    </a:ext>
                  </a:extLst>
                </a:gridCol>
              </a:tblGrid>
              <a:tr h="325634"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Movie Title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Predicted Rating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 dirty="0">
                          <a:solidFill>
                            <a:schemeClr val="tx1"/>
                          </a:solidFill>
                        </a:rPr>
                        <a:t>Number of Ratings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434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Detective Conan: The Last Wizard of the Century (1999)</a:t>
                      </a:r>
                    </a:p>
                  </a:txBody>
                  <a:tcPr marL="51737" marR="51737" marT="36216" marB="362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4.63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964733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Doctor Who: The Waters of Mars (2009)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4.46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90901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Pandora (2016)</a:t>
                      </a:r>
                    </a:p>
                  </a:txBody>
                  <a:tcPr marL="51737" marR="51737" marT="36216" marB="362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4.42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742587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Detective Conan: The Fourteenth Target (1998)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4.37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156041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Doctor Who: Voyage of the Damned (2007)</a:t>
                      </a:r>
                    </a:p>
                  </a:txBody>
                  <a:tcPr marL="51737" marR="51737" marT="36216" marB="362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4.36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736699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Louis C.K.: Sorry (2021)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4.34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86722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Sharpe's Sword (1995)</a:t>
                      </a:r>
                    </a:p>
                  </a:txBody>
                  <a:tcPr marL="51737" marR="51737" marT="36216" marB="362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4.33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969615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One Piece Film: GOLD (2016)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4.33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51139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Avengers: Infinity War - Part II (2019)</a:t>
                      </a:r>
                    </a:p>
                  </a:txBody>
                  <a:tcPr marL="51737" marR="51737" marT="36216" marB="362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4.31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12,845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553337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Avengers: Infinity War - Part I (2018)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4.31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16,164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98310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err="1">
                          <a:solidFill>
                            <a:schemeClr val="tx1"/>
                          </a:solidFill>
                        </a:rPr>
                        <a:t>KonoSuba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: God's Blessing on this Wonderful World! Legend of Crimson (2019)</a:t>
                      </a:r>
                    </a:p>
                  </a:txBody>
                  <a:tcPr marL="51737" marR="51737" marT="36216" marB="362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4.31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40575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What a Beautiful Day (2011)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4.29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1554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Like Minds (2006)</a:t>
                      </a:r>
                    </a:p>
                  </a:txBody>
                  <a:tcPr marL="51737" marR="51737" marT="36216" marB="362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4.27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317719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Pope Joan (Die </a:t>
                      </a:r>
                      <a:r>
                        <a:rPr lang="en-US" sz="1400" cap="none" spc="0" err="1">
                          <a:solidFill>
                            <a:schemeClr val="tx1"/>
                          </a:solidFill>
                        </a:rPr>
                        <a:t>Päpstin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) (2009)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4.27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88752"/>
                  </a:ext>
                </a:extLst>
              </a:tr>
              <a:tr h="257812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Indictment: The McMartin Trial (1995)</a:t>
                      </a:r>
                    </a:p>
                  </a:txBody>
                  <a:tcPr marL="51737" marR="51737" marT="36216" marB="3621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4.27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51737" marR="51737" marT="36216" marB="3621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31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9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DF4A1-8D8B-A443-71FE-DAE8780A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34" y="248038"/>
            <a:ext cx="1160696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1 Recommendations</a:t>
            </a:r>
            <a:r>
              <a:rPr lang="en-US" sz="3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(Movies with more than 100 reviews)</a:t>
            </a:r>
            <a:endParaRPr lang="en-US" sz="3200" kern="1200" dirty="0">
              <a:solidFill>
                <a:srgbClr val="FFFFFF"/>
              </a:solidFill>
              <a:latin typeface="+mj-lt"/>
            </a:endParaRPr>
          </a:p>
          <a:p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4" name="Table 133">
            <a:extLst>
              <a:ext uri="{FF2B5EF4-FFF2-40B4-BE49-F238E27FC236}">
                <a16:creationId xmlns:a16="http://schemas.microsoft.com/office/drawing/2014/main" id="{ED3E374C-B4E9-B221-8E12-7BF43F240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9200"/>
              </p:ext>
            </p:extLst>
          </p:nvPr>
        </p:nvGraphicFramePr>
        <p:xfrm>
          <a:off x="850838" y="1836897"/>
          <a:ext cx="10260287" cy="480740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730076">
                  <a:extLst>
                    <a:ext uri="{9D8B030D-6E8A-4147-A177-3AD203B41FA5}">
                      <a16:colId xmlns:a16="http://schemas.microsoft.com/office/drawing/2014/main" val="2766286403"/>
                    </a:ext>
                  </a:extLst>
                </a:gridCol>
                <a:gridCol w="2662217">
                  <a:extLst>
                    <a:ext uri="{9D8B030D-6E8A-4147-A177-3AD203B41FA5}">
                      <a16:colId xmlns:a16="http://schemas.microsoft.com/office/drawing/2014/main" val="4152473705"/>
                    </a:ext>
                  </a:extLst>
                </a:gridCol>
                <a:gridCol w="2867994">
                  <a:extLst>
                    <a:ext uri="{9D8B030D-6E8A-4147-A177-3AD203B41FA5}">
                      <a16:colId xmlns:a16="http://schemas.microsoft.com/office/drawing/2014/main" val="3424902180"/>
                    </a:ext>
                  </a:extLst>
                </a:gridCol>
              </a:tblGrid>
              <a:tr h="278047">
                <a:tc>
                  <a:txBody>
                    <a:bodyPr/>
                    <a:lstStyle/>
                    <a:p>
                      <a:r>
                        <a:rPr lang="en-US" sz="1400" b="1" cap="all" spc="60" dirty="0">
                          <a:solidFill>
                            <a:schemeClr val="tx1"/>
                          </a:solidFill>
                        </a:rPr>
                        <a:t>Movie Title</a:t>
                      </a:r>
                    </a:p>
                  </a:txBody>
                  <a:tcPr marL="42583" marR="42583" marT="63192" marB="6319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all" spc="60" dirty="0">
                          <a:solidFill>
                            <a:schemeClr val="tx1"/>
                          </a:solidFill>
                        </a:rPr>
                        <a:t>Predicted Rating</a:t>
                      </a:r>
                    </a:p>
                  </a:txBody>
                  <a:tcPr marL="42583" marR="42583" marT="63192" marB="6319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all" spc="60" dirty="0">
                          <a:solidFill>
                            <a:schemeClr val="tx1"/>
                          </a:solidFill>
                        </a:rPr>
                        <a:t>Number of Ratings</a:t>
                      </a:r>
                    </a:p>
                  </a:txBody>
                  <a:tcPr marL="42583" marR="42583" marT="63192" marB="63192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406408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Avengers: Infinity War - Part II (2019)</a:t>
                      </a:r>
                    </a:p>
                  </a:txBody>
                  <a:tcPr marL="42583" marR="42583" marT="21292" marB="6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4.31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12,845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266787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Avengers: Infinity War - Part I (2018)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4.31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16,164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813471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Avengers</a:t>
                      </a:r>
                    </a:p>
                  </a:txBody>
                  <a:tcPr marL="42583" marR="42583" marT="21292" marB="6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4.27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27,495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553073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Iron Man (2008)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4.26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38,308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10275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The Lost Room (2006)</a:t>
                      </a:r>
                    </a:p>
                  </a:txBody>
                  <a:tcPr marL="42583" marR="42583" marT="21292" marB="6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4.25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445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27622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The Matrix Revisited (2001)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4.24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078052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Dark Knight</a:t>
                      </a:r>
                    </a:p>
                  </a:txBody>
                  <a:tcPr marL="42583" marR="42583" marT="21292" marB="6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4.24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65,349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64209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Death Note: R2 - L o </a:t>
                      </a:r>
                      <a:r>
                        <a:rPr lang="en-US" sz="1400" cap="none" spc="0" err="1">
                          <a:solidFill>
                            <a:schemeClr val="tx1"/>
                          </a:solidFill>
                        </a:rPr>
                        <a:t>Tsugu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Mono (2008)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4.24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959015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Dark Knight Rises</a:t>
                      </a:r>
                    </a:p>
                  </a:txBody>
                  <a:tcPr marL="42583" marR="42583" marT="21292" marB="6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4.23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31,704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115106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Gladiator (2000)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4.23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60,749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214333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Rock</a:t>
                      </a:r>
                    </a:p>
                  </a:txBody>
                  <a:tcPr marL="42583" marR="42583" marT="21292" marB="6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4.23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40,412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422644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Gladiator (1992)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3,875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40395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Band of Brothers (2001)</a:t>
                      </a:r>
                    </a:p>
                  </a:txBody>
                  <a:tcPr marL="42583" marR="42583" marT="21292" marB="6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4.21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2,835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394923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Law Abiding Citizen (2009)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4.20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4,192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985388"/>
                  </a:ext>
                </a:extLst>
              </a:tr>
              <a:tr h="27827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Firefly (2002)</a:t>
                      </a:r>
                    </a:p>
                  </a:txBody>
                  <a:tcPr marL="42583" marR="42583" marT="21292" marB="63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4.20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895</a:t>
                      </a:r>
                    </a:p>
                  </a:txBody>
                  <a:tcPr marL="42583" marR="42583" marT="21292" marB="631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40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15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E973-A6D1-8978-7489-7317A949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User 1 Insights: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1328-2E3F-A56C-AD08-E3A735FF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Scenario 1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- Filtering out movies with less than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25 ratings:  </a:t>
            </a:r>
            <a:endParaRPr lang="en-US" sz="2000" b="1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Recommendations include a mix of niche titles like "Detective Conan" and popular titles like "Avengers: Infinity War." This suggests the system is drawing from both widely-rated blockbusters and more obscure, highly-rated films.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Many recommendations are from genres like action, adventure, and sci-fi, aligning with the user's high ratings for Star Wars and Star Trek. 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Scenario 2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- Filtering out movies with less than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 100 ratings: </a:t>
            </a:r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Recommendations lean heavily towards mainstream blockbuster hits like "Avengers: Infinity War" and "Iron Man," which are well-known and highly-rated. 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The recommendations align well with the user’s preference for popular action and adventure movies. 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15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C67D-05B3-D4FB-7BF0-50C2803A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User 2 Ratings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BA34-4FDB-17B7-810D-1BC76DCF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Titanic (1997) - 4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Men in Black (a.k.a. MIB) (1997) - 4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Battlefield Earth (2000) - 1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Harry Potter and the Sorcerer's Stone - 5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Sherlock Holmes: The Last </a:t>
            </a:r>
            <a:r>
              <a:rPr lang="en-US" sz="2000" dirty="0" err="1">
                <a:ea typeface="+mn-lt"/>
                <a:cs typeface="+mn-lt"/>
              </a:rPr>
              <a:t>Vampyre</a:t>
            </a:r>
            <a:r>
              <a:rPr lang="en-US" sz="2000" dirty="0">
                <a:ea typeface="+mn-lt"/>
                <a:cs typeface="+mn-lt"/>
              </a:rPr>
              <a:t> (1993) - 5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Interstellar (2014) - 4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Aladdin (1992) - 3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Home Alone (1990) - 3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Percy Jackson &amp; the Olympians - 5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New York (2009) - 2</a:t>
            </a:r>
            <a:endParaRPr lang="en-US" dirty="0"/>
          </a:p>
          <a:p>
            <a:pPr marL="457200" indent="-457200"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123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Enhancing User Engagement with Pumpkinmeter: A Collaborative Filtering Approach</vt:lpstr>
      <vt:lpstr>Introduction</vt:lpstr>
      <vt:lpstr>Data Source</vt:lpstr>
      <vt:lpstr>Methodology</vt:lpstr>
      <vt:lpstr>User 1 Ratings</vt:lpstr>
      <vt:lpstr>User 1 Recommendations (Movies with more than 25 reviews) </vt:lpstr>
      <vt:lpstr>User 1 Recommendations (Movies with more than 100 reviews) </vt:lpstr>
      <vt:lpstr>User 1 Insights:</vt:lpstr>
      <vt:lpstr>User 2 Ratings</vt:lpstr>
      <vt:lpstr>User 2 Recommendations (Movies with more than 25 reviews) </vt:lpstr>
      <vt:lpstr>User 2 Recommendations (Movies with more than 100 reviews) </vt:lpstr>
      <vt:lpstr>User 2 insights:</vt:lpstr>
      <vt:lpstr>Business Implications</vt:lpstr>
      <vt:lpstr>Technical Challenges and Solutions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240</cp:revision>
  <dcterms:created xsi:type="dcterms:W3CDTF">2024-06-05T02:57:33Z</dcterms:created>
  <dcterms:modified xsi:type="dcterms:W3CDTF">2024-06-05T03:52:04Z</dcterms:modified>
</cp:coreProperties>
</file>