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sldIdLst>
    <p:sldId id="256" r:id="rId2"/>
    <p:sldId id="257" r:id="rId3"/>
    <p:sldId id="267" r:id="rId4"/>
    <p:sldId id="262" r:id="rId5"/>
    <p:sldId id="268" r:id="rId6"/>
    <p:sldId id="269" r:id="rId7"/>
    <p:sldId id="271" r:id="rId8"/>
    <p:sldId id="270" r:id="rId9"/>
    <p:sldId id="259" r:id="rId10"/>
    <p:sldId id="260" r:id="rId11"/>
    <p:sldId id="265" r:id="rId12"/>
    <p:sldId id="261" r:id="rId13"/>
    <p:sldId id="273" r:id="rId14"/>
    <p:sldId id="274" r:id="rId15"/>
    <p:sldId id="26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4794"/>
    <a:srgbClr val="476691"/>
    <a:srgbClr val="455469"/>
    <a:srgbClr val="2F1EC7"/>
    <a:srgbClr val="4CEDE5"/>
    <a:srgbClr val="595159"/>
    <a:srgbClr val="DB3AE0"/>
    <a:srgbClr val="F5AE03"/>
    <a:srgbClr val="08FCFC"/>
    <a:srgbClr val="4569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6F956D-6594-4F76-AB7E-E80E237FF252}" v="235" dt="2022-11-21T16:35:42.312"/>
    <p1510:client id="{ACB221FD-55A0-4DE4-A160-B70010E1CEE2}" v="765" dt="2022-07-21T15:50:55.0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72" y="3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053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93968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24378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62CEF3B-A037-46D0-B02C-1428F07E9383}" type="datetimeFigureOut">
              <a:rPr lang="en-US" dirty="0"/>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extLst>
      <p:ext uri="{BB962C8B-B14F-4D97-AF65-F5344CB8AC3E}">
        <p14:creationId xmlns:p14="http://schemas.microsoft.com/office/powerpoint/2010/main" val="3283264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716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6DFF08F-DC6B-4601-B491-B0F83F6DD2DA}" type="datetimeFigureOut">
              <a:rPr lang="en-US" dirty="0"/>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51501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6DFF08F-DC6B-4601-B491-B0F83F6DD2DA}" type="datetimeFigureOut">
              <a:rPr lang="en-US" dirty="0"/>
              <a:t>2/11/2023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57564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784773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2/11/2023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569871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2/11/2023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853028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4841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2/11/2023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383718"/>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hyperlink" Target="http://www.robotshapers.com" TargetMode="External"/><Relationship Id="rId7" Type="http://schemas.openxmlformats.org/officeDocument/2006/relationships/image" Target="../media/image1.png"/><Relationship Id="rId2" Type="http://schemas.openxmlformats.org/officeDocument/2006/relationships/hyperlink" Target="http://www.electronicshub.com" TargetMode="External"/><Relationship Id="rId1" Type="http://schemas.openxmlformats.org/officeDocument/2006/relationships/slideLayout" Target="../slideLayouts/slideLayout7.xml"/><Relationship Id="rId6" Type="http://schemas.openxmlformats.org/officeDocument/2006/relationships/hyperlink" Target="http://www.components101.co" TargetMode="External"/><Relationship Id="rId5" Type="http://schemas.openxmlformats.org/officeDocument/2006/relationships/hyperlink" Target="http://www.elonics.in" TargetMode="External"/><Relationship Id="rId4" Type="http://schemas.openxmlformats.org/officeDocument/2006/relationships/hyperlink" Target="http://www.electronicsforu.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5F0F233-A791-7F80-38A3-3BF090FFC7C1}"/>
              </a:ext>
            </a:extLst>
          </p:cNvPr>
          <p:cNvSpPr txBox="1"/>
          <p:nvPr/>
        </p:nvSpPr>
        <p:spPr>
          <a:xfrm>
            <a:off x="1193422" y="65281"/>
            <a:ext cx="9798755"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i="1" dirty="0">
                <a:latin typeface="SimSun"/>
                <a:ea typeface="SimSun"/>
                <a:cs typeface="Segoe UI"/>
              </a:rPr>
              <a:t>KNS Institution Of Technology</a:t>
            </a:r>
            <a:r>
              <a:rPr lang="zh-CN" altLang="en-US" sz="4400" b="1" i="1">
                <a:latin typeface="SimSun"/>
                <a:ea typeface="SimSun"/>
                <a:cs typeface="Segoe UI"/>
              </a:rPr>
              <a:t>​</a:t>
            </a:r>
          </a:p>
          <a:p>
            <a:pPr algn="ctr"/>
            <a:r>
              <a:rPr lang="en-US" sz="2800" b="1" i="1" dirty="0">
                <a:solidFill>
                  <a:srgbClr val="1787B8"/>
                </a:solidFill>
                <a:latin typeface="SimSun"/>
                <a:ea typeface="SimSun"/>
                <a:cs typeface="Segoe UI"/>
              </a:rPr>
              <a:t>Department of Electronics and Communication</a:t>
            </a:r>
          </a:p>
          <a:p>
            <a:pPr algn="ctr"/>
            <a:r>
              <a:rPr lang="en-US" sz="2800" b="1" i="1" dirty="0">
                <a:solidFill>
                  <a:srgbClr val="1787B8"/>
                </a:solidFill>
                <a:latin typeface="SimSun"/>
                <a:ea typeface="SimSun"/>
                <a:cs typeface="Segoe UI"/>
              </a:rPr>
              <a:t> Engineering</a:t>
            </a:r>
            <a:endParaRPr lang="en-US" sz="2800" i="1">
              <a:solidFill>
                <a:srgbClr val="1787B8"/>
              </a:solidFill>
              <a:latin typeface="SimSun"/>
              <a:ea typeface="SimSun"/>
              <a:cs typeface="Segoe UI"/>
            </a:endParaRPr>
          </a:p>
          <a:p>
            <a:pPr algn="ctr"/>
            <a:endParaRPr lang="en-US" sz="3200" i="1" dirty="0">
              <a:solidFill>
                <a:srgbClr val="695C78"/>
              </a:solidFill>
              <a:latin typeface="SimSun"/>
              <a:ea typeface="+mn-lt"/>
              <a:cs typeface="+mn-lt"/>
            </a:endParaRPr>
          </a:p>
        </p:txBody>
      </p:sp>
      <p:sp>
        <p:nvSpPr>
          <p:cNvPr id="2" name="Slide Number Placeholder 1">
            <a:extLst>
              <a:ext uri="{FF2B5EF4-FFF2-40B4-BE49-F238E27FC236}">
                <a16:creationId xmlns:a16="http://schemas.microsoft.com/office/drawing/2014/main" id="{EF8BB409-DE90-F956-881C-8AA5EFB9A2CD}"/>
              </a:ext>
            </a:extLst>
          </p:cNvPr>
          <p:cNvSpPr>
            <a:spLocks noGrp="1"/>
          </p:cNvSpPr>
          <p:nvPr>
            <p:ph type="sldNum" sz="quarter" idx="12"/>
          </p:nvPr>
        </p:nvSpPr>
        <p:spPr/>
        <p:txBody>
          <a:bodyPr/>
          <a:lstStyle/>
          <a:p>
            <a:fld id="{330EA680-D336-4FF7-8B7A-9848BB0A1C32}" type="slidenum">
              <a:rPr lang="en-US" sz="2000" b="1" dirty="0" smtClean="0"/>
              <a:t>1</a:t>
            </a:fld>
            <a:endParaRPr lang="en-US" sz="2000" b="1">
              <a:cs typeface="Calibri"/>
            </a:endParaRPr>
          </a:p>
        </p:txBody>
      </p:sp>
      <p:sp>
        <p:nvSpPr>
          <p:cNvPr id="5" name="TextBox 4">
            <a:extLst>
              <a:ext uri="{FF2B5EF4-FFF2-40B4-BE49-F238E27FC236}">
                <a16:creationId xmlns:a16="http://schemas.microsoft.com/office/drawing/2014/main" id="{90D43E60-7669-4180-9333-0E33875E5921}"/>
              </a:ext>
            </a:extLst>
          </p:cNvPr>
          <p:cNvSpPr txBox="1"/>
          <p:nvPr/>
        </p:nvSpPr>
        <p:spPr>
          <a:xfrm>
            <a:off x="3761545" y="4350006"/>
            <a:ext cx="4883949" cy="26062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000000"/>
                </a:solidFill>
                <a:latin typeface="SimSun"/>
                <a:ea typeface="SimSun"/>
                <a:cs typeface="Calibri"/>
              </a:rPr>
              <a:t>Presented by:</a:t>
            </a:r>
            <a:endParaRPr lang="en-US" dirty="0">
              <a:solidFill>
                <a:srgbClr val="000000"/>
              </a:solidFill>
              <a:latin typeface="SimSun"/>
              <a:ea typeface="SimSun"/>
            </a:endParaRPr>
          </a:p>
          <a:p>
            <a:pPr marL="285750" indent="-285750">
              <a:buFont typeface="Wingdings"/>
              <a:buChar char="v"/>
            </a:pPr>
            <a:r>
              <a:rPr lang="en-US" sz="2400" b="1" dirty="0">
                <a:latin typeface="SimSun"/>
                <a:ea typeface="+mn-lt"/>
                <a:cs typeface="+mn-lt"/>
              </a:rPr>
              <a:t>LUBNA ANJUM(1KN19EC010)</a:t>
            </a:r>
            <a:endParaRPr lang="en-US" sz="2400" dirty="0">
              <a:latin typeface="SimSun"/>
              <a:ea typeface="+mn-lt"/>
              <a:cs typeface="+mn-lt"/>
            </a:endParaRPr>
          </a:p>
          <a:p>
            <a:pPr marL="285750" indent="-285750">
              <a:buFont typeface="Wingdings"/>
              <a:buChar char="v"/>
            </a:pPr>
            <a:r>
              <a:rPr lang="en-US" sz="2400" b="1" dirty="0">
                <a:latin typeface="SimSun"/>
                <a:ea typeface="+mn-lt"/>
                <a:cs typeface="+mn-lt"/>
              </a:rPr>
              <a:t>PAVANI.AC(1KN19EC014)</a:t>
            </a:r>
            <a:endParaRPr lang="en-US" sz="2400" dirty="0">
              <a:latin typeface="SimSun"/>
              <a:ea typeface="+mn-lt"/>
              <a:cs typeface="+mn-lt"/>
            </a:endParaRPr>
          </a:p>
          <a:p>
            <a:pPr marL="285750" indent="-285750">
              <a:buFont typeface="Wingdings"/>
              <a:buChar char="v"/>
            </a:pPr>
            <a:r>
              <a:rPr lang="en-US" sz="2400" b="1" dirty="0">
                <a:latin typeface="SimSun"/>
                <a:ea typeface="+mn-lt"/>
                <a:cs typeface="+mn-lt"/>
              </a:rPr>
              <a:t>PRAVEEN.S(1KN19EC016)</a:t>
            </a:r>
            <a:endParaRPr lang="en-US" sz="2400" dirty="0">
              <a:latin typeface="SimSun"/>
              <a:ea typeface="+mn-lt"/>
              <a:cs typeface="+mn-lt"/>
            </a:endParaRPr>
          </a:p>
          <a:p>
            <a:pPr marL="285750" indent="-285750">
              <a:buFont typeface="Wingdings"/>
              <a:buChar char="v"/>
            </a:pPr>
            <a:r>
              <a:rPr lang="en-US" sz="2400" b="1" dirty="0">
                <a:latin typeface="SimSun"/>
                <a:ea typeface="+mn-lt"/>
                <a:cs typeface="+mn-lt"/>
              </a:rPr>
              <a:t>VINAY KUMAR.S(1KN19EC023)</a:t>
            </a:r>
            <a:endParaRPr lang="en-US" sz="2400" dirty="0">
              <a:latin typeface="SimSun"/>
              <a:ea typeface="+mn-lt"/>
              <a:cs typeface="+mn-lt"/>
            </a:endParaRPr>
          </a:p>
          <a:p>
            <a:endParaRPr lang="en-US" sz="2000" b="1" dirty="0">
              <a:latin typeface="SimSun"/>
              <a:ea typeface="+mn-lt"/>
              <a:cs typeface="+mn-lt"/>
            </a:endParaRPr>
          </a:p>
          <a:p>
            <a:pPr algn="ctr"/>
            <a:endParaRPr lang="en-US" dirty="0">
              <a:latin typeface="SimSun"/>
              <a:ea typeface="+mn-lt"/>
              <a:cs typeface="+mn-lt"/>
            </a:endParaRPr>
          </a:p>
        </p:txBody>
      </p:sp>
      <p:pic>
        <p:nvPicPr>
          <p:cNvPr id="11" name="Picture 3">
            <a:extLst>
              <a:ext uri="{FF2B5EF4-FFF2-40B4-BE49-F238E27FC236}">
                <a16:creationId xmlns:a16="http://schemas.microsoft.com/office/drawing/2014/main" id="{DCCC3B03-6476-0439-3EBC-22333DC01BC7}"/>
              </a:ext>
            </a:extLst>
          </p:cNvPr>
          <p:cNvPicPr>
            <a:picLocks noChangeAspect="1"/>
          </p:cNvPicPr>
          <p:nvPr/>
        </p:nvPicPr>
        <p:blipFill>
          <a:blip r:embed="rId2"/>
          <a:stretch>
            <a:fillRect/>
          </a:stretch>
        </p:blipFill>
        <p:spPr>
          <a:xfrm>
            <a:off x="0" y="3299"/>
            <a:ext cx="1767840" cy="1578361"/>
          </a:xfrm>
          <a:prstGeom prst="rect">
            <a:avLst/>
          </a:prstGeom>
        </p:spPr>
      </p:pic>
      <p:pic>
        <p:nvPicPr>
          <p:cNvPr id="3" name="Picture 3">
            <a:extLst>
              <a:ext uri="{FF2B5EF4-FFF2-40B4-BE49-F238E27FC236}">
                <a16:creationId xmlns:a16="http://schemas.microsoft.com/office/drawing/2014/main" id="{0EC7469F-1FF8-198A-21D9-51D3655B9A26}"/>
              </a:ext>
            </a:extLst>
          </p:cNvPr>
          <p:cNvPicPr>
            <a:picLocks noChangeAspect="1"/>
          </p:cNvPicPr>
          <p:nvPr/>
        </p:nvPicPr>
        <p:blipFill>
          <a:blip r:embed="rId3"/>
          <a:stretch>
            <a:fillRect/>
          </a:stretch>
        </p:blipFill>
        <p:spPr>
          <a:xfrm>
            <a:off x="10373360" y="-5080"/>
            <a:ext cx="1818640" cy="1584960"/>
          </a:xfrm>
          <a:prstGeom prst="rect">
            <a:avLst/>
          </a:prstGeom>
        </p:spPr>
      </p:pic>
      <p:sp>
        <p:nvSpPr>
          <p:cNvPr id="4" name="TextBox 3">
            <a:extLst>
              <a:ext uri="{FF2B5EF4-FFF2-40B4-BE49-F238E27FC236}">
                <a16:creationId xmlns:a16="http://schemas.microsoft.com/office/drawing/2014/main" id="{64D0144B-DEFD-AFE4-AC88-A1B14437C854}"/>
              </a:ext>
            </a:extLst>
          </p:cNvPr>
          <p:cNvSpPr txBox="1"/>
          <p:nvPr/>
        </p:nvSpPr>
        <p:spPr>
          <a:xfrm>
            <a:off x="537416" y="1875085"/>
            <a:ext cx="11115260"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i="1" dirty="0">
                <a:latin typeface="SimSun"/>
                <a:ea typeface="SimSun"/>
              </a:rPr>
              <a:t> PROJECT PRESENTATION ON</a:t>
            </a:r>
            <a:endParaRPr lang="en-US" sz="3200" dirty="0">
              <a:ea typeface="+mn-lt"/>
              <a:cs typeface="+mn-lt"/>
            </a:endParaRPr>
          </a:p>
          <a:p>
            <a:r>
              <a:rPr lang="en-US" sz="3600" b="1" u="sng" dirty="0">
                <a:solidFill>
                  <a:srgbClr val="188488"/>
                </a:solidFill>
                <a:latin typeface="SimSun"/>
                <a:ea typeface="SimSun"/>
                <a:cs typeface="+mn-lt"/>
              </a:rPr>
              <a:t>WIRELESS CHARGING SYSTEM FOR ELECTRIC VEHICLES</a:t>
            </a:r>
          </a:p>
          <a:p>
            <a:pPr algn="ctr"/>
            <a:r>
              <a:rPr lang="en-US" sz="2800" b="1" i="1" dirty="0">
                <a:solidFill>
                  <a:srgbClr val="695C78"/>
                </a:solidFill>
                <a:latin typeface="SimSun"/>
                <a:ea typeface="SimSun"/>
              </a:rPr>
              <a:t>Under The Guidance Of </a:t>
            </a:r>
            <a:endParaRPr lang="en-US" sz="2800">
              <a:ea typeface="+mn-lt"/>
              <a:cs typeface="+mn-lt"/>
            </a:endParaRPr>
          </a:p>
          <a:p>
            <a:pPr algn="ctr"/>
            <a:r>
              <a:rPr lang="en-US" sz="3200" b="1" i="1" dirty="0">
                <a:solidFill>
                  <a:srgbClr val="695C78"/>
                </a:solidFill>
                <a:latin typeface="SimSun"/>
                <a:ea typeface="SimSun"/>
              </a:rPr>
              <a:t>Asst .Prof MRS . Jabeena </a:t>
            </a:r>
            <a:r>
              <a:rPr lang="en-US" sz="3200" b="1" i="1" dirty="0" err="1">
                <a:solidFill>
                  <a:srgbClr val="695C78"/>
                </a:solidFill>
                <a:latin typeface="SimSun"/>
                <a:ea typeface="SimSun"/>
              </a:rPr>
              <a:t>banu</a:t>
            </a:r>
            <a:endParaRPr lang="en-US" sz="3200" dirty="0" err="1">
              <a:ea typeface="+mn-lt"/>
              <a:cs typeface="+mn-lt"/>
            </a:endParaRPr>
          </a:p>
          <a:p>
            <a:pPr algn="ctr"/>
            <a:r>
              <a:rPr lang="en-US" sz="2800" b="1" i="1" dirty="0">
                <a:solidFill>
                  <a:srgbClr val="695C78"/>
                </a:solidFill>
                <a:latin typeface="SimSun"/>
                <a:ea typeface="SimSun"/>
              </a:rPr>
              <a:t>Department of ECE</a:t>
            </a:r>
          </a:p>
          <a:p>
            <a:endParaRPr lang="en-US" sz="3200" dirty="0">
              <a:ea typeface="Calibri" panose="020F0502020204030204"/>
              <a:cs typeface="Calibri" panose="020F0502020204030204"/>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505AB5-EE88-714A-94C5-3FD0F9B70E08}"/>
              </a:ext>
            </a:extLst>
          </p:cNvPr>
          <p:cNvSpPr>
            <a:spLocks noGrp="1"/>
          </p:cNvSpPr>
          <p:nvPr>
            <p:ph idx="1"/>
          </p:nvPr>
        </p:nvSpPr>
        <p:spPr>
          <a:xfrm>
            <a:off x="799608" y="2122119"/>
            <a:ext cx="10481121" cy="4106682"/>
          </a:xfrm>
        </p:spPr>
        <p:txBody>
          <a:bodyPr vert="horz" lIns="91440" tIns="45720" rIns="91440" bIns="45720" rtlCol="0" anchor="t">
            <a:noAutofit/>
          </a:bodyPr>
          <a:lstStyle/>
          <a:p>
            <a:pPr algn="just">
              <a:buClr>
                <a:srgbClr val="1287C3"/>
              </a:buClr>
              <a:buFont typeface="Wingdings"/>
              <a:buChar char="Ø"/>
            </a:pPr>
            <a:r>
              <a:rPr lang="en-US" sz="2400" i="1" dirty="0">
                <a:solidFill>
                  <a:srgbClr val="476691"/>
                </a:solidFill>
                <a:ea typeface="+mn-lt"/>
                <a:cs typeface="+mn-lt"/>
              </a:rPr>
              <a:t> </a:t>
            </a:r>
            <a:r>
              <a:rPr lang="en-US" sz="2400" dirty="0">
                <a:solidFill>
                  <a:srgbClr val="476691"/>
                </a:solidFill>
                <a:ea typeface="+mn-lt"/>
                <a:cs typeface="+mn-lt"/>
              </a:rPr>
              <a:t>It consists of an IR sensor, LED, a photodiode, a potentiometer, an IC Operational   amplifier and an LED. IR LED emits infrared light.</a:t>
            </a:r>
            <a:endParaRPr lang="en-US" sz="2400">
              <a:solidFill>
                <a:srgbClr val="476691"/>
              </a:solidFill>
              <a:ea typeface="+mn-lt"/>
              <a:cs typeface="Calibri"/>
            </a:endParaRPr>
          </a:p>
          <a:p>
            <a:pPr algn="just">
              <a:buClr>
                <a:srgbClr val="1287C3"/>
              </a:buClr>
              <a:buFont typeface="Wingdings"/>
              <a:buChar char="Ø"/>
            </a:pPr>
            <a:r>
              <a:rPr lang="en-US" sz="2400" dirty="0">
                <a:solidFill>
                  <a:srgbClr val="476691"/>
                </a:solidFill>
                <a:ea typeface="+mn-lt"/>
                <a:cs typeface="+mn-lt"/>
              </a:rPr>
              <a:t> The Photodiode detects the infrared light. An IC Op-Amp is used as a voltage comparator. The potentiometer is used to calibrate the output of the sensor according to the requirement. </a:t>
            </a:r>
            <a:endParaRPr lang="en-US" sz="2400">
              <a:solidFill>
                <a:srgbClr val="476691"/>
              </a:solidFill>
              <a:ea typeface="+mn-lt"/>
              <a:cs typeface="Calibri"/>
            </a:endParaRPr>
          </a:p>
          <a:p>
            <a:pPr algn="just">
              <a:buClr>
                <a:srgbClr val="1287C3"/>
              </a:buClr>
              <a:buFont typeface="Wingdings"/>
              <a:buChar char="Ø"/>
            </a:pPr>
            <a:r>
              <a:rPr lang="en-US" sz="2400" dirty="0">
                <a:solidFill>
                  <a:srgbClr val="476691"/>
                </a:solidFill>
                <a:ea typeface="+mn-lt"/>
                <a:cs typeface="+mn-lt"/>
              </a:rPr>
              <a:t>When the light emitted by the IR LED is incident on the photodiode after hitting an object, the resistance of the photodiode falls down from a huge value.</a:t>
            </a:r>
            <a:endParaRPr lang="en-US" sz="2400">
              <a:solidFill>
                <a:srgbClr val="476691"/>
              </a:solidFill>
              <a:ea typeface="+mn-lt"/>
              <a:cs typeface="Calibri"/>
            </a:endParaRPr>
          </a:p>
          <a:p>
            <a:pPr algn="just">
              <a:buClr>
                <a:srgbClr val="1287C3"/>
              </a:buClr>
              <a:buFont typeface="Wingdings"/>
              <a:buChar char="Ø"/>
            </a:pPr>
            <a:r>
              <a:rPr lang="en-US" sz="2400" dirty="0">
                <a:solidFill>
                  <a:srgbClr val="476691"/>
                </a:solidFill>
                <a:ea typeface="+mn-lt"/>
                <a:cs typeface="+mn-lt"/>
              </a:rPr>
              <a:t> One of the input of the op-amp is at threshold value set by the potentiometer. The other input to the op amp is from the photodiode's series resistor. </a:t>
            </a:r>
            <a:endParaRPr lang="en-US" sz="2400">
              <a:solidFill>
                <a:srgbClr val="476691"/>
              </a:solidFill>
              <a:ea typeface="Calibri" panose="020F0502020204030204"/>
              <a:cs typeface="Calibri"/>
            </a:endParaRPr>
          </a:p>
        </p:txBody>
      </p:sp>
      <p:sp>
        <p:nvSpPr>
          <p:cNvPr id="4" name="Slide Number Placeholder 3">
            <a:extLst>
              <a:ext uri="{FF2B5EF4-FFF2-40B4-BE49-F238E27FC236}">
                <a16:creationId xmlns:a16="http://schemas.microsoft.com/office/drawing/2014/main" id="{4AFE2198-B3DC-67D5-68E5-BD329D1FACBB}"/>
              </a:ext>
            </a:extLst>
          </p:cNvPr>
          <p:cNvSpPr>
            <a:spLocks noGrp="1"/>
          </p:cNvSpPr>
          <p:nvPr>
            <p:ph type="sldNum" sz="quarter" idx="12"/>
          </p:nvPr>
        </p:nvSpPr>
        <p:spPr>
          <a:xfrm>
            <a:off x="8695267" y="6450424"/>
            <a:ext cx="2743200" cy="365125"/>
          </a:xfrm>
        </p:spPr>
        <p:txBody>
          <a:bodyPr/>
          <a:lstStyle/>
          <a:p>
            <a:r>
              <a:rPr lang="en-US" sz="2000" b="1" dirty="0">
                <a:cs typeface="Calibri"/>
              </a:rPr>
              <a:t>10</a:t>
            </a:r>
          </a:p>
        </p:txBody>
      </p:sp>
      <p:sp>
        <p:nvSpPr>
          <p:cNvPr id="10" name="TextBox 9">
            <a:extLst>
              <a:ext uri="{FF2B5EF4-FFF2-40B4-BE49-F238E27FC236}">
                <a16:creationId xmlns:a16="http://schemas.microsoft.com/office/drawing/2014/main" id="{8474F6B7-84F9-C2EE-B6CA-513B6ED83C3B}"/>
              </a:ext>
            </a:extLst>
          </p:cNvPr>
          <p:cNvSpPr txBox="1"/>
          <p:nvPr/>
        </p:nvSpPr>
        <p:spPr>
          <a:xfrm>
            <a:off x="3569657" y="343395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pic>
        <p:nvPicPr>
          <p:cNvPr id="11" name="Picture 3">
            <a:extLst>
              <a:ext uri="{FF2B5EF4-FFF2-40B4-BE49-F238E27FC236}">
                <a16:creationId xmlns:a16="http://schemas.microsoft.com/office/drawing/2014/main" id="{D91E08E2-C2B1-1981-B24F-9829434C0C77}"/>
              </a:ext>
            </a:extLst>
          </p:cNvPr>
          <p:cNvPicPr>
            <a:picLocks noChangeAspect="1"/>
          </p:cNvPicPr>
          <p:nvPr/>
        </p:nvPicPr>
        <p:blipFill>
          <a:blip r:embed="rId2"/>
          <a:stretch>
            <a:fillRect/>
          </a:stretch>
        </p:blipFill>
        <p:spPr>
          <a:xfrm>
            <a:off x="0" y="3299"/>
            <a:ext cx="1767840" cy="1578361"/>
          </a:xfrm>
          <a:prstGeom prst="rect">
            <a:avLst/>
          </a:prstGeom>
        </p:spPr>
      </p:pic>
      <p:pic>
        <p:nvPicPr>
          <p:cNvPr id="6" name="Picture 3">
            <a:extLst>
              <a:ext uri="{FF2B5EF4-FFF2-40B4-BE49-F238E27FC236}">
                <a16:creationId xmlns:a16="http://schemas.microsoft.com/office/drawing/2014/main" id="{E387C16B-4ABF-E359-103F-E4F51D49F304}"/>
              </a:ext>
            </a:extLst>
          </p:cNvPr>
          <p:cNvPicPr>
            <a:picLocks noChangeAspect="1"/>
          </p:cNvPicPr>
          <p:nvPr/>
        </p:nvPicPr>
        <p:blipFill>
          <a:blip r:embed="rId3"/>
          <a:stretch>
            <a:fillRect/>
          </a:stretch>
        </p:blipFill>
        <p:spPr>
          <a:xfrm>
            <a:off x="10373360" y="-5080"/>
            <a:ext cx="1818640" cy="1584960"/>
          </a:xfrm>
          <a:prstGeom prst="rect">
            <a:avLst/>
          </a:prstGeom>
        </p:spPr>
      </p:pic>
      <p:sp>
        <p:nvSpPr>
          <p:cNvPr id="13" name="Title 1">
            <a:extLst>
              <a:ext uri="{FF2B5EF4-FFF2-40B4-BE49-F238E27FC236}">
                <a16:creationId xmlns:a16="http://schemas.microsoft.com/office/drawing/2014/main" id="{562E1C6D-E265-1CFB-9477-3A1C2B9AC8EF}"/>
              </a:ext>
            </a:extLst>
          </p:cNvPr>
          <p:cNvSpPr txBox="1">
            <a:spLocks/>
          </p:cNvSpPr>
          <p:nvPr/>
        </p:nvSpPr>
        <p:spPr>
          <a:xfrm>
            <a:off x="700043" y="348"/>
            <a:ext cx="10791151"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i="1" u="sng" dirty="0">
                <a:solidFill>
                  <a:srgbClr val="164794"/>
                </a:solidFill>
                <a:latin typeface="SimSun"/>
                <a:ea typeface="SimSun"/>
                <a:cs typeface="Calibri Light" panose="020F0302020204030204"/>
              </a:rPr>
              <a:t>WORKING OF </a:t>
            </a:r>
            <a:endParaRPr lang="en-US">
              <a:solidFill>
                <a:srgbClr val="164794"/>
              </a:solidFill>
              <a:cs typeface="Calibri Light"/>
            </a:endParaRPr>
          </a:p>
          <a:p>
            <a:r>
              <a:rPr lang="en-US" sz="4400" b="1" i="1" u="sng" dirty="0">
                <a:solidFill>
                  <a:srgbClr val="164794"/>
                </a:solidFill>
                <a:latin typeface="SimSun"/>
                <a:ea typeface="SimSun"/>
                <a:cs typeface="Calibri Light" panose="020F0302020204030204"/>
              </a:rPr>
              <a:t>TOUCHLESS DOORBELL</a:t>
            </a:r>
            <a:endParaRPr lang="en-US">
              <a:solidFill>
                <a:srgbClr val="164794"/>
              </a:solidFill>
              <a:cs typeface="Calibri Light"/>
            </a:endParaRPr>
          </a:p>
        </p:txBody>
      </p:sp>
    </p:spTree>
    <p:extLst>
      <p:ext uri="{BB962C8B-B14F-4D97-AF65-F5344CB8AC3E}">
        <p14:creationId xmlns:p14="http://schemas.microsoft.com/office/powerpoint/2010/main" val="256706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37BEB1D-9A46-B89D-E396-FC937B715E7E}"/>
              </a:ext>
            </a:extLst>
          </p:cNvPr>
          <p:cNvSpPr txBox="1">
            <a:spLocks/>
          </p:cNvSpPr>
          <p:nvPr/>
        </p:nvSpPr>
        <p:spPr>
          <a:xfrm>
            <a:off x="647851" y="115169"/>
            <a:ext cx="10791151" cy="1366381"/>
          </a:xfrm>
          <a:prstGeom prst="rect">
            <a:avLst/>
          </a:prstGeom>
          <a:effectLst/>
        </p:spPr>
        <p:txBody>
          <a:bodyPr vert="horz" lIns="91440" tIns="45720" rIns="91440" bIns="45720" rtlCol="0" anchor="ctr">
            <a:normAutofit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i="1" u="sng" dirty="0">
                <a:solidFill>
                  <a:srgbClr val="164794"/>
                </a:solidFill>
                <a:latin typeface="SimSun"/>
                <a:ea typeface="SimSun"/>
                <a:cs typeface="Calibri Light" panose="020F0302020204030204"/>
              </a:rPr>
              <a:t>WORKING OF </a:t>
            </a:r>
            <a:endParaRPr lang="en-US">
              <a:solidFill>
                <a:srgbClr val="164794"/>
              </a:solidFill>
              <a:cs typeface="Calibri Light"/>
            </a:endParaRPr>
          </a:p>
          <a:p>
            <a:r>
              <a:rPr lang="en-US" sz="4400" b="1" i="1" u="sng" dirty="0">
                <a:solidFill>
                  <a:srgbClr val="164794"/>
                </a:solidFill>
                <a:latin typeface="SimSun"/>
                <a:ea typeface="SimSun"/>
                <a:cs typeface="Calibri Light" panose="020F0302020204030204"/>
              </a:rPr>
              <a:t>TOUCHLESS DOORBELL</a:t>
            </a:r>
            <a:endParaRPr lang="en-US">
              <a:solidFill>
                <a:srgbClr val="164794"/>
              </a:solidFill>
              <a:cs typeface="Calibri Light"/>
            </a:endParaRPr>
          </a:p>
        </p:txBody>
      </p:sp>
      <p:sp>
        <p:nvSpPr>
          <p:cNvPr id="7" name="Content Placeholder 2">
            <a:extLst>
              <a:ext uri="{FF2B5EF4-FFF2-40B4-BE49-F238E27FC236}">
                <a16:creationId xmlns:a16="http://schemas.microsoft.com/office/drawing/2014/main" id="{01003E19-E660-D51A-5EB9-510BFDFC99BB}"/>
              </a:ext>
            </a:extLst>
          </p:cNvPr>
          <p:cNvSpPr txBox="1">
            <a:spLocks/>
          </p:cNvSpPr>
          <p:nvPr/>
        </p:nvSpPr>
        <p:spPr>
          <a:xfrm>
            <a:off x="183367" y="1187648"/>
            <a:ext cx="11726448" cy="5224422"/>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endParaRPr lang="en-US" sz="2000">
              <a:ea typeface="Calibri" panose="020F0502020204030204"/>
              <a:cs typeface="Calibri"/>
            </a:endParaRPr>
          </a:p>
        </p:txBody>
      </p:sp>
      <p:sp>
        <p:nvSpPr>
          <p:cNvPr id="9" name="Slide Number Placeholder 3">
            <a:extLst>
              <a:ext uri="{FF2B5EF4-FFF2-40B4-BE49-F238E27FC236}">
                <a16:creationId xmlns:a16="http://schemas.microsoft.com/office/drawing/2014/main" id="{8F963BB8-53FD-15C0-0025-06691F1DE488}"/>
              </a:ext>
            </a:extLst>
          </p:cNvPr>
          <p:cNvSpPr>
            <a:spLocks noGrp="1"/>
          </p:cNvSpPr>
          <p:nvPr>
            <p:ph type="sldNum" sz="quarter" idx="12"/>
          </p:nvPr>
        </p:nvSpPr>
        <p:spPr>
          <a:xfrm>
            <a:off x="8695267" y="6450424"/>
            <a:ext cx="2743200" cy="365125"/>
          </a:xfrm>
        </p:spPr>
        <p:txBody>
          <a:bodyPr/>
          <a:lstStyle/>
          <a:p>
            <a:fld id="{330EA680-D336-4FF7-8B7A-9848BB0A1C32}" type="slidenum">
              <a:rPr lang="en-US" sz="2000" b="1" dirty="0" smtClean="0"/>
              <a:t>11</a:t>
            </a:fld>
            <a:endParaRPr lang="en-US" sz="2000" b="1">
              <a:cs typeface="Calibri"/>
            </a:endParaRPr>
          </a:p>
        </p:txBody>
      </p:sp>
      <p:sp>
        <p:nvSpPr>
          <p:cNvPr id="11" name="TextBox 10">
            <a:extLst>
              <a:ext uri="{FF2B5EF4-FFF2-40B4-BE49-F238E27FC236}">
                <a16:creationId xmlns:a16="http://schemas.microsoft.com/office/drawing/2014/main" id="{FA256D79-DDFA-BA8F-37B0-E2F959C5F514}"/>
              </a:ext>
            </a:extLst>
          </p:cNvPr>
          <p:cNvSpPr txBox="1"/>
          <p:nvPr/>
        </p:nvSpPr>
        <p:spPr>
          <a:xfrm>
            <a:off x="3569657" y="343395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pic>
        <p:nvPicPr>
          <p:cNvPr id="13" name="Picture 3">
            <a:extLst>
              <a:ext uri="{FF2B5EF4-FFF2-40B4-BE49-F238E27FC236}">
                <a16:creationId xmlns:a16="http://schemas.microsoft.com/office/drawing/2014/main" id="{E35E5BF4-D6DE-5D36-A60D-1D2196A9FB58}"/>
              </a:ext>
            </a:extLst>
          </p:cNvPr>
          <p:cNvPicPr>
            <a:picLocks noChangeAspect="1"/>
          </p:cNvPicPr>
          <p:nvPr/>
        </p:nvPicPr>
        <p:blipFill>
          <a:blip r:embed="rId2"/>
          <a:stretch>
            <a:fillRect/>
          </a:stretch>
        </p:blipFill>
        <p:spPr>
          <a:xfrm>
            <a:off x="0" y="3299"/>
            <a:ext cx="1767840" cy="1578361"/>
          </a:xfrm>
          <a:prstGeom prst="rect">
            <a:avLst/>
          </a:prstGeom>
        </p:spPr>
      </p:pic>
      <p:pic>
        <p:nvPicPr>
          <p:cNvPr id="15" name="Picture 3">
            <a:extLst>
              <a:ext uri="{FF2B5EF4-FFF2-40B4-BE49-F238E27FC236}">
                <a16:creationId xmlns:a16="http://schemas.microsoft.com/office/drawing/2014/main" id="{56F294A3-E78C-933C-E906-4B5EA9791ED3}"/>
              </a:ext>
            </a:extLst>
          </p:cNvPr>
          <p:cNvPicPr>
            <a:picLocks noChangeAspect="1"/>
          </p:cNvPicPr>
          <p:nvPr/>
        </p:nvPicPr>
        <p:blipFill>
          <a:blip r:embed="rId3"/>
          <a:stretch>
            <a:fillRect/>
          </a:stretch>
        </p:blipFill>
        <p:spPr>
          <a:xfrm>
            <a:off x="10373360" y="-5080"/>
            <a:ext cx="1818640" cy="1584960"/>
          </a:xfrm>
          <a:prstGeom prst="rect">
            <a:avLst/>
          </a:prstGeom>
        </p:spPr>
      </p:pic>
      <p:sp>
        <p:nvSpPr>
          <p:cNvPr id="16" name="TextBox 15">
            <a:extLst>
              <a:ext uri="{FF2B5EF4-FFF2-40B4-BE49-F238E27FC236}">
                <a16:creationId xmlns:a16="http://schemas.microsoft.com/office/drawing/2014/main" id="{ACECB74B-AEC1-1E69-0814-0F1C832D2DE5}"/>
              </a:ext>
            </a:extLst>
          </p:cNvPr>
          <p:cNvSpPr txBox="1"/>
          <p:nvPr/>
        </p:nvSpPr>
        <p:spPr>
          <a:xfrm>
            <a:off x="71698" y="1625461"/>
            <a:ext cx="11732561" cy="49145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2400" dirty="0">
                <a:solidFill>
                  <a:srgbClr val="164794"/>
                </a:solidFill>
                <a:cs typeface="Arial"/>
              </a:rPr>
              <a:t>When the incident radiation is more on the photodiode, the voltage drop across the series resistor will be high. In the IC, both the threshold voltage and the voltage across the series resistor are compared. </a:t>
            </a:r>
            <a:endParaRPr lang="en-US" sz="2400">
              <a:solidFill>
                <a:srgbClr val="164794"/>
              </a:solidFill>
              <a:cs typeface="Calibri"/>
            </a:endParaRPr>
          </a:p>
          <a:p>
            <a:pPr marL="342900" indent="-342900" algn="just">
              <a:buFont typeface="Wingdings"/>
              <a:buChar char="Ø"/>
            </a:pPr>
            <a:r>
              <a:rPr lang="en-US" sz="2400" dirty="0">
                <a:solidFill>
                  <a:srgbClr val="164794"/>
                </a:solidFill>
                <a:cs typeface="Arial"/>
              </a:rPr>
              <a:t>If the voltage across the resistor series to photodiode is greater than that of the threshold voltage, the output of the IC Op-Amp is high. As the output of the IC is connected to an LED, it lightens up. </a:t>
            </a:r>
          </a:p>
          <a:p>
            <a:pPr marL="342900" indent="-342900" algn="just">
              <a:buFont typeface="Wingdings"/>
              <a:buChar char="Ø"/>
            </a:pPr>
            <a:r>
              <a:rPr lang="en-US" sz="2400" dirty="0">
                <a:solidFill>
                  <a:srgbClr val="164794"/>
                </a:solidFill>
                <a:cs typeface="Arial"/>
              </a:rPr>
              <a:t>The threshold voltage can be adjusted by adjusting the potentiometer depending on the environmental conditions. The positioning of the IR LED and the IR Receiver is an important factor. When the IR LED is held directly in front of the IR receiver, this setup is called Direct Incidence.</a:t>
            </a:r>
          </a:p>
          <a:p>
            <a:pPr marL="342900" indent="-342900" algn="just">
              <a:buFont typeface="Wingdings"/>
              <a:buChar char="Ø"/>
            </a:pPr>
            <a:r>
              <a:rPr lang="en-US" sz="2400" dirty="0">
                <a:solidFill>
                  <a:srgbClr val="164794"/>
                </a:solidFill>
                <a:cs typeface="Arial"/>
              </a:rPr>
              <a:t> ln this case, almost the entire radiation from the IR LED will fall on the IR receiver. Hence there is a line of sight communication between the infrared transmitter and the receiver. If an object falls in this.​</a:t>
            </a:r>
            <a:endParaRPr lang="en-US" sz="2400">
              <a:solidFill>
                <a:srgbClr val="164794"/>
              </a:solidFill>
              <a:cs typeface="Calibri"/>
            </a:endParaRPr>
          </a:p>
        </p:txBody>
      </p:sp>
    </p:spTree>
    <p:extLst>
      <p:ext uri="{BB962C8B-B14F-4D97-AF65-F5344CB8AC3E}">
        <p14:creationId xmlns:p14="http://schemas.microsoft.com/office/powerpoint/2010/main" val="95846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EBB4C-CEB6-2983-2D36-E2D14F76F218}"/>
              </a:ext>
            </a:extLst>
          </p:cNvPr>
          <p:cNvSpPr>
            <a:spLocks noGrp="1"/>
          </p:cNvSpPr>
          <p:nvPr>
            <p:ph type="title"/>
          </p:nvPr>
        </p:nvSpPr>
        <p:spPr>
          <a:xfrm>
            <a:off x="2195186" y="365125"/>
            <a:ext cx="7791190" cy="1346439"/>
          </a:xfrm>
        </p:spPr>
        <p:txBody>
          <a:bodyPr>
            <a:noAutofit/>
          </a:bodyPr>
          <a:lstStyle/>
          <a:p>
            <a:pPr algn="ctr"/>
            <a:r>
              <a:rPr lang="en-US" sz="4400" b="1" i="1" u="sng" dirty="0">
                <a:solidFill>
                  <a:srgbClr val="164794"/>
                </a:solidFill>
                <a:latin typeface="SimSun"/>
                <a:ea typeface="SimSun"/>
                <a:cs typeface="Calibri Light"/>
              </a:rPr>
              <a:t>APPLICATION OF TOUCHLESS DOORBELL SYSTEM</a:t>
            </a:r>
            <a:endParaRPr lang="en-US" sz="4400" i="1" u="sng">
              <a:solidFill>
                <a:srgbClr val="164794"/>
              </a:solidFill>
              <a:latin typeface="SimSun"/>
              <a:ea typeface="SimSun"/>
              <a:cs typeface="Calibri Light"/>
            </a:endParaRPr>
          </a:p>
        </p:txBody>
      </p:sp>
      <p:sp>
        <p:nvSpPr>
          <p:cNvPr id="3" name="Content Placeholder 2">
            <a:extLst>
              <a:ext uri="{FF2B5EF4-FFF2-40B4-BE49-F238E27FC236}">
                <a16:creationId xmlns:a16="http://schemas.microsoft.com/office/drawing/2014/main" id="{9A042F0F-BFF9-6757-14AE-1DC0FEEEF1A4}"/>
              </a:ext>
            </a:extLst>
          </p:cNvPr>
          <p:cNvSpPr>
            <a:spLocks noGrp="1"/>
          </p:cNvSpPr>
          <p:nvPr>
            <p:ph idx="1"/>
          </p:nvPr>
        </p:nvSpPr>
        <p:spPr>
          <a:xfrm>
            <a:off x="733816" y="2107460"/>
            <a:ext cx="11152340" cy="4027750"/>
          </a:xfrm>
        </p:spPr>
        <p:txBody>
          <a:bodyPr vert="horz" lIns="91440" tIns="45720" rIns="91440" bIns="45720" rtlCol="0" anchor="t">
            <a:normAutofit/>
          </a:bodyPr>
          <a:lstStyle/>
          <a:p>
            <a:pPr marL="0" indent="0">
              <a:buNone/>
            </a:pPr>
            <a:r>
              <a:rPr lang="en-US" sz="3200" i="1" dirty="0">
                <a:solidFill>
                  <a:srgbClr val="476691"/>
                </a:solidFill>
                <a:cs typeface="Calibri" panose="020F0502020204030204"/>
              </a:rPr>
              <a:t>Some general applications of touchless doorbell are.</a:t>
            </a:r>
            <a:endParaRPr lang="en-US" sz="3200" i="1">
              <a:solidFill>
                <a:srgbClr val="476691"/>
              </a:solidFill>
              <a:cs typeface="Calibri"/>
            </a:endParaRPr>
          </a:p>
          <a:p>
            <a:r>
              <a:rPr lang="en-US" sz="3200" dirty="0">
                <a:solidFill>
                  <a:srgbClr val="164794"/>
                </a:solidFill>
                <a:cs typeface="Calibri"/>
              </a:rPr>
              <a:t>Fire engines,</a:t>
            </a:r>
            <a:endParaRPr lang="en-US">
              <a:solidFill>
                <a:srgbClr val="164794"/>
              </a:solidFill>
              <a:cs typeface="Calibri"/>
            </a:endParaRPr>
          </a:p>
          <a:p>
            <a:r>
              <a:rPr lang="en-US" sz="3200" dirty="0">
                <a:solidFill>
                  <a:srgbClr val="164794"/>
                </a:solidFill>
                <a:cs typeface="Calibri"/>
              </a:rPr>
              <a:t>In telephones,</a:t>
            </a:r>
            <a:endParaRPr lang="en-US">
              <a:solidFill>
                <a:srgbClr val="164794"/>
              </a:solidFill>
              <a:cs typeface="Calibri"/>
            </a:endParaRPr>
          </a:p>
          <a:p>
            <a:r>
              <a:rPr lang="en-US" sz="3200" dirty="0">
                <a:solidFill>
                  <a:srgbClr val="164794"/>
                </a:solidFill>
                <a:cs typeface="Calibri"/>
              </a:rPr>
              <a:t>In railroad crossing,</a:t>
            </a:r>
            <a:endParaRPr lang="en-US">
              <a:solidFill>
                <a:srgbClr val="164794"/>
              </a:solidFill>
              <a:cs typeface="Calibri"/>
            </a:endParaRPr>
          </a:p>
          <a:p>
            <a:r>
              <a:rPr lang="en-US" sz="3200" dirty="0">
                <a:solidFill>
                  <a:srgbClr val="164794"/>
                </a:solidFill>
                <a:cs typeface="Calibri"/>
              </a:rPr>
              <a:t>School bells ,</a:t>
            </a:r>
            <a:endParaRPr lang="en-US">
              <a:solidFill>
                <a:srgbClr val="164794"/>
              </a:solidFill>
              <a:cs typeface="Calibri"/>
            </a:endParaRPr>
          </a:p>
          <a:p>
            <a:r>
              <a:rPr lang="en-US" sz="3200" dirty="0">
                <a:solidFill>
                  <a:srgbClr val="164794"/>
                </a:solidFill>
                <a:cs typeface="Calibri"/>
              </a:rPr>
              <a:t>Alarms in industrial plants.</a:t>
            </a:r>
          </a:p>
        </p:txBody>
      </p:sp>
      <p:sp>
        <p:nvSpPr>
          <p:cNvPr id="4" name="Slide Number Placeholder 3">
            <a:extLst>
              <a:ext uri="{FF2B5EF4-FFF2-40B4-BE49-F238E27FC236}">
                <a16:creationId xmlns:a16="http://schemas.microsoft.com/office/drawing/2014/main" id="{F44ABCB0-D15D-FD2C-E849-534C751EAB98}"/>
              </a:ext>
            </a:extLst>
          </p:cNvPr>
          <p:cNvSpPr>
            <a:spLocks noGrp="1"/>
          </p:cNvSpPr>
          <p:nvPr>
            <p:ph type="sldNum" sz="quarter" idx="12"/>
          </p:nvPr>
        </p:nvSpPr>
        <p:spPr/>
        <p:txBody>
          <a:bodyPr/>
          <a:lstStyle/>
          <a:p>
            <a:fld id="{330EA680-D336-4FF7-8B7A-9848BB0A1C32}" type="slidenum">
              <a:rPr lang="en-US" sz="2000" b="1" dirty="0" smtClean="0"/>
              <a:t>12</a:t>
            </a:fld>
            <a:endParaRPr lang="en-US" sz="2000">
              <a:cs typeface="Calibri" panose="020F0502020204030204"/>
            </a:endParaRPr>
          </a:p>
        </p:txBody>
      </p:sp>
      <p:pic>
        <p:nvPicPr>
          <p:cNvPr id="10" name="Picture 3">
            <a:extLst>
              <a:ext uri="{FF2B5EF4-FFF2-40B4-BE49-F238E27FC236}">
                <a16:creationId xmlns:a16="http://schemas.microsoft.com/office/drawing/2014/main" id="{43E1E808-F027-D583-589F-15BAC37F887E}"/>
              </a:ext>
            </a:extLst>
          </p:cNvPr>
          <p:cNvPicPr>
            <a:picLocks noChangeAspect="1"/>
          </p:cNvPicPr>
          <p:nvPr/>
        </p:nvPicPr>
        <p:blipFill>
          <a:blip r:embed="rId2"/>
          <a:stretch>
            <a:fillRect/>
          </a:stretch>
        </p:blipFill>
        <p:spPr>
          <a:xfrm>
            <a:off x="0" y="3299"/>
            <a:ext cx="1767840" cy="1578361"/>
          </a:xfrm>
          <a:prstGeom prst="rect">
            <a:avLst/>
          </a:prstGeom>
        </p:spPr>
      </p:pic>
      <p:pic>
        <p:nvPicPr>
          <p:cNvPr id="6" name="Picture 3">
            <a:extLst>
              <a:ext uri="{FF2B5EF4-FFF2-40B4-BE49-F238E27FC236}">
                <a16:creationId xmlns:a16="http://schemas.microsoft.com/office/drawing/2014/main" id="{C006BAE4-9744-91E2-19FC-CBC79143D8E9}"/>
              </a:ext>
            </a:extLst>
          </p:cNvPr>
          <p:cNvPicPr>
            <a:picLocks noChangeAspect="1"/>
          </p:cNvPicPr>
          <p:nvPr/>
        </p:nvPicPr>
        <p:blipFill>
          <a:blip r:embed="rId3"/>
          <a:stretch>
            <a:fillRect/>
          </a:stretch>
        </p:blipFill>
        <p:spPr>
          <a:xfrm>
            <a:off x="10373360" y="-5080"/>
            <a:ext cx="1818640" cy="1584960"/>
          </a:xfrm>
          <a:prstGeom prst="rect">
            <a:avLst/>
          </a:prstGeom>
        </p:spPr>
      </p:pic>
    </p:spTree>
    <p:extLst>
      <p:ext uri="{BB962C8B-B14F-4D97-AF65-F5344CB8AC3E}">
        <p14:creationId xmlns:p14="http://schemas.microsoft.com/office/powerpoint/2010/main" val="372603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FB02F7D8-F24C-7A6A-E0E7-57D2B9E421CF}"/>
              </a:ext>
            </a:extLst>
          </p:cNvPr>
          <p:cNvSpPr txBox="1">
            <a:spLocks/>
          </p:cNvSpPr>
          <p:nvPr/>
        </p:nvSpPr>
        <p:spPr>
          <a:xfrm>
            <a:off x="1616953" y="125043"/>
            <a:ext cx="8953970" cy="2328123"/>
          </a:xfrm>
          <a:prstGeom prst="rect">
            <a:avLst/>
          </a:prstGeom>
        </p:spPr>
        <p:txBody>
          <a:bodyPr vert="horz" lIns="91440" tIns="45720" rIns="91440" bIns="45720" rtlCol="0"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b="1" i="1" u="sng" dirty="0">
                <a:solidFill>
                  <a:srgbClr val="164794"/>
                </a:solidFill>
                <a:latin typeface="SimSun"/>
                <a:ea typeface="SimSun"/>
                <a:cs typeface="Calibri Light" panose="020F0302020204030204"/>
              </a:rPr>
              <a:t>REFERENCES</a:t>
            </a:r>
          </a:p>
        </p:txBody>
      </p:sp>
      <p:sp>
        <p:nvSpPr>
          <p:cNvPr id="23" name="Content Placeholder 2">
            <a:extLst>
              <a:ext uri="{FF2B5EF4-FFF2-40B4-BE49-F238E27FC236}">
                <a16:creationId xmlns:a16="http://schemas.microsoft.com/office/drawing/2014/main" id="{BF44B59D-3758-2024-7E25-0F5D82688132}"/>
              </a:ext>
            </a:extLst>
          </p:cNvPr>
          <p:cNvSpPr txBox="1">
            <a:spLocks/>
          </p:cNvSpPr>
          <p:nvPr/>
        </p:nvSpPr>
        <p:spPr>
          <a:xfrm>
            <a:off x="798047" y="1822390"/>
            <a:ext cx="11265176" cy="4351338"/>
          </a:xfrm>
          <a:prstGeom prst="rect">
            <a:avLst/>
          </a:prstGeom>
        </p:spPr>
        <p:txBody>
          <a:bodyPr vert="horz" lIns="91440" tIns="45720" rIns="9144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715010" lvl="1" indent="-514350">
              <a:lnSpc>
                <a:spcPct val="100000"/>
              </a:lnSpc>
            </a:pPr>
            <a:r>
              <a:rPr lang="en-US" sz="3200" dirty="0">
                <a:ea typeface="+mn-lt"/>
                <a:cs typeface="+mn-lt"/>
              </a:rPr>
              <a:t>Central Institute of Technology, Kokrajhar(A Centrally Funded Institute under Ministry of HRD, Govt of India)</a:t>
            </a:r>
            <a:endParaRPr lang="en-US" sz="3200" dirty="0">
              <a:cs typeface="Calibri" panose="020F0502020204030204"/>
            </a:endParaRPr>
          </a:p>
          <a:p>
            <a:pPr marL="715010" lvl="1" indent="-514350"/>
            <a:r>
              <a:rPr lang="en-US" sz="3200" dirty="0">
                <a:ea typeface="+mn-lt"/>
                <a:cs typeface="+mn-lt"/>
              </a:rPr>
              <a:t> </a:t>
            </a:r>
            <a:r>
              <a:rPr lang="en-US" sz="3200" dirty="0">
                <a:ea typeface="+mn-lt"/>
                <a:cs typeface="+mn-lt"/>
                <a:hlinkClick r:id="rId2"/>
              </a:rPr>
              <a:t>www.electronicshub.com</a:t>
            </a:r>
            <a:endParaRPr lang="en-US">
              <a:cs typeface="Calibri" panose="020F0502020204030204"/>
            </a:endParaRPr>
          </a:p>
          <a:p>
            <a:pPr marL="715010" lvl="1" indent="-514350"/>
            <a:r>
              <a:rPr lang="en-US" sz="3200" dirty="0">
                <a:ea typeface="+mn-lt"/>
                <a:cs typeface="+mn-lt"/>
              </a:rPr>
              <a:t> </a:t>
            </a:r>
            <a:r>
              <a:rPr lang="en-US" sz="3200" dirty="0">
                <a:ea typeface="+mn-lt"/>
                <a:cs typeface="+mn-lt"/>
                <a:hlinkClick r:id="rId3"/>
              </a:rPr>
              <a:t>www.robotshapers.com</a:t>
            </a:r>
            <a:endParaRPr lang="en-US" dirty="0">
              <a:cs typeface="Calibri" panose="020F0502020204030204"/>
            </a:endParaRPr>
          </a:p>
          <a:p>
            <a:pPr marL="715010" lvl="1" indent="-514350"/>
            <a:r>
              <a:rPr lang="en-US" sz="3200" dirty="0">
                <a:ea typeface="+mn-lt"/>
                <a:cs typeface="+mn-lt"/>
              </a:rPr>
              <a:t> </a:t>
            </a:r>
            <a:r>
              <a:rPr lang="en-US" sz="3200" dirty="0">
                <a:ea typeface="+mn-lt"/>
                <a:cs typeface="+mn-lt"/>
                <a:hlinkClick r:id="rId4"/>
              </a:rPr>
              <a:t>www.electronicsforu.com</a:t>
            </a:r>
            <a:endParaRPr lang="en-US">
              <a:cs typeface="Calibri" panose="020F0502020204030204"/>
            </a:endParaRPr>
          </a:p>
          <a:p>
            <a:pPr marL="715010" lvl="1" indent="-514350"/>
            <a:r>
              <a:rPr lang="en-US" sz="3200" dirty="0">
                <a:ea typeface="+mn-lt"/>
                <a:cs typeface="+mn-lt"/>
              </a:rPr>
              <a:t> </a:t>
            </a:r>
            <a:r>
              <a:rPr lang="en-US" sz="3200" dirty="0">
                <a:ea typeface="+mn-lt"/>
                <a:cs typeface="+mn-lt"/>
                <a:hlinkClick r:id="rId5"/>
              </a:rPr>
              <a:t>www.elonics.in</a:t>
            </a:r>
            <a:endParaRPr lang="en-US">
              <a:cs typeface="Calibri" panose="020F0502020204030204"/>
            </a:endParaRPr>
          </a:p>
          <a:p>
            <a:pPr marL="715010" lvl="1" indent="-514350"/>
            <a:r>
              <a:rPr lang="en-US" sz="3200" dirty="0">
                <a:ea typeface="+mn-lt"/>
                <a:cs typeface="+mn-lt"/>
              </a:rPr>
              <a:t> </a:t>
            </a:r>
            <a:r>
              <a:rPr lang="en-US" sz="3200" dirty="0">
                <a:ea typeface="+mn-lt"/>
                <a:cs typeface="+mn-lt"/>
                <a:hlinkClick r:id="rId6"/>
              </a:rPr>
              <a:t>www.components101.co</a:t>
            </a:r>
            <a:endParaRPr lang="en-US">
              <a:cs typeface="Calibri" panose="020F0502020204030204"/>
            </a:endParaRPr>
          </a:p>
          <a:p>
            <a:pPr marL="715010" lvl="1" indent="-514350">
              <a:lnSpc>
                <a:spcPct val="150000"/>
              </a:lnSpc>
              <a:buFont typeface="Calibri" panose="020F0502020204030204" pitchFamily="34" charset="0"/>
              <a:buChar char="◦"/>
            </a:pPr>
            <a:endParaRPr lang="en-US" sz="3200" dirty="0">
              <a:solidFill>
                <a:srgbClr val="404040"/>
              </a:solidFill>
              <a:cs typeface="Calibri" panose="020F0502020204030204"/>
            </a:endParaRPr>
          </a:p>
          <a:p>
            <a:pPr marL="0" indent="0">
              <a:buFont typeface="Calibri" panose="020F0502020204030204" pitchFamily="34" charset="0"/>
              <a:buNone/>
            </a:pPr>
            <a:endParaRPr lang="en-US" sz="2800" i="1" dirty="0">
              <a:solidFill>
                <a:srgbClr val="476691"/>
              </a:solidFill>
              <a:cs typeface="Calibri" panose="020F0502020204030204"/>
            </a:endParaRPr>
          </a:p>
          <a:p>
            <a:pPr marL="0" indent="0">
              <a:buNone/>
            </a:pPr>
            <a:endParaRPr lang="en-US" sz="2800" i="1" dirty="0">
              <a:solidFill>
                <a:srgbClr val="476691"/>
              </a:solidFill>
              <a:cs typeface="Calibri" panose="020F0502020204030204"/>
            </a:endParaRPr>
          </a:p>
        </p:txBody>
      </p:sp>
      <p:sp>
        <p:nvSpPr>
          <p:cNvPr id="25" name="Slide Number Placeholder 11">
            <a:extLst>
              <a:ext uri="{FF2B5EF4-FFF2-40B4-BE49-F238E27FC236}">
                <a16:creationId xmlns:a16="http://schemas.microsoft.com/office/drawing/2014/main" id="{86B5DA88-399A-F98E-4907-EE92AEB06E36}"/>
              </a:ext>
            </a:extLst>
          </p:cNvPr>
          <p:cNvSpPr>
            <a:spLocks noGrp="1"/>
          </p:cNvSpPr>
          <p:nvPr>
            <p:ph type="sldNum" sz="quarter" idx="12"/>
          </p:nvPr>
        </p:nvSpPr>
        <p:spPr>
          <a:xfrm>
            <a:off x="11083936" y="6304011"/>
            <a:ext cx="551167" cy="365125"/>
          </a:xfrm>
        </p:spPr>
        <p:txBody>
          <a:bodyPr/>
          <a:lstStyle/>
          <a:p>
            <a:r>
              <a:rPr lang="en-US" sz="2000" b="1" dirty="0">
                <a:cs typeface="Calibri"/>
              </a:rPr>
              <a:t>13</a:t>
            </a:r>
          </a:p>
        </p:txBody>
      </p:sp>
      <p:sp>
        <p:nvSpPr>
          <p:cNvPr id="27" name="TextBox 26">
            <a:extLst>
              <a:ext uri="{FF2B5EF4-FFF2-40B4-BE49-F238E27FC236}">
                <a16:creationId xmlns:a16="http://schemas.microsoft.com/office/drawing/2014/main" id="{1F11490C-B8EB-123E-E095-A1DE8050CEB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29" name="TextBox 28">
            <a:extLst>
              <a:ext uri="{FF2B5EF4-FFF2-40B4-BE49-F238E27FC236}">
                <a16:creationId xmlns:a16="http://schemas.microsoft.com/office/drawing/2014/main" id="{75CCF34C-6695-9611-DDC8-911A3DB5A88F}"/>
              </a:ext>
            </a:extLst>
          </p:cNvPr>
          <p:cNvSpPr txBox="1"/>
          <p:nvPr/>
        </p:nvSpPr>
        <p:spPr>
          <a:xfrm>
            <a:off x="2815410" y="4504267"/>
            <a:ext cx="672857" cy="624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pic>
        <p:nvPicPr>
          <p:cNvPr id="31" name="Picture 3">
            <a:extLst>
              <a:ext uri="{FF2B5EF4-FFF2-40B4-BE49-F238E27FC236}">
                <a16:creationId xmlns:a16="http://schemas.microsoft.com/office/drawing/2014/main" id="{CFEF0483-C4EF-6EA0-2605-808773AF7EB2}"/>
              </a:ext>
            </a:extLst>
          </p:cNvPr>
          <p:cNvPicPr>
            <a:picLocks noChangeAspect="1"/>
          </p:cNvPicPr>
          <p:nvPr/>
        </p:nvPicPr>
        <p:blipFill>
          <a:blip r:embed="rId7"/>
          <a:stretch>
            <a:fillRect/>
          </a:stretch>
        </p:blipFill>
        <p:spPr>
          <a:xfrm>
            <a:off x="0" y="3299"/>
            <a:ext cx="1767840" cy="1578361"/>
          </a:xfrm>
          <a:prstGeom prst="rect">
            <a:avLst/>
          </a:prstGeom>
        </p:spPr>
      </p:pic>
      <p:pic>
        <p:nvPicPr>
          <p:cNvPr id="33" name="Picture 3">
            <a:extLst>
              <a:ext uri="{FF2B5EF4-FFF2-40B4-BE49-F238E27FC236}">
                <a16:creationId xmlns:a16="http://schemas.microsoft.com/office/drawing/2014/main" id="{9B81839F-2D45-E4BE-FC63-5DA7164FE381}"/>
              </a:ext>
            </a:extLst>
          </p:cNvPr>
          <p:cNvPicPr>
            <a:picLocks noChangeAspect="1"/>
          </p:cNvPicPr>
          <p:nvPr/>
        </p:nvPicPr>
        <p:blipFill>
          <a:blip r:embed="rId8"/>
          <a:stretch>
            <a:fillRect/>
          </a:stretch>
        </p:blipFill>
        <p:spPr>
          <a:xfrm>
            <a:off x="10373360" y="-5080"/>
            <a:ext cx="1818640" cy="1584960"/>
          </a:xfrm>
          <a:prstGeom prst="rect">
            <a:avLst/>
          </a:prstGeom>
        </p:spPr>
      </p:pic>
      <p:sp>
        <p:nvSpPr>
          <p:cNvPr id="37" name="AutoShape 2" descr="See the source image">
            <a:extLst>
              <a:ext uri="{FF2B5EF4-FFF2-40B4-BE49-F238E27FC236}">
                <a16:creationId xmlns:a16="http://schemas.microsoft.com/office/drawing/2014/main" id="{079F2E35-1D57-637C-F412-BE63B879B44E}"/>
              </a:ext>
            </a:extLst>
          </p:cNvPr>
          <p:cNvSpPr>
            <a:spLocks noChangeAspect="1" noChangeArrowheads="1"/>
          </p:cNvSpPr>
          <p:nvPr/>
        </p:nvSpPr>
        <p:spPr bwMode="auto">
          <a:xfrm>
            <a:off x="3748859" y="4277389"/>
            <a:ext cx="117709" cy="1177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57622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ppt_y</p:attrName>
                                        </p:attrNameLst>
                                      </p:cBhvr>
                                      <p:tavLst>
                                        <p:tav tm="0">
                                          <p:val>
                                            <p:strVal val="#ppt_y+#ppt_h*1.125000"/>
                                          </p:val>
                                        </p:tav>
                                        <p:tav tm="100000">
                                          <p:val>
                                            <p:strVal val="#ppt_y"/>
                                          </p:val>
                                        </p:tav>
                                      </p:tavLst>
                                    </p:anim>
                                    <p:animEffect transition="in" filter="wipe(up)">
                                      <p:cBhvr>
                                        <p:cTn id="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11">
            <a:extLst>
              <a:ext uri="{FF2B5EF4-FFF2-40B4-BE49-F238E27FC236}">
                <a16:creationId xmlns:a16="http://schemas.microsoft.com/office/drawing/2014/main" id="{2A5506A7-C125-00BD-3746-200BC556EA53}"/>
              </a:ext>
            </a:extLst>
          </p:cNvPr>
          <p:cNvSpPr>
            <a:spLocks noGrp="1"/>
          </p:cNvSpPr>
          <p:nvPr>
            <p:ph type="sldNum" sz="quarter" idx="12"/>
          </p:nvPr>
        </p:nvSpPr>
        <p:spPr>
          <a:xfrm>
            <a:off x="11138365" y="6369325"/>
            <a:ext cx="551167" cy="365125"/>
          </a:xfrm>
        </p:spPr>
        <p:txBody>
          <a:bodyPr/>
          <a:lstStyle/>
          <a:p>
            <a:r>
              <a:rPr lang="en-US" sz="2000" b="1" dirty="0">
                <a:cs typeface="Calibri"/>
              </a:rPr>
              <a:t>14</a:t>
            </a:r>
          </a:p>
        </p:txBody>
      </p:sp>
      <p:sp>
        <p:nvSpPr>
          <p:cNvPr id="11" name="TextBox 10">
            <a:extLst>
              <a:ext uri="{FF2B5EF4-FFF2-40B4-BE49-F238E27FC236}">
                <a16:creationId xmlns:a16="http://schemas.microsoft.com/office/drawing/2014/main" id="{1E6A9F18-B313-3384-57AF-CA73901C8091}"/>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15" name="Picture 3">
            <a:extLst>
              <a:ext uri="{FF2B5EF4-FFF2-40B4-BE49-F238E27FC236}">
                <a16:creationId xmlns:a16="http://schemas.microsoft.com/office/drawing/2014/main" id="{7A1FA168-C1D7-DE13-395B-66995F3366AF}"/>
              </a:ext>
            </a:extLst>
          </p:cNvPr>
          <p:cNvPicPr>
            <a:picLocks noChangeAspect="1"/>
          </p:cNvPicPr>
          <p:nvPr/>
        </p:nvPicPr>
        <p:blipFill>
          <a:blip r:embed="rId2"/>
          <a:stretch>
            <a:fillRect/>
          </a:stretch>
        </p:blipFill>
        <p:spPr>
          <a:xfrm>
            <a:off x="0" y="3299"/>
            <a:ext cx="1767840" cy="1578361"/>
          </a:xfrm>
          <a:prstGeom prst="rect">
            <a:avLst/>
          </a:prstGeom>
        </p:spPr>
      </p:pic>
      <p:pic>
        <p:nvPicPr>
          <p:cNvPr id="17" name="Picture 3">
            <a:extLst>
              <a:ext uri="{FF2B5EF4-FFF2-40B4-BE49-F238E27FC236}">
                <a16:creationId xmlns:a16="http://schemas.microsoft.com/office/drawing/2014/main" id="{6741A1C4-3130-3781-E5FB-93EFBC8F7393}"/>
              </a:ext>
            </a:extLst>
          </p:cNvPr>
          <p:cNvPicPr>
            <a:picLocks noChangeAspect="1"/>
          </p:cNvPicPr>
          <p:nvPr/>
        </p:nvPicPr>
        <p:blipFill>
          <a:blip r:embed="rId3"/>
          <a:stretch>
            <a:fillRect/>
          </a:stretch>
        </p:blipFill>
        <p:spPr>
          <a:xfrm>
            <a:off x="10373360" y="-5080"/>
            <a:ext cx="1818640" cy="1584960"/>
          </a:xfrm>
          <a:prstGeom prst="rect">
            <a:avLst/>
          </a:prstGeom>
        </p:spPr>
      </p:pic>
      <p:sp>
        <p:nvSpPr>
          <p:cNvPr id="21" name="AutoShape 2" descr="See the source image">
            <a:extLst>
              <a:ext uri="{FF2B5EF4-FFF2-40B4-BE49-F238E27FC236}">
                <a16:creationId xmlns:a16="http://schemas.microsoft.com/office/drawing/2014/main" id="{984E6F87-C6A5-25E6-DBD8-9CBD5340E7E8}"/>
              </a:ext>
            </a:extLst>
          </p:cNvPr>
          <p:cNvSpPr>
            <a:spLocks noChangeAspect="1" noChangeArrowheads="1"/>
          </p:cNvSpPr>
          <p:nvPr/>
        </p:nvSpPr>
        <p:spPr bwMode="auto">
          <a:xfrm>
            <a:off x="3748859" y="4277389"/>
            <a:ext cx="117709" cy="1177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TextBox 21">
            <a:extLst>
              <a:ext uri="{FF2B5EF4-FFF2-40B4-BE49-F238E27FC236}">
                <a16:creationId xmlns:a16="http://schemas.microsoft.com/office/drawing/2014/main" id="{831DB4C1-0C4F-B353-0C22-2E41F15F61A4}"/>
              </a:ext>
            </a:extLst>
          </p:cNvPr>
          <p:cNvSpPr txBox="1"/>
          <p:nvPr/>
        </p:nvSpPr>
        <p:spPr>
          <a:xfrm>
            <a:off x="4659088" y="783772"/>
            <a:ext cx="420188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400" b="1" i="1" u="sng" dirty="0">
                <a:solidFill>
                  <a:srgbClr val="164794"/>
                </a:solidFill>
                <a:latin typeface="SimSun"/>
                <a:ea typeface="SimSun"/>
                <a:cs typeface="Calibri"/>
              </a:rPr>
              <a:t>RESULT</a:t>
            </a:r>
          </a:p>
        </p:txBody>
      </p:sp>
      <p:sp>
        <p:nvSpPr>
          <p:cNvPr id="23" name="TextBox 22">
            <a:extLst>
              <a:ext uri="{FF2B5EF4-FFF2-40B4-BE49-F238E27FC236}">
                <a16:creationId xmlns:a16="http://schemas.microsoft.com/office/drawing/2014/main" id="{82B56D2D-FE93-D546-5B60-DF0423C88CA0}"/>
              </a:ext>
            </a:extLst>
          </p:cNvPr>
          <p:cNvSpPr txBox="1"/>
          <p:nvPr/>
        </p:nvSpPr>
        <p:spPr>
          <a:xfrm>
            <a:off x="1153887" y="2155372"/>
            <a:ext cx="9884228"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i="1" dirty="0">
                <a:solidFill>
                  <a:srgbClr val="164794"/>
                </a:solidFill>
                <a:ea typeface="+mn-lt"/>
                <a:cs typeface="+mn-lt"/>
              </a:rPr>
              <a:t>The automatic doorbell circuit, which we assembled, generates Beeping sound at working and as we know that the human hearing frequency is 20Hz to 20KHz. Thus, there would be no problem related to this frequency to humans. The buzzer produces the sound in the frequency range of 20Hz to 20K Hz which is hear-able to any human when an object comes closer to the sensors. This project is ecofriendly and as seen from the appendix which is a very low-cost and is affordable by any average consumer.</a:t>
            </a:r>
            <a:endParaRPr lang="en-US" sz="2800" i="1" dirty="0">
              <a:solidFill>
                <a:srgbClr val="164794"/>
              </a:solidFill>
              <a:cs typeface="Calibri"/>
            </a:endParaRPr>
          </a:p>
        </p:txBody>
      </p:sp>
    </p:spTree>
    <p:extLst>
      <p:ext uri="{BB962C8B-B14F-4D97-AF65-F5344CB8AC3E}">
        <p14:creationId xmlns:p14="http://schemas.microsoft.com/office/powerpoint/2010/main" val="670109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D15B8-750A-5A35-B82B-C1280B954F39}"/>
              </a:ext>
            </a:extLst>
          </p:cNvPr>
          <p:cNvSpPr>
            <a:spLocks noGrp="1"/>
          </p:cNvSpPr>
          <p:nvPr>
            <p:ph type="title"/>
          </p:nvPr>
        </p:nvSpPr>
        <p:spPr>
          <a:xfrm>
            <a:off x="1616953" y="375563"/>
            <a:ext cx="8953970" cy="1457266"/>
          </a:xfrm>
        </p:spPr>
        <p:txBody>
          <a:bodyPr vert="horz" lIns="91440" tIns="45720" rIns="91440" bIns="45720" rtlCol="0" anchor="ctr">
            <a:noAutofit/>
          </a:bodyPr>
          <a:lstStyle/>
          <a:p>
            <a:r>
              <a:rPr lang="en-US" sz="4400" b="1" i="1" u="sng" dirty="0">
                <a:solidFill>
                  <a:srgbClr val="164794"/>
                </a:solidFill>
                <a:latin typeface="SimSun"/>
                <a:ea typeface="SimSun"/>
                <a:cs typeface="Calibri Light" panose="020F0302020204030204"/>
              </a:rPr>
              <a:t>IMPLEMENTATION PROGRESS SO FAR</a:t>
            </a:r>
          </a:p>
        </p:txBody>
      </p:sp>
      <p:sp>
        <p:nvSpPr>
          <p:cNvPr id="3" name="Content Placeholder 2">
            <a:extLst>
              <a:ext uri="{FF2B5EF4-FFF2-40B4-BE49-F238E27FC236}">
                <a16:creationId xmlns:a16="http://schemas.microsoft.com/office/drawing/2014/main" id="{16B2484F-1F9D-D02B-40B7-38E524B826A0}"/>
              </a:ext>
            </a:extLst>
          </p:cNvPr>
          <p:cNvSpPr>
            <a:spLocks noGrp="1"/>
          </p:cNvSpPr>
          <p:nvPr>
            <p:ph idx="1"/>
          </p:nvPr>
        </p:nvSpPr>
        <p:spPr>
          <a:xfrm>
            <a:off x="1120422" y="2418292"/>
            <a:ext cx="10515600" cy="4351338"/>
          </a:xfrm>
        </p:spPr>
        <p:txBody>
          <a:bodyPr vert="horz" lIns="91440" tIns="45720" rIns="91440" bIns="45720" rtlCol="0" anchor="t">
            <a:normAutofit/>
          </a:bodyPr>
          <a:lstStyle/>
          <a:p>
            <a:pPr marL="0" indent="0">
              <a:buNone/>
            </a:pPr>
            <a:r>
              <a:rPr lang="en-US">
                <a:cs typeface="Calibri" panose="020F0502020204030204"/>
              </a:rPr>
              <a:t>  </a:t>
            </a:r>
          </a:p>
        </p:txBody>
      </p:sp>
      <p:sp>
        <p:nvSpPr>
          <p:cNvPr id="12" name="Slide Number Placeholder 11">
            <a:extLst>
              <a:ext uri="{FF2B5EF4-FFF2-40B4-BE49-F238E27FC236}">
                <a16:creationId xmlns:a16="http://schemas.microsoft.com/office/drawing/2014/main" id="{9EDEF6FC-5B7E-561E-1771-A534240AF9B2}"/>
              </a:ext>
            </a:extLst>
          </p:cNvPr>
          <p:cNvSpPr>
            <a:spLocks noGrp="1"/>
          </p:cNvSpPr>
          <p:nvPr>
            <p:ph type="sldNum" sz="quarter" idx="12"/>
          </p:nvPr>
        </p:nvSpPr>
        <p:spPr>
          <a:xfrm>
            <a:off x="11083936" y="6304011"/>
            <a:ext cx="551167" cy="365125"/>
          </a:xfrm>
        </p:spPr>
        <p:txBody>
          <a:bodyPr/>
          <a:lstStyle/>
          <a:p>
            <a:r>
              <a:rPr lang="en-US" sz="2000" b="1" dirty="0">
                <a:cs typeface="Calibri"/>
              </a:rPr>
              <a:t>15</a:t>
            </a:r>
          </a:p>
        </p:txBody>
      </p:sp>
      <p:sp>
        <p:nvSpPr>
          <p:cNvPr id="4" name="TextBox 3">
            <a:extLst>
              <a:ext uri="{FF2B5EF4-FFF2-40B4-BE49-F238E27FC236}">
                <a16:creationId xmlns:a16="http://schemas.microsoft.com/office/drawing/2014/main" id="{CDE0372C-DC6F-05E7-61A6-8C214D41724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5" name="Table 5">
            <a:extLst>
              <a:ext uri="{FF2B5EF4-FFF2-40B4-BE49-F238E27FC236}">
                <a16:creationId xmlns:a16="http://schemas.microsoft.com/office/drawing/2014/main" id="{16C5DA66-2AE5-DA2D-A540-5A2C305746A3}"/>
              </a:ext>
            </a:extLst>
          </p:cNvPr>
          <p:cNvGraphicFramePr>
            <a:graphicFrameLocks noGrp="1"/>
          </p:cNvGraphicFramePr>
          <p:nvPr>
            <p:extLst>
              <p:ext uri="{D42A27DB-BD31-4B8C-83A1-F6EECF244321}">
                <p14:modId xmlns:p14="http://schemas.microsoft.com/office/powerpoint/2010/main" val="31273547"/>
              </p:ext>
            </p:extLst>
          </p:nvPr>
        </p:nvGraphicFramePr>
        <p:xfrm>
          <a:off x="1001485" y="1905000"/>
          <a:ext cx="10603325" cy="4259403"/>
        </p:xfrm>
        <a:graphic>
          <a:graphicData uri="http://schemas.openxmlformats.org/drawingml/2006/table">
            <a:tbl>
              <a:tblPr firstRow="1" bandRow="1">
                <a:tableStyleId>{5C22544A-7EE6-4342-B048-85BDC9FD1C3A}</a:tableStyleId>
              </a:tblPr>
              <a:tblGrid>
                <a:gridCol w="3699249">
                  <a:extLst>
                    <a:ext uri="{9D8B030D-6E8A-4147-A177-3AD203B41FA5}">
                      <a16:colId xmlns:a16="http://schemas.microsoft.com/office/drawing/2014/main" val="3535694536"/>
                    </a:ext>
                  </a:extLst>
                </a:gridCol>
                <a:gridCol w="3452038">
                  <a:extLst>
                    <a:ext uri="{9D8B030D-6E8A-4147-A177-3AD203B41FA5}">
                      <a16:colId xmlns:a16="http://schemas.microsoft.com/office/drawing/2014/main" val="346404957"/>
                    </a:ext>
                  </a:extLst>
                </a:gridCol>
                <a:gridCol w="3452038">
                  <a:extLst>
                    <a:ext uri="{9D8B030D-6E8A-4147-A177-3AD203B41FA5}">
                      <a16:colId xmlns:a16="http://schemas.microsoft.com/office/drawing/2014/main" val="230706381"/>
                    </a:ext>
                  </a:extLst>
                </a:gridCol>
              </a:tblGrid>
              <a:tr h="1505848">
                <a:tc>
                  <a:txBody>
                    <a:bodyPr/>
                    <a:lstStyle/>
                    <a:p>
                      <a:endParaRPr lang="en-US"/>
                    </a:p>
                    <a:p>
                      <a:pPr lvl="0">
                        <a:buNone/>
                      </a:pPr>
                      <a:r>
                        <a:rPr lang="en-US" sz="2800" dirty="0"/>
                        <a:t>                APRIL </a:t>
                      </a:r>
                    </a:p>
                  </a:txBody>
                  <a:tcPr/>
                </a:tc>
                <a:tc>
                  <a:txBody>
                    <a:bodyPr/>
                    <a:lstStyle/>
                    <a:p>
                      <a:endParaRPr lang="en-US"/>
                    </a:p>
                    <a:p>
                      <a:pPr lvl="0">
                        <a:buNone/>
                      </a:pPr>
                      <a:r>
                        <a:rPr lang="en-US" sz="2000" dirty="0"/>
                        <a:t>Study of projects , purchase of components.</a:t>
                      </a:r>
                    </a:p>
                  </a:txBody>
                  <a:tcPr/>
                </a:tc>
                <a:tc>
                  <a:txBody>
                    <a:bodyPr/>
                    <a:lstStyle/>
                    <a:p>
                      <a:endParaRPr lang="en-US"/>
                    </a:p>
                    <a:p>
                      <a:pPr lvl="0">
                        <a:buNone/>
                      </a:pPr>
                      <a:r>
                        <a:rPr lang="en-US" sz="2800" dirty="0"/>
                        <a:t>   Done.</a:t>
                      </a:r>
                    </a:p>
                  </a:txBody>
                  <a:tcPr/>
                </a:tc>
                <a:extLst>
                  <a:ext uri="{0D108BD9-81ED-4DB2-BD59-A6C34878D82A}">
                    <a16:rowId xmlns:a16="http://schemas.microsoft.com/office/drawing/2014/main" val="2328481482"/>
                  </a:ext>
                </a:extLst>
              </a:tr>
              <a:tr h="1548873">
                <a:tc>
                  <a:txBody>
                    <a:bodyPr/>
                    <a:lstStyle/>
                    <a:p>
                      <a:endParaRPr lang="en-US"/>
                    </a:p>
                    <a:p>
                      <a:pPr lvl="0">
                        <a:buNone/>
                      </a:pPr>
                      <a:r>
                        <a:rPr lang="en-US" sz="2800" dirty="0"/>
                        <a:t>                MAY</a:t>
                      </a:r>
                    </a:p>
                  </a:txBody>
                  <a:tcPr/>
                </a:tc>
                <a:tc>
                  <a:txBody>
                    <a:bodyPr/>
                    <a:lstStyle/>
                    <a:p>
                      <a:endParaRPr lang="en-US"/>
                    </a:p>
                    <a:p>
                      <a:pPr marL="342900" lvl="0" indent="-342900">
                        <a:buFont typeface="Arial"/>
                        <a:buChar char="•"/>
                      </a:pPr>
                      <a:r>
                        <a:rPr lang="en-US" sz="2000" dirty="0"/>
                        <a:t>Implementation of part of project .</a:t>
                      </a:r>
                    </a:p>
                    <a:p>
                      <a:pPr marL="342900" lvl="0" indent="-342900">
                        <a:buFont typeface="Arial"/>
                        <a:buChar char="•"/>
                      </a:pPr>
                      <a:r>
                        <a:rPr lang="en-US" sz="2000" dirty="0"/>
                        <a:t>review.</a:t>
                      </a:r>
                      <a:endParaRPr lang="en-US" dirty="0"/>
                    </a:p>
                  </a:txBody>
                  <a:tcPr/>
                </a:tc>
                <a:tc>
                  <a:txBody>
                    <a:bodyPr/>
                    <a:lstStyle/>
                    <a:p>
                      <a:endParaRPr lang="en-US"/>
                    </a:p>
                    <a:p>
                      <a:pPr marL="342900" lvl="0" indent="-342900" algn="l">
                        <a:lnSpc>
                          <a:spcPct val="100000"/>
                        </a:lnSpc>
                        <a:spcBef>
                          <a:spcPts val="0"/>
                        </a:spcBef>
                        <a:spcAft>
                          <a:spcPts val="0"/>
                        </a:spcAft>
                        <a:buFont typeface="Arial"/>
                        <a:buChar char="•"/>
                      </a:pPr>
                      <a:r>
                        <a:rPr lang="en-US" sz="2400" b="1" i="0" u="none" strike="noStrike" noProof="0" dirty="0">
                          <a:latin typeface="Calibri"/>
                        </a:rPr>
                        <a:t>Done.</a:t>
                      </a:r>
                    </a:p>
                    <a:p>
                      <a:pPr marL="285750" lvl="0" indent="-285750">
                        <a:buFont typeface="Arial"/>
                        <a:buChar char="•"/>
                      </a:pPr>
                      <a:endParaRPr lang="en-US" sz="2400"/>
                    </a:p>
                    <a:p>
                      <a:pPr marL="342900" lvl="0" indent="-342900">
                        <a:buFont typeface="Arial"/>
                        <a:buChar char="•"/>
                      </a:pPr>
                      <a:r>
                        <a:rPr lang="en-US" sz="2400" b="1" dirty="0"/>
                        <a:t>Done.</a:t>
                      </a:r>
                    </a:p>
                  </a:txBody>
                  <a:tcPr/>
                </a:tc>
                <a:extLst>
                  <a:ext uri="{0D108BD9-81ED-4DB2-BD59-A6C34878D82A}">
                    <a16:rowId xmlns:a16="http://schemas.microsoft.com/office/drawing/2014/main" val="1650439087"/>
                  </a:ext>
                </a:extLst>
              </a:tr>
              <a:tr h="1204682">
                <a:tc>
                  <a:txBody>
                    <a:bodyPr/>
                    <a:lstStyle/>
                    <a:p>
                      <a:endParaRPr lang="en-US"/>
                    </a:p>
                    <a:p>
                      <a:pPr lvl="0">
                        <a:buNone/>
                      </a:pPr>
                      <a:r>
                        <a:rPr lang="en-US" sz="2800" dirty="0"/>
                        <a:t>                JUNE</a:t>
                      </a:r>
                    </a:p>
                  </a:txBody>
                  <a:tcPr/>
                </a:tc>
                <a:tc>
                  <a:txBody>
                    <a:bodyPr/>
                    <a:lstStyle/>
                    <a:p>
                      <a:endParaRPr lang="en-US"/>
                    </a:p>
                    <a:p>
                      <a:pPr lvl="0">
                        <a:buNone/>
                      </a:pPr>
                      <a:r>
                        <a:rPr lang="en-US" sz="2000" dirty="0"/>
                        <a:t>Completion and preparation of report</a:t>
                      </a:r>
                    </a:p>
                  </a:txBody>
                  <a:tcPr/>
                </a:tc>
                <a:tc>
                  <a:txBody>
                    <a:bodyPr/>
                    <a:lstStyle/>
                    <a:p>
                      <a:endParaRPr lang="en-US"/>
                    </a:p>
                    <a:p>
                      <a:pPr marL="342900" lvl="0" indent="-342900">
                        <a:buFont typeface="Arial"/>
                        <a:buChar char="•"/>
                      </a:pPr>
                      <a:r>
                        <a:rPr lang="en-US" sz="2400" b="1" dirty="0"/>
                        <a:t>Done.</a:t>
                      </a:r>
                    </a:p>
                  </a:txBody>
                  <a:tcPr/>
                </a:tc>
                <a:extLst>
                  <a:ext uri="{0D108BD9-81ED-4DB2-BD59-A6C34878D82A}">
                    <a16:rowId xmlns:a16="http://schemas.microsoft.com/office/drawing/2014/main" val="1824313007"/>
                  </a:ext>
                </a:extLst>
              </a:tr>
            </a:tbl>
          </a:graphicData>
        </a:graphic>
      </p:graphicFrame>
      <p:sp>
        <p:nvSpPr>
          <p:cNvPr id="7" name="TextBox 6">
            <a:extLst>
              <a:ext uri="{FF2B5EF4-FFF2-40B4-BE49-F238E27FC236}">
                <a16:creationId xmlns:a16="http://schemas.microsoft.com/office/drawing/2014/main" id="{3F6847B2-F534-FCE1-2092-BC370B7E4697}"/>
              </a:ext>
            </a:extLst>
          </p:cNvPr>
          <p:cNvSpPr txBox="1"/>
          <p:nvPr/>
        </p:nvSpPr>
        <p:spPr>
          <a:xfrm>
            <a:off x="5010150" y="3486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pic>
        <p:nvPicPr>
          <p:cNvPr id="14" name="Picture 3">
            <a:extLst>
              <a:ext uri="{FF2B5EF4-FFF2-40B4-BE49-F238E27FC236}">
                <a16:creationId xmlns:a16="http://schemas.microsoft.com/office/drawing/2014/main" id="{2388DA30-3176-C3A2-0AF3-D47BACCB6128}"/>
              </a:ext>
            </a:extLst>
          </p:cNvPr>
          <p:cNvPicPr>
            <a:picLocks noChangeAspect="1"/>
          </p:cNvPicPr>
          <p:nvPr/>
        </p:nvPicPr>
        <p:blipFill>
          <a:blip r:embed="rId2"/>
          <a:stretch>
            <a:fillRect/>
          </a:stretch>
        </p:blipFill>
        <p:spPr>
          <a:xfrm>
            <a:off x="0" y="3299"/>
            <a:ext cx="1767840" cy="1578361"/>
          </a:xfrm>
          <a:prstGeom prst="rect">
            <a:avLst/>
          </a:prstGeom>
        </p:spPr>
      </p:pic>
      <p:pic>
        <p:nvPicPr>
          <p:cNvPr id="8" name="Picture 3">
            <a:extLst>
              <a:ext uri="{FF2B5EF4-FFF2-40B4-BE49-F238E27FC236}">
                <a16:creationId xmlns:a16="http://schemas.microsoft.com/office/drawing/2014/main" id="{4DBDAA16-7A41-2210-6970-4D784B90A6F0}"/>
              </a:ext>
            </a:extLst>
          </p:cNvPr>
          <p:cNvPicPr>
            <a:picLocks noChangeAspect="1"/>
          </p:cNvPicPr>
          <p:nvPr/>
        </p:nvPicPr>
        <p:blipFill>
          <a:blip r:embed="rId3"/>
          <a:stretch>
            <a:fillRect/>
          </a:stretch>
        </p:blipFill>
        <p:spPr>
          <a:xfrm>
            <a:off x="10373360" y="-5080"/>
            <a:ext cx="1818640" cy="1584960"/>
          </a:xfrm>
          <a:prstGeom prst="rect">
            <a:avLst/>
          </a:prstGeom>
        </p:spPr>
      </p:pic>
    </p:spTree>
    <p:extLst>
      <p:ext uri="{BB962C8B-B14F-4D97-AF65-F5344CB8AC3E}">
        <p14:creationId xmlns:p14="http://schemas.microsoft.com/office/powerpoint/2010/main" val="279340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84C7B8-EDCF-0118-C64E-FDC03AB48080}"/>
              </a:ext>
            </a:extLst>
          </p:cNvPr>
          <p:cNvSpPr txBox="1"/>
          <p:nvPr/>
        </p:nvSpPr>
        <p:spPr>
          <a:xfrm>
            <a:off x="2981473" y="369657"/>
            <a:ext cx="705104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200" b="1" i="1" dirty="0">
                <a:solidFill>
                  <a:srgbClr val="000000"/>
                </a:solidFill>
                <a:cs typeface="Calibri"/>
              </a:rPr>
              <a:t>THANK  YOU !</a:t>
            </a:r>
            <a:endParaRPr lang="en-US">
              <a:solidFill>
                <a:srgbClr val="000000"/>
              </a:solidFill>
            </a:endParaRPr>
          </a:p>
        </p:txBody>
      </p:sp>
      <p:pic>
        <p:nvPicPr>
          <p:cNvPr id="7" name="Picture 3">
            <a:extLst>
              <a:ext uri="{FF2B5EF4-FFF2-40B4-BE49-F238E27FC236}">
                <a16:creationId xmlns:a16="http://schemas.microsoft.com/office/drawing/2014/main" id="{DFC33166-6789-AA0C-B531-07F4C4ED03E9}"/>
              </a:ext>
            </a:extLst>
          </p:cNvPr>
          <p:cNvPicPr>
            <a:picLocks noChangeAspect="1"/>
          </p:cNvPicPr>
          <p:nvPr/>
        </p:nvPicPr>
        <p:blipFill>
          <a:blip r:embed="rId2"/>
          <a:stretch>
            <a:fillRect/>
          </a:stretch>
        </p:blipFill>
        <p:spPr>
          <a:xfrm>
            <a:off x="0" y="3299"/>
            <a:ext cx="1767840" cy="1578361"/>
          </a:xfrm>
          <a:prstGeom prst="rect">
            <a:avLst/>
          </a:prstGeom>
        </p:spPr>
      </p:pic>
      <p:pic>
        <p:nvPicPr>
          <p:cNvPr id="9" name="Picture 3">
            <a:extLst>
              <a:ext uri="{FF2B5EF4-FFF2-40B4-BE49-F238E27FC236}">
                <a16:creationId xmlns:a16="http://schemas.microsoft.com/office/drawing/2014/main" id="{6E8279F2-40A5-F28B-FAA3-87FC7EDD1C06}"/>
              </a:ext>
            </a:extLst>
          </p:cNvPr>
          <p:cNvPicPr>
            <a:picLocks noChangeAspect="1"/>
          </p:cNvPicPr>
          <p:nvPr/>
        </p:nvPicPr>
        <p:blipFill>
          <a:blip r:embed="rId3"/>
          <a:stretch>
            <a:fillRect/>
          </a:stretch>
        </p:blipFill>
        <p:spPr>
          <a:xfrm>
            <a:off x="10373360" y="-5080"/>
            <a:ext cx="1818640" cy="1584960"/>
          </a:xfrm>
          <a:prstGeom prst="rect">
            <a:avLst/>
          </a:prstGeom>
        </p:spPr>
      </p:pic>
      <p:pic>
        <p:nvPicPr>
          <p:cNvPr id="11" name="Picture 11">
            <a:extLst>
              <a:ext uri="{FF2B5EF4-FFF2-40B4-BE49-F238E27FC236}">
                <a16:creationId xmlns:a16="http://schemas.microsoft.com/office/drawing/2014/main" id="{036DE845-DC35-A431-5AF2-D2377E47B7BA}"/>
              </a:ext>
            </a:extLst>
          </p:cNvPr>
          <p:cNvPicPr>
            <a:picLocks noChangeAspect="1"/>
          </p:cNvPicPr>
          <p:nvPr/>
        </p:nvPicPr>
        <p:blipFill>
          <a:blip r:embed="rId4"/>
          <a:stretch>
            <a:fillRect/>
          </a:stretch>
        </p:blipFill>
        <p:spPr>
          <a:xfrm>
            <a:off x="2310966" y="2163128"/>
            <a:ext cx="7654967" cy="3624849"/>
          </a:xfrm>
          <a:prstGeom prst="rect">
            <a:avLst/>
          </a:prstGeom>
        </p:spPr>
      </p:pic>
      <p:sp>
        <p:nvSpPr>
          <p:cNvPr id="2" name="Slide Number Placeholder 1">
            <a:extLst>
              <a:ext uri="{FF2B5EF4-FFF2-40B4-BE49-F238E27FC236}">
                <a16:creationId xmlns:a16="http://schemas.microsoft.com/office/drawing/2014/main" id="{9B6199A8-4D8A-B98F-5CD6-2B2DCB673D86}"/>
              </a:ext>
            </a:extLst>
          </p:cNvPr>
          <p:cNvSpPr>
            <a:spLocks noGrp="1"/>
          </p:cNvSpPr>
          <p:nvPr>
            <p:ph type="sldNum" sz="quarter" idx="12"/>
          </p:nvPr>
        </p:nvSpPr>
        <p:spPr/>
        <p:txBody>
          <a:bodyPr/>
          <a:lstStyle/>
          <a:p>
            <a:fld id="{4CE482DC-2269-4F26-9D2A-7E44B1A4CD85}" type="slidenum">
              <a:rPr lang="en-US" sz="2000" b="1" dirty="0"/>
              <a:t>16</a:t>
            </a:fld>
            <a:endParaRPr lang="en-US" sz="2000" b="1">
              <a:cs typeface="Calibri"/>
            </a:endParaRPr>
          </a:p>
        </p:txBody>
      </p:sp>
    </p:spTree>
    <p:extLst>
      <p:ext uri="{BB962C8B-B14F-4D97-AF65-F5344CB8AC3E}">
        <p14:creationId xmlns:p14="http://schemas.microsoft.com/office/powerpoint/2010/main" val="354437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checkerboard(across)">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A048597-EF19-4CF2-BFA2-493DCF17C62E}"/>
              </a:ext>
            </a:extLst>
          </p:cNvPr>
          <p:cNvSpPr txBox="1"/>
          <p:nvPr/>
        </p:nvSpPr>
        <p:spPr>
          <a:xfrm>
            <a:off x="1614272" y="586705"/>
            <a:ext cx="875453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i="1" dirty="0">
                <a:solidFill>
                  <a:srgbClr val="164794"/>
                </a:solidFill>
                <a:latin typeface="SimSun"/>
                <a:ea typeface="SimSun"/>
              </a:rPr>
              <a:t> </a:t>
            </a:r>
            <a:r>
              <a:rPr lang="en-US" sz="4400" b="1" i="1" u="sng" dirty="0">
                <a:solidFill>
                  <a:srgbClr val="164794"/>
                </a:solidFill>
                <a:latin typeface="SimSun"/>
                <a:ea typeface="SimSun"/>
              </a:rPr>
              <a:t>TABLE OF CONTENTS</a:t>
            </a:r>
            <a:endParaRPr lang="en-US" sz="4400" b="1" i="1" u="sng">
              <a:solidFill>
                <a:srgbClr val="164794"/>
              </a:solidFill>
              <a:latin typeface="SimSun"/>
              <a:ea typeface="SimSun"/>
              <a:cs typeface="Calibri"/>
            </a:endParaRPr>
          </a:p>
          <a:p>
            <a:pPr algn="ctr"/>
            <a:endParaRPr lang="en-US" sz="3600" b="1" u="sng" dirty="0">
              <a:cs typeface="Calibri"/>
            </a:endParaRPr>
          </a:p>
        </p:txBody>
      </p:sp>
      <p:sp>
        <p:nvSpPr>
          <p:cNvPr id="9" name="TextBox 8">
            <a:extLst>
              <a:ext uri="{FF2B5EF4-FFF2-40B4-BE49-F238E27FC236}">
                <a16:creationId xmlns:a16="http://schemas.microsoft.com/office/drawing/2014/main" id="{6EEA36FF-4028-92DD-F22B-6D0379A18096}"/>
              </a:ext>
            </a:extLst>
          </p:cNvPr>
          <p:cNvSpPr txBox="1"/>
          <p:nvPr/>
        </p:nvSpPr>
        <p:spPr>
          <a:xfrm>
            <a:off x="1477664" y="2067350"/>
            <a:ext cx="998690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q"/>
            </a:pPr>
            <a:r>
              <a:rPr lang="en-US" sz="2800" b="1" dirty="0">
                <a:solidFill>
                  <a:srgbClr val="476691"/>
                </a:solidFill>
                <a:latin typeface="SimSun"/>
                <a:ea typeface="SimSun"/>
                <a:cs typeface="Times New Roman"/>
              </a:rPr>
              <a:t>INTRODUCTION</a:t>
            </a:r>
            <a:endParaRPr lang="en-US" sz="2800" dirty="0">
              <a:solidFill>
                <a:srgbClr val="476691"/>
              </a:solidFill>
              <a:ea typeface="+mn-lt"/>
              <a:cs typeface="+mn-lt"/>
            </a:endParaRPr>
          </a:p>
          <a:p>
            <a:pPr marL="457200" indent="-457200">
              <a:buFont typeface="Wingdings,Sans-Serif"/>
              <a:buChar char="q"/>
            </a:pPr>
            <a:r>
              <a:rPr lang="en-US" sz="2800" b="1" dirty="0">
                <a:solidFill>
                  <a:srgbClr val="476691"/>
                </a:solidFill>
                <a:latin typeface="SimSun"/>
                <a:ea typeface="SimSun"/>
                <a:cs typeface="Times New Roman"/>
              </a:rPr>
              <a:t>ABSTRACT</a:t>
            </a:r>
            <a:endParaRPr lang="en-US" sz="2800" dirty="0">
              <a:ea typeface="+mn-lt"/>
              <a:cs typeface="+mn-lt"/>
            </a:endParaRPr>
          </a:p>
          <a:p>
            <a:pPr marL="457200" indent="-457200">
              <a:buFont typeface="Wingdings"/>
              <a:buChar char="q"/>
            </a:pPr>
            <a:r>
              <a:rPr lang="en-US" sz="2800" b="1" dirty="0">
                <a:solidFill>
                  <a:srgbClr val="476691"/>
                </a:solidFill>
                <a:latin typeface="SimSun"/>
                <a:ea typeface="SimSun"/>
                <a:cs typeface="Times New Roman"/>
              </a:rPr>
              <a:t>COMPONENTS LIST</a:t>
            </a:r>
            <a:endParaRPr lang="en-US" sz="2800">
              <a:solidFill>
                <a:srgbClr val="476691"/>
              </a:solidFill>
              <a:ea typeface="+mn-lt"/>
              <a:cs typeface="+mn-lt"/>
            </a:endParaRPr>
          </a:p>
          <a:p>
            <a:pPr marL="457200" indent="-457200">
              <a:buFont typeface="Wingdings"/>
              <a:buChar char="q"/>
            </a:pPr>
            <a:r>
              <a:rPr lang="en-US" sz="2800" b="1" dirty="0">
                <a:solidFill>
                  <a:srgbClr val="476691"/>
                </a:solidFill>
                <a:latin typeface="SimSun"/>
                <a:ea typeface="SimSun"/>
                <a:cs typeface="Times New Roman"/>
              </a:rPr>
              <a:t>IR SENSOR CIRCUIT</a:t>
            </a:r>
            <a:endParaRPr lang="en-US" sz="2800" dirty="0">
              <a:solidFill>
                <a:srgbClr val="476691"/>
              </a:solidFill>
              <a:ea typeface="+mn-lt"/>
              <a:cs typeface="+mn-lt"/>
            </a:endParaRPr>
          </a:p>
          <a:p>
            <a:pPr marL="457200" indent="-457200">
              <a:spcBef>
                <a:spcPct val="0"/>
              </a:spcBef>
              <a:buFont typeface="Wingdings"/>
              <a:buChar char="q"/>
            </a:pPr>
            <a:r>
              <a:rPr lang="en-US" sz="2800" b="1" dirty="0">
                <a:solidFill>
                  <a:srgbClr val="476691"/>
                </a:solidFill>
                <a:latin typeface="SimSun"/>
                <a:ea typeface="SimSun"/>
                <a:cs typeface="Times New Roman"/>
              </a:rPr>
              <a:t>WORKING OF TOUCHLESS DOORBELL</a:t>
            </a:r>
            <a:endParaRPr lang="en-US" sz="2800" dirty="0">
              <a:solidFill>
                <a:srgbClr val="476691"/>
              </a:solidFill>
              <a:latin typeface="Calibri" panose="020F0502020204030204"/>
              <a:ea typeface="SimSun"/>
              <a:cs typeface="Calibri" panose="020F0502020204030204"/>
            </a:endParaRPr>
          </a:p>
          <a:p>
            <a:pPr marL="457200" indent="-457200">
              <a:spcBef>
                <a:spcPct val="0"/>
              </a:spcBef>
              <a:buFont typeface="Wingdings"/>
              <a:buChar char="q"/>
            </a:pPr>
            <a:r>
              <a:rPr lang="en-US" sz="2800" b="1" dirty="0">
                <a:solidFill>
                  <a:srgbClr val="476691"/>
                </a:solidFill>
                <a:latin typeface="SimSun"/>
                <a:ea typeface="SimSun"/>
                <a:cs typeface="Times New Roman"/>
              </a:rPr>
              <a:t>APPLICATION OF TOUCHLESS DOORBELL SYSTEM</a:t>
            </a:r>
            <a:endParaRPr lang="en-US" sz="2800" b="1">
              <a:solidFill>
                <a:srgbClr val="476691"/>
              </a:solidFill>
              <a:ea typeface="+mn-lt"/>
              <a:cs typeface="+mn-lt"/>
            </a:endParaRPr>
          </a:p>
          <a:p>
            <a:pPr marL="457200" indent="-457200">
              <a:buFont typeface="Wingdings"/>
              <a:buChar char="q"/>
            </a:pPr>
            <a:r>
              <a:rPr lang="en-US" sz="2800" b="1" dirty="0">
                <a:solidFill>
                  <a:srgbClr val="476691"/>
                </a:solidFill>
                <a:latin typeface="SimSun"/>
                <a:ea typeface="SimSun"/>
                <a:cs typeface="Times New Roman"/>
              </a:rPr>
              <a:t>IMPLEMENTATION PROGRESS SO FAR</a:t>
            </a:r>
            <a:endParaRPr lang="en-US" sz="2800" b="1">
              <a:solidFill>
                <a:srgbClr val="476691"/>
              </a:solidFill>
              <a:ea typeface="+mn-lt"/>
              <a:cs typeface="+mn-lt"/>
            </a:endParaRPr>
          </a:p>
          <a:p>
            <a:pPr marL="457200" indent="-457200">
              <a:spcBef>
                <a:spcPct val="0"/>
              </a:spcBef>
              <a:buFont typeface="Wingdings"/>
              <a:buChar char="q"/>
            </a:pPr>
            <a:r>
              <a:rPr lang="en-US" sz="2800" b="1" dirty="0">
                <a:solidFill>
                  <a:srgbClr val="476691"/>
                </a:solidFill>
                <a:latin typeface="SimSun"/>
                <a:ea typeface="SimSun"/>
                <a:cs typeface="Times New Roman"/>
              </a:rPr>
              <a:t>REFERENCES</a:t>
            </a:r>
          </a:p>
          <a:p>
            <a:pPr marL="457200" indent="-457200">
              <a:spcBef>
                <a:spcPct val="0"/>
              </a:spcBef>
              <a:buFont typeface="Wingdings"/>
              <a:buChar char="q"/>
            </a:pPr>
            <a:r>
              <a:rPr lang="en-US" sz="2800" b="1" dirty="0">
                <a:solidFill>
                  <a:srgbClr val="476691"/>
                </a:solidFill>
                <a:latin typeface="SimSun"/>
                <a:ea typeface="SimSun"/>
                <a:cs typeface="Times New Roman"/>
              </a:rPr>
              <a:t>RESULTS</a:t>
            </a:r>
          </a:p>
        </p:txBody>
      </p:sp>
      <p:sp>
        <p:nvSpPr>
          <p:cNvPr id="2" name="Slide Number Placeholder 1">
            <a:extLst>
              <a:ext uri="{FF2B5EF4-FFF2-40B4-BE49-F238E27FC236}">
                <a16:creationId xmlns:a16="http://schemas.microsoft.com/office/drawing/2014/main" id="{E64DC3DC-37E9-0411-BFDC-EE3DDE808D4D}"/>
              </a:ext>
            </a:extLst>
          </p:cNvPr>
          <p:cNvSpPr>
            <a:spLocks noGrp="1"/>
          </p:cNvSpPr>
          <p:nvPr>
            <p:ph type="sldNum" sz="quarter" idx="12"/>
          </p:nvPr>
        </p:nvSpPr>
        <p:spPr/>
        <p:txBody>
          <a:bodyPr/>
          <a:lstStyle/>
          <a:p>
            <a:r>
              <a:rPr lang="en-US" sz="2000" b="1" dirty="0">
                <a:ea typeface="Calibri"/>
                <a:cs typeface="Calibri"/>
              </a:rPr>
              <a:t>2</a:t>
            </a:r>
          </a:p>
          <a:p>
            <a:endParaRPr lang="en-US">
              <a:ea typeface="Calibri"/>
              <a:cs typeface="Calibri"/>
            </a:endParaRPr>
          </a:p>
        </p:txBody>
      </p:sp>
      <p:pic>
        <p:nvPicPr>
          <p:cNvPr id="3" name="Picture 3">
            <a:extLst>
              <a:ext uri="{FF2B5EF4-FFF2-40B4-BE49-F238E27FC236}">
                <a16:creationId xmlns:a16="http://schemas.microsoft.com/office/drawing/2014/main" id="{A8C93702-FD7D-BFC7-2838-E5CA9731CED8}"/>
              </a:ext>
            </a:extLst>
          </p:cNvPr>
          <p:cNvPicPr>
            <a:picLocks noChangeAspect="1"/>
          </p:cNvPicPr>
          <p:nvPr/>
        </p:nvPicPr>
        <p:blipFill>
          <a:blip r:embed="rId2"/>
          <a:stretch>
            <a:fillRect/>
          </a:stretch>
        </p:blipFill>
        <p:spPr>
          <a:xfrm>
            <a:off x="0" y="3299"/>
            <a:ext cx="1767840" cy="1578361"/>
          </a:xfrm>
          <a:prstGeom prst="rect">
            <a:avLst/>
          </a:prstGeom>
        </p:spPr>
      </p:pic>
      <p:pic>
        <p:nvPicPr>
          <p:cNvPr id="6" name="Picture 3">
            <a:extLst>
              <a:ext uri="{FF2B5EF4-FFF2-40B4-BE49-F238E27FC236}">
                <a16:creationId xmlns:a16="http://schemas.microsoft.com/office/drawing/2014/main" id="{F7317E1F-5F3E-C0E4-D485-6E8A7795BD60}"/>
              </a:ext>
            </a:extLst>
          </p:cNvPr>
          <p:cNvPicPr>
            <a:picLocks noChangeAspect="1"/>
          </p:cNvPicPr>
          <p:nvPr/>
        </p:nvPicPr>
        <p:blipFill>
          <a:blip r:embed="rId3"/>
          <a:stretch>
            <a:fillRect/>
          </a:stretch>
        </p:blipFill>
        <p:spPr>
          <a:xfrm>
            <a:off x="10373360" y="-5080"/>
            <a:ext cx="1818640" cy="1584960"/>
          </a:xfrm>
          <a:prstGeom prst="rect">
            <a:avLst/>
          </a:prstGeom>
        </p:spPr>
      </p:pic>
      <p:sp>
        <p:nvSpPr>
          <p:cNvPr id="4" name="TextBox 3">
            <a:extLst>
              <a:ext uri="{FF2B5EF4-FFF2-40B4-BE49-F238E27FC236}">
                <a16:creationId xmlns:a16="http://schemas.microsoft.com/office/drawing/2014/main" id="{FA6209C6-C0AE-EFAB-8164-3FE8569D607D}"/>
              </a:ext>
            </a:extLst>
          </p:cNvPr>
          <p:cNvSpPr txBox="1"/>
          <p:nvPr/>
        </p:nvSpPr>
        <p:spPr>
          <a:xfrm>
            <a:off x="1610548" y="1665864"/>
            <a:ext cx="843468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u="sng" dirty="0">
                <a:solidFill>
                  <a:srgbClr val="002060"/>
                </a:solidFill>
                <a:latin typeface="Times New Roman"/>
              </a:rPr>
              <a:t>CONTENTS</a:t>
            </a:r>
            <a:r>
              <a:rPr lang="en-US" sz="3200" b="1" i="1" dirty="0">
                <a:solidFill>
                  <a:srgbClr val="002060"/>
                </a:solidFill>
                <a:latin typeface="Times New Roman"/>
              </a:rPr>
              <a:t>                                       </a:t>
            </a:r>
            <a:endParaRPr lang="en-US" sz="3200" u="sng" dirty="0">
              <a:latin typeface="Times New Roman"/>
              <a:cs typeface="Times New Roman"/>
            </a:endParaRPr>
          </a:p>
        </p:txBody>
      </p:sp>
    </p:spTree>
    <p:extLst>
      <p:ext uri="{BB962C8B-B14F-4D97-AF65-F5344CB8AC3E}">
        <p14:creationId xmlns:p14="http://schemas.microsoft.com/office/powerpoint/2010/main" val="204475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900" decel="100000" fill="hold"/>
                                        <p:tgtEl>
                                          <p:spTgt spid="9"/>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E099E-D360-1D00-ED9C-7BEC79F2FA19}"/>
              </a:ext>
            </a:extLst>
          </p:cNvPr>
          <p:cNvSpPr>
            <a:spLocks noGrp="1"/>
          </p:cNvSpPr>
          <p:nvPr>
            <p:ph type="title"/>
          </p:nvPr>
        </p:nvSpPr>
        <p:spPr>
          <a:xfrm>
            <a:off x="796053" y="-7725"/>
            <a:ext cx="10018713" cy="1578428"/>
          </a:xfrm>
        </p:spPr>
        <p:txBody>
          <a:bodyPr>
            <a:normAutofit/>
          </a:bodyPr>
          <a:lstStyle/>
          <a:p>
            <a:pPr algn="ctr"/>
            <a:r>
              <a:rPr lang="en-US" sz="4400" b="1" i="1" u="sng" dirty="0">
                <a:solidFill>
                  <a:srgbClr val="164794"/>
                </a:solidFill>
                <a:latin typeface="SimSun"/>
                <a:ea typeface="SimSun"/>
                <a:cs typeface="Times New Roman"/>
              </a:rPr>
              <a:t>INTRODUCTION</a:t>
            </a:r>
            <a:endParaRPr lang="en-IN" sz="4400" b="1" i="1" u="sng">
              <a:solidFill>
                <a:srgbClr val="164794"/>
              </a:solidFill>
              <a:latin typeface="SimSun"/>
              <a:ea typeface="SimSun"/>
              <a:cs typeface="Times New Roman"/>
            </a:endParaRPr>
          </a:p>
        </p:txBody>
      </p:sp>
      <p:sp>
        <p:nvSpPr>
          <p:cNvPr id="3" name="Content Placeholder 2">
            <a:extLst>
              <a:ext uri="{FF2B5EF4-FFF2-40B4-BE49-F238E27FC236}">
                <a16:creationId xmlns:a16="http://schemas.microsoft.com/office/drawing/2014/main" id="{069A6AA7-9980-3BFD-2ABA-63F37C1ADE09}"/>
              </a:ext>
            </a:extLst>
          </p:cNvPr>
          <p:cNvSpPr>
            <a:spLocks noGrp="1"/>
          </p:cNvSpPr>
          <p:nvPr>
            <p:ph idx="1"/>
          </p:nvPr>
        </p:nvSpPr>
        <p:spPr>
          <a:xfrm>
            <a:off x="473148" y="1850923"/>
            <a:ext cx="11067916" cy="4321277"/>
          </a:xfrm>
        </p:spPr>
        <p:txBody>
          <a:bodyPr vert="horz" lIns="0" tIns="45720" rIns="0" bIns="45720" rtlCol="0" anchor="t">
            <a:normAutofit/>
          </a:bodyPr>
          <a:lstStyle/>
          <a:p>
            <a:pPr algn="just"/>
            <a:r>
              <a:rPr lang="en-US" sz="2800" dirty="0">
                <a:solidFill>
                  <a:srgbClr val="164794"/>
                </a:solidFill>
                <a:ea typeface="+mn-lt"/>
                <a:cs typeface="+mn-lt"/>
              </a:rPr>
              <a:t>Doorbell is one of the most common devices being used in our daily life. The bell needs physical contact for its operation. Such physical devices have high probability to transmit viruses. Given the current COVID situation, there’s an increased focus to build electronic products that avoid human contact in day-to-day-life. Door Bell is one of such devices which requires human contact for every visitor needing entry to our home. There is a high priority need to look at a solution that can avoid contact to the bell, yet serve the purpose of alerting the home members of visitor at door.</a:t>
            </a:r>
          </a:p>
          <a:p>
            <a:pPr algn="just"/>
            <a:r>
              <a:rPr lang="en-US" sz="2800" b="1" i="1" dirty="0">
                <a:solidFill>
                  <a:srgbClr val="164794"/>
                </a:solidFill>
                <a:ea typeface="+mn-lt"/>
                <a:cs typeface="+mn-lt"/>
              </a:rPr>
              <a:t>Touchless Doorbell is an application of photo device along with electronic components to activate a bell on proximity to the circuit.</a:t>
            </a:r>
            <a:endParaRPr lang="en-US" b="1" i="1">
              <a:solidFill>
                <a:srgbClr val="164794"/>
              </a:solidFill>
              <a:cs typeface="Calibri" panose="020F0502020204030204"/>
            </a:endParaRPr>
          </a:p>
        </p:txBody>
      </p:sp>
      <p:pic>
        <p:nvPicPr>
          <p:cNvPr id="5" name="Picture 3">
            <a:extLst>
              <a:ext uri="{FF2B5EF4-FFF2-40B4-BE49-F238E27FC236}">
                <a16:creationId xmlns:a16="http://schemas.microsoft.com/office/drawing/2014/main" id="{0F0C2547-25C1-E7BD-1DEC-E4B2279E7747}"/>
              </a:ext>
            </a:extLst>
          </p:cNvPr>
          <p:cNvPicPr>
            <a:picLocks noChangeAspect="1"/>
          </p:cNvPicPr>
          <p:nvPr/>
        </p:nvPicPr>
        <p:blipFill>
          <a:blip r:embed="rId2"/>
          <a:stretch>
            <a:fillRect/>
          </a:stretch>
        </p:blipFill>
        <p:spPr>
          <a:xfrm>
            <a:off x="0" y="3299"/>
            <a:ext cx="1767840" cy="1578361"/>
          </a:xfrm>
          <a:prstGeom prst="rect">
            <a:avLst/>
          </a:prstGeom>
        </p:spPr>
      </p:pic>
      <p:pic>
        <p:nvPicPr>
          <p:cNvPr id="7" name="Picture 3">
            <a:extLst>
              <a:ext uri="{FF2B5EF4-FFF2-40B4-BE49-F238E27FC236}">
                <a16:creationId xmlns:a16="http://schemas.microsoft.com/office/drawing/2014/main" id="{9AE121AD-EC3E-5C99-D4AF-7174EB7476DF}"/>
              </a:ext>
            </a:extLst>
          </p:cNvPr>
          <p:cNvPicPr>
            <a:picLocks noChangeAspect="1"/>
          </p:cNvPicPr>
          <p:nvPr/>
        </p:nvPicPr>
        <p:blipFill>
          <a:blip r:embed="rId3"/>
          <a:stretch>
            <a:fillRect/>
          </a:stretch>
        </p:blipFill>
        <p:spPr>
          <a:xfrm>
            <a:off x="10373360" y="-5080"/>
            <a:ext cx="1818640" cy="1584960"/>
          </a:xfrm>
          <a:prstGeom prst="rect">
            <a:avLst/>
          </a:prstGeom>
        </p:spPr>
      </p:pic>
      <p:sp>
        <p:nvSpPr>
          <p:cNvPr id="8" name="Slide Number Placeholder 7">
            <a:extLst>
              <a:ext uri="{FF2B5EF4-FFF2-40B4-BE49-F238E27FC236}">
                <a16:creationId xmlns:a16="http://schemas.microsoft.com/office/drawing/2014/main" id="{18D08DC6-E735-8D08-0B5D-E9029355F6C5}"/>
              </a:ext>
            </a:extLst>
          </p:cNvPr>
          <p:cNvSpPr>
            <a:spLocks noGrp="1"/>
          </p:cNvSpPr>
          <p:nvPr>
            <p:ph type="sldNum" sz="quarter" idx="12"/>
          </p:nvPr>
        </p:nvSpPr>
        <p:spPr>
          <a:xfrm>
            <a:off x="10041972" y="6448899"/>
            <a:ext cx="1312025" cy="365125"/>
          </a:xfrm>
        </p:spPr>
        <p:txBody>
          <a:bodyPr/>
          <a:lstStyle/>
          <a:p>
            <a:fld id="{4CE482DC-2269-4F26-9D2A-7E44B1A4CD85}" type="slidenum">
              <a:rPr lang="en-US" sz="2000" b="1" dirty="0"/>
              <a:t>3</a:t>
            </a:fld>
            <a:endParaRPr lang="en-US" sz="2000" b="1">
              <a:cs typeface="Calibri"/>
            </a:endParaRPr>
          </a:p>
        </p:txBody>
      </p:sp>
    </p:spTree>
    <p:extLst>
      <p:ext uri="{BB962C8B-B14F-4D97-AF65-F5344CB8AC3E}">
        <p14:creationId xmlns:p14="http://schemas.microsoft.com/office/powerpoint/2010/main" val="181270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BFEB6-B8E2-FD30-9BE2-1B5338F3E484}"/>
              </a:ext>
            </a:extLst>
          </p:cNvPr>
          <p:cNvSpPr>
            <a:spLocks noGrp="1"/>
          </p:cNvSpPr>
          <p:nvPr>
            <p:ph type="title"/>
          </p:nvPr>
        </p:nvSpPr>
        <p:spPr>
          <a:xfrm>
            <a:off x="1484311" y="278705"/>
            <a:ext cx="10018713" cy="1297934"/>
          </a:xfrm>
        </p:spPr>
        <p:txBody>
          <a:bodyPr>
            <a:normAutofit/>
          </a:bodyPr>
          <a:lstStyle/>
          <a:p>
            <a:pPr algn="ctr"/>
            <a:r>
              <a:rPr lang="en-US" sz="4400" b="1" i="1" u="sng" dirty="0">
                <a:solidFill>
                  <a:srgbClr val="164794"/>
                </a:solidFill>
                <a:latin typeface="SimSun"/>
                <a:ea typeface="SimSun"/>
                <a:cs typeface="Calibri Light"/>
              </a:rPr>
              <a:t>ABSTRACT</a:t>
            </a:r>
            <a:endParaRPr lang="en-US" sz="4400" i="1">
              <a:solidFill>
                <a:srgbClr val="164794"/>
              </a:solidFill>
              <a:latin typeface="SimSun"/>
              <a:ea typeface="SimSun"/>
              <a:cs typeface="Calibri Light"/>
            </a:endParaRPr>
          </a:p>
        </p:txBody>
      </p:sp>
      <p:sp>
        <p:nvSpPr>
          <p:cNvPr id="3" name="Content Placeholder 2">
            <a:extLst>
              <a:ext uri="{FF2B5EF4-FFF2-40B4-BE49-F238E27FC236}">
                <a16:creationId xmlns:a16="http://schemas.microsoft.com/office/drawing/2014/main" id="{7D82E7B2-F9A0-4FA8-376A-2505E8AF293F}"/>
              </a:ext>
            </a:extLst>
          </p:cNvPr>
          <p:cNvSpPr>
            <a:spLocks noGrp="1"/>
          </p:cNvSpPr>
          <p:nvPr>
            <p:ph idx="1"/>
          </p:nvPr>
        </p:nvSpPr>
        <p:spPr>
          <a:xfrm>
            <a:off x="929798" y="1933448"/>
            <a:ext cx="10515600" cy="4351338"/>
          </a:xfrm>
        </p:spPr>
        <p:txBody>
          <a:bodyPr vert="horz" lIns="91440" tIns="45720" rIns="91440" bIns="45720" rtlCol="0" anchor="t">
            <a:normAutofit fontScale="85000" lnSpcReduction="10000"/>
          </a:bodyPr>
          <a:lstStyle/>
          <a:p>
            <a:pPr marL="0" indent="0" algn="just">
              <a:lnSpc>
                <a:spcPct val="150000"/>
              </a:lnSpc>
              <a:buNone/>
            </a:pPr>
            <a:r>
              <a:rPr lang="en-US" sz="2800" i="1" dirty="0">
                <a:solidFill>
                  <a:srgbClr val="164794"/>
                </a:solidFill>
                <a:ea typeface="+mn-lt"/>
                <a:cs typeface="+mn-lt"/>
              </a:rPr>
              <a:t>The project is based on the object detecting using the IR sensor. An IR sensor consists of an IR LED and photodiode. Together they are called as Photo - Coupler or Opt-Coupler. Touch less doorbell consists of IR LED, photo diode, resistors, potentiometer, general LED with a buzzer, etc. The sensor operates in such a way that whenever any object comes close to the IR sensor, the buzzer starts beeping and the LED glows. This concept of touch less door bell is very useful in Railroad crossings, School bells and Alarms in industrial plants etc. This system is also suitable for securing homes from intruder/ burglar.</a:t>
            </a:r>
            <a:endParaRPr lang="en-US" i="1">
              <a:solidFill>
                <a:srgbClr val="164794"/>
              </a:solidFill>
              <a:ea typeface="+mn-lt"/>
              <a:cs typeface="+mn-lt"/>
            </a:endParaRPr>
          </a:p>
        </p:txBody>
      </p:sp>
      <p:sp>
        <p:nvSpPr>
          <p:cNvPr id="8" name="Slide Number Placeholder 7">
            <a:extLst>
              <a:ext uri="{FF2B5EF4-FFF2-40B4-BE49-F238E27FC236}">
                <a16:creationId xmlns:a16="http://schemas.microsoft.com/office/drawing/2014/main" id="{718FD5EC-7F6C-DEE7-81BE-D1E180FF54D4}"/>
              </a:ext>
            </a:extLst>
          </p:cNvPr>
          <p:cNvSpPr>
            <a:spLocks noGrp="1"/>
          </p:cNvSpPr>
          <p:nvPr>
            <p:ph type="sldNum" sz="quarter" idx="12"/>
          </p:nvPr>
        </p:nvSpPr>
        <p:spPr/>
        <p:txBody>
          <a:bodyPr/>
          <a:lstStyle/>
          <a:p>
            <a:r>
              <a:rPr lang="en-US" sz="2000" b="1" dirty="0">
                <a:cs typeface="Calibri"/>
              </a:rPr>
              <a:t>3</a:t>
            </a:r>
          </a:p>
        </p:txBody>
      </p:sp>
      <p:sp>
        <p:nvSpPr>
          <p:cNvPr id="4" name="TextBox 3">
            <a:extLst>
              <a:ext uri="{FF2B5EF4-FFF2-40B4-BE49-F238E27FC236}">
                <a16:creationId xmlns:a16="http://schemas.microsoft.com/office/drawing/2014/main" id="{0B84CEE3-EEFA-DA50-017E-6977BC17F817}"/>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pic>
        <p:nvPicPr>
          <p:cNvPr id="11" name="Picture 3">
            <a:extLst>
              <a:ext uri="{FF2B5EF4-FFF2-40B4-BE49-F238E27FC236}">
                <a16:creationId xmlns:a16="http://schemas.microsoft.com/office/drawing/2014/main" id="{256D206F-3F7D-2846-BED5-15D78164020A}"/>
              </a:ext>
            </a:extLst>
          </p:cNvPr>
          <p:cNvPicPr>
            <a:picLocks noChangeAspect="1"/>
          </p:cNvPicPr>
          <p:nvPr/>
        </p:nvPicPr>
        <p:blipFill>
          <a:blip r:embed="rId2"/>
          <a:stretch>
            <a:fillRect/>
          </a:stretch>
        </p:blipFill>
        <p:spPr>
          <a:xfrm>
            <a:off x="0" y="3299"/>
            <a:ext cx="1767840" cy="1578361"/>
          </a:xfrm>
          <a:prstGeom prst="rect">
            <a:avLst/>
          </a:prstGeom>
        </p:spPr>
      </p:pic>
      <p:pic>
        <p:nvPicPr>
          <p:cNvPr id="6" name="Picture 3">
            <a:extLst>
              <a:ext uri="{FF2B5EF4-FFF2-40B4-BE49-F238E27FC236}">
                <a16:creationId xmlns:a16="http://schemas.microsoft.com/office/drawing/2014/main" id="{F3ACCE7A-F57E-CDAA-56C7-B3B52D11CE46}"/>
              </a:ext>
            </a:extLst>
          </p:cNvPr>
          <p:cNvPicPr>
            <a:picLocks noChangeAspect="1"/>
          </p:cNvPicPr>
          <p:nvPr/>
        </p:nvPicPr>
        <p:blipFill>
          <a:blip r:embed="rId3"/>
          <a:stretch>
            <a:fillRect/>
          </a:stretch>
        </p:blipFill>
        <p:spPr>
          <a:xfrm>
            <a:off x="10373360" y="-5080"/>
            <a:ext cx="1818640" cy="1584960"/>
          </a:xfrm>
          <a:prstGeom prst="rect">
            <a:avLst/>
          </a:prstGeom>
        </p:spPr>
      </p:pic>
    </p:spTree>
    <p:extLst>
      <p:ext uri="{BB962C8B-B14F-4D97-AF65-F5344CB8AC3E}">
        <p14:creationId xmlns:p14="http://schemas.microsoft.com/office/powerpoint/2010/main" val="313070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D15B8-750A-5A35-B82B-C1280B954F39}"/>
              </a:ext>
            </a:extLst>
          </p:cNvPr>
          <p:cNvSpPr>
            <a:spLocks noGrp="1"/>
          </p:cNvSpPr>
          <p:nvPr>
            <p:ph type="title"/>
          </p:nvPr>
        </p:nvSpPr>
        <p:spPr>
          <a:xfrm>
            <a:off x="1616953" y="375563"/>
            <a:ext cx="8953970" cy="1457266"/>
          </a:xfrm>
        </p:spPr>
        <p:txBody>
          <a:bodyPr vert="horz" lIns="91440" tIns="45720" rIns="91440" bIns="45720" rtlCol="0" anchor="ctr">
            <a:noAutofit/>
          </a:bodyPr>
          <a:lstStyle/>
          <a:p>
            <a:pPr algn="ctr"/>
            <a:r>
              <a:rPr lang="en-US" sz="4400" b="1" i="1" u="sng" dirty="0">
                <a:solidFill>
                  <a:srgbClr val="164794"/>
                </a:solidFill>
                <a:latin typeface="SimSun"/>
                <a:ea typeface="SimSun"/>
                <a:cs typeface="Calibri Light" panose="020F0302020204030204"/>
              </a:rPr>
              <a:t>COMPONENTS LIST</a:t>
            </a:r>
          </a:p>
        </p:txBody>
      </p:sp>
      <p:sp>
        <p:nvSpPr>
          <p:cNvPr id="3" name="Content Placeholder 2">
            <a:extLst>
              <a:ext uri="{FF2B5EF4-FFF2-40B4-BE49-F238E27FC236}">
                <a16:creationId xmlns:a16="http://schemas.microsoft.com/office/drawing/2014/main" id="{16B2484F-1F9D-D02B-40B7-38E524B826A0}"/>
              </a:ext>
            </a:extLst>
          </p:cNvPr>
          <p:cNvSpPr>
            <a:spLocks noGrp="1"/>
          </p:cNvSpPr>
          <p:nvPr>
            <p:ph idx="1"/>
          </p:nvPr>
        </p:nvSpPr>
        <p:spPr>
          <a:xfrm>
            <a:off x="1120422" y="2418292"/>
            <a:ext cx="10515600" cy="4351338"/>
          </a:xfrm>
        </p:spPr>
        <p:txBody>
          <a:bodyPr vert="horz" lIns="91440" tIns="45720" rIns="91440" bIns="45720" rtlCol="0" anchor="t">
            <a:normAutofit/>
          </a:bodyPr>
          <a:lstStyle/>
          <a:p>
            <a:pPr marL="0" indent="0">
              <a:buNone/>
            </a:pPr>
            <a:r>
              <a:rPr lang="en-US">
                <a:cs typeface="Calibri" panose="020F0502020204030204"/>
              </a:rPr>
              <a:t>  </a:t>
            </a:r>
          </a:p>
        </p:txBody>
      </p:sp>
      <p:sp>
        <p:nvSpPr>
          <p:cNvPr id="12" name="Slide Number Placeholder 11">
            <a:extLst>
              <a:ext uri="{FF2B5EF4-FFF2-40B4-BE49-F238E27FC236}">
                <a16:creationId xmlns:a16="http://schemas.microsoft.com/office/drawing/2014/main" id="{9EDEF6FC-5B7E-561E-1771-A534240AF9B2}"/>
              </a:ext>
            </a:extLst>
          </p:cNvPr>
          <p:cNvSpPr>
            <a:spLocks noGrp="1"/>
          </p:cNvSpPr>
          <p:nvPr>
            <p:ph type="sldNum" sz="quarter" idx="12"/>
          </p:nvPr>
        </p:nvSpPr>
        <p:spPr>
          <a:xfrm>
            <a:off x="11083936" y="6304011"/>
            <a:ext cx="551167" cy="365125"/>
          </a:xfrm>
        </p:spPr>
        <p:txBody>
          <a:bodyPr/>
          <a:lstStyle/>
          <a:p>
            <a:r>
              <a:rPr lang="en-US" sz="2000" b="1" dirty="0">
                <a:cs typeface="Calibri"/>
              </a:rPr>
              <a:t>5</a:t>
            </a:r>
          </a:p>
        </p:txBody>
      </p:sp>
      <p:sp>
        <p:nvSpPr>
          <p:cNvPr id="4" name="TextBox 3">
            <a:extLst>
              <a:ext uri="{FF2B5EF4-FFF2-40B4-BE49-F238E27FC236}">
                <a16:creationId xmlns:a16="http://schemas.microsoft.com/office/drawing/2014/main" id="{CDE0372C-DC6F-05E7-61A6-8C214D41724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3F6847B2-F534-FCE1-2092-BC370B7E4697}"/>
              </a:ext>
            </a:extLst>
          </p:cNvPr>
          <p:cNvSpPr txBox="1"/>
          <p:nvPr/>
        </p:nvSpPr>
        <p:spPr>
          <a:xfrm>
            <a:off x="5010150" y="3486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pic>
        <p:nvPicPr>
          <p:cNvPr id="14" name="Picture 3">
            <a:extLst>
              <a:ext uri="{FF2B5EF4-FFF2-40B4-BE49-F238E27FC236}">
                <a16:creationId xmlns:a16="http://schemas.microsoft.com/office/drawing/2014/main" id="{2388DA30-3176-C3A2-0AF3-D47BACCB6128}"/>
              </a:ext>
            </a:extLst>
          </p:cNvPr>
          <p:cNvPicPr>
            <a:picLocks noChangeAspect="1"/>
          </p:cNvPicPr>
          <p:nvPr/>
        </p:nvPicPr>
        <p:blipFill>
          <a:blip r:embed="rId2"/>
          <a:stretch>
            <a:fillRect/>
          </a:stretch>
        </p:blipFill>
        <p:spPr>
          <a:xfrm>
            <a:off x="0" y="3299"/>
            <a:ext cx="1767840" cy="1578361"/>
          </a:xfrm>
          <a:prstGeom prst="rect">
            <a:avLst/>
          </a:prstGeom>
        </p:spPr>
      </p:pic>
      <p:pic>
        <p:nvPicPr>
          <p:cNvPr id="8" name="Picture 3">
            <a:extLst>
              <a:ext uri="{FF2B5EF4-FFF2-40B4-BE49-F238E27FC236}">
                <a16:creationId xmlns:a16="http://schemas.microsoft.com/office/drawing/2014/main" id="{4DBDAA16-7A41-2210-6970-4D784B90A6F0}"/>
              </a:ext>
            </a:extLst>
          </p:cNvPr>
          <p:cNvPicPr>
            <a:picLocks noChangeAspect="1"/>
          </p:cNvPicPr>
          <p:nvPr/>
        </p:nvPicPr>
        <p:blipFill>
          <a:blip r:embed="rId3"/>
          <a:stretch>
            <a:fillRect/>
          </a:stretch>
        </p:blipFill>
        <p:spPr>
          <a:xfrm>
            <a:off x="10373360" y="-5080"/>
            <a:ext cx="1818640" cy="1584960"/>
          </a:xfrm>
          <a:prstGeom prst="rect">
            <a:avLst/>
          </a:prstGeom>
        </p:spPr>
      </p:pic>
      <p:pic>
        <p:nvPicPr>
          <p:cNvPr id="1026" name="Picture 2" descr="Image result for resistor 10K image">
            <a:extLst>
              <a:ext uri="{FF2B5EF4-FFF2-40B4-BE49-F238E27FC236}">
                <a16:creationId xmlns:a16="http://schemas.microsoft.com/office/drawing/2014/main" id="{A84362B2-9823-8C77-5409-C2E04DD514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702" y="1786910"/>
            <a:ext cx="2200275" cy="22002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resistor 220 OHM image">
            <a:extLst>
              <a:ext uri="{FF2B5EF4-FFF2-40B4-BE49-F238E27FC236}">
                <a16:creationId xmlns:a16="http://schemas.microsoft.com/office/drawing/2014/main" id="{C9E1D884-6A61-065F-DCEE-6A8C1EBF25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1714" y="1789806"/>
            <a:ext cx="2295525" cy="21939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8B29825-E653-0197-F7B1-F54AE9539A5B}"/>
              </a:ext>
            </a:extLst>
          </p:cNvPr>
          <p:cNvSpPr txBox="1"/>
          <p:nvPr/>
        </p:nvSpPr>
        <p:spPr>
          <a:xfrm>
            <a:off x="2973140" y="4295658"/>
            <a:ext cx="6219882" cy="523220"/>
          </a:xfrm>
          <a:prstGeom prst="rect">
            <a:avLst/>
          </a:prstGeom>
          <a:noFill/>
        </p:spPr>
        <p:txBody>
          <a:bodyPr wrap="square" lIns="91440" tIns="45720" rIns="91440" bIns="45720" rtlCol="0" anchor="t">
            <a:spAutoFit/>
          </a:bodyPr>
          <a:lstStyle/>
          <a:p>
            <a:pPr algn="ctr"/>
            <a:r>
              <a:rPr lang="en-US" sz="2800" b="1" i="1" dirty="0"/>
              <a:t>RESISTORS</a:t>
            </a:r>
            <a:endParaRPr lang="en-IN" sz="2800" b="1" i="1">
              <a:cs typeface="Calibri"/>
            </a:endParaRPr>
          </a:p>
        </p:txBody>
      </p:sp>
      <p:sp>
        <p:nvSpPr>
          <p:cNvPr id="17" name="TextBox 16">
            <a:extLst>
              <a:ext uri="{FF2B5EF4-FFF2-40B4-BE49-F238E27FC236}">
                <a16:creationId xmlns:a16="http://schemas.microsoft.com/office/drawing/2014/main" id="{942E2642-E1F1-1F04-F093-C386C3627CCD}"/>
              </a:ext>
            </a:extLst>
          </p:cNvPr>
          <p:cNvSpPr txBox="1"/>
          <p:nvPr/>
        </p:nvSpPr>
        <p:spPr>
          <a:xfrm>
            <a:off x="609950" y="4924867"/>
            <a:ext cx="10970433" cy="954107"/>
          </a:xfrm>
          <a:prstGeom prst="rect">
            <a:avLst/>
          </a:prstGeom>
          <a:noFill/>
        </p:spPr>
        <p:txBody>
          <a:bodyPr wrap="square" lIns="91440" tIns="45720" rIns="91440" bIns="45720" anchor="t">
            <a:spAutoFit/>
          </a:bodyPr>
          <a:lstStyle/>
          <a:p>
            <a:pPr algn="just"/>
            <a:r>
              <a:rPr lang="en-US" sz="2800" b="0" i="0" dirty="0">
                <a:solidFill>
                  <a:srgbClr val="476691"/>
                </a:solidFill>
                <a:effectLst/>
                <a:latin typeface="Calibri"/>
                <a:ea typeface="Roboto"/>
                <a:cs typeface="Calibri"/>
              </a:rPr>
              <a:t>A resistor</a:t>
            </a:r>
            <a:r>
              <a:rPr lang="en-US" sz="2800" dirty="0">
                <a:solidFill>
                  <a:srgbClr val="476691"/>
                </a:solidFill>
                <a:latin typeface="Calibri"/>
                <a:ea typeface="Roboto"/>
                <a:cs typeface="Calibri"/>
              </a:rPr>
              <a:t> </a:t>
            </a:r>
            <a:r>
              <a:rPr lang="en-US" sz="2800" b="0" i="0" dirty="0">
                <a:solidFill>
                  <a:srgbClr val="476691"/>
                </a:solidFill>
                <a:effectLst/>
                <a:latin typeface="Calibri"/>
                <a:ea typeface="Roboto"/>
                <a:cs typeface="Calibri"/>
              </a:rPr>
              <a:t> is </a:t>
            </a:r>
            <a:r>
              <a:rPr lang="en-US" sz="2800" dirty="0">
                <a:solidFill>
                  <a:srgbClr val="476691"/>
                </a:solidFill>
                <a:latin typeface="Calibri"/>
                <a:ea typeface="Roboto"/>
                <a:cs typeface="Calibri"/>
              </a:rPr>
              <a:t>a</a:t>
            </a:r>
            <a:r>
              <a:rPr lang="en-US" sz="2800" b="0" i="0" dirty="0">
                <a:solidFill>
                  <a:srgbClr val="476691"/>
                </a:solidFill>
                <a:effectLst/>
                <a:latin typeface="Calibri"/>
                <a:ea typeface="Roboto"/>
                <a:cs typeface="Calibri"/>
              </a:rPr>
              <a:t> </a:t>
            </a:r>
            <a:r>
              <a:rPr lang="en-US" sz="2800" dirty="0">
                <a:solidFill>
                  <a:srgbClr val="476691"/>
                </a:solidFill>
                <a:latin typeface="Calibri"/>
                <a:ea typeface="Roboto"/>
                <a:cs typeface="Calibri"/>
              </a:rPr>
              <a:t>two-terminal component</a:t>
            </a:r>
            <a:r>
              <a:rPr lang="en-US" sz="2800" b="0" i="0" dirty="0">
                <a:solidFill>
                  <a:srgbClr val="476691"/>
                </a:solidFill>
                <a:effectLst/>
                <a:latin typeface="Calibri"/>
                <a:ea typeface="Roboto"/>
                <a:cs typeface="Calibri"/>
              </a:rPr>
              <a:t> . </a:t>
            </a:r>
            <a:r>
              <a:rPr lang="en-US" sz="2800" dirty="0">
                <a:solidFill>
                  <a:srgbClr val="476691"/>
                </a:solidFill>
                <a:ea typeface="Roboto"/>
                <a:cs typeface="Calibri"/>
              </a:rPr>
              <a:t>It is  an electrical component that limits the flow of electrical current in an electronic circuit</a:t>
            </a:r>
            <a:endParaRPr lang="en-US"/>
          </a:p>
        </p:txBody>
      </p:sp>
      <p:pic>
        <p:nvPicPr>
          <p:cNvPr id="1034" name="Picture 10" descr="Image result for potmeter 10k">
            <a:extLst>
              <a:ext uri="{FF2B5EF4-FFF2-40B4-BE49-F238E27FC236}">
                <a16:creationId xmlns:a16="http://schemas.microsoft.com/office/drawing/2014/main" id="{878796B6-DC36-74AB-B710-4A0B2AA404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7130" y="1857515"/>
            <a:ext cx="2366645" cy="217360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100 OHM">
            <a:extLst>
              <a:ext uri="{FF2B5EF4-FFF2-40B4-BE49-F238E27FC236}">
                <a16:creationId xmlns:a16="http://schemas.microsoft.com/office/drawing/2014/main" id="{A8607D31-854A-93F3-B0EA-4E7A2904BD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187" y="1838081"/>
            <a:ext cx="2165097" cy="21908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9E7C3BA-786A-A18A-B74D-60093D56EAEE}"/>
              </a:ext>
            </a:extLst>
          </p:cNvPr>
          <p:cNvSpPr txBox="1"/>
          <p:nvPr/>
        </p:nvSpPr>
        <p:spPr>
          <a:xfrm>
            <a:off x="3581400" y="3624943"/>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100 ohm</a:t>
            </a:r>
          </a:p>
        </p:txBody>
      </p:sp>
      <p:sp>
        <p:nvSpPr>
          <p:cNvPr id="9" name="TextBox 8">
            <a:extLst>
              <a:ext uri="{FF2B5EF4-FFF2-40B4-BE49-F238E27FC236}">
                <a16:creationId xmlns:a16="http://schemas.microsoft.com/office/drawing/2014/main" id="{E31D145A-ECC3-6E08-ED8B-2941BF283BB2}"/>
              </a:ext>
            </a:extLst>
          </p:cNvPr>
          <p:cNvSpPr txBox="1"/>
          <p:nvPr/>
        </p:nvSpPr>
        <p:spPr>
          <a:xfrm>
            <a:off x="8840561" y="3822246"/>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Variable resistor</a:t>
            </a:r>
          </a:p>
        </p:txBody>
      </p:sp>
    </p:spTree>
    <p:extLst>
      <p:ext uri="{BB962C8B-B14F-4D97-AF65-F5344CB8AC3E}">
        <p14:creationId xmlns:p14="http://schemas.microsoft.com/office/powerpoint/2010/main" val="343429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B2484F-1F9D-D02B-40B7-38E524B826A0}"/>
              </a:ext>
            </a:extLst>
          </p:cNvPr>
          <p:cNvSpPr>
            <a:spLocks noGrp="1"/>
          </p:cNvSpPr>
          <p:nvPr>
            <p:ph idx="1"/>
          </p:nvPr>
        </p:nvSpPr>
        <p:spPr>
          <a:xfrm>
            <a:off x="1120422" y="2418292"/>
            <a:ext cx="10515600" cy="4351338"/>
          </a:xfrm>
        </p:spPr>
        <p:txBody>
          <a:bodyPr vert="horz" lIns="91440" tIns="45720" rIns="91440" bIns="45720" rtlCol="0" anchor="t">
            <a:normAutofit/>
          </a:bodyPr>
          <a:lstStyle/>
          <a:p>
            <a:pPr marL="0" indent="0">
              <a:buNone/>
            </a:pPr>
            <a:r>
              <a:rPr lang="en-US">
                <a:cs typeface="Calibri" panose="020F0502020204030204"/>
              </a:rPr>
              <a:t>  </a:t>
            </a:r>
          </a:p>
        </p:txBody>
      </p:sp>
      <p:sp>
        <p:nvSpPr>
          <p:cNvPr id="12" name="Slide Number Placeholder 11">
            <a:extLst>
              <a:ext uri="{FF2B5EF4-FFF2-40B4-BE49-F238E27FC236}">
                <a16:creationId xmlns:a16="http://schemas.microsoft.com/office/drawing/2014/main" id="{9EDEF6FC-5B7E-561E-1771-A534240AF9B2}"/>
              </a:ext>
            </a:extLst>
          </p:cNvPr>
          <p:cNvSpPr>
            <a:spLocks noGrp="1"/>
          </p:cNvSpPr>
          <p:nvPr>
            <p:ph type="sldNum" sz="quarter" idx="12"/>
          </p:nvPr>
        </p:nvSpPr>
        <p:spPr>
          <a:xfrm>
            <a:off x="11083936" y="6304011"/>
            <a:ext cx="551167" cy="365125"/>
          </a:xfrm>
        </p:spPr>
        <p:txBody>
          <a:bodyPr/>
          <a:lstStyle/>
          <a:p>
            <a:r>
              <a:rPr lang="en-US" sz="2000" b="1" dirty="0">
                <a:cs typeface="Calibri"/>
              </a:rPr>
              <a:t>6</a:t>
            </a:r>
          </a:p>
        </p:txBody>
      </p:sp>
      <p:sp>
        <p:nvSpPr>
          <p:cNvPr id="4" name="TextBox 3">
            <a:extLst>
              <a:ext uri="{FF2B5EF4-FFF2-40B4-BE49-F238E27FC236}">
                <a16:creationId xmlns:a16="http://schemas.microsoft.com/office/drawing/2014/main" id="{CDE0372C-DC6F-05E7-61A6-8C214D41724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3F6847B2-F534-FCE1-2092-BC370B7E4697}"/>
              </a:ext>
            </a:extLst>
          </p:cNvPr>
          <p:cNvSpPr txBox="1"/>
          <p:nvPr/>
        </p:nvSpPr>
        <p:spPr>
          <a:xfrm>
            <a:off x="10442122" y="5608864"/>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cs typeface="Calibri"/>
              </a:rPr>
              <a:t>LED</a:t>
            </a:r>
          </a:p>
        </p:txBody>
      </p:sp>
      <p:pic>
        <p:nvPicPr>
          <p:cNvPr id="14" name="Picture 3">
            <a:extLst>
              <a:ext uri="{FF2B5EF4-FFF2-40B4-BE49-F238E27FC236}">
                <a16:creationId xmlns:a16="http://schemas.microsoft.com/office/drawing/2014/main" id="{2388DA30-3176-C3A2-0AF3-D47BACCB6128}"/>
              </a:ext>
            </a:extLst>
          </p:cNvPr>
          <p:cNvPicPr>
            <a:picLocks noChangeAspect="1"/>
          </p:cNvPicPr>
          <p:nvPr/>
        </p:nvPicPr>
        <p:blipFill>
          <a:blip r:embed="rId2"/>
          <a:stretch>
            <a:fillRect/>
          </a:stretch>
        </p:blipFill>
        <p:spPr>
          <a:xfrm>
            <a:off x="0" y="3299"/>
            <a:ext cx="1767840" cy="1578361"/>
          </a:xfrm>
          <a:prstGeom prst="rect">
            <a:avLst/>
          </a:prstGeom>
        </p:spPr>
      </p:pic>
      <p:pic>
        <p:nvPicPr>
          <p:cNvPr id="8" name="Picture 3">
            <a:extLst>
              <a:ext uri="{FF2B5EF4-FFF2-40B4-BE49-F238E27FC236}">
                <a16:creationId xmlns:a16="http://schemas.microsoft.com/office/drawing/2014/main" id="{4DBDAA16-7A41-2210-6970-4D784B90A6F0}"/>
              </a:ext>
            </a:extLst>
          </p:cNvPr>
          <p:cNvPicPr>
            <a:picLocks noChangeAspect="1"/>
          </p:cNvPicPr>
          <p:nvPr/>
        </p:nvPicPr>
        <p:blipFill>
          <a:blip r:embed="rId3"/>
          <a:stretch>
            <a:fillRect/>
          </a:stretch>
        </p:blipFill>
        <p:spPr>
          <a:xfrm>
            <a:off x="10373360" y="-5080"/>
            <a:ext cx="1818640" cy="1584960"/>
          </a:xfrm>
          <a:prstGeom prst="rect">
            <a:avLst/>
          </a:prstGeom>
        </p:spPr>
      </p:pic>
      <p:sp>
        <p:nvSpPr>
          <p:cNvPr id="5" name="AutoShape 2" descr="Image result for op amp LM358">
            <a:extLst>
              <a:ext uri="{FF2B5EF4-FFF2-40B4-BE49-F238E27FC236}">
                <a16:creationId xmlns:a16="http://schemas.microsoft.com/office/drawing/2014/main" id="{552C705D-F3DF-7A6B-8F2B-B16CE43A89C1}"/>
              </a:ext>
            </a:extLst>
          </p:cNvPr>
          <p:cNvSpPr>
            <a:spLocks noChangeAspect="1" noChangeArrowheads="1"/>
          </p:cNvSpPr>
          <p:nvPr/>
        </p:nvSpPr>
        <p:spPr bwMode="auto">
          <a:xfrm>
            <a:off x="5943600" y="3276600"/>
            <a:ext cx="304800" cy="3693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2" name="Picture 4" descr="Image result for op amp LM358">
            <a:extLst>
              <a:ext uri="{FF2B5EF4-FFF2-40B4-BE49-F238E27FC236}">
                <a16:creationId xmlns:a16="http://schemas.microsoft.com/office/drawing/2014/main" id="{48906BFB-5F4D-C003-A40D-C15BACA11E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24" y="2020720"/>
            <a:ext cx="2238375" cy="22383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649A0F6-12FB-9D56-89B2-459979C94427}"/>
              </a:ext>
            </a:extLst>
          </p:cNvPr>
          <p:cNvSpPr txBox="1"/>
          <p:nvPr/>
        </p:nvSpPr>
        <p:spPr>
          <a:xfrm>
            <a:off x="2581586" y="2180835"/>
            <a:ext cx="9435809" cy="1384995"/>
          </a:xfrm>
          <a:prstGeom prst="rect">
            <a:avLst/>
          </a:prstGeom>
          <a:noFill/>
        </p:spPr>
        <p:txBody>
          <a:bodyPr wrap="square" lIns="91440" tIns="45720" rIns="91440" bIns="45720" rtlCol="0" anchor="t">
            <a:spAutoFit/>
          </a:bodyPr>
          <a:lstStyle/>
          <a:p>
            <a:pPr algn="just"/>
            <a:r>
              <a:rPr lang="en-US" sz="2800" b="0" i="0" dirty="0">
                <a:solidFill>
                  <a:srgbClr val="476691"/>
                </a:solidFill>
                <a:effectLst/>
                <a:latin typeface="Calibri"/>
                <a:ea typeface="Roboto"/>
                <a:cs typeface="Calibri"/>
              </a:rPr>
              <a:t>The LM358 is one</a:t>
            </a:r>
            <a:r>
              <a:rPr lang="en-US" sz="2800" b="1" i="0" dirty="0">
                <a:solidFill>
                  <a:srgbClr val="476691"/>
                </a:solidFill>
                <a:effectLst/>
                <a:latin typeface="Calibri"/>
                <a:ea typeface="Roboto"/>
                <a:cs typeface="Calibri"/>
              </a:rPr>
              <a:t> type of dual-channel operational amplifier (Op-Amp</a:t>
            </a:r>
            <a:r>
              <a:rPr lang="en-US" sz="2800" b="1" dirty="0">
                <a:solidFill>
                  <a:srgbClr val="476691"/>
                </a:solidFill>
                <a:latin typeface="Calibri"/>
                <a:ea typeface="Roboto"/>
                <a:cs typeface="Calibri"/>
              </a:rPr>
              <a:t>) </a:t>
            </a:r>
            <a:r>
              <a:rPr lang="en-US" sz="2800" dirty="0">
                <a:solidFill>
                  <a:srgbClr val="476691"/>
                </a:solidFill>
                <a:latin typeface="Calibri"/>
                <a:ea typeface="Roboto"/>
                <a:cs typeface="Calibri"/>
              </a:rPr>
              <a:t>called </a:t>
            </a:r>
            <a:r>
              <a:rPr lang="en-US" sz="2800" b="1" dirty="0">
                <a:solidFill>
                  <a:srgbClr val="476691"/>
                </a:solidFill>
                <a:latin typeface="Calibri"/>
                <a:ea typeface="Roboto"/>
                <a:cs typeface="Calibri"/>
              </a:rPr>
              <a:t>comparator.</a:t>
            </a:r>
            <a:r>
              <a:rPr lang="en-US" sz="2800" b="0" i="0" dirty="0">
                <a:solidFill>
                  <a:srgbClr val="476691"/>
                </a:solidFill>
                <a:effectLst/>
                <a:latin typeface="Calibri"/>
                <a:ea typeface="Roboto"/>
                <a:cs typeface="Calibri"/>
              </a:rPr>
              <a:t>  </a:t>
            </a:r>
            <a:r>
              <a:rPr lang="en-US" sz="2800" dirty="0">
                <a:solidFill>
                  <a:srgbClr val="476691"/>
                </a:solidFill>
                <a:latin typeface="Calibri"/>
                <a:ea typeface="Roboto"/>
                <a:cs typeface="Calibri"/>
              </a:rPr>
              <a:t>it is used to test a light dependent resistor ,a photodiode. </a:t>
            </a:r>
            <a:endParaRPr lang="en-US"/>
          </a:p>
        </p:txBody>
      </p:sp>
      <p:sp>
        <p:nvSpPr>
          <p:cNvPr id="10" name="AutoShape 6" descr="Image result for led images COMPONENTS">
            <a:extLst>
              <a:ext uri="{FF2B5EF4-FFF2-40B4-BE49-F238E27FC236}">
                <a16:creationId xmlns:a16="http://schemas.microsoft.com/office/drawing/2014/main" id="{D349E666-5295-2E53-62B0-23399ACD2F80}"/>
              </a:ext>
            </a:extLst>
          </p:cNvPr>
          <p:cNvSpPr>
            <a:spLocks noChangeAspect="1" noChangeArrowheads="1"/>
          </p:cNvSpPr>
          <p:nvPr/>
        </p:nvSpPr>
        <p:spPr bwMode="auto">
          <a:xfrm>
            <a:off x="1615440" y="518407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TextBox 19">
            <a:extLst>
              <a:ext uri="{FF2B5EF4-FFF2-40B4-BE49-F238E27FC236}">
                <a16:creationId xmlns:a16="http://schemas.microsoft.com/office/drawing/2014/main" id="{B050ABD2-66FC-4295-6ABE-C196AA2A3BAF}"/>
              </a:ext>
            </a:extLst>
          </p:cNvPr>
          <p:cNvSpPr txBox="1"/>
          <p:nvPr/>
        </p:nvSpPr>
        <p:spPr>
          <a:xfrm>
            <a:off x="484340" y="4307722"/>
            <a:ext cx="8924793" cy="1384995"/>
          </a:xfrm>
          <a:prstGeom prst="rect">
            <a:avLst/>
          </a:prstGeom>
          <a:noFill/>
        </p:spPr>
        <p:txBody>
          <a:bodyPr wrap="square" lIns="91440" tIns="45720" rIns="91440" bIns="45720" anchor="t">
            <a:spAutoFit/>
          </a:bodyPr>
          <a:lstStyle/>
          <a:p>
            <a:pPr algn="just"/>
            <a:br>
              <a:rPr lang="en-US" sz="2800" dirty="0"/>
            </a:br>
            <a:r>
              <a:rPr lang="en-US" sz="2800" dirty="0">
                <a:solidFill>
                  <a:srgbClr val="476691"/>
                </a:solidFill>
                <a:ea typeface="+mn-lt"/>
                <a:cs typeface="+mn-lt"/>
              </a:rPr>
              <a:t>A light-emitting diode (LED) is a </a:t>
            </a:r>
            <a:r>
              <a:rPr lang="en-US" sz="2800" b="1" dirty="0">
                <a:solidFill>
                  <a:srgbClr val="476691"/>
                </a:solidFill>
                <a:ea typeface="+mn-lt"/>
                <a:cs typeface="+mn-lt"/>
              </a:rPr>
              <a:t>device  </a:t>
            </a:r>
            <a:r>
              <a:rPr lang="en-US" sz="2800" dirty="0">
                <a:solidFill>
                  <a:srgbClr val="476691"/>
                </a:solidFill>
                <a:ea typeface="+mn-lt"/>
                <a:cs typeface="+mn-lt"/>
              </a:rPr>
              <a:t>that emits light when </a:t>
            </a:r>
            <a:r>
              <a:rPr lang="en-US" sz="2800" b="1" dirty="0">
                <a:solidFill>
                  <a:srgbClr val="476691"/>
                </a:solidFill>
                <a:ea typeface="+mn-lt"/>
                <a:cs typeface="+mn-lt"/>
              </a:rPr>
              <a:t>current </a:t>
            </a:r>
            <a:r>
              <a:rPr lang="en-US" sz="2800" dirty="0">
                <a:solidFill>
                  <a:srgbClr val="476691"/>
                </a:solidFill>
                <a:ea typeface="+mn-lt"/>
                <a:cs typeface="+mn-lt"/>
              </a:rPr>
              <a:t>flows through it.</a:t>
            </a:r>
            <a:endParaRPr lang="en-US" sz="2800" dirty="0">
              <a:solidFill>
                <a:srgbClr val="476691"/>
              </a:solidFill>
              <a:cs typeface="Calibri"/>
            </a:endParaRPr>
          </a:p>
        </p:txBody>
      </p:sp>
      <p:sp>
        <p:nvSpPr>
          <p:cNvPr id="11" name="Title 1">
            <a:extLst>
              <a:ext uri="{FF2B5EF4-FFF2-40B4-BE49-F238E27FC236}">
                <a16:creationId xmlns:a16="http://schemas.microsoft.com/office/drawing/2014/main" id="{2882FE77-B302-9586-8C65-9D9A7C66BF73}"/>
              </a:ext>
            </a:extLst>
          </p:cNvPr>
          <p:cNvSpPr>
            <a:spLocks noGrp="1"/>
          </p:cNvSpPr>
          <p:nvPr>
            <p:ph type="title"/>
          </p:nvPr>
        </p:nvSpPr>
        <p:spPr>
          <a:xfrm>
            <a:off x="1616953" y="375563"/>
            <a:ext cx="8953970" cy="1457266"/>
          </a:xfrm>
        </p:spPr>
        <p:txBody>
          <a:bodyPr vert="horz" lIns="91440" tIns="45720" rIns="91440" bIns="45720" rtlCol="0" anchor="ctr">
            <a:noAutofit/>
          </a:bodyPr>
          <a:lstStyle/>
          <a:p>
            <a:pPr algn="ctr"/>
            <a:r>
              <a:rPr lang="en-US" sz="4400" b="1" i="1" u="sng" dirty="0">
                <a:solidFill>
                  <a:srgbClr val="164794"/>
                </a:solidFill>
                <a:latin typeface="SimSun"/>
                <a:ea typeface="SimSun"/>
                <a:cs typeface="Calibri Light" panose="020F0302020204030204"/>
              </a:rPr>
              <a:t>COMPONENTS LIST</a:t>
            </a:r>
          </a:p>
        </p:txBody>
      </p:sp>
      <p:pic>
        <p:nvPicPr>
          <p:cNvPr id="13" name="Picture 14">
            <a:extLst>
              <a:ext uri="{FF2B5EF4-FFF2-40B4-BE49-F238E27FC236}">
                <a16:creationId xmlns:a16="http://schemas.microsoft.com/office/drawing/2014/main" id="{3FFF4605-2038-3C63-1C73-D822ABC703C7}"/>
              </a:ext>
            </a:extLst>
          </p:cNvPr>
          <p:cNvPicPr>
            <a:picLocks noChangeAspect="1"/>
          </p:cNvPicPr>
          <p:nvPr/>
        </p:nvPicPr>
        <p:blipFill>
          <a:blip r:embed="rId5"/>
          <a:stretch>
            <a:fillRect/>
          </a:stretch>
        </p:blipFill>
        <p:spPr>
          <a:xfrm>
            <a:off x="9774364" y="3705701"/>
            <a:ext cx="2038350" cy="1905000"/>
          </a:xfrm>
          <a:prstGeom prst="rect">
            <a:avLst/>
          </a:prstGeom>
        </p:spPr>
      </p:pic>
      <p:sp>
        <p:nvSpPr>
          <p:cNvPr id="2" name="TextBox 1">
            <a:extLst>
              <a:ext uri="{FF2B5EF4-FFF2-40B4-BE49-F238E27FC236}">
                <a16:creationId xmlns:a16="http://schemas.microsoft.com/office/drawing/2014/main" id="{D8110C6D-795B-D88F-2DDA-4201277C9981}"/>
              </a:ext>
            </a:extLst>
          </p:cNvPr>
          <p:cNvSpPr txBox="1"/>
          <p:nvPr/>
        </p:nvSpPr>
        <p:spPr>
          <a:xfrm>
            <a:off x="1121229" y="3701143"/>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cs typeface="Calibri"/>
              </a:rPr>
              <a:t>LM358 IC</a:t>
            </a:r>
          </a:p>
        </p:txBody>
      </p:sp>
    </p:spTree>
    <p:extLst>
      <p:ext uri="{BB962C8B-B14F-4D97-AF65-F5344CB8AC3E}">
        <p14:creationId xmlns:p14="http://schemas.microsoft.com/office/powerpoint/2010/main" val="280546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ppt_x"/>
                                          </p:val>
                                        </p:tav>
                                        <p:tav tm="100000">
                                          <p:val>
                                            <p:strVal val="#ppt_x"/>
                                          </p:val>
                                        </p:tav>
                                      </p:tavLst>
                                    </p:anim>
                                    <p:anim calcmode="lin" valueType="num">
                                      <p:cBhvr additive="base">
                                        <p:cTn id="8"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B2484F-1F9D-D02B-40B7-38E524B826A0}"/>
              </a:ext>
            </a:extLst>
          </p:cNvPr>
          <p:cNvSpPr>
            <a:spLocks noGrp="1"/>
          </p:cNvSpPr>
          <p:nvPr>
            <p:ph idx="1"/>
          </p:nvPr>
        </p:nvSpPr>
        <p:spPr>
          <a:xfrm>
            <a:off x="1120422" y="2418292"/>
            <a:ext cx="10515600" cy="4351338"/>
          </a:xfrm>
        </p:spPr>
        <p:txBody>
          <a:bodyPr vert="horz" lIns="91440" tIns="45720" rIns="91440" bIns="45720" rtlCol="0" anchor="t">
            <a:normAutofit/>
          </a:bodyPr>
          <a:lstStyle/>
          <a:p>
            <a:pPr marL="0" indent="0">
              <a:buNone/>
            </a:pPr>
            <a:r>
              <a:rPr lang="en-US">
                <a:cs typeface="Calibri" panose="020F0502020204030204"/>
              </a:rPr>
              <a:t>  </a:t>
            </a:r>
          </a:p>
        </p:txBody>
      </p:sp>
      <p:sp>
        <p:nvSpPr>
          <p:cNvPr id="12" name="Slide Number Placeholder 11">
            <a:extLst>
              <a:ext uri="{FF2B5EF4-FFF2-40B4-BE49-F238E27FC236}">
                <a16:creationId xmlns:a16="http://schemas.microsoft.com/office/drawing/2014/main" id="{9EDEF6FC-5B7E-561E-1771-A534240AF9B2}"/>
              </a:ext>
            </a:extLst>
          </p:cNvPr>
          <p:cNvSpPr>
            <a:spLocks noGrp="1"/>
          </p:cNvSpPr>
          <p:nvPr>
            <p:ph type="sldNum" sz="quarter" idx="12"/>
          </p:nvPr>
        </p:nvSpPr>
        <p:spPr>
          <a:xfrm>
            <a:off x="11083936" y="6304011"/>
            <a:ext cx="551167" cy="365125"/>
          </a:xfrm>
        </p:spPr>
        <p:txBody>
          <a:bodyPr/>
          <a:lstStyle/>
          <a:p>
            <a:r>
              <a:rPr lang="en-US" sz="2000" b="1" dirty="0">
                <a:cs typeface="Calibri"/>
              </a:rPr>
              <a:t>7</a:t>
            </a:r>
          </a:p>
        </p:txBody>
      </p:sp>
      <p:pic>
        <p:nvPicPr>
          <p:cNvPr id="14" name="Picture 3">
            <a:extLst>
              <a:ext uri="{FF2B5EF4-FFF2-40B4-BE49-F238E27FC236}">
                <a16:creationId xmlns:a16="http://schemas.microsoft.com/office/drawing/2014/main" id="{2388DA30-3176-C3A2-0AF3-D47BACCB6128}"/>
              </a:ext>
            </a:extLst>
          </p:cNvPr>
          <p:cNvPicPr>
            <a:picLocks noChangeAspect="1"/>
          </p:cNvPicPr>
          <p:nvPr/>
        </p:nvPicPr>
        <p:blipFill>
          <a:blip r:embed="rId2"/>
          <a:stretch>
            <a:fillRect/>
          </a:stretch>
        </p:blipFill>
        <p:spPr>
          <a:xfrm>
            <a:off x="0" y="-7587"/>
            <a:ext cx="1767840" cy="1578361"/>
          </a:xfrm>
          <a:prstGeom prst="rect">
            <a:avLst/>
          </a:prstGeom>
        </p:spPr>
      </p:pic>
      <p:pic>
        <p:nvPicPr>
          <p:cNvPr id="8" name="Picture 3">
            <a:extLst>
              <a:ext uri="{FF2B5EF4-FFF2-40B4-BE49-F238E27FC236}">
                <a16:creationId xmlns:a16="http://schemas.microsoft.com/office/drawing/2014/main" id="{4DBDAA16-7A41-2210-6970-4D784B90A6F0}"/>
              </a:ext>
            </a:extLst>
          </p:cNvPr>
          <p:cNvPicPr>
            <a:picLocks noChangeAspect="1"/>
          </p:cNvPicPr>
          <p:nvPr/>
        </p:nvPicPr>
        <p:blipFill>
          <a:blip r:embed="rId3"/>
          <a:stretch>
            <a:fillRect/>
          </a:stretch>
        </p:blipFill>
        <p:spPr>
          <a:xfrm>
            <a:off x="10373360" y="-5080"/>
            <a:ext cx="1818640" cy="1584960"/>
          </a:xfrm>
          <a:prstGeom prst="rect">
            <a:avLst/>
          </a:prstGeom>
        </p:spPr>
      </p:pic>
      <p:sp>
        <p:nvSpPr>
          <p:cNvPr id="10" name="AutoShape 6" descr="Image result for led images COMPONENTS">
            <a:extLst>
              <a:ext uri="{FF2B5EF4-FFF2-40B4-BE49-F238E27FC236}">
                <a16:creationId xmlns:a16="http://schemas.microsoft.com/office/drawing/2014/main" id="{D349E666-5295-2E53-62B0-23399ACD2F80}"/>
              </a:ext>
            </a:extLst>
          </p:cNvPr>
          <p:cNvSpPr>
            <a:spLocks noChangeAspect="1" noChangeArrowheads="1"/>
          </p:cNvSpPr>
          <p:nvPr/>
        </p:nvSpPr>
        <p:spPr bwMode="auto">
          <a:xfrm>
            <a:off x="1615440" y="518407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2" name="Picture 6" descr="Image result for battery 9v images components">
            <a:extLst>
              <a:ext uri="{FF2B5EF4-FFF2-40B4-BE49-F238E27FC236}">
                <a16:creationId xmlns:a16="http://schemas.microsoft.com/office/drawing/2014/main" id="{F6A2DBD0-AA63-777B-F29F-7DEB9AE680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76520" y="3521421"/>
            <a:ext cx="1362075" cy="22479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01E5BF90-697C-52B9-E8B6-5A3F88CA01B8}"/>
              </a:ext>
            </a:extLst>
          </p:cNvPr>
          <p:cNvSpPr txBox="1"/>
          <p:nvPr/>
        </p:nvSpPr>
        <p:spPr>
          <a:xfrm>
            <a:off x="781988" y="4745639"/>
            <a:ext cx="10093889" cy="954107"/>
          </a:xfrm>
          <a:prstGeom prst="rect">
            <a:avLst/>
          </a:prstGeom>
          <a:noFill/>
        </p:spPr>
        <p:txBody>
          <a:bodyPr wrap="square" lIns="91440" tIns="45720" rIns="91440" bIns="45720" anchor="t">
            <a:spAutoFit/>
          </a:bodyPr>
          <a:lstStyle/>
          <a:p>
            <a:r>
              <a:rPr lang="en-US" sz="2800" dirty="0">
                <a:solidFill>
                  <a:srgbClr val="476691"/>
                </a:solidFill>
                <a:latin typeface="Roboto"/>
                <a:ea typeface="Roboto"/>
              </a:rPr>
              <a:t>There batteries are consumer replaceable, displaceable batteries.</a:t>
            </a:r>
            <a:endParaRPr lang="en-US">
              <a:ea typeface="+mn-lt"/>
              <a:cs typeface="+mn-lt"/>
            </a:endParaRPr>
          </a:p>
        </p:txBody>
      </p:sp>
      <p:sp>
        <p:nvSpPr>
          <p:cNvPr id="15" name="Title 1">
            <a:extLst>
              <a:ext uri="{FF2B5EF4-FFF2-40B4-BE49-F238E27FC236}">
                <a16:creationId xmlns:a16="http://schemas.microsoft.com/office/drawing/2014/main" id="{4E1DC910-2625-6570-1A3B-0BCF85124869}"/>
              </a:ext>
            </a:extLst>
          </p:cNvPr>
          <p:cNvSpPr>
            <a:spLocks noGrp="1"/>
          </p:cNvSpPr>
          <p:nvPr>
            <p:ph type="title"/>
          </p:nvPr>
        </p:nvSpPr>
        <p:spPr>
          <a:xfrm>
            <a:off x="1564761" y="125042"/>
            <a:ext cx="8953970" cy="1457266"/>
          </a:xfrm>
        </p:spPr>
        <p:txBody>
          <a:bodyPr vert="horz" lIns="91440" tIns="45720" rIns="91440" bIns="45720" rtlCol="0" anchor="ctr">
            <a:noAutofit/>
          </a:bodyPr>
          <a:lstStyle/>
          <a:p>
            <a:pPr algn="ctr"/>
            <a:r>
              <a:rPr lang="en-US" sz="4400" b="1" i="1" u="sng" dirty="0">
                <a:solidFill>
                  <a:srgbClr val="164794"/>
                </a:solidFill>
                <a:latin typeface="SimSun"/>
                <a:ea typeface="SimSun"/>
                <a:cs typeface="Calibri Light" panose="020F0302020204030204"/>
              </a:rPr>
              <a:t>COMPONENTS LIST</a:t>
            </a:r>
          </a:p>
        </p:txBody>
      </p:sp>
      <p:sp>
        <p:nvSpPr>
          <p:cNvPr id="9" name="AutoShape 6" descr="Image result for led images COMPONENTS">
            <a:extLst>
              <a:ext uri="{FF2B5EF4-FFF2-40B4-BE49-F238E27FC236}">
                <a16:creationId xmlns:a16="http://schemas.microsoft.com/office/drawing/2014/main" id="{9593BAAF-D611-943C-7384-2BAD061D199C}"/>
              </a:ext>
            </a:extLst>
          </p:cNvPr>
          <p:cNvSpPr>
            <a:spLocks noChangeAspect="1" noChangeArrowheads="1"/>
          </p:cNvSpPr>
          <p:nvPr/>
        </p:nvSpPr>
        <p:spPr bwMode="auto">
          <a:xfrm>
            <a:off x="1615440" y="518407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pic>
        <p:nvPicPr>
          <p:cNvPr id="13" name="Picture 12" descr="Image result for BUZZER images components">
            <a:extLst>
              <a:ext uri="{FF2B5EF4-FFF2-40B4-BE49-F238E27FC236}">
                <a16:creationId xmlns:a16="http://schemas.microsoft.com/office/drawing/2014/main" id="{DE8F2B12-B961-61FC-FFDA-A098EFBA5B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725" y="1990187"/>
            <a:ext cx="2337636" cy="186019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4">
            <a:extLst>
              <a:ext uri="{FF2B5EF4-FFF2-40B4-BE49-F238E27FC236}">
                <a16:creationId xmlns:a16="http://schemas.microsoft.com/office/drawing/2014/main" id="{DCA71788-8C64-2364-0772-201CEF0BFFFD}"/>
              </a:ext>
            </a:extLst>
          </p:cNvPr>
          <p:cNvSpPr txBox="1"/>
          <p:nvPr/>
        </p:nvSpPr>
        <p:spPr>
          <a:xfrm>
            <a:off x="2664017" y="2413374"/>
            <a:ext cx="9676355" cy="954107"/>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800" dirty="0">
                <a:solidFill>
                  <a:srgbClr val="476691"/>
                </a:solidFill>
                <a:latin typeface="Calibri"/>
                <a:ea typeface="Roboto"/>
                <a:cs typeface="Calibri"/>
              </a:rPr>
              <a:t>A buzzer is an electrical device that is used to make buzzing sound. for example to attract someone attention.</a:t>
            </a:r>
            <a:endParaRPr lang="en-US"/>
          </a:p>
        </p:txBody>
      </p:sp>
      <p:sp>
        <p:nvSpPr>
          <p:cNvPr id="18" name="TextBox 17">
            <a:extLst>
              <a:ext uri="{FF2B5EF4-FFF2-40B4-BE49-F238E27FC236}">
                <a16:creationId xmlns:a16="http://schemas.microsoft.com/office/drawing/2014/main" id="{A6F99866-7E3E-1ABB-09CC-2DEB887E4C04}"/>
              </a:ext>
            </a:extLst>
          </p:cNvPr>
          <p:cNvSpPr txBox="1"/>
          <p:nvPr/>
        </p:nvSpPr>
        <p:spPr>
          <a:xfrm>
            <a:off x="478972" y="3777343"/>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cs typeface="Calibri"/>
              </a:rPr>
              <a:t>BUZZER</a:t>
            </a:r>
          </a:p>
        </p:txBody>
      </p:sp>
      <p:sp>
        <p:nvSpPr>
          <p:cNvPr id="19" name="TextBox 18">
            <a:extLst>
              <a:ext uri="{FF2B5EF4-FFF2-40B4-BE49-F238E27FC236}">
                <a16:creationId xmlns:a16="http://schemas.microsoft.com/office/drawing/2014/main" id="{18329E66-05E4-6071-C01A-B34989B64D88}"/>
              </a:ext>
            </a:extLst>
          </p:cNvPr>
          <p:cNvSpPr txBox="1"/>
          <p:nvPr/>
        </p:nvSpPr>
        <p:spPr>
          <a:xfrm>
            <a:off x="8960304" y="548776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cs typeface="Calibri"/>
              </a:rPr>
              <a:t>BATTERY</a:t>
            </a:r>
          </a:p>
        </p:txBody>
      </p:sp>
    </p:spTree>
    <p:extLst>
      <p:ext uri="{BB962C8B-B14F-4D97-AF65-F5344CB8AC3E}">
        <p14:creationId xmlns:p14="http://schemas.microsoft.com/office/powerpoint/2010/main" val="308237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2"/>
                                        </p:tgtEl>
                                        <p:attrNameLst>
                                          <p:attrName>style.visibility</p:attrName>
                                        </p:attrNameLst>
                                      </p:cBhvr>
                                      <p:to>
                                        <p:strVal val="visible"/>
                                      </p:to>
                                    </p:set>
                                    <p:anim calcmode="lin" valueType="num">
                                      <p:cBhvr additive="base">
                                        <p:cTn id="13" dur="500" fill="hold"/>
                                        <p:tgtEl>
                                          <p:spTgt spid="4102"/>
                                        </p:tgtEl>
                                        <p:attrNameLst>
                                          <p:attrName>ppt_x</p:attrName>
                                        </p:attrNameLst>
                                      </p:cBhvr>
                                      <p:tavLst>
                                        <p:tav tm="0">
                                          <p:val>
                                            <p:strVal val="#ppt_x"/>
                                          </p:val>
                                        </p:tav>
                                        <p:tav tm="100000">
                                          <p:val>
                                            <p:strVal val="#ppt_x"/>
                                          </p:val>
                                        </p:tav>
                                      </p:tavLst>
                                    </p:anim>
                                    <p:anim calcmode="lin" valueType="num">
                                      <p:cBhvr additive="base">
                                        <p:cTn id="14" dur="500" fill="hold"/>
                                        <p:tgtEl>
                                          <p:spTgt spid="4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B2484F-1F9D-D02B-40B7-38E524B826A0}"/>
              </a:ext>
            </a:extLst>
          </p:cNvPr>
          <p:cNvSpPr>
            <a:spLocks noGrp="1"/>
          </p:cNvSpPr>
          <p:nvPr>
            <p:ph idx="1"/>
          </p:nvPr>
        </p:nvSpPr>
        <p:spPr>
          <a:xfrm>
            <a:off x="1120422" y="2418292"/>
            <a:ext cx="10515600" cy="4351338"/>
          </a:xfrm>
        </p:spPr>
        <p:txBody>
          <a:bodyPr vert="horz" lIns="91440" tIns="45720" rIns="91440" bIns="45720" rtlCol="0" anchor="t">
            <a:normAutofit/>
          </a:bodyPr>
          <a:lstStyle/>
          <a:p>
            <a:pPr marL="0" indent="0">
              <a:buNone/>
            </a:pPr>
            <a:r>
              <a:rPr lang="en-US" dirty="0">
                <a:cs typeface="Calibri" panose="020F0502020204030204"/>
              </a:rPr>
              <a:t>  </a:t>
            </a:r>
          </a:p>
        </p:txBody>
      </p:sp>
      <p:sp>
        <p:nvSpPr>
          <p:cNvPr id="4" name="TextBox 3">
            <a:extLst>
              <a:ext uri="{FF2B5EF4-FFF2-40B4-BE49-F238E27FC236}">
                <a16:creationId xmlns:a16="http://schemas.microsoft.com/office/drawing/2014/main" id="{CDE0372C-DC6F-05E7-61A6-8C214D41724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14" name="Picture 3">
            <a:extLst>
              <a:ext uri="{FF2B5EF4-FFF2-40B4-BE49-F238E27FC236}">
                <a16:creationId xmlns:a16="http://schemas.microsoft.com/office/drawing/2014/main" id="{2388DA30-3176-C3A2-0AF3-D47BACCB6128}"/>
              </a:ext>
            </a:extLst>
          </p:cNvPr>
          <p:cNvPicPr>
            <a:picLocks noChangeAspect="1"/>
          </p:cNvPicPr>
          <p:nvPr/>
        </p:nvPicPr>
        <p:blipFill>
          <a:blip r:embed="rId2"/>
          <a:stretch>
            <a:fillRect/>
          </a:stretch>
        </p:blipFill>
        <p:spPr>
          <a:xfrm>
            <a:off x="0" y="3299"/>
            <a:ext cx="1767840" cy="1578361"/>
          </a:xfrm>
          <a:prstGeom prst="rect">
            <a:avLst/>
          </a:prstGeom>
        </p:spPr>
      </p:pic>
      <p:pic>
        <p:nvPicPr>
          <p:cNvPr id="8" name="Picture 3">
            <a:extLst>
              <a:ext uri="{FF2B5EF4-FFF2-40B4-BE49-F238E27FC236}">
                <a16:creationId xmlns:a16="http://schemas.microsoft.com/office/drawing/2014/main" id="{4DBDAA16-7A41-2210-6970-4D784B90A6F0}"/>
              </a:ext>
            </a:extLst>
          </p:cNvPr>
          <p:cNvPicPr>
            <a:picLocks noChangeAspect="1"/>
          </p:cNvPicPr>
          <p:nvPr/>
        </p:nvPicPr>
        <p:blipFill>
          <a:blip r:embed="rId3"/>
          <a:stretch>
            <a:fillRect/>
          </a:stretch>
        </p:blipFill>
        <p:spPr>
          <a:xfrm>
            <a:off x="10373360" y="-5080"/>
            <a:ext cx="1818640" cy="1584960"/>
          </a:xfrm>
          <a:prstGeom prst="rect">
            <a:avLst/>
          </a:prstGeom>
        </p:spPr>
      </p:pic>
      <p:sp>
        <p:nvSpPr>
          <p:cNvPr id="5" name="AutoShape 2" descr="Image result for op amp LM358">
            <a:extLst>
              <a:ext uri="{FF2B5EF4-FFF2-40B4-BE49-F238E27FC236}">
                <a16:creationId xmlns:a16="http://schemas.microsoft.com/office/drawing/2014/main" id="{552C705D-F3DF-7A6B-8F2B-B16CE43A89C1}"/>
              </a:ext>
            </a:extLst>
          </p:cNvPr>
          <p:cNvSpPr>
            <a:spLocks noChangeAspect="1" noChangeArrowheads="1"/>
          </p:cNvSpPr>
          <p:nvPr/>
        </p:nvSpPr>
        <p:spPr bwMode="auto">
          <a:xfrm>
            <a:off x="5943600" y="3276600"/>
            <a:ext cx="304800" cy="3693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6" name="Picture 4" descr="See the source image">
            <a:extLst>
              <a:ext uri="{FF2B5EF4-FFF2-40B4-BE49-F238E27FC236}">
                <a16:creationId xmlns:a16="http://schemas.microsoft.com/office/drawing/2014/main" id="{D6CB6B98-8248-F6BC-E9F0-FBF39874736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696" y="1766423"/>
            <a:ext cx="2504317" cy="1793579"/>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DC3042A6-06CF-E178-F89F-6A9462DE96CB}"/>
              </a:ext>
            </a:extLst>
          </p:cNvPr>
          <p:cNvSpPr txBox="1"/>
          <p:nvPr/>
        </p:nvSpPr>
        <p:spPr>
          <a:xfrm>
            <a:off x="2436046" y="1958179"/>
            <a:ext cx="9613725" cy="1815882"/>
          </a:xfrm>
          <a:prstGeom prst="rect">
            <a:avLst/>
          </a:prstGeom>
          <a:noFill/>
        </p:spPr>
        <p:txBody>
          <a:bodyPr wrap="square" lIns="91440" tIns="45720" rIns="91440" bIns="45720" anchor="t">
            <a:spAutoFit/>
          </a:bodyPr>
          <a:lstStyle/>
          <a:p>
            <a:pPr algn="just"/>
            <a:r>
              <a:rPr lang="en-US" sz="2800" b="0" i="0" dirty="0">
                <a:solidFill>
                  <a:srgbClr val="476691"/>
                </a:solidFill>
                <a:effectLst/>
                <a:latin typeface="Calibri"/>
                <a:ea typeface="Roboto"/>
                <a:cs typeface="Calibri"/>
              </a:rPr>
              <a:t>IR LED (Infrared Transmitter) IR LED is a</a:t>
            </a:r>
            <a:r>
              <a:rPr lang="en-US" sz="2800" b="1" i="0" dirty="0">
                <a:solidFill>
                  <a:srgbClr val="476691"/>
                </a:solidFill>
                <a:effectLst/>
                <a:latin typeface="Calibri"/>
                <a:ea typeface="Roboto"/>
                <a:cs typeface="Calibri"/>
              </a:rPr>
              <a:t> special type of LED that emits Infrared rays of the Electromagnetic Spectrum</a:t>
            </a:r>
            <a:r>
              <a:rPr lang="en-US" sz="2800" b="0" i="0" dirty="0">
                <a:solidFill>
                  <a:srgbClr val="476691"/>
                </a:solidFill>
                <a:effectLst/>
                <a:latin typeface="Calibri"/>
                <a:ea typeface="Roboto"/>
                <a:cs typeface="Calibri"/>
              </a:rPr>
              <a:t>. </a:t>
            </a:r>
            <a:r>
              <a:rPr lang="en-US" sz="2800" dirty="0">
                <a:solidFill>
                  <a:srgbClr val="476691"/>
                </a:solidFill>
                <a:latin typeface="Calibri"/>
                <a:ea typeface="Roboto"/>
                <a:cs typeface="Calibri"/>
              </a:rPr>
              <a:t>When an object comes close to sensor the infrared light from led reflects from the object and detected by the receiver</a:t>
            </a:r>
            <a:endParaRPr lang="en-US"/>
          </a:p>
        </p:txBody>
      </p:sp>
      <p:sp>
        <p:nvSpPr>
          <p:cNvPr id="11" name="Title 1">
            <a:extLst>
              <a:ext uri="{FF2B5EF4-FFF2-40B4-BE49-F238E27FC236}">
                <a16:creationId xmlns:a16="http://schemas.microsoft.com/office/drawing/2014/main" id="{1230A392-442C-6467-EDFA-20ABAE445DB5}"/>
              </a:ext>
            </a:extLst>
          </p:cNvPr>
          <p:cNvSpPr>
            <a:spLocks noGrp="1"/>
          </p:cNvSpPr>
          <p:nvPr>
            <p:ph type="title"/>
          </p:nvPr>
        </p:nvSpPr>
        <p:spPr>
          <a:xfrm>
            <a:off x="1616953" y="375563"/>
            <a:ext cx="8953970" cy="1457266"/>
          </a:xfrm>
        </p:spPr>
        <p:txBody>
          <a:bodyPr vert="horz" lIns="91440" tIns="45720" rIns="91440" bIns="45720" rtlCol="0" anchor="ctr">
            <a:noAutofit/>
          </a:bodyPr>
          <a:lstStyle/>
          <a:p>
            <a:pPr algn="ctr"/>
            <a:r>
              <a:rPr lang="en-US" sz="4400" b="1" i="1" u="sng" dirty="0">
                <a:solidFill>
                  <a:srgbClr val="164794"/>
                </a:solidFill>
                <a:latin typeface="SimSun"/>
                <a:ea typeface="SimSun"/>
                <a:cs typeface="Calibri Light" panose="020F0302020204030204"/>
              </a:rPr>
              <a:t>COMPONENTS LIST</a:t>
            </a:r>
          </a:p>
        </p:txBody>
      </p:sp>
      <p:sp>
        <p:nvSpPr>
          <p:cNvPr id="2" name="TextBox 1">
            <a:extLst>
              <a:ext uri="{FF2B5EF4-FFF2-40B4-BE49-F238E27FC236}">
                <a16:creationId xmlns:a16="http://schemas.microsoft.com/office/drawing/2014/main" id="{8D8ABD1C-1601-0C80-D8DA-DC1668DFFCC2}"/>
              </a:ext>
            </a:extLst>
          </p:cNvPr>
          <p:cNvSpPr txBox="1"/>
          <p:nvPr/>
        </p:nvSpPr>
        <p:spPr>
          <a:xfrm>
            <a:off x="4724400" y="3200400"/>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TextBox 2">
            <a:extLst>
              <a:ext uri="{FF2B5EF4-FFF2-40B4-BE49-F238E27FC236}">
                <a16:creationId xmlns:a16="http://schemas.microsoft.com/office/drawing/2014/main" id="{04C49EB6-C456-0409-D940-4CD66DAFB153}"/>
              </a:ext>
            </a:extLst>
          </p:cNvPr>
          <p:cNvSpPr txBox="1"/>
          <p:nvPr/>
        </p:nvSpPr>
        <p:spPr>
          <a:xfrm>
            <a:off x="5010150" y="3486150"/>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a:cs typeface="Calibri"/>
            </a:endParaRPr>
          </a:p>
        </p:txBody>
      </p:sp>
      <p:sp>
        <p:nvSpPr>
          <p:cNvPr id="13" name="AutoShape 2" descr="Image result for op amp LM358">
            <a:extLst>
              <a:ext uri="{FF2B5EF4-FFF2-40B4-BE49-F238E27FC236}">
                <a16:creationId xmlns:a16="http://schemas.microsoft.com/office/drawing/2014/main" id="{40D12833-A6D9-6E19-8CEB-D70DFA5F9341}"/>
              </a:ext>
            </a:extLst>
          </p:cNvPr>
          <p:cNvSpPr>
            <a:spLocks noChangeAspect="1" noChangeArrowheads="1"/>
          </p:cNvSpPr>
          <p:nvPr/>
        </p:nvSpPr>
        <p:spPr bwMode="auto">
          <a:xfrm>
            <a:off x="5943600" y="3276600"/>
            <a:ext cx="304800" cy="3693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15" name="TextBox 4">
            <a:extLst>
              <a:ext uri="{FF2B5EF4-FFF2-40B4-BE49-F238E27FC236}">
                <a16:creationId xmlns:a16="http://schemas.microsoft.com/office/drawing/2014/main" id="{BAB76B13-0CB2-C6D0-57F7-E5CCD3C8674F}"/>
              </a:ext>
            </a:extLst>
          </p:cNvPr>
          <p:cNvSpPr txBox="1"/>
          <p:nvPr/>
        </p:nvSpPr>
        <p:spPr>
          <a:xfrm>
            <a:off x="279681" y="4296399"/>
            <a:ext cx="9193416" cy="1815882"/>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800" b="0" i="0" dirty="0">
                <a:solidFill>
                  <a:srgbClr val="476691"/>
                </a:solidFill>
                <a:effectLst/>
                <a:latin typeface="Roboto"/>
                <a:ea typeface="Roboto"/>
              </a:rPr>
              <a:t>A photodiode is a p-n junction</a:t>
            </a:r>
            <a:r>
              <a:rPr lang="en-US" sz="2800" dirty="0">
                <a:solidFill>
                  <a:srgbClr val="476691"/>
                </a:solidFill>
                <a:latin typeface="Roboto"/>
                <a:ea typeface="Roboto"/>
              </a:rPr>
              <a:t> </a:t>
            </a:r>
            <a:r>
              <a:rPr lang="en-US" sz="2800" b="0" i="0" dirty="0">
                <a:solidFill>
                  <a:srgbClr val="476691"/>
                </a:solidFill>
                <a:effectLst/>
                <a:latin typeface="Roboto"/>
                <a:ea typeface="Roboto"/>
              </a:rPr>
              <a:t> device that consumes light energy to generate electric current.</a:t>
            </a:r>
            <a:r>
              <a:rPr lang="en-US" sz="2800" dirty="0">
                <a:solidFill>
                  <a:srgbClr val="476691"/>
                </a:solidFill>
                <a:latin typeface="Roboto"/>
                <a:ea typeface="Roboto"/>
              </a:rPr>
              <a:t> </a:t>
            </a:r>
            <a:r>
              <a:rPr lang="en-US" sz="2800" b="0" i="0" dirty="0">
                <a:solidFill>
                  <a:srgbClr val="476691"/>
                </a:solidFill>
                <a:effectLst/>
                <a:latin typeface="Roboto"/>
                <a:ea typeface="Roboto"/>
              </a:rPr>
              <a:t> Photodiodes are specially designed to operate in </a:t>
            </a:r>
            <a:r>
              <a:rPr lang="en-US" sz="2800" b="1" i="0" dirty="0">
                <a:solidFill>
                  <a:srgbClr val="476691"/>
                </a:solidFill>
                <a:effectLst/>
                <a:latin typeface="Roboto"/>
                <a:ea typeface="Roboto"/>
              </a:rPr>
              <a:t>reverse bias condition</a:t>
            </a:r>
            <a:r>
              <a:rPr lang="en-US" sz="2800" b="0" i="0" dirty="0">
                <a:solidFill>
                  <a:srgbClr val="476691"/>
                </a:solidFill>
                <a:effectLst/>
                <a:latin typeface="Roboto"/>
                <a:ea typeface="Roboto"/>
              </a:rPr>
              <a:t>.</a:t>
            </a:r>
            <a:endParaRPr lang="en-IN" sz="2800">
              <a:solidFill>
                <a:srgbClr val="476691"/>
              </a:solidFill>
              <a:latin typeface="Roboto"/>
              <a:ea typeface="Roboto"/>
              <a:cs typeface="Calibri"/>
            </a:endParaRPr>
          </a:p>
        </p:txBody>
      </p:sp>
      <p:sp>
        <p:nvSpPr>
          <p:cNvPr id="16" name="AutoShape 4" descr="Image result for battery 9v images components">
            <a:extLst>
              <a:ext uri="{FF2B5EF4-FFF2-40B4-BE49-F238E27FC236}">
                <a16:creationId xmlns:a16="http://schemas.microsoft.com/office/drawing/2014/main" id="{78DF64C6-A42D-96DE-90BE-276B61753F3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17" name="TextBox 6">
            <a:extLst>
              <a:ext uri="{FF2B5EF4-FFF2-40B4-BE49-F238E27FC236}">
                <a16:creationId xmlns:a16="http://schemas.microsoft.com/office/drawing/2014/main" id="{5D0AC15F-A45B-E05B-5CCC-93F554D40873}"/>
              </a:ext>
            </a:extLst>
          </p:cNvPr>
          <p:cNvSpPr txBox="1"/>
          <p:nvPr/>
        </p:nvSpPr>
        <p:spPr>
          <a:xfrm>
            <a:off x="8512629" y="5780315"/>
            <a:ext cx="4103914"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cs typeface="Calibri"/>
              </a:rPr>
              <a:t>PHOTODIODE (IR RECEIVER)</a:t>
            </a:r>
          </a:p>
        </p:txBody>
      </p:sp>
      <p:pic>
        <p:nvPicPr>
          <p:cNvPr id="20" name="Picture 21">
            <a:extLst>
              <a:ext uri="{FF2B5EF4-FFF2-40B4-BE49-F238E27FC236}">
                <a16:creationId xmlns:a16="http://schemas.microsoft.com/office/drawing/2014/main" id="{47BDC7F9-C550-6AD7-CC58-6CA91F50C08E}"/>
              </a:ext>
            </a:extLst>
          </p:cNvPr>
          <p:cNvPicPr>
            <a:picLocks noChangeAspect="1"/>
          </p:cNvPicPr>
          <p:nvPr/>
        </p:nvPicPr>
        <p:blipFill>
          <a:blip r:embed="rId5"/>
          <a:stretch>
            <a:fillRect/>
          </a:stretch>
        </p:blipFill>
        <p:spPr>
          <a:xfrm>
            <a:off x="9591675" y="3585482"/>
            <a:ext cx="2305050" cy="2038350"/>
          </a:xfrm>
          <a:prstGeom prst="rect">
            <a:avLst/>
          </a:prstGeom>
        </p:spPr>
      </p:pic>
      <p:sp>
        <p:nvSpPr>
          <p:cNvPr id="23" name="TextBox 22">
            <a:extLst>
              <a:ext uri="{FF2B5EF4-FFF2-40B4-BE49-F238E27FC236}">
                <a16:creationId xmlns:a16="http://schemas.microsoft.com/office/drawing/2014/main" id="{AF942F31-9ACE-A0D0-B05E-8D06B6ABD046}"/>
              </a:ext>
            </a:extLst>
          </p:cNvPr>
          <p:cNvSpPr txBox="1"/>
          <p:nvPr/>
        </p:nvSpPr>
        <p:spPr>
          <a:xfrm>
            <a:off x="142875" y="3778704"/>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cs typeface="Calibri"/>
              </a:rPr>
              <a:t>IR TRANSMITTER</a:t>
            </a:r>
          </a:p>
        </p:txBody>
      </p:sp>
      <p:sp>
        <p:nvSpPr>
          <p:cNvPr id="6" name="Slide Number Placeholder 5">
            <a:extLst>
              <a:ext uri="{FF2B5EF4-FFF2-40B4-BE49-F238E27FC236}">
                <a16:creationId xmlns:a16="http://schemas.microsoft.com/office/drawing/2014/main" id="{BF9FC945-59DF-E5B0-96B8-C24274EE9653}"/>
              </a:ext>
            </a:extLst>
          </p:cNvPr>
          <p:cNvSpPr>
            <a:spLocks noGrp="1"/>
          </p:cNvSpPr>
          <p:nvPr>
            <p:ph type="sldNum" sz="quarter" idx="12"/>
          </p:nvPr>
        </p:nvSpPr>
        <p:spPr/>
        <p:txBody>
          <a:bodyPr/>
          <a:lstStyle/>
          <a:p>
            <a:fld id="{4CE482DC-2269-4F26-9D2A-7E44B1A4CD85}" type="slidenum">
              <a:rPr lang="en-US" sz="2000" b="1" dirty="0"/>
              <a:t>8</a:t>
            </a:fld>
            <a:endParaRPr lang="en-US" sz="2000" b="1">
              <a:cs typeface="Calibri"/>
            </a:endParaRPr>
          </a:p>
        </p:txBody>
      </p:sp>
    </p:spTree>
    <p:extLst>
      <p:ext uri="{BB962C8B-B14F-4D97-AF65-F5344CB8AC3E}">
        <p14:creationId xmlns:p14="http://schemas.microsoft.com/office/powerpoint/2010/main" val="410961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additive="base">
                                        <p:cTn id="7" dur="500" fill="hold"/>
                                        <p:tgtEl>
                                          <p:spTgt spid="3076"/>
                                        </p:tgtEl>
                                        <p:attrNameLst>
                                          <p:attrName>ppt_x</p:attrName>
                                        </p:attrNameLst>
                                      </p:cBhvr>
                                      <p:tavLst>
                                        <p:tav tm="0">
                                          <p:val>
                                            <p:strVal val="#ppt_x"/>
                                          </p:val>
                                        </p:tav>
                                        <p:tav tm="100000">
                                          <p:val>
                                            <p:strVal val="#ppt_x"/>
                                          </p:val>
                                        </p:tav>
                                      </p:tavLst>
                                    </p:anim>
                                    <p:anim calcmode="lin" valueType="num">
                                      <p:cBhvr additive="base">
                                        <p:cTn id="8"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B6659-926A-9C68-6103-ECF78D367299}"/>
              </a:ext>
            </a:extLst>
          </p:cNvPr>
          <p:cNvSpPr>
            <a:spLocks noGrp="1"/>
          </p:cNvSpPr>
          <p:nvPr>
            <p:ph type="title"/>
          </p:nvPr>
        </p:nvSpPr>
        <p:spPr>
          <a:xfrm>
            <a:off x="1362523" y="246520"/>
            <a:ext cx="9189929" cy="1346439"/>
          </a:xfrm>
        </p:spPr>
        <p:txBody>
          <a:bodyPr vert="horz" lIns="91440" tIns="45720" rIns="91440" bIns="45720" rtlCol="0" anchor="ctr">
            <a:noAutofit/>
          </a:bodyPr>
          <a:lstStyle/>
          <a:p>
            <a:pPr algn="ctr"/>
            <a:r>
              <a:rPr lang="en-US" sz="4400" b="1" i="1" u="sng" dirty="0">
                <a:solidFill>
                  <a:srgbClr val="164794"/>
                </a:solidFill>
                <a:latin typeface="SimSun"/>
                <a:ea typeface="SimSun"/>
                <a:cs typeface="Calibri Light" panose="020F0302020204030204"/>
              </a:rPr>
              <a:t>IR SENSOR CIRCUIT</a:t>
            </a:r>
            <a:endParaRPr lang="en-US" dirty="0"/>
          </a:p>
        </p:txBody>
      </p:sp>
      <p:sp>
        <p:nvSpPr>
          <p:cNvPr id="6" name="Slide Number Placeholder 5">
            <a:extLst>
              <a:ext uri="{FF2B5EF4-FFF2-40B4-BE49-F238E27FC236}">
                <a16:creationId xmlns:a16="http://schemas.microsoft.com/office/drawing/2014/main" id="{E790E5C4-6570-D010-8C36-19E65534625B}"/>
              </a:ext>
            </a:extLst>
          </p:cNvPr>
          <p:cNvSpPr>
            <a:spLocks noGrp="1"/>
          </p:cNvSpPr>
          <p:nvPr>
            <p:ph type="sldNum" sz="quarter" idx="12"/>
          </p:nvPr>
        </p:nvSpPr>
        <p:spPr/>
        <p:txBody>
          <a:bodyPr/>
          <a:lstStyle/>
          <a:p>
            <a:fld id="{330EA680-D336-4FF7-8B7A-9848BB0A1C32}" type="slidenum">
              <a:rPr lang="en-US" sz="2000" b="1" dirty="0" smtClean="0"/>
              <a:t>9</a:t>
            </a:fld>
            <a:endParaRPr lang="en-US" sz="2000" b="1">
              <a:cs typeface="Calibri"/>
            </a:endParaRPr>
          </a:p>
        </p:txBody>
      </p:sp>
      <p:pic>
        <p:nvPicPr>
          <p:cNvPr id="13" name="Picture 3">
            <a:extLst>
              <a:ext uri="{FF2B5EF4-FFF2-40B4-BE49-F238E27FC236}">
                <a16:creationId xmlns:a16="http://schemas.microsoft.com/office/drawing/2014/main" id="{4BAEB71A-5BA9-C1D8-8542-46BF0FFFB44A}"/>
              </a:ext>
            </a:extLst>
          </p:cNvPr>
          <p:cNvPicPr>
            <a:picLocks noChangeAspect="1"/>
          </p:cNvPicPr>
          <p:nvPr/>
        </p:nvPicPr>
        <p:blipFill>
          <a:blip r:embed="rId2"/>
          <a:stretch>
            <a:fillRect/>
          </a:stretch>
        </p:blipFill>
        <p:spPr>
          <a:xfrm>
            <a:off x="0" y="3299"/>
            <a:ext cx="1767840" cy="1578361"/>
          </a:xfrm>
          <a:prstGeom prst="rect">
            <a:avLst/>
          </a:prstGeom>
        </p:spPr>
      </p:pic>
      <p:pic>
        <p:nvPicPr>
          <p:cNvPr id="7" name="Picture 3">
            <a:extLst>
              <a:ext uri="{FF2B5EF4-FFF2-40B4-BE49-F238E27FC236}">
                <a16:creationId xmlns:a16="http://schemas.microsoft.com/office/drawing/2014/main" id="{3335A5C8-2E3E-D5C4-450F-0E1B4F32A9FE}"/>
              </a:ext>
            </a:extLst>
          </p:cNvPr>
          <p:cNvPicPr>
            <a:picLocks noChangeAspect="1"/>
          </p:cNvPicPr>
          <p:nvPr/>
        </p:nvPicPr>
        <p:blipFill>
          <a:blip r:embed="rId3"/>
          <a:stretch>
            <a:fillRect/>
          </a:stretch>
        </p:blipFill>
        <p:spPr>
          <a:xfrm>
            <a:off x="10373360" y="-5080"/>
            <a:ext cx="1818640" cy="1584960"/>
          </a:xfrm>
          <a:prstGeom prst="rect">
            <a:avLst/>
          </a:prstGeom>
        </p:spPr>
      </p:pic>
      <p:sp>
        <p:nvSpPr>
          <p:cNvPr id="5" name="TextBox 4">
            <a:extLst>
              <a:ext uri="{FF2B5EF4-FFF2-40B4-BE49-F238E27FC236}">
                <a16:creationId xmlns:a16="http://schemas.microsoft.com/office/drawing/2014/main" id="{E1C0A697-1A0F-84BB-57AA-2331ADCAFB49}"/>
              </a:ext>
            </a:extLst>
          </p:cNvPr>
          <p:cNvSpPr txBox="1"/>
          <p:nvPr/>
        </p:nvSpPr>
        <p:spPr>
          <a:xfrm>
            <a:off x="2206246" y="5774842"/>
            <a:ext cx="844254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476691"/>
                </a:solidFill>
                <a:cs typeface="Calibri"/>
              </a:rPr>
              <a:t>CIRCUIT DIAGRAM OF TOUCHLESS DOORBELL</a:t>
            </a:r>
          </a:p>
        </p:txBody>
      </p:sp>
      <p:sp>
        <p:nvSpPr>
          <p:cNvPr id="11" name="TextBox 10">
            <a:extLst>
              <a:ext uri="{FF2B5EF4-FFF2-40B4-BE49-F238E27FC236}">
                <a16:creationId xmlns:a16="http://schemas.microsoft.com/office/drawing/2014/main" id="{331B6B5B-F3DE-2693-0083-9E19E68E6C65}"/>
              </a:ext>
            </a:extLst>
          </p:cNvPr>
          <p:cNvSpPr txBox="1"/>
          <p:nvPr/>
        </p:nvSpPr>
        <p:spPr>
          <a:xfrm>
            <a:off x="6422571" y="546462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pic>
        <p:nvPicPr>
          <p:cNvPr id="15" name="Picture 15">
            <a:extLst>
              <a:ext uri="{FF2B5EF4-FFF2-40B4-BE49-F238E27FC236}">
                <a16:creationId xmlns:a16="http://schemas.microsoft.com/office/drawing/2014/main" id="{A19E1A84-6F00-500A-26F8-4D96729AB7FF}"/>
              </a:ext>
            </a:extLst>
          </p:cNvPr>
          <p:cNvPicPr>
            <a:picLocks noChangeAspect="1"/>
          </p:cNvPicPr>
          <p:nvPr/>
        </p:nvPicPr>
        <p:blipFill>
          <a:blip r:embed="rId4"/>
          <a:stretch>
            <a:fillRect/>
          </a:stretch>
        </p:blipFill>
        <p:spPr>
          <a:xfrm>
            <a:off x="1809750" y="1791534"/>
            <a:ext cx="8486775" cy="3903583"/>
          </a:xfrm>
          <a:prstGeom prst="rect">
            <a:avLst/>
          </a:prstGeom>
        </p:spPr>
      </p:pic>
      <p:sp>
        <p:nvSpPr>
          <p:cNvPr id="16" name="TextBox 15">
            <a:extLst>
              <a:ext uri="{FF2B5EF4-FFF2-40B4-BE49-F238E27FC236}">
                <a16:creationId xmlns:a16="http://schemas.microsoft.com/office/drawing/2014/main" id="{5F758EC0-ECE6-D0F0-A30D-CFC12012CE9F}"/>
              </a:ext>
            </a:extLst>
          </p:cNvPr>
          <p:cNvSpPr txBox="1"/>
          <p:nvPr/>
        </p:nvSpPr>
        <p:spPr>
          <a:xfrm>
            <a:off x="6200775" y="3248025"/>
            <a:ext cx="3143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cs typeface="Calibri"/>
              </a:rPr>
              <a:t>2</a:t>
            </a:r>
          </a:p>
        </p:txBody>
      </p:sp>
      <p:sp>
        <p:nvSpPr>
          <p:cNvPr id="17" name="TextBox 16">
            <a:extLst>
              <a:ext uri="{FF2B5EF4-FFF2-40B4-BE49-F238E27FC236}">
                <a16:creationId xmlns:a16="http://schemas.microsoft.com/office/drawing/2014/main" id="{A0C79724-A415-3302-04AB-DBC6294C94C4}"/>
              </a:ext>
            </a:extLst>
          </p:cNvPr>
          <p:cNvSpPr txBox="1"/>
          <p:nvPr/>
        </p:nvSpPr>
        <p:spPr>
          <a:xfrm>
            <a:off x="6200775" y="4048125"/>
            <a:ext cx="3619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cs typeface="Calibri"/>
              </a:rPr>
              <a:t>3</a:t>
            </a:r>
          </a:p>
        </p:txBody>
      </p:sp>
      <p:sp>
        <p:nvSpPr>
          <p:cNvPr id="18" name="TextBox 17">
            <a:extLst>
              <a:ext uri="{FF2B5EF4-FFF2-40B4-BE49-F238E27FC236}">
                <a16:creationId xmlns:a16="http://schemas.microsoft.com/office/drawing/2014/main" id="{FD063F92-DEC9-3AE9-2FA8-918AA56CB2D3}"/>
              </a:ext>
            </a:extLst>
          </p:cNvPr>
          <p:cNvSpPr txBox="1"/>
          <p:nvPr/>
        </p:nvSpPr>
        <p:spPr>
          <a:xfrm>
            <a:off x="7248525" y="3514725"/>
            <a:ext cx="361950" cy="3788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1</a:t>
            </a:r>
            <a:endParaRPr lang="en-US">
              <a:cs typeface="Calibri"/>
            </a:endParaRPr>
          </a:p>
        </p:txBody>
      </p:sp>
      <p:sp>
        <p:nvSpPr>
          <p:cNvPr id="19" name="Rectangle 18">
            <a:extLst>
              <a:ext uri="{FF2B5EF4-FFF2-40B4-BE49-F238E27FC236}">
                <a16:creationId xmlns:a16="http://schemas.microsoft.com/office/drawing/2014/main" id="{F93EC4F9-2378-53A7-DDAA-835851E6EB6A}"/>
              </a:ext>
            </a:extLst>
          </p:cNvPr>
          <p:cNvSpPr/>
          <p:nvPr/>
        </p:nvSpPr>
        <p:spPr>
          <a:xfrm>
            <a:off x="7877175" y="3429000"/>
            <a:ext cx="352425" cy="257175"/>
          </a:xfrm>
          <a:prstGeom prst="rect">
            <a:avLst/>
          </a:prstGeom>
          <a:solidFill>
            <a:srgbClr val="F7F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BC4824E-4518-DB43-EF04-E658FD91403B}"/>
              </a:ext>
            </a:extLst>
          </p:cNvPr>
          <p:cNvSpPr txBox="1"/>
          <p:nvPr/>
        </p:nvSpPr>
        <p:spPr>
          <a:xfrm>
            <a:off x="7791450" y="3400425"/>
            <a:ext cx="5715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b="1" dirty="0">
                <a:cs typeface="Calibri"/>
              </a:rPr>
              <a:t>220</a:t>
            </a:r>
          </a:p>
        </p:txBody>
      </p:sp>
    </p:spTree>
    <p:extLst>
      <p:ext uri="{BB962C8B-B14F-4D97-AF65-F5344CB8AC3E}">
        <p14:creationId xmlns:p14="http://schemas.microsoft.com/office/powerpoint/2010/main" val="298870869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office theme</Template>
  <TotalTime>3</TotalTime>
  <Words>1336</Words>
  <Application>Microsoft Office PowerPoint</Application>
  <PresentationFormat>Widescreen</PresentationFormat>
  <Paragraphs>146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Retrospect</vt:lpstr>
      <vt:lpstr>PowerPoint Presentation</vt:lpstr>
      <vt:lpstr>PowerPoint Presentation</vt:lpstr>
      <vt:lpstr>INTRODUCTION</vt:lpstr>
      <vt:lpstr>ABSTRACT</vt:lpstr>
      <vt:lpstr>COMPONENTS LIST</vt:lpstr>
      <vt:lpstr>COMPONENTS LIST</vt:lpstr>
      <vt:lpstr>COMPONENTS LIST</vt:lpstr>
      <vt:lpstr>COMPONENTS LIST</vt:lpstr>
      <vt:lpstr>IR SENSOR CIRCUIT</vt:lpstr>
      <vt:lpstr>PowerPoint Presentation</vt:lpstr>
      <vt:lpstr>PowerPoint Presentation</vt:lpstr>
      <vt:lpstr>APPLICATION OF TOUCHLESS DOORBELL SYSTEM</vt:lpstr>
      <vt:lpstr>PowerPoint Presentation</vt:lpstr>
      <vt:lpstr>PowerPoint Presentation</vt:lpstr>
      <vt:lpstr>IMPLEMENTATION PROGRESS SO FAR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Lubna</dc:creator>
  <cp:lastModifiedBy>Praveen S</cp:lastModifiedBy>
  <cp:revision>1735</cp:revision>
  <dcterms:created xsi:type="dcterms:W3CDTF">2022-05-26T13:59:10Z</dcterms:created>
  <dcterms:modified xsi:type="dcterms:W3CDTF">2023-02-11T12:46:41Z</dcterms:modified>
</cp:coreProperties>
</file>