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6" r:id="rId15"/>
    <p:sldId id="269" r:id="rId16"/>
    <p:sldId id="270" r:id="rId17"/>
    <p:sldId id="273" r:id="rId18"/>
    <p:sldId id="274" r:id="rId19"/>
    <p:sldId id="275" r:id="rId20"/>
    <p:sldId id="276" r:id="rId21"/>
    <p:sldId id="277" r:id="rId22"/>
    <p:sldId id="278" r:id="rId23"/>
    <p:sldId id="279" r:id="rId24"/>
    <p:sldId id="286" r:id="rId25"/>
    <p:sldId id="287" r:id="rId26"/>
    <p:sldId id="294" r:id="rId27"/>
    <p:sldId id="285" r:id="rId28"/>
    <p:sldId id="288" r:id="rId29"/>
    <p:sldId id="297" r:id="rId30"/>
    <p:sldId id="298" r:id="rId31"/>
    <p:sldId id="295" r:id="rId32"/>
    <p:sldId id="299" r:id="rId33"/>
    <p:sldId id="290" r:id="rId34"/>
    <p:sldId id="291" r:id="rId35"/>
    <p:sldId id="292" r:id="rId36"/>
    <p:sldId id="293" r:id="rId37"/>
  </p:sldIdLst>
  <p:sldSz cx="18288000" cy="10287000"/>
  <p:notesSz cx="6858000" cy="9144000"/>
  <p:embeddedFontLst>
    <p:embeddedFont>
      <p:font typeface="Century Gothic Paneuropean" panose="020B0604020202020204" charset="0"/>
      <p:regular r:id="rId39"/>
    </p:embeddedFont>
    <p:embeddedFont>
      <p:font typeface="Century Gothic Paneuropean Bold" panose="020B0604020202020204" charset="0"/>
      <p:regular r:id="rId40"/>
    </p:embeddedFont>
    <p:embeddedFont>
      <p:font typeface="Open Sans" panose="020B0606030504020204" pitchFamily="34" charset="0"/>
      <p:regular r:id="rId41"/>
      <p:bold r:id="rId42"/>
      <p:italic r:id="rId43"/>
      <p:boldItalic r:id="rId44"/>
    </p:embeddedFont>
    <p:embeddedFont>
      <p:font typeface="Open Sans Bold" panose="020B0806030504020204" charset="0"/>
      <p:regular r:id="rId45"/>
    </p:embeddedFont>
    <p:embeddedFont>
      <p:font typeface="Tw Cen MT" panose="020B0602020104020603" pitchFamily="34" charset="0"/>
      <p:regular r:id="rId46"/>
      <p:bold r:id="rId47"/>
      <p:italic r:id="rId48"/>
      <p:boldItalic r:id="rId49"/>
    </p:embeddedFont>
    <p:embeddedFont>
      <p:font typeface="Tw Cen MT Condensed" panose="020B0606020104020203" pitchFamily="34" charset="0"/>
      <p:regular r:id="rId50"/>
      <p:bold r:id="rId51"/>
    </p:embeddedFont>
    <p:embeddedFont>
      <p:font typeface="Wingdings 3" panose="05040102010807070707" pitchFamily="18" charset="2"/>
      <p:regular r:id="rId5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89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DA3CA9-7DC7-4D70-82F6-F5FA6741B8A5}" type="datetimeFigureOut">
              <a:rPr lang="en-IN" smtClean="0"/>
              <a:t>27-06-2025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EA7AD3-BAF9-4C25-8C73-C0C9D1EAA9C7}" type="slidenum">
              <a:rPr lang="en-IN" smtClean="0"/>
              <a:t>‹#›</a:t>
            </a:fld>
            <a:endParaRPr lang="en-IN"/>
          </a:p>
        </p:txBody>
      </p:sp>
    </p:spTree>
    <p:extLst>
      <p:ext uri="{BB962C8B-B14F-4D97-AF65-F5344CB8AC3E}">
        <p14:creationId xmlns:p14="http://schemas.microsoft.com/office/powerpoint/2010/main" val="3223904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EA7AD3-BAF9-4C25-8C73-C0C9D1EAA9C7}" type="slidenum">
              <a:rPr lang="en-IN" smtClean="0"/>
              <a:t>24</a:t>
            </a:fld>
            <a:endParaRPr lang="en-IN"/>
          </a:p>
        </p:txBody>
      </p:sp>
    </p:spTree>
    <p:extLst>
      <p:ext uri="{BB962C8B-B14F-4D97-AF65-F5344CB8AC3E}">
        <p14:creationId xmlns:p14="http://schemas.microsoft.com/office/powerpoint/2010/main" val="922427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828800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5800" y="7440206"/>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Subtitle 2"/>
          <p:cNvSpPr>
            <a:spLocks noGrp="1"/>
          </p:cNvSpPr>
          <p:nvPr>
            <p:ph type="subTitle" idx="1"/>
          </p:nvPr>
        </p:nvSpPr>
        <p:spPr>
          <a:xfrm>
            <a:off x="12915900" y="7440206"/>
            <a:ext cx="4800600" cy="2194560"/>
          </a:xfrm>
        </p:spPr>
        <p:txBody>
          <a:bodyPr lIns="91440" rIns="91440" anchor="ctr">
            <a:normAutofit/>
          </a:bodyPr>
          <a:lstStyle>
            <a:lvl1pPr marL="0" indent="0" algn="l">
              <a:lnSpc>
                <a:spcPct val="100000"/>
              </a:lnSpc>
              <a:spcBef>
                <a:spcPts val="0"/>
              </a:spcBef>
              <a:buNone/>
              <a:defRPr sz="2700">
                <a:solidFill>
                  <a:schemeClr val="tx1">
                    <a:lumMod val="95000"/>
                    <a:lumOff val="5000"/>
                  </a:schemeClr>
                </a:solidFill>
              </a:defRPr>
            </a:lvl1pPr>
            <a:lvl2pPr marL="685800" indent="0" algn="ctr">
              <a:buNone/>
              <a:defRPr sz="2700"/>
            </a:lvl2pPr>
            <a:lvl3pPr marL="1371600" indent="0" algn="ctr">
              <a:buNone/>
              <a:defRPr sz="2700"/>
            </a:lvl3pPr>
            <a:lvl4pPr marL="2057400" indent="0" algn="ctr">
              <a:buNone/>
              <a:defRPr sz="2700"/>
            </a:lvl4pPr>
            <a:lvl5pPr marL="2743200" indent="0" algn="ctr">
              <a:buNone/>
              <a:defRPr sz="2700"/>
            </a:lvl5pPr>
            <a:lvl6pPr marL="3429000" indent="0" algn="ctr">
              <a:buNone/>
              <a:defRPr sz="2700"/>
            </a:lvl6pPr>
            <a:lvl7pPr marL="4114800" indent="0" algn="ctr">
              <a:buNone/>
              <a:defRPr sz="2700"/>
            </a:lvl7pPr>
            <a:lvl8pPr marL="4800600" indent="0" algn="ctr">
              <a:buNone/>
              <a:defRPr sz="2700"/>
            </a:lvl8pPr>
            <a:lvl9pPr marL="5486400" indent="0" algn="ctr">
              <a:buNone/>
              <a:defRPr sz="27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297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4334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2" y="1143000"/>
            <a:ext cx="3943350" cy="81153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485901" y="1143000"/>
            <a:ext cx="11372850" cy="8115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rot="5400000" flipV="1">
            <a:off x="15087600" y="88895"/>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066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78387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8288000"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7440206"/>
            <a:ext cx="11658600" cy="2194560"/>
          </a:xfrm>
        </p:spPr>
        <p:txBody>
          <a:bodyPr anchor="ctr">
            <a:normAutofit/>
          </a:bodyPr>
          <a:lstStyle>
            <a:lvl1pPr algn="r">
              <a:defRPr sz="7500" b="0" spc="300" baseline="0"/>
            </a:lvl1pPr>
          </a:lstStyle>
          <a:p>
            <a:r>
              <a:rPr lang="en-US"/>
              <a:t>Click to edit Master title style</a:t>
            </a:r>
            <a:endParaRPr lang="en-US" dirty="0"/>
          </a:p>
        </p:txBody>
      </p:sp>
      <p:sp>
        <p:nvSpPr>
          <p:cNvPr id="3" name="Text Placeholder 2"/>
          <p:cNvSpPr>
            <a:spLocks noGrp="1"/>
          </p:cNvSpPr>
          <p:nvPr>
            <p:ph type="body" idx="1"/>
          </p:nvPr>
        </p:nvSpPr>
        <p:spPr>
          <a:xfrm>
            <a:off x="12915900" y="7440206"/>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6042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6192" y="877824"/>
            <a:ext cx="14580108" cy="224942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6191"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983980"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35243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36192" y="3269454"/>
            <a:ext cx="7132320" cy="1234440"/>
          </a:xfrm>
        </p:spPr>
        <p:txBody>
          <a:bodyPr lIns="137160" rIns="137160" anchor="ctr">
            <a:normAutofit/>
          </a:bodyPr>
          <a:lstStyle>
            <a:lvl1pPr marL="0" indent="0">
              <a:spcBef>
                <a:spcPts val="0"/>
              </a:spcBef>
              <a:spcAft>
                <a:spcPts val="0"/>
              </a:spcAft>
              <a:buNone/>
              <a:defRPr sz="3450" b="0" cap="none" baseline="0">
                <a:solidFill>
                  <a:schemeClr val="accent1"/>
                </a:solidFill>
                <a:latin typeface="+mn-lt"/>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53619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986332" y="3269454"/>
            <a:ext cx="7132320" cy="1234440"/>
          </a:xfrm>
        </p:spPr>
        <p:txBody>
          <a:bodyPr lIns="137160" rIns="137160" anchor="ctr">
            <a:normAutofit/>
          </a:bodyPr>
          <a:lstStyle>
            <a:lvl1pPr marL="0" indent="0">
              <a:spcBef>
                <a:spcPts val="0"/>
              </a:spcBef>
              <a:spcAft>
                <a:spcPts val="0"/>
              </a:spcAft>
              <a:buNone/>
              <a:defRPr lang="en-US" sz="3450" b="0" kern="1200" cap="none" baseline="0" dirty="0">
                <a:solidFill>
                  <a:schemeClr val="accent1"/>
                </a:solidFill>
                <a:latin typeface="+mn-lt"/>
                <a:ea typeface="+mn-ea"/>
                <a:cs typeface="+mn-cs"/>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marL="0" lvl="0" indent="0" algn="l" defTabSz="1371600" rtl="0" eaLnBrk="1" latinLnBrk="0" hangingPunct="1">
              <a:lnSpc>
                <a:spcPct val="90000"/>
              </a:lnSpc>
              <a:spcBef>
                <a:spcPts val="2700"/>
              </a:spcBef>
              <a:buNone/>
            </a:pPr>
            <a:r>
              <a:rPr lang="en-US"/>
              <a:t>Click to edit Master text styles</a:t>
            </a:r>
          </a:p>
        </p:txBody>
      </p:sp>
      <p:sp>
        <p:nvSpPr>
          <p:cNvPr id="6" name="Content Placeholder 5"/>
          <p:cNvSpPr>
            <a:spLocks noGrp="1"/>
          </p:cNvSpPr>
          <p:nvPr>
            <p:ph sz="quarter" idx="4"/>
          </p:nvPr>
        </p:nvSpPr>
        <p:spPr>
          <a:xfrm>
            <a:off x="898633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6/27/2025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53831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6/27/2025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789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9693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536192" y="707264"/>
            <a:ext cx="6583680" cy="2606040"/>
          </a:xfrm>
        </p:spPr>
        <p:txBody>
          <a:bodyPr>
            <a:noAutofit/>
          </a:bodyPr>
          <a:lstStyle>
            <a:lvl1pPr>
              <a:lnSpc>
                <a:spcPct val="80000"/>
              </a:lnSpc>
              <a:defRPr sz="6000"/>
            </a:lvl1pPr>
          </a:lstStyle>
          <a:p>
            <a:r>
              <a:rPr lang="en-US"/>
              <a:t>Click to edit Master title style</a:t>
            </a:r>
            <a:endParaRPr lang="en-US" dirty="0"/>
          </a:p>
        </p:txBody>
      </p:sp>
      <p:sp>
        <p:nvSpPr>
          <p:cNvPr id="3" name="Content Placeholder 2"/>
          <p:cNvSpPr>
            <a:spLocks noGrp="1"/>
          </p:cNvSpPr>
          <p:nvPr>
            <p:ph idx="1"/>
          </p:nvPr>
        </p:nvSpPr>
        <p:spPr>
          <a:xfrm>
            <a:off x="8572500" y="1234440"/>
            <a:ext cx="8517636" cy="7776972"/>
          </a:xfrm>
        </p:spPr>
        <p:txBody>
          <a:bodyPr/>
          <a:lstStyle>
            <a:lvl1pPr>
              <a:defRPr sz="3600"/>
            </a:lvl1pPr>
            <a:lvl2pPr>
              <a:defRPr sz="30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6192" y="3386259"/>
            <a:ext cx="6583680" cy="5643441"/>
          </a:xfrm>
        </p:spPr>
        <p:txBody>
          <a:bodyPr lIns="91440" rIns="91440">
            <a:normAutofit/>
          </a:bodyPr>
          <a:lstStyle>
            <a:lvl1pPr marL="0" indent="0">
              <a:lnSpc>
                <a:spcPct val="108000"/>
              </a:lnSpc>
              <a:spcBef>
                <a:spcPts val="900"/>
              </a:spcBef>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69784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440207"/>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2"/>
            <a:ext cx="18283428" cy="6858000"/>
          </a:xfrm>
          <a:solidFill>
            <a:schemeClr val="accent1">
              <a:lumMod val="60000"/>
              <a:lumOff val="40000"/>
            </a:schemeClr>
          </a:solidFill>
        </p:spPr>
        <p:txBody>
          <a:bodyPr lIns="457200" tIns="365760" rIns="45720" bIns="4572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915900" y="7440207"/>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flipV="1">
            <a:off x="12580265" y="7896159"/>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13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6192" y="877824"/>
            <a:ext cx="14580108" cy="22494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36193" y="3429000"/>
            <a:ext cx="14580110" cy="603504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36194" y="9706056"/>
            <a:ext cx="3231215"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1D8BD707-D9CF-40AE-B4C6-C98DA3205C09}" type="datetimeFigureOut">
              <a:rPr lang="en-US" smtClean="0"/>
              <a:pPr/>
              <a:t>6/27/2025</a:t>
            </a:fld>
            <a:endParaRPr lang="en-US"/>
          </a:p>
        </p:txBody>
      </p:sp>
      <p:sp>
        <p:nvSpPr>
          <p:cNvPr id="5" name="Footer Placeholder 4"/>
          <p:cNvSpPr>
            <a:spLocks noGrp="1"/>
          </p:cNvSpPr>
          <p:nvPr>
            <p:ph type="ftr" sz="quarter" idx="3"/>
          </p:nvPr>
        </p:nvSpPr>
        <p:spPr>
          <a:xfrm>
            <a:off x="7264399" y="9706056"/>
            <a:ext cx="8852189" cy="411480"/>
          </a:xfrm>
          <a:prstGeom prst="rect">
            <a:avLst/>
          </a:prstGeom>
        </p:spPr>
        <p:txBody>
          <a:bodyPr vert="horz" lIns="91440" tIns="45720" rIns="91440" bIns="45720" rtlCol="0" anchor="ctr"/>
          <a:lstStyle>
            <a:lvl1pPr algn="r">
              <a:defRPr sz="15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6256000" y="9706056"/>
            <a:ext cx="1460501"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B6F15528-21DE-4FAA-801E-634DDDAF4B2B}" type="slidenum">
              <a:rPr lang="en-US" smtClean="0"/>
              <a:pPr/>
              <a:t>‹#›</a:t>
            </a:fld>
            <a:endParaRPr lang="en-US"/>
          </a:p>
        </p:txBody>
      </p:sp>
      <p:cxnSp>
        <p:nvCxnSpPr>
          <p:cNvPr id="7" name="Straight Connector 6"/>
          <p:cNvCxnSpPr/>
          <p:nvPr/>
        </p:nvCxnSpPr>
        <p:spPr>
          <a:xfrm flipV="1">
            <a:off x="1143000" y="1239486"/>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866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80000"/>
        </a:lnSpc>
        <a:spcBef>
          <a:spcPct val="0"/>
        </a:spcBef>
        <a:buNone/>
        <a:defRPr sz="7500" kern="1200" cap="all" spc="150" baseline="0">
          <a:solidFill>
            <a:schemeClr val="tx1">
              <a:lumMod val="95000"/>
              <a:lumOff val="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Tw Cen MT" panose="020B0602020104020603" pitchFamily="34" charset="0"/>
        <a:buChar char=" "/>
        <a:defRPr sz="3300" kern="1200">
          <a:solidFill>
            <a:schemeClr val="tx1"/>
          </a:solidFill>
          <a:latin typeface="+mn-lt"/>
          <a:ea typeface="+mn-ea"/>
          <a:cs typeface="+mn-cs"/>
        </a:defRPr>
      </a:lvl1pPr>
      <a:lvl2pPr marL="39776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700" kern="1200">
          <a:solidFill>
            <a:schemeClr val="tx1"/>
          </a:solidFill>
          <a:latin typeface="+mn-lt"/>
          <a:ea typeface="+mn-ea"/>
          <a:cs typeface="+mn-cs"/>
        </a:defRPr>
      </a:lvl2pPr>
      <a:lvl3pPr marL="6720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3pPr>
      <a:lvl4pPr marL="89154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4pPr>
      <a:lvl5pPr marL="116586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5pPr>
      <a:lvl6pPr marL="137160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6pPr>
      <a:lvl7pPr marL="1591056"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7pPr>
      <a:lvl8pPr marL="1824228"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8pPr>
      <a:lvl9pPr marL="20436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hyperlink" Target=":%20https:/www.aclweb.org/anthology/2020.emnlp-demos.6" TargetMode="External"/><Relationship Id="rId7" Type="http://schemas.openxmlformats.org/officeDocument/2006/relationships/image" Target="../media/image5.png"/><Relationship Id="rId2" Type="http://schemas.openxmlformats.org/officeDocument/2006/relationships/hyperlink" Target="https://huggingface.co/bhadresh-savani/distilbert-base-uncased-emotion" TargetMode="External"/><Relationship Id="rId1" Type="http://schemas.openxmlformats.org/officeDocument/2006/relationships/slideLayout" Target="../slideLayouts/slideLayout7.xml"/><Relationship Id="rId6" Type="http://schemas.openxmlformats.org/officeDocument/2006/relationships/hyperlink" Target="https://flask.palletsprojects.com/" TargetMode="External"/><Relationship Id="rId5" Type="http://schemas.openxmlformats.org/officeDocument/2006/relationships/hyperlink" Target="https://ieeexplore.ieee.org/document/4160265" TargetMode="External"/><Relationship Id="rId4" Type="http://schemas.openxmlformats.org/officeDocument/2006/relationships/hyperlink" Target="https://www.nltk.org/"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09801" y="1967015"/>
            <a:ext cx="14319956" cy="3001656"/>
          </a:xfrm>
          <a:prstGeom prst="rect">
            <a:avLst/>
          </a:prstGeom>
        </p:spPr>
        <p:txBody>
          <a:bodyPr wrap="square" lIns="0" tIns="0" rIns="0" bIns="0" rtlCol="0" anchor="t">
            <a:spAutoFit/>
          </a:bodyPr>
          <a:lstStyle/>
          <a:p>
            <a:pPr algn="ctr">
              <a:lnSpc>
                <a:spcPts val="8018"/>
              </a:lnSpc>
            </a:pPr>
            <a:r>
              <a:rPr lang="en-US" sz="6000" b="1" dirty="0">
                <a:solidFill>
                  <a:srgbClr val="000000"/>
                </a:solidFill>
                <a:latin typeface="Times New Roman" panose="02020603050405020304" pitchFamily="18" charset="0"/>
                <a:ea typeface="Century Gothic Paneuropean Bold"/>
                <a:cs typeface="Times New Roman" panose="02020603050405020304" pitchFamily="18" charset="0"/>
                <a:sym typeface="Century Gothic Paneuropean Bold"/>
              </a:rPr>
              <a:t>Real-Time Emotion Detection from Text and Emoji </a:t>
            </a:r>
            <a:r>
              <a:rPr lang="en-US" sz="6000" b="1" dirty="0" err="1">
                <a:solidFill>
                  <a:srgbClr val="000000"/>
                </a:solidFill>
                <a:latin typeface="Times New Roman" panose="02020603050405020304" pitchFamily="18" charset="0"/>
                <a:ea typeface="Century Gothic Paneuropean Bold"/>
                <a:cs typeface="Times New Roman" panose="02020603050405020304" pitchFamily="18" charset="0"/>
                <a:sym typeface="Century Gothic Paneuropean Bold"/>
              </a:rPr>
              <a:t>UsingTransformer</a:t>
            </a:r>
            <a:r>
              <a:rPr lang="en-US" sz="6000" b="1" dirty="0">
                <a:solidFill>
                  <a:srgbClr val="000000"/>
                </a:solidFill>
                <a:latin typeface="Times New Roman" panose="02020603050405020304" pitchFamily="18" charset="0"/>
                <a:ea typeface="Century Gothic Paneuropean Bold"/>
                <a:cs typeface="Times New Roman" panose="02020603050405020304" pitchFamily="18" charset="0"/>
                <a:sym typeface="Century Gothic Paneuropean Bold"/>
              </a:rPr>
              <a:t>-Based NLP Models</a:t>
            </a:r>
          </a:p>
        </p:txBody>
      </p:sp>
      <p:sp>
        <p:nvSpPr>
          <p:cNvPr id="3" name="TextBox 3"/>
          <p:cNvSpPr txBox="1"/>
          <p:nvPr/>
        </p:nvSpPr>
        <p:spPr>
          <a:xfrm>
            <a:off x="3424" y="6768083"/>
            <a:ext cx="9467617" cy="1354293"/>
          </a:xfrm>
          <a:prstGeom prst="rect">
            <a:avLst/>
          </a:prstGeom>
        </p:spPr>
        <p:txBody>
          <a:bodyPr lIns="0" tIns="0" rIns="0" bIns="0" rtlCol="0" anchor="t">
            <a:spAutoFit/>
          </a:bodyPr>
          <a:lstStyle/>
          <a:p>
            <a:pPr algn="ctr">
              <a:lnSpc>
                <a:spcPts val="3621"/>
              </a:lnSpc>
            </a:pPr>
            <a:r>
              <a:rPr lang="en-US" sz="2586" dirty="0">
                <a:solidFill>
                  <a:srgbClr val="000000"/>
                </a:solidFill>
                <a:latin typeface="Century Gothic Paneuropean"/>
                <a:ea typeface="Century Gothic Paneuropean"/>
                <a:cs typeface="Century Gothic Paneuropean"/>
                <a:sym typeface="Century Gothic Paneuropean"/>
              </a:rPr>
              <a:t>-By</a:t>
            </a:r>
          </a:p>
          <a:p>
            <a:pPr algn="ctr">
              <a:lnSpc>
                <a:spcPts val="3621"/>
              </a:lnSpc>
            </a:pPr>
            <a:r>
              <a:rPr lang="en-US" sz="2586" dirty="0">
                <a:solidFill>
                  <a:srgbClr val="000000"/>
                </a:solidFill>
                <a:latin typeface="Century Gothic Paneuropean"/>
                <a:ea typeface="Century Gothic Paneuropean"/>
                <a:cs typeface="Century Gothic Paneuropean"/>
                <a:sym typeface="Century Gothic Paneuropean"/>
              </a:rPr>
              <a:t>DARGA PRAWALIKA- 22261A1218</a:t>
            </a:r>
          </a:p>
          <a:p>
            <a:pPr algn="ctr">
              <a:lnSpc>
                <a:spcPts val="3621"/>
              </a:lnSpc>
            </a:pPr>
            <a:r>
              <a:rPr lang="en-US" sz="2586" dirty="0">
                <a:solidFill>
                  <a:srgbClr val="000000"/>
                </a:solidFill>
                <a:latin typeface="Century Gothic Paneuropean"/>
                <a:ea typeface="Century Gothic Paneuropean"/>
                <a:cs typeface="Century Gothic Paneuropean"/>
                <a:sym typeface="Century Gothic Paneuropean"/>
              </a:rPr>
              <a:t>TEEGALA KAVERI REDDY - 22261A1257</a:t>
            </a:r>
          </a:p>
        </p:txBody>
      </p:sp>
      <p:grpSp>
        <p:nvGrpSpPr>
          <p:cNvPr id="4" name="Group 4"/>
          <p:cNvGrpSpPr/>
          <p:nvPr/>
        </p:nvGrpSpPr>
        <p:grpSpPr>
          <a:xfrm>
            <a:off x="16718943" y="-989670"/>
            <a:ext cx="1080715" cy="2956684"/>
            <a:chOff x="0" y="0"/>
            <a:chExt cx="284633" cy="778715"/>
          </a:xfrm>
        </p:grpSpPr>
        <p:sp>
          <p:nvSpPr>
            <p:cNvPr id="5" name="Freeform 5"/>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6" name="TextBox 6"/>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529352" y="9803843"/>
            <a:ext cx="19346704" cy="821917"/>
            <a:chOff x="0" y="0"/>
            <a:chExt cx="5095428" cy="216472"/>
          </a:xfrm>
        </p:grpSpPr>
        <p:sp>
          <p:nvSpPr>
            <p:cNvPr id="8" name="Freeform 8"/>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9" name="TextBox 9"/>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9451991" y="7069189"/>
            <a:ext cx="9467617" cy="896834"/>
          </a:xfrm>
          <a:prstGeom prst="rect">
            <a:avLst/>
          </a:prstGeom>
        </p:spPr>
        <p:txBody>
          <a:bodyPr lIns="0" tIns="0" rIns="0" bIns="0" rtlCol="0" anchor="t">
            <a:spAutoFit/>
          </a:bodyPr>
          <a:lstStyle/>
          <a:p>
            <a:pPr algn="ctr">
              <a:lnSpc>
                <a:spcPts val="3621"/>
              </a:lnSpc>
            </a:pPr>
            <a:r>
              <a:rPr lang="en-US" sz="2586" dirty="0">
                <a:solidFill>
                  <a:srgbClr val="000000"/>
                </a:solidFill>
                <a:latin typeface="Century Gothic Paneuropean"/>
                <a:ea typeface="Century Gothic Paneuropean"/>
                <a:cs typeface="Century Gothic Paneuropean"/>
                <a:sym typeface="Century Gothic Paneuropean"/>
              </a:rPr>
              <a:t>MRS.A.AMULYA</a:t>
            </a:r>
          </a:p>
          <a:p>
            <a:pPr algn="ctr">
              <a:lnSpc>
                <a:spcPts val="3621"/>
              </a:lnSpc>
            </a:pPr>
            <a:r>
              <a:rPr lang="en-US" sz="2586" dirty="0">
                <a:solidFill>
                  <a:srgbClr val="000000"/>
                </a:solidFill>
                <a:latin typeface="Century Gothic Paneuropean"/>
                <a:ea typeface="Century Gothic Paneuropean"/>
                <a:cs typeface="Century Gothic Paneuropean"/>
                <a:sym typeface="Century Gothic Paneuropean"/>
              </a:rPr>
              <a:t>(Internal Supervisor)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3" name="Table 13"/>
          <p:cNvGraphicFramePr>
            <a:graphicFrameLocks noGrp="1"/>
          </p:cNvGraphicFramePr>
          <p:nvPr>
            <p:extLst>
              <p:ext uri="{D42A27DB-BD31-4B8C-83A1-F6EECF244321}">
                <p14:modId xmlns:p14="http://schemas.microsoft.com/office/powerpoint/2010/main" val="1813210119"/>
              </p:ext>
            </p:extLst>
          </p:nvPr>
        </p:nvGraphicFramePr>
        <p:xfrm>
          <a:off x="838200" y="1181872"/>
          <a:ext cx="16421100" cy="8517416"/>
        </p:xfrm>
        <a:graphic>
          <a:graphicData uri="http://schemas.openxmlformats.org/drawingml/2006/table">
            <a:tbl>
              <a:tblPr/>
              <a:tblGrid>
                <a:gridCol w="2736850">
                  <a:extLst>
                    <a:ext uri="{9D8B030D-6E8A-4147-A177-3AD203B41FA5}">
                      <a16:colId xmlns:a16="http://schemas.microsoft.com/office/drawing/2014/main" val="20000"/>
                    </a:ext>
                  </a:extLst>
                </a:gridCol>
                <a:gridCol w="2736850">
                  <a:extLst>
                    <a:ext uri="{9D8B030D-6E8A-4147-A177-3AD203B41FA5}">
                      <a16:colId xmlns:a16="http://schemas.microsoft.com/office/drawing/2014/main" val="20001"/>
                    </a:ext>
                  </a:extLst>
                </a:gridCol>
                <a:gridCol w="2736850">
                  <a:extLst>
                    <a:ext uri="{9D8B030D-6E8A-4147-A177-3AD203B41FA5}">
                      <a16:colId xmlns:a16="http://schemas.microsoft.com/office/drawing/2014/main" val="20002"/>
                    </a:ext>
                  </a:extLst>
                </a:gridCol>
                <a:gridCol w="2736850">
                  <a:extLst>
                    <a:ext uri="{9D8B030D-6E8A-4147-A177-3AD203B41FA5}">
                      <a16:colId xmlns:a16="http://schemas.microsoft.com/office/drawing/2014/main" val="20003"/>
                    </a:ext>
                  </a:extLst>
                </a:gridCol>
                <a:gridCol w="2736850">
                  <a:extLst>
                    <a:ext uri="{9D8B030D-6E8A-4147-A177-3AD203B41FA5}">
                      <a16:colId xmlns:a16="http://schemas.microsoft.com/office/drawing/2014/main" val="20004"/>
                    </a:ext>
                  </a:extLst>
                </a:gridCol>
                <a:gridCol w="2736850">
                  <a:extLst>
                    <a:ext uri="{9D8B030D-6E8A-4147-A177-3AD203B41FA5}">
                      <a16:colId xmlns:a16="http://schemas.microsoft.com/office/drawing/2014/main" val="20005"/>
                    </a:ext>
                  </a:extLst>
                </a:gridCol>
              </a:tblGrid>
              <a:tr h="1781287">
                <a:tc>
                  <a:txBody>
                    <a:bodyPr/>
                    <a:lstStyle/>
                    <a:p>
                      <a:pPr algn="l">
                        <a:lnSpc>
                          <a:spcPct val="100000"/>
                        </a:lnSpc>
                        <a:defRPr/>
                      </a:pPr>
                      <a:r>
                        <a:rPr lang="en-US" sz="2400" b="1" dirty="0">
                          <a:solidFill>
                            <a:srgbClr val="000000"/>
                          </a:solidFill>
                          <a:latin typeface="Times New Roman" panose="02020603050405020304" pitchFamily="18" charset="0"/>
                          <a:ea typeface="Arimo Bold"/>
                          <a:cs typeface="Times New Roman" panose="02020603050405020304" pitchFamily="18" charset="0"/>
                          <a:sym typeface="Arimo Bold"/>
                        </a:rPr>
                        <a:t>Author Names, Year</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400" b="1" dirty="0">
                          <a:solidFill>
                            <a:srgbClr val="000000"/>
                          </a:solidFill>
                          <a:latin typeface="Times New Roman" panose="02020603050405020304" pitchFamily="18" charset="0"/>
                          <a:ea typeface="Arimo Bold"/>
                          <a:cs typeface="Times New Roman" panose="02020603050405020304" pitchFamily="18" charset="0"/>
                          <a:sym typeface="Arimo Bold"/>
                        </a:rPr>
                        <a:t>Journal / Conference Name &amp; Publisher</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400" b="1" dirty="0">
                          <a:solidFill>
                            <a:srgbClr val="000000"/>
                          </a:solidFill>
                          <a:latin typeface="Times New Roman" panose="02020603050405020304" pitchFamily="18" charset="0"/>
                          <a:ea typeface="Arimo Bold"/>
                          <a:cs typeface="Times New Roman" panose="02020603050405020304" pitchFamily="18" charset="0"/>
                          <a:sym typeface="Arimo Bold"/>
                        </a:rPr>
                        <a:t>Methodology / Algorithms Used</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400" b="1" dirty="0">
                          <a:solidFill>
                            <a:srgbClr val="000000"/>
                          </a:solidFill>
                          <a:latin typeface="Times New Roman" panose="02020603050405020304" pitchFamily="18" charset="0"/>
                          <a:ea typeface="Arimo Bold"/>
                          <a:cs typeface="Times New Roman" panose="02020603050405020304" pitchFamily="18" charset="0"/>
                          <a:sym typeface="Arimo Bold"/>
                        </a:rPr>
                        <a:t>Merits</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400" b="1" dirty="0">
                          <a:solidFill>
                            <a:srgbClr val="000000"/>
                          </a:solidFill>
                          <a:latin typeface="Times New Roman" panose="02020603050405020304" pitchFamily="18" charset="0"/>
                          <a:ea typeface="Arimo Bold"/>
                          <a:cs typeface="Times New Roman" panose="02020603050405020304" pitchFamily="18" charset="0"/>
                          <a:sym typeface="Arimo Bold"/>
                        </a:rPr>
                        <a:t>Demerits</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400" b="1" dirty="0">
                          <a:solidFill>
                            <a:srgbClr val="000000"/>
                          </a:solidFill>
                          <a:latin typeface="Times New Roman" panose="02020603050405020304" pitchFamily="18" charset="0"/>
                          <a:ea typeface="Arimo Bold"/>
                          <a:cs typeface="Times New Roman" panose="02020603050405020304" pitchFamily="18" charset="0"/>
                          <a:sym typeface="Arimo Bold"/>
                        </a:rPr>
                        <a:t>Research Gaps</a:t>
                      </a:r>
                      <a:endParaRPr lang="en-US" sz="24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55508">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Alm et al., 2005</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IN" sz="2000" dirty="0">
                          <a:latin typeface="Times New Roman" panose="02020603050405020304" pitchFamily="18" charset="0"/>
                          <a:cs typeface="Times New Roman" panose="02020603050405020304" pitchFamily="18" charset="0"/>
                        </a:rPr>
                        <a:t>Affective Computing and Intelligent Interaction (Springer)</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Rule-based classifiers using linguistic features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Early exploration of emotion classification in narrative text</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IN" sz="2000" dirty="0">
                          <a:latin typeface="Times New Roman" panose="02020603050405020304" pitchFamily="18" charset="0"/>
                          <a:cs typeface="Times New Roman" panose="02020603050405020304" pitchFamily="18" charset="0"/>
                        </a:rPr>
                        <a:t>Limited to small datasets</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lacks deep learning and contextual analysis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40171">
                <a:tc>
                  <a:txBody>
                    <a:bodyPr/>
                    <a:lstStyle/>
                    <a:p>
                      <a:pPr algn="l">
                        <a:lnSpc>
                          <a:spcPct val="100000"/>
                        </a:lnSpc>
                        <a:defRPr/>
                      </a:pPr>
                      <a:r>
                        <a:rPr lang="en-IN" sz="2000" dirty="0">
                          <a:latin typeface="Times New Roman" panose="02020603050405020304" pitchFamily="18" charset="0"/>
                          <a:cs typeface="Times New Roman" panose="02020603050405020304" pitchFamily="18" charset="0"/>
                        </a:rPr>
                        <a:t>Shou et al., 2023</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IN" sz="2000" i="1" dirty="0" err="1">
                          <a:latin typeface="Times New Roman" panose="02020603050405020304" pitchFamily="18" charset="0"/>
                          <a:cs typeface="Times New Roman" panose="02020603050405020304" pitchFamily="18" charset="0"/>
                        </a:rPr>
                        <a:t>arXiv</a:t>
                      </a:r>
                      <a:r>
                        <a:rPr lang="en-IN" sz="2000" dirty="0">
                          <a:latin typeface="Times New Roman" panose="02020603050405020304" pitchFamily="18" charset="0"/>
                          <a:cs typeface="Times New Roman" panose="02020603050405020304" pitchFamily="18" charset="0"/>
                        </a:rPr>
                        <a:t> (Dec 2023)</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Deep learning on conversational emotion datasets with context-aware modeling</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Covers speaker-level and sequential modeling across modalities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Less emphasis on text-only systems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Lack of real-time performance on purely textual, single-modal datasets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35450">
                <a:tc>
                  <a:txBody>
                    <a:bodyPr/>
                    <a:lstStyle/>
                    <a:p>
                      <a:pPr algn="l">
                        <a:lnSpc>
                          <a:spcPct val="100000"/>
                        </a:lnSpc>
                        <a:defRPr/>
                      </a:pPr>
                      <a:r>
                        <a:rPr lang="en-IN" sz="2000" dirty="0">
                          <a:latin typeface="Times New Roman" panose="02020603050405020304" pitchFamily="18" charset="0"/>
                          <a:cs typeface="Times New Roman" panose="02020603050405020304" pitchFamily="18" charset="0"/>
                        </a:rPr>
                        <a:t>Akhtar et al., 2019</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IN" sz="2000" dirty="0">
                          <a:latin typeface="Times New Roman" panose="02020603050405020304" pitchFamily="18" charset="0"/>
                          <a:cs typeface="Times New Roman" panose="02020603050405020304" pitchFamily="18" charset="0"/>
                        </a:rPr>
                        <a:t>IEEE Transactions on Affective Computing</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CNN-</a:t>
                      </a:r>
                      <a:r>
                        <a:rPr lang="en-US" sz="2000" dirty="0" err="1">
                          <a:latin typeface="Times New Roman" panose="02020603050405020304" pitchFamily="18" charset="0"/>
                          <a:cs typeface="Times New Roman" panose="02020603050405020304" pitchFamily="18" charset="0"/>
                        </a:rPr>
                        <a:t>BiLSTM</a:t>
                      </a:r>
                      <a:r>
                        <a:rPr lang="en-US" sz="2000" dirty="0">
                          <a:latin typeface="Times New Roman" panose="02020603050405020304" pitchFamily="18" charset="0"/>
                          <a:cs typeface="Times New Roman" panose="02020603050405020304" pitchFamily="18" charset="0"/>
                        </a:rPr>
                        <a:t> with attention on multilingual datasets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Works on multiple languages; captures context well</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Struggles with subtle/overlapping emotion</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IN" sz="2000" dirty="0">
                          <a:latin typeface="Times New Roman" panose="02020603050405020304" pitchFamily="18" charset="0"/>
                          <a:cs typeface="Times New Roman" panose="02020603050405020304" pitchFamily="18" charset="0"/>
                        </a:rPr>
                        <a:t>moderate training cost</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40171">
                <a:tc>
                  <a:txBody>
                    <a:bodyPr/>
                    <a:lstStyle/>
                    <a:p>
                      <a:pPr algn="l">
                        <a:lnSpc>
                          <a:spcPct val="100000"/>
                        </a:lnSpc>
                        <a:defRPr/>
                      </a:pPr>
                      <a:r>
                        <a:rPr lang="en-IN" sz="2000" dirty="0" err="1">
                          <a:latin typeface="Times New Roman" panose="02020603050405020304" pitchFamily="18" charset="0"/>
                          <a:cs typeface="Times New Roman" panose="02020603050405020304" pitchFamily="18" charset="0"/>
                        </a:rPr>
                        <a:t>Elkhodary</a:t>
                      </a:r>
                      <a:r>
                        <a:rPr lang="en-IN" sz="2000" dirty="0">
                          <a:latin typeface="Times New Roman" panose="02020603050405020304" pitchFamily="18" charset="0"/>
                          <a:cs typeface="Times New Roman" panose="02020603050405020304" pitchFamily="18" charset="0"/>
                        </a:rPr>
                        <a:t> et al., 2024</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i="1" dirty="0">
                          <a:latin typeface="Times New Roman" panose="02020603050405020304" pitchFamily="18" charset="0"/>
                          <a:cs typeface="Times New Roman" panose="02020603050405020304" pitchFamily="18" charset="0"/>
                        </a:rPr>
                        <a:t>Computer Speech &amp; Language</a:t>
                      </a:r>
                      <a:r>
                        <a:rPr lang="en-US" sz="2000" dirty="0">
                          <a:latin typeface="Times New Roman" panose="02020603050405020304" pitchFamily="18" charset="0"/>
                          <a:cs typeface="Times New Roman" panose="02020603050405020304" pitchFamily="18" charset="0"/>
                        </a:rPr>
                        <a:t> (June 2024)</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IN" sz="2000" dirty="0">
                          <a:latin typeface="Times New Roman" panose="02020603050405020304" pitchFamily="18" charset="0"/>
                          <a:cs typeface="Times New Roman" panose="02020603050405020304" pitchFamily="18" charset="0"/>
                        </a:rPr>
                        <a:t>Ensemble of CNN, RNN, BERT, </a:t>
                      </a:r>
                      <a:r>
                        <a:rPr lang="en-IN" sz="2000" dirty="0" err="1">
                          <a:latin typeface="Times New Roman" panose="02020603050405020304" pitchFamily="18" charset="0"/>
                          <a:cs typeface="Times New Roman" panose="02020603050405020304" pitchFamily="18" charset="0"/>
                        </a:rPr>
                        <a:t>RoBERTa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XLNet</a:t>
                      </a:r>
                      <a:r>
                        <a:rPr lang="en-IN" sz="2000" dirty="0">
                          <a:latin typeface="Times New Roman" panose="02020603050405020304" pitchFamily="18" charset="0"/>
                          <a:cs typeface="Times New Roman" panose="02020603050405020304" pitchFamily="18" charset="0"/>
                        </a:rPr>
                        <a:t> on emotion datasets</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Achieves high F1-scores on benchmark sets like </a:t>
                      </a:r>
                      <a:r>
                        <a:rPr lang="en-US" sz="2000" dirty="0" err="1">
                          <a:latin typeface="Times New Roman" panose="02020603050405020304" pitchFamily="18" charset="0"/>
                          <a:cs typeface="Times New Roman" panose="02020603050405020304" pitchFamily="18" charset="0"/>
                        </a:rPr>
                        <a:t>SemEval</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Tested on narrow domains (chat data only)</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l">
                        <a:lnSpc>
                          <a:spcPct val="100000"/>
                        </a:lnSpc>
                        <a:defRPr/>
                      </a:pPr>
                      <a:r>
                        <a:rPr lang="en-US" sz="2000" dirty="0">
                          <a:latin typeface="Times New Roman" panose="02020603050405020304" pitchFamily="18" charset="0"/>
                          <a:cs typeface="Times New Roman" panose="02020603050405020304" pitchFamily="18" charset="0"/>
                        </a:rPr>
                        <a:t>Lacks generalization to broader datasets and under-represented emotion categories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4" name="TextBox 14"/>
          <p:cNvSpPr txBox="1"/>
          <p:nvPr/>
        </p:nvSpPr>
        <p:spPr>
          <a:xfrm>
            <a:off x="3581400" y="-156922"/>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LITERATURE SURVEY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765646" y="225759"/>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PROBLEM STATEMENT</a:t>
            </a:r>
          </a:p>
        </p:txBody>
      </p:sp>
      <p:sp>
        <p:nvSpPr>
          <p:cNvPr id="9" name="TextBox 9"/>
          <p:cNvSpPr txBox="1"/>
          <p:nvPr/>
        </p:nvSpPr>
        <p:spPr>
          <a:xfrm>
            <a:off x="1143001" y="2304220"/>
            <a:ext cx="15575942" cy="7534498"/>
          </a:xfrm>
          <a:prstGeom prst="rect">
            <a:avLst/>
          </a:prstGeom>
        </p:spPr>
        <p:txBody>
          <a:bodyPr wrap="square" lIns="0" tIns="0" rIns="0" bIns="0" rtlCol="0" anchor="t">
            <a:spAutoFit/>
          </a:bodyPr>
          <a:lstStyle/>
          <a:p>
            <a:pPr algn="just">
              <a:lnSpc>
                <a:spcPct val="150000"/>
              </a:lnSpc>
            </a:pPr>
            <a:r>
              <a:rPr lang="en-US" sz="3000" dirty="0">
                <a:latin typeface="Times New Roman" panose="02020603050405020304" pitchFamily="18" charset="0"/>
                <a:cs typeface="Times New Roman" panose="02020603050405020304" pitchFamily="18" charset="0"/>
              </a:rPr>
              <a:t>Emotion recognition from text is a challenging task due to the subtle, varied, and context-dependent nature of human emotions. Traditional approaches often rely on limited features, shallow learning techniques, or domain-specific datasets, making them ineffective for general and nuanced emotion classification. These systems also lack integrated pipelines and struggle to handle multiple languages or emotion classes accurately.</a:t>
            </a:r>
          </a:p>
          <a:p>
            <a:pPr algn="just">
              <a:lnSpc>
                <a:spcPct val="150000"/>
              </a:lnSpc>
            </a:pPr>
            <a:r>
              <a:rPr lang="en-US" sz="3000" dirty="0">
                <a:latin typeface="Times New Roman" panose="02020603050405020304" pitchFamily="18" charset="0"/>
                <a:cs typeface="Times New Roman" panose="02020603050405020304" pitchFamily="18" charset="0"/>
              </a:rPr>
              <a:t>There is a need for a comprehensive framework that can preprocess text, extract meaningful features, and accurately classify a wide range of emotions across diverse domains. The proposed emotion detection system meets this need by combining advanced NLP techniques with machine learning and deep learning models, offering a robust, scalable solution for emotion understanding from textual content.</a:t>
            </a:r>
          </a:p>
          <a:p>
            <a:pPr algn="just">
              <a:lnSpc>
                <a:spcPct val="150000"/>
              </a:lnSpc>
            </a:pP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798983" y="305777"/>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OBJECTIVES</a:t>
            </a:r>
          </a:p>
        </p:txBody>
      </p:sp>
      <p:sp>
        <p:nvSpPr>
          <p:cNvPr id="9" name="TextBox 9"/>
          <p:cNvSpPr txBox="1"/>
          <p:nvPr/>
        </p:nvSpPr>
        <p:spPr>
          <a:xfrm>
            <a:off x="1570770" y="3559629"/>
            <a:ext cx="15149885" cy="609526"/>
          </a:xfrm>
          <a:prstGeom prst="rect">
            <a:avLst/>
          </a:prstGeom>
        </p:spPr>
        <p:txBody>
          <a:bodyPr lIns="0" tIns="0" rIns="0" bIns="0" rtlCol="0" anchor="t">
            <a:spAutoFit/>
          </a:bodyPr>
          <a:lstStyle/>
          <a:p>
            <a:pPr marL="323850" lvl="1" algn="just">
              <a:lnSpc>
                <a:spcPct val="150000"/>
              </a:lnSpc>
            </a:pP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7" name="TextBox 16">
            <a:extLst>
              <a:ext uri="{FF2B5EF4-FFF2-40B4-BE49-F238E27FC236}">
                <a16:creationId xmlns:a16="http://schemas.microsoft.com/office/drawing/2014/main" id="{8DC76993-18F0-8F0D-5A7C-092E3ED3A08E}"/>
              </a:ext>
            </a:extLst>
          </p:cNvPr>
          <p:cNvSpPr txBox="1"/>
          <p:nvPr/>
        </p:nvSpPr>
        <p:spPr>
          <a:xfrm>
            <a:off x="1752600" y="2552700"/>
            <a:ext cx="14630400" cy="5641673"/>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To develop an intelligent system that can accurately detect and classify emotions such as joy, anger, sadness, fear, love, and surprise from textual data.</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Implemented a complete text preprocessing pipeline using NLP techniques.</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Extracted high-quality semantic features using TF-IDF and word embeddings.</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Trained and evaluated multiple ML/DL models, achieving high accuracy and F1-score.</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Tested the system on benchmark datasets for robustness and generalization.</a:t>
            </a:r>
          </a:p>
          <a:p>
            <a:pPr marL="457200"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Generated accurate emotion labels for input text, ready for use in real-world applications like social media monitoring or customer feedback analysis.</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581400" y="-156922"/>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 MODULES</a:t>
            </a:r>
          </a:p>
        </p:txBody>
      </p:sp>
      <p:sp>
        <p:nvSpPr>
          <p:cNvPr id="9" name="TextBox 9"/>
          <p:cNvSpPr txBox="1"/>
          <p:nvPr/>
        </p:nvSpPr>
        <p:spPr>
          <a:xfrm>
            <a:off x="1570770" y="1852715"/>
            <a:ext cx="15149885" cy="609526"/>
          </a:xfrm>
          <a:prstGeom prst="rect">
            <a:avLst/>
          </a:prstGeom>
        </p:spPr>
        <p:txBody>
          <a:bodyPr lIns="0" tIns="0" rIns="0" bIns="0" rtlCol="0" anchor="t">
            <a:spAutoFit/>
          </a:bodyPr>
          <a:lstStyle/>
          <a:p>
            <a:pPr algn="just">
              <a:lnSpc>
                <a:spcPct val="150000"/>
              </a:lnSpc>
            </a:pPr>
            <a:r>
              <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a:t>
            </a: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5">
            <a:extLst>
              <a:ext uri="{FF2B5EF4-FFF2-40B4-BE49-F238E27FC236}">
                <a16:creationId xmlns:a16="http://schemas.microsoft.com/office/drawing/2014/main" id="{97F1CCDE-18A7-E82B-82A4-2773F47C3489}"/>
              </a:ext>
            </a:extLst>
          </p:cNvPr>
          <p:cNvSpPr txBox="1"/>
          <p:nvPr/>
        </p:nvSpPr>
        <p:spPr>
          <a:xfrm>
            <a:off x="1143000" y="1307185"/>
            <a:ext cx="17145000" cy="9011826"/>
          </a:xfrm>
          <a:prstGeom prst="rect">
            <a:avLst/>
          </a:prstGeom>
          <a:noFill/>
        </p:spPr>
        <p:txBody>
          <a:bodyPr wrap="square">
            <a:spAutoFit/>
          </a:bodyPr>
          <a:lstStyle/>
          <a:p>
            <a:pPr marL="514350" indent="-514350">
              <a:lnSpc>
                <a:spcPct val="150000"/>
              </a:lnSpc>
              <a:buFont typeface="+mj-lt"/>
              <a:buAutoNum type="arabicPeriod"/>
            </a:pPr>
            <a:r>
              <a:rPr lang="en-US" sz="3000" b="1" dirty="0">
                <a:latin typeface="Times New Roman" panose="02020603050405020304" pitchFamily="18" charset="0"/>
                <a:cs typeface="Times New Roman" panose="02020603050405020304" pitchFamily="18" charset="0"/>
              </a:rPr>
              <a:t>Data Collection Module</a:t>
            </a:r>
            <a:endParaRPr lang="en-US" sz="3000" dirty="0">
              <a:latin typeface="Times New Roman" panose="02020603050405020304" pitchFamily="18" charset="0"/>
              <a:cs typeface="Times New Roman" panose="02020603050405020304" pitchFamily="18" charset="0"/>
            </a:endParaRPr>
          </a:p>
          <a:p>
            <a:pPr marL="914400" lvl="1" indent="-45720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Gathers emotion-labeled textual datasets from benchmark sources (e.g., Emotion Dataset, </a:t>
            </a:r>
            <a:r>
              <a:rPr lang="en-US" sz="3000" dirty="0" err="1">
                <a:latin typeface="Times New Roman" panose="02020603050405020304" pitchFamily="18" charset="0"/>
                <a:cs typeface="Times New Roman" panose="02020603050405020304" pitchFamily="18" charset="0"/>
              </a:rPr>
              <a:t>SemEval</a:t>
            </a:r>
            <a:r>
              <a:rPr lang="en-US" sz="3000" dirty="0">
                <a:latin typeface="Times New Roman" panose="02020603050405020304" pitchFamily="18" charset="0"/>
                <a:cs typeface="Times New Roman" panose="02020603050405020304" pitchFamily="18" charset="0"/>
              </a:rPr>
              <a:t>).</a:t>
            </a:r>
          </a:p>
          <a:p>
            <a:pPr marL="971550" lvl="1" indent="-51435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Supports multilingual or domain-specific data if needed.</a:t>
            </a:r>
          </a:p>
          <a:p>
            <a:pPr marL="514350" indent="-514350">
              <a:lnSpc>
                <a:spcPct val="150000"/>
              </a:lnSpc>
              <a:buFont typeface="+mj-lt"/>
              <a:buAutoNum type="arabicPeriod"/>
            </a:pPr>
            <a:r>
              <a:rPr lang="en-US" sz="3000" b="1" dirty="0">
                <a:latin typeface="Times New Roman" panose="02020603050405020304" pitchFamily="18" charset="0"/>
                <a:cs typeface="Times New Roman" panose="02020603050405020304" pitchFamily="18" charset="0"/>
              </a:rPr>
              <a:t>Text Preprocessing Module</a:t>
            </a:r>
            <a:endParaRPr lang="en-US" sz="3000" dirty="0">
              <a:latin typeface="Times New Roman" panose="02020603050405020304" pitchFamily="18" charset="0"/>
              <a:cs typeface="Times New Roman" panose="02020603050405020304" pitchFamily="18" charset="0"/>
            </a:endParaRPr>
          </a:p>
          <a:p>
            <a:pPr marL="971550" lvl="1" indent="-51435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Cleans and prepares text using tokenization, lemmatization, stemming, and stop-word removal.</a:t>
            </a:r>
          </a:p>
          <a:p>
            <a:pPr marL="971550" lvl="1" indent="-51435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Ensures consistent and noise-free input for feature extraction.</a:t>
            </a:r>
          </a:p>
          <a:p>
            <a:pPr marL="514350" indent="-514350">
              <a:lnSpc>
                <a:spcPct val="150000"/>
              </a:lnSpc>
              <a:buFont typeface="+mj-lt"/>
              <a:buAutoNum type="arabicPeriod"/>
            </a:pPr>
            <a:r>
              <a:rPr lang="en-US" sz="3000" b="1" dirty="0">
                <a:latin typeface="Times New Roman" panose="02020603050405020304" pitchFamily="18" charset="0"/>
                <a:cs typeface="Times New Roman" panose="02020603050405020304" pitchFamily="18" charset="0"/>
              </a:rPr>
              <a:t>Feature Extraction Module</a:t>
            </a:r>
            <a:endParaRPr lang="en-US" sz="3000" dirty="0">
              <a:latin typeface="Times New Roman" panose="02020603050405020304" pitchFamily="18" charset="0"/>
              <a:cs typeface="Times New Roman" panose="02020603050405020304" pitchFamily="18" charset="0"/>
            </a:endParaRPr>
          </a:p>
          <a:p>
            <a:pPr marL="971550" lvl="1" indent="-51435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Converts preprocessed text into numerical vectors using TF-IDF, Word2Vec, or </a:t>
            </a:r>
            <a:r>
              <a:rPr lang="en-US" sz="3000" dirty="0" err="1">
                <a:latin typeface="Times New Roman" panose="02020603050405020304" pitchFamily="18" charset="0"/>
                <a:cs typeface="Times New Roman" panose="02020603050405020304" pitchFamily="18" charset="0"/>
              </a:rPr>
              <a:t>GloVe</a:t>
            </a:r>
            <a:r>
              <a:rPr lang="en-US" sz="3000" dirty="0">
                <a:latin typeface="Times New Roman" panose="02020603050405020304" pitchFamily="18" charset="0"/>
                <a:cs typeface="Times New Roman" panose="02020603050405020304" pitchFamily="18" charset="0"/>
              </a:rPr>
              <a:t>.</a:t>
            </a:r>
          </a:p>
          <a:p>
            <a:pPr marL="971550" lvl="1" indent="-51435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Captures both syntactic and semantic meaning of the text.</a:t>
            </a:r>
          </a:p>
          <a:p>
            <a:pPr marL="514350" indent="-514350">
              <a:lnSpc>
                <a:spcPct val="150000"/>
              </a:lnSpc>
              <a:buFont typeface="+mj-lt"/>
              <a:buAutoNum type="arabicPeriod"/>
            </a:pPr>
            <a:r>
              <a:rPr lang="en-US" sz="3000" b="1" dirty="0">
                <a:latin typeface="Times New Roman" panose="02020603050405020304" pitchFamily="18" charset="0"/>
                <a:cs typeface="Times New Roman" panose="02020603050405020304" pitchFamily="18" charset="0"/>
              </a:rPr>
              <a:t>Model Training &amp; Classification Module</a:t>
            </a:r>
            <a:endParaRPr lang="en-US" sz="3000" dirty="0">
              <a:latin typeface="Times New Roman" panose="02020603050405020304" pitchFamily="18" charset="0"/>
              <a:cs typeface="Times New Roman" panose="02020603050405020304" pitchFamily="18" charset="0"/>
            </a:endParaRPr>
          </a:p>
          <a:p>
            <a:pPr marL="971550" lvl="1" indent="-51435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Trains ML/DL models like SVM, Random Forest, and LSTM.</a:t>
            </a:r>
          </a:p>
          <a:p>
            <a:pPr marL="971550" lvl="1" indent="-514350">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Classifies text into predefined emotions with learned patterns.</a:t>
            </a:r>
          </a:p>
          <a:p>
            <a:pPr marL="514350" indent="-514350">
              <a:lnSpc>
                <a:spcPct val="150000"/>
              </a:lnSpc>
              <a:buFont typeface="+mj-lt"/>
              <a:buAutoNum type="arabicPeriod"/>
            </a:pP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978E3F-EBC6-886F-6D1C-96A752C662D6}"/>
              </a:ext>
            </a:extLst>
          </p:cNvPr>
          <p:cNvSpPr txBox="1"/>
          <p:nvPr/>
        </p:nvSpPr>
        <p:spPr>
          <a:xfrm>
            <a:off x="4572000" y="3852545"/>
            <a:ext cx="9144000" cy="369332"/>
          </a:xfrm>
          <a:prstGeom prst="rect">
            <a:avLst/>
          </a:prstGeom>
          <a:noFill/>
        </p:spPr>
        <p:txBody>
          <a:bodyPr wrap="square">
            <a:spAutoFit/>
          </a:bodyPr>
          <a:lstStyle/>
          <a:p>
            <a:endParaRPr lang="en-IN" dirty="0"/>
          </a:p>
        </p:txBody>
      </p:sp>
      <p:sp>
        <p:nvSpPr>
          <p:cNvPr id="7" name="TextBox 6">
            <a:extLst>
              <a:ext uri="{FF2B5EF4-FFF2-40B4-BE49-F238E27FC236}">
                <a16:creationId xmlns:a16="http://schemas.microsoft.com/office/drawing/2014/main" id="{B322D5D2-A9DB-8913-348C-061E309230AD}"/>
              </a:ext>
            </a:extLst>
          </p:cNvPr>
          <p:cNvSpPr txBox="1"/>
          <p:nvPr/>
        </p:nvSpPr>
        <p:spPr>
          <a:xfrm>
            <a:off x="1447800" y="952500"/>
            <a:ext cx="13335000" cy="6241837"/>
          </a:xfrm>
          <a:prstGeom prst="rect">
            <a:avLst/>
          </a:prstGeom>
          <a:noFill/>
        </p:spPr>
        <p:txBody>
          <a:bodyPr wrap="square">
            <a:spAutoFit/>
          </a:bodyPr>
          <a:lstStyle/>
          <a:p>
            <a:pPr>
              <a:lnSpc>
                <a:spcPct val="150000"/>
              </a:lnSpc>
            </a:pPr>
            <a:r>
              <a:rPr lang="en-IN" sz="3000" b="1" dirty="0">
                <a:latin typeface="Times New Roman" panose="02020603050405020304" pitchFamily="18" charset="0"/>
                <a:cs typeface="Times New Roman" panose="02020603050405020304" pitchFamily="18" charset="0"/>
              </a:rPr>
              <a:t>5. Evaluation Module</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  Evaluates model performance using accuracy, precision, recall, and F1-score.</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  Performs comparison between models and fine-tunes parameters.</a:t>
            </a:r>
          </a:p>
          <a:p>
            <a:pPr>
              <a:lnSpc>
                <a:spcPct val="150000"/>
              </a:lnSpc>
            </a:pPr>
            <a:r>
              <a:rPr lang="en-IN" sz="3000" b="1" dirty="0">
                <a:latin typeface="Times New Roman" panose="02020603050405020304" pitchFamily="18" charset="0"/>
                <a:cs typeface="Times New Roman" panose="02020603050405020304" pitchFamily="18" charset="0"/>
              </a:rPr>
              <a:t>6. Emotion Output Module</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Takes user input (sentence/paragraph) and outputs the predicted emotion.</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Displays emotion in a readable, user-friendly format.</a:t>
            </a:r>
          </a:p>
          <a:p>
            <a:pPr>
              <a:lnSpc>
                <a:spcPct val="150000"/>
              </a:lnSpc>
            </a:pPr>
            <a:r>
              <a:rPr lang="en-IN" sz="3000" b="1" dirty="0">
                <a:latin typeface="Times New Roman" panose="02020603050405020304" pitchFamily="18" charset="0"/>
                <a:cs typeface="Times New Roman" panose="02020603050405020304" pitchFamily="18" charset="0"/>
              </a:rPr>
              <a:t>7. User Interface Module </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Provides a simple front-end for users to input text and view emotion results.</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Can be web-based using Flask, HTML, and JavaScript.</a:t>
            </a:r>
          </a:p>
        </p:txBody>
      </p:sp>
    </p:spTree>
    <p:extLst>
      <p:ext uri="{BB962C8B-B14F-4D97-AF65-F5344CB8AC3E}">
        <p14:creationId xmlns:p14="http://schemas.microsoft.com/office/powerpoint/2010/main" val="2339813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797929" y="-422081"/>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ALGORITHM</a:t>
            </a:r>
          </a:p>
        </p:txBody>
      </p:sp>
      <p:sp>
        <p:nvSpPr>
          <p:cNvPr id="10" name="Freeform 10"/>
          <p:cNvSpPr/>
          <p:nvPr/>
        </p:nvSpPr>
        <p:spPr>
          <a:xfrm flipH="1">
            <a:off x="17259300" y="3479597"/>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7" name="Rectangle 1">
            <a:extLst>
              <a:ext uri="{FF2B5EF4-FFF2-40B4-BE49-F238E27FC236}">
                <a16:creationId xmlns:a16="http://schemas.microsoft.com/office/drawing/2014/main" id="{1B6CB911-1350-506D-DAE3-4B00F4CF14A9}"/>
              </a:ext>
            </a:extLst>
          </p:cNvPr>
          <p:cNvSpPr>
            <a:spLocks noChangeArrowheads="1"/>
          </p:cNvSpPr>
          <p:nvPr/>
        </p:nvSpPr>
        <p:spPr bwMode="auto">
          <a:xfrm>
            <a:off x="1028700" y="406816"/>
            <a:ext cx="17103476" cy="9689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Acquisition</a:t>
            </a: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Collect datasets containing text samples labeled with corresponding emotions (e.g., joy, anger, sadness, fear, love, surprise).</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Sources can include publicly available benchmark datasets like Emotion Dataset, </a:t>
            </a:r>
            <a:r>
              <a:rPr kumimoji="0" lang="en-US" altLang="en-US" sz="3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SemEval</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social media text corpora.</a:t>
            </a:r>
          </a:p>
          <a:p>
            <a:pPr marL="0" marR="0" lvl="0" indent="0" algn="just" defTabSz="914400" rtl="0" eaLnBrk="0" fontAlgn="base" latinLnBrk="0" hangingPunct="0">
              <a:lnSpc>
                <a:spcPct val="150000"/>
              </a:lnSpc>
              <a:spcBef>
                <a:spcPct val="0"/>
              </a:spcBef>
              <a:spcAft>
                <a:spcPct val="0"/>
              </a:spcAft>
              <a:buClrTx/>
              <a:buSzTx/>
              <a:tabLst/>
            </a:pPr>
            <a:r>
              <a:rPr lang="en-US" altLang="en-US" sz="3000" b="1" dirty="0">
                <a:latin typeface="Times New Roman" panose="02020603050405020304" pitchFamily="18" charset="0"/>
                <a:cs typeface="Times New Roman" panose="02020603050405020304" pitchFamily="18" charset="0"/>
              </a:rPr>
              <a:t>2</a:t>
            </a:r>
            <a:r>
              <a:rPr lang="en-US" altLang="en-US" sz="3000" dirty="0">
                <a:latin typeface="Times New Roman" panose="02020603050405020304" pitchFamily="18" charset="0"/>
                <a:cs typeface="Times New Roman" panose="02020603050405020304" pitchFamily="18" charset="0"/>
              </a:rPr>
              <a:t>.  </a:t>
            </a: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Preprocessing</a:t>
            </a: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Lowercasing:</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 all text to lowercase to ensure uniformity (e.g., “Happy” → “happy”).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Cleaning:</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 unwanted characters such as punctuation marks, special symbols, numbers, and extra whitespaces.</a:t>
            </a:r>
          </a:p>
          <a:p>
            <a:pPr marL="0" marR="0" lvl="0" indent="0" algn="just" defTabSz="914400" rtl="0" eaLnBrk="0" fontAlgn="base" latinLnBrk="0" hangingPunct="0">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Stop-word Removal:</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 common words (like “the,” “and,” “is”) that do not contribute much to emotion detection.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Tokenization:</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Split sentences or paragraphs into individual words or tokens to analyze each word separately.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3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Lemmatization/Stemming:</a:t>
            </a:r>
            <a: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 words to their root form (e.g., “running,” “ran” → “run”) to reduce dimensionality and focus on base meanings.</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569058" y="0"/>
            <a:ext cx="16033142" cy="10304488"/>
          </a:xfrm>
          <a:prstGeom prst="rect">
            <a:avLst/>
          </a:prstGeom>
        </p:spPr>
        <p:txBody>
          <a:bodyPr wrap="square" lIns="0" tIns="0" rIns="0" bIns="0" rtlCol="0" anchor="t">
            <a:spAutoFit/>
          </a:bodyPr>
          <a:lstStyle/>
          <a:p>
            <a:pPr marL="514350" indent="-514350">
              <a:lnSpc>
                <a:spcPct val="150000"/>
              </a:lnSpc>
              <a:buFont typeface="+mj-lt"/>
              <a:buAutoNum type="arabicPeriod" startAt="3"/>
            </a:pPr>
            <a:r>
              <a:rPr lang="en-US" sz="3000" b="1" dirty="0">
                <a:latin typeface="Times New Roman" panose="02020603050405020304" pitchFamily="18" charset="0"/>
                <a:cs typeface="Times New Roman" panose="02020603050405020304" pitchFamily="18" charset="0"/>
              </a:rPr>
              <a:t>Feature Extraction</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Convert text into numbers using TF-IDF or word embeddings like Word2Vec/</a:t>
            </a:r>
            <a:r>
              <a:rPr lang="en-US" sz="3000" dirty="0" err="1">
                <a:latin typeface="Times New Roman" panose="02020603050405020304" pitchFamily="18" charset="0"/>
                <a:cs typeface="Times New Roman" panose="02020603050405020304" pitchFamily="18" charset="0"/>
              </a:rPr>
              <a:t>GloVe</a:t>
            </a:r>
            <a:r>
              <a:rPr lang="en-US" sz="3000" dirty="0">
                <a:latin typeface="Times New Roman" panose="02020603050405020304" pitchFamily="18" charset="0"/>
                <a:cs typeface="Times New Roman" panose="02020603050405020304" pitchFamily="18" charset="0"/>
              </a:rPr>
              <a:t> to capture meaning.</a:t>
            </a:r>
          </a:p>
          <a:p>
            <a:pPr marL="514350" indent="-514350">
              <a:lnSpc>
                <a:spcPct val="150000"/>
              </a:lnSpc>
              <a:buFont typeface="+mj-lt"/>
              <a:buAutoNum type="arabicPeriod" startAt="3"/>
            </a:pPr>
            <a:r>
              <a:rPr lang="en-US" sz="3000" b="1" dirty="0">
                <a:latin typeface="Times New Roman" panose="02020603050405020304" pitchFamily="18" charset="0"/>
                <a:cs typeface="Times New Roman" panose="02020603050405020304" pitchFamily="18" charset="0"/>
              </a:rPr>
              <a:t>Data Splitting</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Divide data into training (80%) and testing (20%) sets for model evaluation.</a:t>
            </a:r>
          </a:p>
          <a:p>
            <a:pPr marL="514350" indent="-514350">
              <a:lnSpc>
                <a:spcPct val="150000"/>
              </a:lnSpc>
              <a:buFont typeface="+mj-lt"/>
              <a:buAutoNum type="arabicPeriod" startAt="3"/>
            </a:pPr>
            <a:r>
              <a:rPr lang="en-US" sz="3000" b="1" dirty="0">
                <a:latin typeface="Times New Roman" panose="02020603050405020304" pitchFamily="18" charset="0"/>
                <a:cs typeface="Times New Roman" panose="02020603050405020304" pitchFamily="18" charset="0"/>
              </a:rPr>
              <a:t>Model Training</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Train models like SVM, Random Forest, Naive Bayes, or LSTM on training data and tune hyperparameters.</a:t>
            </a:r>
          </a:p>
          <a:p>
            <a:pPr marL="514350" indent="-514350">
              <a:lnSpc>
                <a:spcPct val="150000"/>
              </a:lnSpc>
              <a:buFont typeface="+mj-lt"/>
              <a:buAutoNum type="arabicPeriod" startAt="3"/>
            </a:pPr>
            <a:r>
              <a:rPr lang="en-US" sz="3000" b="1" dirty="0">
                <a:latin typeface="Times New Roman" panose="02020603050405020304" pitchFamily="18" charset="0"/>
                <a:cs typeface="Times New Roman" panose="02020603050405020304" pitchFamily="18" charset="0"/>
              </a:rPr>
              <a:t>Model Evaluation</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Test models on unseen data using accuracy, precision, recall, and F1-score to choose the best model.</a:t>
            </a:r>
          </a:p>
          <a:p>
            <a:pPr marL="514350" indent="-514350">
              <a:lnSpc>
                <a:spcPct val="150000"/>
              </a:lnSpc>
              <a:buFont typeface="+mj-lt"/>
              <a:buAutoNum type="arabicPeriod" startAt="3"/>
            </a:pPr>
            <a:r>
              <a:rPr lang="en-US" sz="3000" b="1" dirty="0">
                <a:latin typeface="Times New Roman" panose="02020603050405020304" pitchFamily="18" charset="0"/>
                <a:cs typeface="Times New Roman" panose="02020603050405020304" pitchFamily="18" charset="0"/>
              </a:rPr>
              <a:t>Emotion Prediction</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Preprocess new text, extract features, and use the trained model to predict emotions.</a:t>
            </a:r>
          </a:p>
          <a:p>
            <a:pPr marL="514350" indent="-514350">
              <a:lnSpc>
                <a:spcPct val="150000"/>
              </a:lnSpc>
              <a:buFont typeface="+mj-lt"/>
              <a:buAutoNum type="arabicPeriod" startAt="3"/>
            </a:pPr>
            <a:r>
              <a:rPr lang="en-US" sz="3000" b="1" dirty="0">
                <a:latin typeface="Times New Roman" panose="02020603050405020304" pitchFamily="18" charset="0"/>
                <a:cs typeface="Times New Roman" panose="02020603050405020304" pitchFamily="18" charset="0"/>
              </a:rPr>
              <a:t>Output Generation</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Display predicted emotion and optionally confidence scores to the user.</a:t>
            </a:r>
          </a:p>
          <a:p>
            <a:pPr marL="514350" indent="-514350">
              <a:lnSpc>
                <a:spcPct val="150000"/>
              </a:lnSpc>
              <a:buFont typeface="+mj-lt"/>
              <a:buAutoNum type="arabicPeriod" startAt="3"/>
            </a:pP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3657600" y="0"/>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ARCHITECTURE</a:t>
            </a:r>
          </a:p>
        </p:txBody>
      </p:sp>
      <p:pic>
        <p:nvPicPr>
          <p:cNvPr id="5122" name="Picture 2">
            <a:extLst>
              <a:ext uri="{FF2B5EF4-FFF2-40B4-BE49-F238E27FC236}">
                <a16:creationId xmlns:a16="http://schemas.microsoft.com/office/drawing/2014/main" id="{0C108530-C6ED-12B8-E4D6-D7C6EE7D8C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411183"/>
            <a:ext cx="13868400" cy="82479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3765646" y="584424"/>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USE CASE DIAGRAM</a:t>
            </a:r>
          </a:p>
        </p:txBody>
      </p:sp>
      <p:pic>
        <p:nvPicPr>
          <p:cNvPr id="6146" name="Picture 2">
            <a:extLst>
              <a:ext uri="{FF2B5EF4-FFF2-40B4-BE49-F238E27FC236}">
                <a16:creationId xmlns:a16="http://schemas.microsoft.com/office/drawing/2014/main" id="{7F21437B-C848-DC79-6DA6-2786BD9733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343" y="2552701"/>
            <a:ext cx="16123257" cy="6400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3765646" y="416341"/>
            <a:ext cx="10756708" cy="1392115"/>
          </a:xfrm>
          <a:prstGeom prst="rect">
            <a:avLst/>
          </a:prstGeom>
        </p:spPr>
        <p:txBody>
          <a:bodyPr lIns="0" tIns="0" rIns="0" bIns="0" rtlCol="0" anchor="t">
            <a:spAutoFit/>
          </a:bodyPr>
          <a:lstStyle/>
          <a:p>
            <a:pPr algn="ctr">
              <a:lnSpc>
                <a:spcPts val="11469"/>
              </a:lnSpc>
            </a:pPr>
            <a:r>
              <a:rPr lang="en-US" sz="8192" b="1" dirty="0">
                <a:solidFill>
                  <a:srgbClr val="000000"/>
                </a:solidFill>
                <a:latin typeface="Century Gothic Paneuropean Bold"/>
                <a:ea typeface="Century Gothic Paneuropean Bold"/>
                <a:cs typeface="Century Gothic Paneuropean Bold"/>
                <a:sym typeface="Century Gothic Paneuropean Bold"/>
              </a:rPr>
              <a:t>CLASS DIAGRAM</a:t>
            </a:r>
          </a:p>
        </p:txBody>
      </p:sp>
      <p:pic>
        <p:nvPicPr>
          <p:cNvPr id="7170" name="Picture 2">
            <a:extLst>
              <a:ext uri="{FF2B5EF4-FFF2-40B4-BE49-F238E27FC236}">
                <a16:creationId xmlns:a16="http://schemas.microsoft.com/office/drawing/2014/main" id="{0F48C3A3-934D-EC0F-6AB4-92178AE903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952750"/>
            <a:ext cx="12496800" cy="5467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21925" y="1027560"/>
            <a:ext cx="1483241" cy="1495366"/>
          </a:xfrm>
          <a:custGeom>
            <a:avLst/>
            <a:gdLst/>
            <a:ahLst/>
            <a:cxnLst/>
            <a:rect l="l" t="t" r="r" b="b"/>
            <a:pathLst>
              <a:path w="1483241" h="1495366">
                <a:moveTo>
                  <a:pt x="0" y="0"/>
                </a:moveTo>
                <a:lnTo>
                  <a:pt x="1483241" y="0"/>
                </a:lnTo>
                <a:lnTo>
                  <a:pt x="1483241" y="1495365"/>
                </a:lnTo>
                <a:lnTo>
                  <a:pt x="0" y="1495365"/>
                </a:lnTo>
                <a:lnTo>
                  <a:pt x="0" y="0"/>
                </a:lnTo>
                <a:close/>
              </a:path>
            </a:pathLst>
          </a:custGeom>
          <a:blipFill>
            <a:blip r:embed="rId2"/>
            <a:stretch>
              <a:fillRect/>
            </a:stretch>
          </a:blipFill>
        </p:spPr>
      </p:sp>
      <p:sp>
        <p:nvSpPr>
          <p:cNvPr id="3" name="TextBox 3"/>
          <p:cNvSpPr txBox="1"/>
          <p:nvPr/>
        </p:nvSpPr>
        <p:spPr>
          <a:xfrm>
            <a:off x="3105166" y="1332013"/>
            <a:ext cx="12519103" cy="1010283"/>
          </a:xfrm>
          <a:prstGeom prst="rect">
            <a:avLst/>
          </a:prstGeom>
        </p:spPr>
        <p:txBody>
          <a:bodyPr lIns="0" tIns="0" rIns="0" bIns="0" rtlCol="0" anchor="t">
            <a:spAutoFit/>
          </a:bodyPr>
          <a:lstStyle/>
          <a:p>
            <a:pPr algn="ctr">
              <a:lnSpc>
                <a:spcPts val="2559"/>
              </a:lnSpc>
            </a:pPr>
            <a:r>
              <a:rPr lang="en-US" sz="3199" b="1">
                <a:solidFill>
                  <a:srgbClr val="000000"/>
                </a:solidFill>
                <a:latin typeface="Open Sans Bold"/>
                <a:ea typeface="Open Sans Bold"/>
                <a:cs typeface="Open Sans Bold"/>
                <a:sym typeface="Open Sans Bold"/>
              </a:rPr>
              <a:t>MAHATMA GANDHI INSTITUTE OF TECHNOLOGY(A)</a:t>
            </a:r>
          </a:p>
          <a:p>
            <a:pPr algn="ctr">
              <a:lnSpc>
                <a:spcPts val="2559"/>
              </a:lnSpc>
            </a:pPr>
            <a:endParaRPr lang="en-US" sz="3199" b="1">
              <a:solidFill>
                <a:srgbClr val="000000"/>
              </a:solidFill>
              <a:latin typeface="Open Sans Bold"/>
              <a:ea typeface="Open Sans Bold"/>
              <a:cs typeface="Open Sans Bold"/>
              <a:sym typeface="Open Sans Bold"/>
            </a:endParaRPr>
          </a:p>
          <a:p>
            <a:pPr algn="ctr">
              <a:lnSpc>
                <a:spcPts val="2559"/>
              </a:lnSpc>
            </a:pPr>
            <a:r>
              <a:rPr lang="en-US" sz="3199" b="1">
                <a:solidFill>
                  <a:srgbClr val="000000"/>
                </a:solidFill>
                <a:latin typeface="Open Sans Bold"/>
                <a:ea typeface="Open Sans Bold"/>
                <a:cs typeface="Open Sans Bold"/>
                <a:sym typeface="Open Sans Bold"/>
              </a:rPr>
              <a:t>DEPARTMENT OF INFORMATION TECHNOLOGY</a:t>
            </a:r>
          </a:p>
        </p:txBody>
      </p:sp>
      <p:sp>
        <p:nvSpPr>
          <p:cNvPr id="4" name="TextBox 4"/>
          <p:cNvSpPr txBox="1"/>
          <p:nvPr/>
        </p:nvSpPr>
        <p:spPr>
          <a:xfrm>
            <a:off x="3105166" y="3065563"/>
            <a:ext cx="12519103" cy="5465792"/>
          </a:xfrm>
          <a:prstGeom prst="rect">
            <a:avLst/>
          </a:prstGeom>
        </p:spPr>
        <p:txBody>
          <a:bodyPr lIns="0" tIns="0" rIns="0" bIns="0" rtlCol="0" anchor="t">
            <a:spAutoFit/>
          </a:bodyPr>
          <a:lstStyle/>
          <a:p>
            <a:pPr algn="ctr">
              <a:lnSpc>
                <a:spcPts val="4199"/>
              </a:lnSpc>
            </a:pPr>
            <a:r>
              <a:rPr lang="en-US" sz="2999" b="1" dirty="0">
                <a:solidFill>
                  <a:srgbClr val="000000"/>
                </a:solidFill>
                <a:latin typeface="Open Sans Bold"/>
                <a:ea typeface="Open Sans Bold"/>
                <a:cs typeface="Open Sans Bold"/>
                <a:sym typeface="Open Sans Bold"/>
              </a:rPr>
              <a:t>An Industry Oriented Mini Project(IT653PC)</a:t>
            </a:r>
          </a:p>
          <a:p>
            <a:pPr algn="ctr">
              <a:lnSpc>
                <a:spcPts val="4199"/>
              </a:lnSpc>
            </a:pPr>
            <a:r>
              <a:rPr lang="en-US" sz="2999" b="1" dirty="0">
                <a:solidFill>
                  <a:srgbClr val="000000"/>
                </a:solidFill>
                <a:latin typeface="Open Sans Bold"/>
                <a:ea typeface="Open Sans Bold"/>
                <a:cs typeface="Open Sans Bold"/>
                <a:sym typeface="Open Sans Bold"/>
              </a:rPr>
              <a:t>On</a:t>
            </a:r>
          </a:p>
          <a:p>
            <a:pPr algn="ctr">
              <a:lnSpc>
                <a:spcPts val="4199"/>
              </a:lnSpc>
            </a:pPr>
            <a:endParaRPr lang="en-US" sz="2999" b="1" dirty="0">
              <a:solidFill>
                <a:srgbClr val="000000"/>
              </a:solidFill>
              <a:latin typeface="Open Sans Bold"/>
              <a:ea typeface="Open Sans Bold"/>
              <a:cs typeface="Open Sans Bold"/>
              <a:sym typeface="Open Sans Bold"/>
            </a:endParaRPr>
          </a:p>
          <a:p>
            <a:pPr algn="ctr">
              <a:lnSpc>
                <a:spcPts val="4199"/>
              </a:lnSpc>
            </a:pPr>
            <a:r>
              <a:rPr lang="en-US" sz="2999" b="1" dirty="0">
                <a:solidFill>
                  <a:srgbClr val="000000"/>
                </a:solidFill>
                <a:latin typeface="Open Sans Bold"/>
                <a:ea typeface="Open Sans Bold"/>
                <a:cs typeface="Open Sans Bold"/>
                <a:sym typeface="Open Sans Bold"/>
              </a:rPr>
              <a:t>Emotion Detection in Text Using Advanced NLP and Machine Learning Models</a:t>
            </a:r>
          </a:p>
          <a:p>
            <a:pPr algn="ctr">
              <a:lnSpc>
                <a:spcPts val="4199"/>
              </a:lnSpc>
            </a:pPr>
            <a:r>
              <a:rPr lang="en-US" sz="2999" b="1" dirty="0">
                <a:solidFill>
                  <a:srgbClr val="000000"/>
                </a:solidFill>
                <a:latin typeface="Open Sans Bold"/>
                <a:ea typeface="Open Sans Bold"/>
                <a:cs typeface="Open Sans Bold"/>
                <a:sym typeface="Open Sans Bold"/>
              </a:rPr>
              <a:t>By</a:t>
            </a:r>
          </a:p>
          <a:p>
            <a:pPr algn="ctr">
              <a:lnSpc>
                <a:spcPts val="3779"/>
              </a:lnSpc>
            </a:pPr>
            <a:endParaRPr lang="en-US" sz="2999" b="1" dirty="0">
              <a:solidFill>
                <a:srgbClr val="000000"/>
              </a:solidFill>
              <a:latin typeface="Open Sans Bold"/>
              <a:ea typeface="Open Sans Bold"/>
              <a:cs typeface="Open Sans Bold"/>
              <a:sym typeface="Open Sans Bold"/>
            </a:endParaRPr>
          </a:p>
          <a:p>
            <a:pPr algn="ctr">
              <a:lnSpc>
                <a:spcPts val="4697"/>
              </a:lnSpc>
            </a:pPr>
            <a:r>
              <a:rPr lang="en-US" sz="2699" b="1" dirty="0">
                <a:solidFill>
                  <a:srgbClr val="000000"/>
                </a:solidFill>
                <a:latin typeface="Open Sans Bold"/>
                <a:ea typeface="Open Sans Bold"/>
                <a:cs typeface="Open Sans Bold"/>
                <a:sym typeface="Open Sans Bold"/>
              </a:rPr>
              <a:t>Darga </a:t>
            </a:r>
            <a:r>
              <a:rPr lang="en-US" sz="2699" b="1" dirty="0" err="1">
                <a:solidFill>
                  <a:srgbClr val="000000"/>
                </a:solidFill>
                <a:latin typeface="Open Sans Bold"/>
                <a:ea typeface="Open Sans Bold"/>
                <a:cs typeface="Open Sans Bold"/>
                <a:sym typeface="Open Sans Bold"/>
              </a:rPr>
              <a:t>Prawalika</a:t>
            </a:r>
            <a:r>
              <a:rPr lang="en-US" sz="2699" b="1" dirty="0">
                <a:solidFill>
                  <a:srgbClr val="000000"/>
                </a:solidFill>
                <a:latin typeface="Open Sans Bold"/>
                <a:ea typeface="Open Sans Bold"/>
                <a:cs typeface="Open Sans Bold"/>
                <a:sym typeface="Open Sans Bold"/>
              </a:rPr>
              <a:t>- 22261A1218</a:t>
            </a:r>
          </a:p>
          <a:p>
            <a:pPr algn="ctr">
              <a:lnSpc>
                <a:spcPts val="4697"/>
              </a:lnSpc>
            </a:pPr>
            <a:r>
              <a:rPr lang="en-US" sz="2699" b="1" dirty="0" err="1">
                <a:solidFill>
                  <a:srgbClr val="000000"/>
                </a:solidFill>
                <a:latin typeface="Open Sans Bold"/>
                <a:ea typeface="Open Sans Bold"/>
                <a:cs typeface="Open Sans Bold"/>
                <a:sym typeface="Open Sans Bold"/>
              </a:rPr>
              <a:t>Teegala</a:t>
            </a:r>
            <a:r>
              <a:rPr lang="en-US" sz="2699" b="1" dirty="0">
                <a:solidFill>
                  <a:srgbClr val="000000"/>
                </a:solidFill>
                <a:latin typeface="Open Sans Bold"/>
                <a:ea typeface="Open Sans Bold"/>
                <a:cs typeface="Open Sans Bold"/>
                <a:sym typeface="Open Sans Bold"/>
              </a:rPr>
              <a:t> Kaveri Reddy- 22261A1257</a:t>
            </a:r>
          </a:p>
          <a:p>
            <a:pPr algn="ctr">
              <a:lnSpc>
                <a:spcPts val="4697"/>
              </a:lnSpc>
            </a:pPr>
            <a:r>
              <a:rPr lang="en-US" sz="2699" b="1" dirty="0">
                <a:solidFill>
                  <a:srgbClr val="000000"/>
                </a:solidFill>
                <a:latin typeface="Open Sans Bold"/>
                <a:ea typeface="Open Sans Bold"/>
                <a:cs typeface="Open Sans Bold"/>
                <a:sym typeface="Open Sans Bold"/>
              </a:rPr>
              <a:t>Batch ID: IT-25-15</a:t>
            </a:r>
          </a:p>
        </p:txBody>
      </p:sp>
      <p:sp>
        <p:nvSpPr>
          <p:cNvPr id="5" name="TextBox 5"/>
          <p:cNvSpPr txBox="1"/>
          <p:nvPr/>
        </p:nvSpPr>
        <p:spPr>
          <a:xfrm>
            <a:off x="1470135" y="7975165"/>
            <a:ext cx="3397750" cy="1098827"/>
          </a:xfrm>
          <a:prstGeom prst="rect">
            <a:avLst/>
          </a:prstGeom>
        </p:spPr>
        <p:txBody>
          <a:bodyPr wrap="square" lIns="0" tIns="0" rIns="0" bIns="0" rtlCol="0" anchor="t">
            <a:spAutoFit/>
          </a:bodyPr>
          <a:lstStyle/>
          <a:p>
            <a:pPr algn="l">
              <a:lnSpc>
                <a:spcPts val="2920"/>
              </a:lnSpc>
            </a:pPr>
            <a:r>
              <a:rPr lang="en-US" sz="2299" b="1" dirty="0">
                <a:solidFill>
                  <a:srgbClr val="000000"/>
                </a:solidFill>
                <a:latin typeface="Open Sans Bold"/>
                <a:ea typeface="Open Sans Bold"/>
                <a:cs typeface="Open Sans Bold"/>
                <a:sym typeface="Open Sans Bold"/>
              </a:rPr>
              <a:t>Internal Superviso</a:t>
            </a:r>
            <a:r>
              <a:rPr lang="en-US" sz="2299" dirty="0">
                <a:solidFill>
                  <a:srgbClr val="000000"/>
                </a:solidFill>
                <a:latin typeface="Open Sans"/>
                <a:ea typeface="Open Sans"/>
                <a:cs typeface="Open Sans"/>
                <a:sym typeface="Open Sans"/>
              </a:rPr>
              <a:t>r</a:t>
            </a:r>
          </a:p>
          <a:p>
            <a:pPr algn="l">
              <a:lnSpc>
                <a:spcPts val="2920"/>
              </a:lnSpc>
            </a:pPr>
            <a:r>
              <a:rPr lang="en-US" sz="2299" dirty="0">
                <a:solidFill>
                  <a:srgbClr val="000000"/>
                </a:solidFill>
                <a:latin typeface="Open Sans"/>
                <a:ea typeface="Open Sans"/>
                <a:cs typeface="Open Sans"/>
                <a:sym typeface="Open Sans"/>
              </a:rPr>
              <a:t> </a:t>
            </a:r>
            <a:r>
              <a:rPr lang="en-US" sz="2299" dirty="0" err="1">
                <a:solidFill>
                  <a:srgbClr val="000000"/>
                </a:solidFill>
                <a:latin typeface="Open Sans"/>
                <a:ea typeface="Open Sans"/>
                <a:cs typeface="Open Sans"/>
                <a:sym typeface="Open Sans"/>
              </a:rPr>
              <a:t>Mrs.A.Amulya</a:t>
            </a:r>
            <a:endParaRPr lang="en-US" sz="2299" dirty="0">
              <a:solidFill>
                <a:srgbClr val="000000"/>
              </a:solidFill>
              <a:latin typeface="Open Sans"/>
              <a:ea typeface="Open Sans"/>
              <a:cs typeface="Open Sans"/>
              <a:sym typeface="Open Sans"/>
            </a:endParaRPr>
          </a:p>
          <a:p>
            <a:pPr algn="l">
              <a:lnSpc>
                <a:spcPts val="2920"/>
              </a:lnSpc>
            </a:pPr>
            <a:r>
              <a:rPr lang="en-US" sz="2299" dirty="0" err="1">
                <a:solidFill>
                  <a:srgbClr val="000000"/>
                </a:solidFill>
                <a:latin typeface="Open Sans"/>
                <a:ea typeface="Open Sans"/>
                <a:cs typeface="Open Sans"/>
                <a:sym typeface="Open Sans"/>
              </a:rPr>
              <a:t>Assisstant</a:t>
            </a:r>
            <a:r>
              <a:rPr lang="en-US" sz="2299" dirty="0">
                <a:solidFill>
                  <a:srgbClr val="000000"/>
                </a:solidFill>
                <a:latin typeface="Open Sans"/>
                <a:ea typeface="Open Sans"/>
                <a:cs typeface="Open Sans"/>
                <a:sym typeface="Open Sans"/>
              </a:rPr>
              <a:t> Professor</a:t>
            </a:r>
          </a:p>
        </p:txBody>
      </p:sp>
      <p:sp>
        <p:nvSpPr>
          <p:cNvPr id="6" name="TextBox 6"/>
          <p:cNvSpPr txBox="1"/>
          <p:nvPr/>
        </p:nvSpPr>
        <p:spPr>
          <a:xfrm>
            <a:off x="14209007" y="7962636"/>
            <a:ext cx="2608858" cy="1084453"/>
          </a:xfrm>
          <a:prstGeom prst="rect">
            <a:avLst/>
          </a:prstGeom>
        </p:spPr>
        <p:txBody>
          <a:bodyPr lIns="0" tIns="0" rIns="0" bIns="0" rtlCol="0" anchor="t">
            <a:spAutoFit/>
          </a:bodyPr>
          <a:lstStyle/>
          <a:p>
            <a:pPr algn="l">
              <a:lnSpc>
                <a:spcPts val="2920"/>
              </a:lnSpc>
            </a:pPr>
            <a:r>
              <a:rPr lang="en-US" sz="2299" b="1" dirty="0">
                <a:solidFill>
                  <a:srgbClr val="000000"/>
                </a:solidFill>
                <a:latin typeface="Open Sans Bold"/>
                <a:ea typeface="Open Sans Bold"/>
                <a:cs typeface="Open Sans Bold"/>
                <a:sym typeface="Open Sans Bold"/>
              </a:rPr>
              <a:t>IOMP Supervisor</a:t>
            </a:r>
          </a:p>
          <a:p>
            <a:pPr algn="l">
              <a:lnSpc>
                <a:spcPts val="2920"/>
              </a:lnSpc>
            </a:pPr>
            <a:r>
              <a:rPr lang="en-US" sz="2299" dirty="0" err="1">
                <a:solidFill>
                  <a:srgbClr val="000000"/>
                </a:solidFill>
                <a:latin typeface="Open Sans"/>
                <a:ea typeface="Open Sans"/>
                <a:cs typeface="Open Sans"/>
                <a:sym typeface="Open Sans"/>
              </a:rPr>
              <a:t>Dr.U.Chaitanya</a:t>
            </a:r>
            <a:endParaRPr lang="en-US" sz="2299" dirty="0">
              <a:solidFill>
                <a:srgbClr val="000000"/>
              </a:solidFill>
              <a:latin typeface="Open Sans"/>
              <a:ea typeface="Open Sans"/>
              <a:cs typeface="Open Sans"/>
              <a:sym typeface="Open Sans"/>
            </a:endParaRPr>
          </a:p>
          <a:p>
            <a:pPr algn="l">
              <a:lnSpc>
                <a:spcPts val="2920"/>
              </a:lnSpc>
            </a:pPr>
            <a:r>
              <a:rPr lang="en-US" sz="2299" dirty="0">
                <a:solidFill>
                  <a:srgbClr val="000000"/>
                </a:solidFill>
                <a:latin typeface="Open Sans"/>
                <a:ea typeface="Open Sans"/>
                <a:cs typeface="Open Sans"/>
                <a:sym typeface="Open Sans"/>
              </a:rPr>
              <a:t>Assistant Professor</a:t>
            </a:r>
          </a:p>
        </p:txBody>
      </p:sp>
      <p:sp>
        <p:nvSpPr>
          <p:cNvPr id="7" name="AutoShape 7"/>
          <p:cNvSpPr/>
          <p:nvPr/>
        </p:nvSpPr>
        <p:spPr>
          <a:xfrm>
            <a:off x="1028700" y="665610"/>
            <a:ext cx="16230600" cy="0"/>
          </a:xfrm>
          <a:prstGeom prst="line">
            <a:avLst/>
          </a:prstGeom>
          <a:ln w="38100" cap="flat">
            <a:solidFill>
              <a:srgbClr val="000000"/>
            </a:solidFill>
            <a:prstDash val="solid"/>
            <a:headEnd type="none" w="sm" len="sm"/>
            <a:tailEnd type="none" w="sm" len="sm"/>
          </a:ln>
        </p:spPr>
      </p:sp>
      <p:sp>
        <p:nvSpPr>
          <p:cNvPr id="8" name="AutoShape 8"/>
          <p:cNvSpPr/>
          <p:nvPr/>
        </p:nvSpPr>
        <p:spPr>
          <a:xfrm flipV="1">
            <a:off x="17259300" y="666021"/>
            <a:ext cx="19046" cy="8973300"/>
          </a:xfrm>
          <a:prstGeom prst="line">
            <a:avLst/>
          </a:prstGeom>
          <a:ln w="38100" cap="flat">
            <a:solidFill>
              <a:srgbClr val="000000"/>
            </a:solidFill>
            <a:prstDash val="solid"/>
            <a:headEnd type="none" w="sm" len="sm"/>
            <a:tailEnd type="none" w="sm" len="sm"/>
          </a:ln>
        </p:spPr>
      </p:sp>
      <p:sp>
        <p:nvSpPr>
          <p:cNvPr id="9" name="AutoShape 9"/>
          <p:cNvSpPr/>
          <p:nvPr/>
        </p:nvSpPr>
        <p:spPr>
          <a:xfrm flipV="1">
            <a:off x="1028700" y="666063"/>
            <a:ext cx="9524" cy="8973258"/>
          </a:xfrm>
          <a:prstGeom prst="line">
            <a:avLst/>
          </a:prstGeom>
          <a:ln w="38100" cap="flat">
            <a:solidFill>
              <a:srgbClr val="000000"/>
            </a:solidFill>
            <a:prstDash val="solid"/>
            <a:headEnd type="none" w="sm" len="sm"/>
            <a:tailEnd type="none" w="sm" len="sm"/>
          </a:ln>
        </p:spPr>
      </p:sp>
      <p:sp>
        <p:nvSpPr>
          <p:cNvPr id="10" name="AutoShape 10"/>
          <p:cNvSpPr/>
          <p:nvPr/>
        </p:nvSpPr>
        <p:spPr>
          <a:xfrm>
            <a:off x="1028700" y="9639321"/>
            <a:ext cx="1623060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3200400" y="2705100"/>
            <a:ext cx="12344400" cy="2447273"/>
          </a:xfrm>
          <a:prstGeom prst="rect">
            <a:avLst/>
          </a:prstGeom>
        </p:spPr>
        <p:txBody>
          <a:bodyPr wrap="square" lIns="0" tIns="0" rIns="0" bIns="0" rtlCol="0" anchor="t">
            <a:spAutoFit/>
          </a:bodyPr>
          <a:lstStyle/>
          <a:p>
            <a:pPr algn="ctr">
              <a:lnSpc>
                <a:spcPct val="150000"/>
              </a:lnSpc>
            </a:pPr>
            <a:r>
              <a:rPr lang="en-US" sz="5600" b="1" dirty="0">
                <a:solidFill>
                  <a:srgbClr val="000000"/>
                </a:solidFill>
                <a:latin typeface="Century Gothic Paneuropean Bold"/>
                <a:ea typeface="Century Gothic Paneuropean Bold"/>
                <a:cs typeface="Century Gothic Paneuropean Bold"/>
                <a:sym typeface="Century Gothic Paneuropean Bold"/>
              </a:rPr>
              <a:t>ACTIVITY </a:t>
            </a:r>
          </a:p>
          <a:p>
            <a:pPr algn="ctr">
              <a:lnSpc>
                <a:spcPct val="150000"/>
              </a:lnSpc>
            </a:pPr>
            <a:r>
              <a:rPr lang="en-US" sz="5600" b="1" dirty="0">
                <a:solidFill>
                  <a:srgbClr val="000000"/>
                </a:solidFill>
                <a:latin typeface="Century Gothic Paneuropean Bold"/>
                <a:ea typeface="Century Gothic Paneuropean Bold"/>
                <a:cs typeface="Century Gothic Paneuropean Bold"/>
                <a:sym typeface="Century Gothic Paneuropean Bold"/>
              </a:rPr>
              <a:t>DIAGRAM</a:t>
            </a:r>
          </a:p>
        </p:txBody>
      </p:sp>
      <p:pic>
        <p:nvPicPr>
          <p:cNvPr id="8194" name="Picture 2">
            <a:extLst>
              <a:ext uri="{FF2B5EF4-FFF2-40B4-BE49-F238E27FC236}">
                <a16:creationId xmlns:a16="http://schemas.microsoft.com/office/drawing/2014/main" id="{55E7C89D-7E7F-1AE4-1924-E899A43D35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647700"/>
            <a:ext cx="10363200" cy="90114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2971799" y="488674"/>
            <a:ext cx="12573001" cy="1291187"/>
          </a:xfrm>
          <a:prstGeom prst="rect">
            <a:avLst/>
          </a:prstGeom>
        </p:spPr>
        <p:txBody>
          <a:bodyPr wrap="square"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COMPONENT DIAGRAM</a:t>
            </a:r>
          </a:p>
        </p:txBody>
      </p:sp>
      <p:pic>
        <p:nvPicPr>
          <p:cNvPr id="9218" name="Picture 2">
            <a:extLst>
              <a:ext uri="{FF2B5EF4-FFF2-40B4-BE49-F238E27FC236}">
                <a16:creationId xmlns:a16="http://schemas.microsoft.com/office/drawing/2014/main" id="{ECCF391C-4E09-EB3C-3F6E-46B10051E7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924523"/>
            <a:ext cx="11811000" cy="77346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2590800" y="488672"/>
            <a:ext cx="12953296"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SEQUENCE DIAGRAM</a:t>
            </a:r>
          </a:p>
        </p:txBody>
      </p:sp>
      <p:pic>
        <p:nvPicPr>
          <p:cNvPr id="10242" name="Picture 2">
            <a:extLst>
              <a:ext uri="{FF2B5EF4-FFF2-40B4-BE49-F238E27FC236}">
                <a16:creationId xmlns:a16="http://schemas.microsoft.com/office/drawing/2014/main" id="{09FBF7EB-7CD0-60EC-5E42-B27586FAFE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967014"/>
            <a:ext cx="15773400" cy="73674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0" name="Group 10"/>
          <p:cNvGrpSpPr/>
          <p:nvPr/>
        </p:nvGrpSpPr>
        <p:grpSpPr>
          <a:xfrm>
            <a:off x="488343" y="-989670"/>
            <a:ext cx="1080715" cy="2956684"/>
            <a:chOff x="0" y="0"/>
            <a:chExt cx="284633" cy="778715"/>
          </a:xfrm>
        </p:grpSpPr>
        <p:sp>
          <p:nvSpPr>
            <p:cNvPr id="11" name="Freeform 11"/>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2" name="TextBox 12"/>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2514600" y="416341"/>
            <a:ext cx="12953296"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DEPLOYMENT DIAGRAM</a:t>
            </a:r>
          </a:p>
        </p:txBody>
      </p:sp>
      <p:pic>
        <p:nvPicPr>
          <p:cNvPr id="11266" name="Picture 2">
            <a:extLst>
              <a:ext uri="{FF2B5EF4-FFF2-40B4-BE49-F238E27FC236}">
                <a16:creationId xmlns:a16="http://schemas.microsoft.com/office/drawing/2014/main" id="{40088AF4-FC4A-923F-EFF6-43CDD82DDB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2171700"/>
            <a:ext cx="9525000" cy="7086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318A88-A94D-E56C-0C73-62C5893C6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495300"/>
            <a:ext cx="16002000" cy="88392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E3F2FB-A978-BB90-7426-173AF5097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876300"/>
            <a:ext cx="15240000" cy="81534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F956DEA-D6D1-25DF-A05F-984486757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495300"/>
            <a:ext cx="15925800" cy="8915400"/>
          </a:xfrm>
          <a:prstGeom prst="rect">
            <a:avLst/>
          </a:prstGeom>
        </p:spPr>
      </p:pic>
    </p:spTree>
    <p:extLst>
      <p:ext uri="{BB962C8B-B14F-4D97-AF65-F5344CB8AC3E}">
        <p14:creationId xmlns:p14="http://schemas.microsoft.com/office/powerpoint/2010/main" val="3692362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2D8D14-98D1-37E5-6A94-43CD8C3DBD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800100"/>
            <a:ext cx="15163800" cy="853439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5B4E22-A7BF-D3BB-4E9C-FBDA54A239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952500"/>
            <a:ext cx="15087600" cy="800099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BE924E-149A-6DD7-9371-D843B35E2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028700"/>
            <a:ext cx="14935200" cy="7924800"/>
          </a:xfrm>
          <a:prstGeom prst="rect">
            <a:avLst/>
          </a:prstGeom>
        </p:spPr>
      </p:pic>
    </p:spTree>
    <p:extLst>
      <p:ext uri="{BB962C8B-B14F-4D97-AF65-F5344CB8AC3E}">
        <p14:creationId xmlns:p14="http://schemas.microsoft.com/office/powerpoint/2010/main" val="1124368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028700" y="4282847"/>
            <a:ext cx="853717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OUTLINE</a:t>
            </a:r>
          </a:p>
        </p:txBody>
      </p:sp>
      <p:sp>
        <p:nvSpPr>
          <p:cNvPr id="9" name="TextBox 9"/>
          <p:cNvSpPr txBox="1"/>
          <p:nvPr/>
        </p:nvSpPr>
        <p:spPr>
          <a:xfrm>
            <a:off x="9614826" y="565516"/>
            <a:ext cx="8673174" cy="8874403"/>
          </a:xfrm>
          <a:prstGeom prst="rect">
            <a:avLst/>
          </a:prstGeom>
        </p:spPr>
        <p:txBody>
          <a:bodyPr lIns="0" tIns="0" rIns="0" bIns="0" rtlCol="0" anchor="t">
            <a:spAutoFit/>
          </a:bodyPr>
          <a:lstStyle/>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OUTLINE</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ABSTRACT</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INTRODUCTION</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EXISTING SYSTEM</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PROPOSED SYSTEM</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APPLICATIONS</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REQUIREMENTS</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LITERATURE SURVERY</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PROBLEM STATEMENT</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OBJECTIVES</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MODULES DESCRIPTION</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ALGORITHM</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DESIGN</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CODE EXECUTION / RESULT</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TEST CASES</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CONCLUSION AND FUTURE ENHANCEMENT</a:t>
            </a:r>
          </a:p>
          <a:p>
            <a:pPr marL="547302" lvl="1" indent="-273651" algn="just">
              <a:lnSpc>
                <a:spcPts val="4132"/>
              </a:lnSpc>
              <a:buAutoNum type="arabicPeriod"/>
            </a:pPr>
            <a:r>
              <a:rPr lang="en-US" sz="2534"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REFERENCES</a:t>
            </a: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AutoShape 15"/>
          <p:cNvSpPr/>
          <p:nvPr/>
        </p:nvSpPr>
        <p:spPr>
          <a:xfrm>
            <a:off x="8875533" y="1553139"/>
            <a:ext cx="0" cy="7003932"/>
          </a:xfrm>
          <a:prstGeom prst="line">
            <a:avLst/>
          </a:prstGeom>
          <a:ln w="38100" cap="flat">
            <a:solidFill>
              <a:srgbClr val="000000"/>
            </a:solidFill>
            <a:prstDash val="solid"/>
            <a:headEnd type="none" w="sm" len="sm"/>
            <a:tailEnd type="none" w="sm" len="sm"/>
          </a:ln>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D08662-BEFE-D2E4-9FCD-F0ED7114BF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952500"/>
            <a:ext cx="14935200" cy="8458200"/>
          </a:xfrm>
          <a:prstGeom prst="rect">
            <a:avLst/>
          </a:prstGeom>
        </p:spPr>
      </p:pic>
    </p:spTree>
    <p:extLst>
      <p:ext uri="{BB962C8B-B14F-4D97-AF65-F5344CB8AC3E}">
        <p14:creationId xmlns:p14="http://schemas.microsoft.com/office/powerpoint/2010/main" val="2946942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EE8F79AF-EF98-02F4-8CC9-6168C4DBE1EF}"/>
              </a:ext>
            </a:extLst>
          </p:cNvPr>
          <p:cNvGraphicFramePr>
            <a:graphicFrameLocks noGrp="1"/>
          </p:cNvGraphicFramePr>
          <p:nvPr>
            <p:extLst>
              <p:ext uri="{D42A27DB-BD31-4B8C-83A1-F6EECF244321}">
                <p14:modId xmlns:p14="http://schemas.microsoft.com/office/powerpoint/2010/main" val="532177601"/>
              </p:ext>
            </p:extLst>
          </p:nvPr>
        </p:nvGraphicFramePr>
        <p:xfrm>
          <a:off x="990600" y="800100"/>
          <a:ext cx="16154400" cy="9034411"/>
        </p:xfrm>
        <a:graphic>
          <a:graphicData uri="http://schemas.openxmlformats.org/drawingml/2006/table">
            <a:tbl>
              <a:tblPr firstRow="1" bandRow="1">
                <a:tableStyleId>{5940675A-B579-460E-94D1-54222C63F5DA}</a:tableStyleId>
              </a:tblPr>
              <a:tblGrid>
                <a:gridCol w="2692400">
                  <a:extLst>
                    <a:ext uri="{9D8B030D-6E8A-4147-A177-3AD203B41FA5}">
                      <a16:colId xmlns:a16="http://schemas.microsoft.com/office/drawing/2014/main" val="2348433439"/>
                    </a:ext>
                  </a:extLst>
                </a:gridCol>
                <a:gridCol w="2692400">
                  <a:extLst>
                    <a:ext uri="{9D8B030D-6E8A-4147-A177-3AD203B41FA5}">
                      <a16:colId xmlns:a16="http://schemas.microsoft.com/office/drawing/2014/main" val="3942437199"/>
                    </a:ext>
                  </a:extLst>
                </a:gridCol>
                <a:gridCol w="2692400">
                  <a:extLst>
                    <a:ext uri="{9D8B030D-6E8A-4147-A177-3AD203B41FA5}">
                      <a16:colId xmlns:a16="http://schemas.microsoft.com/office/drawing/2014/main" val="1546376142"/>
                    </a:ext>
                  </a:extLst>
                </a:gridCol>
                <a:gridCol w="2692400">
                  <a:extLst>
                    <a:ext uri="{9D8B030D-6E8A-4147-A177-3AD203B41FA5}">
                      <a16:colId xmlns:a16="http://schemas.microsoft.com/office/drawing/2014/main" val="949134303"/>
                    </a:ext>
                  </a:extLst>
                </a:gridCol>
                <a:gridCol w="2692400">
                  <a:extLst>
                    <a:ext uri="{9D8B030D-6E8A-4147-A177-3AD203B41FA5}">
                      <a16:colId xmlns:a16="http://schemas.microsoft.com/office/drawing/2014/main" val="819507218"/>
                    </a:ext>
                  </a:extLst>
                </a:gridCol>
                <a:gridCol w="2692400">
                  <a:extLst>
                    <a:ext uri="{9D8B030D-6E8A-4147-A177-3AD203B41FA5}">
                      <a16:colId xmlns:a16="http://schemas.microsoft.com/office/drawing/2014/main" val="3707553551"/>
                    </a:ext>
                  </a:extLst>
                </a:gridCol>
              </a:tblGrid>
              <a:tr h="902070">
                <a:tc>
                  <a:txBody>
                    <a:bodyPr/>
                    <a:lstStyle/>
                    <a:p>
                      <a:r>
                        <a:rPr lang="en-IN" sz="2800" b="1" dirty="0">
                          <a:latin typeface="Times New Roman" panose="02020603050405020304" pitchFamily="18" charset="0"/>
                          <a:cs typeface="Times New Roman" panose="02020603050405020304" pitchFamily="18" charset="0"/>
                        </a:rPr>
                        <a:t>Test Case ID</a:t>
                      </a:r>
                      <a:endParaRPr lang="en-IN" sz="2800" dirty="0">
                        <a:latin typeface="Times New Roman" panose="02020603050405020304" pitchFamily="18" charset="0"/>
                        <a:cs typeface="Times New Roman" panose="02020603050405020304" pitchFamily="18" charset="0"/>
                      </a:endParaRPr>
                    </a:p>
                  </a:txBody>
                  <a:tcPr anchor="ctr"/>
                </a:tc>
                <a:tc>
                  <a:txBody>
                    <a:bodyPr/>
                    <a:lstStyle/>
                    <a:p>
                      <a:r>
                        <a:rPr lang="en-IN" sz="2800" b="1">
                          <a:latin typeface="Times New Roman" panose="02020603050405020304" pitchFamily="18" charset="0"/>
                          <a:cs typeface="Times New Roman" panose="02020603050405020304" pitchFamily="18" charset="0"/>
                        </a:rPr>
                        <a:t>Test Case Name</a:t>
                      </a:r>
                      <a:endParaRPr lang="en-IN" sz="2800">
                        <a:latin typeface="Times New Roman" panose="02020603050405020304" pitchFamily="18" charset="0"/>
                        <a:cs typeface="Times New Roman" panose="02020603050405020304" pitchFamily="18" charset="0"/>
                      </a:endParaRPr>
                    </a:p>
                  </a:txBody>
                  <a:tcPr anchor="ctr"/>
                </a:tc>
                <a:tc>
                  <a:txBody>
                    <a:bodyPr/>
                    <a:lstStyle/>
                    <a:p>
                      <a:r>
                        <a:rPr lang="en-IN" sz="2800" b="1">
                          <a:latin typeface="Times New Roman" panose="02020603050405020304" pitchFamily="18" charset="0"/>
                          <a:cs typeface="Times New Roman" panose="02020603050405020304" pitchFamily="18" charset="0"/>
                        </a:rPr>
                        <a:t>Test Description</a:t>
                      </a:r>
                      <a:endParaRPr lang="en-IN" sz="2800">
                        <a:latin typeface="Times New Roman" panose="02020603050405020304" pitchFamily="18" charset="0"/>
                        <a:cs typeface="Times New Roman" panose="02020603050405020304" pitchFamily="18" charset="0"/>
                      </a:endParaRPr>
                    </a:p>
                  </a:txBody>
                  <a:tcPr anchor="ctr"/>
                </a:tc>
                <a:tc>
                  <a:txBody>
                    <a:bodyPr/>
                    <a:lstStyle/>
                    <a:p>
                      <a:r>
                        <a:rPr lang="en-IN" sz="2800" b="1">
                          <a:latin typeface="Times New Roman" panose="02020603050405020304" pitchFamily="18" charset="0"/>
                          <a:cs typeface="Times New Roman" panose="02020603050405020304" pitchFamily="18" charset="0"/>
                        </a:rPr>
                        <a:t>Expected Output</a:t>
                      </a:r>
                      <a:endParaRPr lang="en-IN" sz="2800">
                        <a:latin typeface="Times New Roman" panose="02020603050405020304" pitchFamily="18" charset="0"/>
                        <a:cs typeface="Times New Roman" panose="02020603050405020304" pitchFamily="18" charset="0"/>
                      </a:endParaRPr>
                    </a:p>
                  </a:txBody>
                  <a:tcPr anchor="ctr"/>
                </a:tc>
                <a:tc>
                  <a:txBody>
                    <a:bodyPr/>
                    <a:lstStyle/>
                    <a:p>
                      <a:r>
                        <a:rPr lang="en-IN" sz="2800" b="1">
                          <a:latin typeface="Times New Roman" panose="02020603050405020304" pitchFamily="18" charset="0"/>
                          <a:cs typeface="Times New Roman" panose="02020603050405020304" pitchFamily="18" charset="0"/>
                        </a:rPr>
                        <a:t>Actual Output</a:t>
                      </a:r>
                      <a:endParaRPr lang="en-IN" sz="2800">
                        <a:latin typeface="Times New Roman" panose="02020603050405020304" pitchFamily="18" charset="0"/>
                        <a:cs typeface="Times New Roman" panose="02020603050405020304" pitchFamily="18" charset="0"/>
                      </a:endParaRPr>
                    </a:p>
                  </a:txBody>
                  <a:tcPr anchor="ctr"/>
                </a:tc>
                <a:tc>
                  <a:txBody>
                    <a:bodyPr/>
                    <a:lstStyle/>
                    <a:p>
                      <a:r>
                        <a:rPr lang="en-IN" sz="2800" b="1">
                          <a:latin typeface="Times New Roman" panose="02020603050405020304" pitchFamily="18" charset="0"/>
                          <a:cs typeface="Times New Roman" panose="02020603050405020304" pitchFamily="18" charset="0"/>
                        </a:rPr>
                        <a:t>Remarks</a:t>
                      </a:r>
                      <a:endParaRPr lang="en-IN" sz="280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33628839"/>
                  </a:ext>
                </a:extLst>
              </a:tr>
              <a:tr h="1716843">
                <a:tc>
                  <a:txBody>
                    <a:bodyPr/>
                    <a:lstStyle/>
                    <a:p>
                      <a:r>
                        <a:rPr lang="en-IN" sz="2600">
                          <a:latin typeface="Times New Roman" panose="02020603050405020304" pitchFamily="18" charset="0"/>
                          <a:cs typeface="Times New Roman" panose="02020603050405020304" pitchFamily="18" charset="0"/>
                        </a:rPr>
                        <a:t>TC_01</a:t>
                      </a:r>
                    </a:p>
                  </a:txBody>
                  <a:tcPr anchor="ctr"/>
                </a:tc>
                <a:tc>
                  <a:txBody>
                    <a:bodyPr/>
                    <a:lstStyle/>
                    <a:p>
                      <a:r>
                        <a:rPr lang="en-IN" sz="2600">
                          <a:latin typeface="Times New Roman" panose="02020603050405020304" pitchFamily="18" charset="0"/>
                          <a:cs typeface="Times New Roman" panose="02020603050405020304" pitchFamily="18" charset="0"/>
                        </a:rPr>
                        <a:t>Input → Enter Text</a:t>
                      </a:r>
                    </a:p>
                  </a:txBody>
                  <a:tcPr anchor="ctr"/>
                </a:tc>
                <a:tc>
                  <a:txBody>
                    <a:bodyPr/>
                    <a:lstStyle/>
                    <a:p>
                      <a:r>
                        <a:rPr lang="en-US" sz="2600">
                          <a:latin typeface="Times New Roman" panose="02020603050405020304" pitchFamily="18" charset="0"/>
                          <a:cs typeface="Times New Roman" panose="02020603050405020304" pitchFamily="18" charset="0"/>
                        </a:rPr>
                        <a:t>Accepts user text or emoji input via the frontend text area</a:t>
                      </a:r>
                    </a:p>
                  </a:txBody>
                  <a:tcPr anchor="ctr"/>
                </a:tc>
                <a:tc>
                  <a:txBody>
                    <a:bodyPr/>
                    <a:lstStyle/>
                    <a:p>
                      <a:r>
                        <a:rPr lang="en-IN" sz="2600">
                          <a:latin typeface="Times New Roman" panose="02020603050405020304" pitchFamily="18" charset="0"/>
                          <a:cs typeface="Times New Roman" panose="02020603050405020304" pitchFamily="18" charset="0"/>
                        </a:rPr>
                        <a:t>Text input accepted successfully</a:t>
                      </a:r>
                    </a:p>
                  </a:txBody>
                  <a:tcPr anchor="ctr"/>
                </a:tc>
                <a:tc>
                  <a:txBody>
                    <a:bodyPr/>
                    <a:lstStyle/>
                    <a:p>
                      <a:r>
                        <a:rPr lang="en-IN" sz="2600">
                          <a:latin typeface="Times New Roman" panose="02020603050405020304" pitchFamily="18" charset="0"/>
                          <a:cs typeface="Times New Roman" panose="02020603050405020304" pitchFamily="18" charset="0"/>
                        </a:rPr>
                        <a:t>Text input accepted successfully</a:t>
                      </a:r>
                    </a:p>
                  </a:txBody>
                  <a:tcPr anchor="ctr"/>
                </a:tc>
                <a:tc>
                  <a:txBody>
                    <a:bodyPr/>
                    <a:lstStyle/>
                    <a:p>
                      <a:r>
                        <a:rPr lang="en-IN" sz="2600">
                          <a:latin typeface="Times New Roman" panose="02020603050405020304" pitchFamily="18" charset="0"/>
                          <a:cs typeface="Times New Roman" panose="02020603050405020304" pitchFamily="18" charset="0"/>
                        </a:rPr>
                        <a:t>Success</a:t>
                      </a:r>
                    </a:p>
                  </a:txBody>
                  <a:tcPr anchor="ctr"/>
                </a:tc>
                <a:extLst>
                  <a:ext uri="{0D108BD9-81ED-4DB2-BD59-A6C34878D82A}">
                    <a16:rowId xmlns:a16="http://schemas.microsoft.com/office/drawing/2014/main" val="776298957"/>
                  </a:ext>
                </a:extLst>
              </a:tr>
              <a:tr h="2531616">
                <a:tc>
                  <a:txBody>
                    <a:bodyPr/>
                    <a:lstStyle/>
                    <a:p>
                      <a:r>
                        <a:rPr lang="en-IN" sz="2600">
                          <a:latin typeface="Times New Roman" panose="02020603050405020304" pitchFamily="18" charset="0"/>
                          <a:cs typeface="Times New Roman" panose="02020603050405020304" pitchFamily="18" charset="0"/>
                        </a:rPr>
                        <a:t>TC_02</a:t>
                      </a:r>
                    </a:p>
                  </a:txBody>
                  <a:tcPr anchor="ctr"/>
                </a:tc>
                <a:tc>
                  <a:txBody>
                    <a:bodyPr/>
                    <a:lstStyle/>
                    <a:p>
                      <a:r>
                        <a:rPr lang="en-IN" sz="2600">
                          <a:latin typeface="Times New Roman" panose="02020603050405020304" pitchFamily="18" charset="0"/>
                          <a:cs typeface="Times New Roman" panose="02020603050405020304" pitchFamily="18" charset="0"/>
                        </a:rPr>
                        <a:t>Preprocessing → Clean Input</a:t>
                      </a:r>
                    </a:p>
                  </a:txBody>
                  <a:tcPr anchor="ctr"/>
                </a:tc>
                <a:tc>
                  <a:txBody>
                    <a:bodyPr/>
                    <a:lstStyle/>
                    <a:p>
                      <a:r>
                        <a:rPr lang="en-US" sz="2600">
                          <a:latin typeface="Times New Roman" panose="02020603050405020304" pitchFamily="18" charset="0"/>
                          <a:cs typeface="Times New Roman" panose="02020603050405020304" pitchFamily="18" charset="0"/>
                        </a:rPr>
                        <a:t>Cleans text using regex, removes unwanted terms, and replaces emojis with words</a:t>
                      </a:r>
                    </a:p>
                  </a:txBody>
                  <a:tcPr anchor="ctr"/>
                </a:tc>
                <a:tc>
                  <a:txBody>
                    <a:bodyPr/>
                    <a:lstStyle/>
                    <a:p>
                      <a:r>
                        <a:rPr lang="en-IN" sz="2600">
                          <a:latin typeface="Times New Roman" panose="02020603050405020304" pitchFamily="18" charset="0"/>
                          <a:cs typeface="Times New Roman" panose="02020603050405020304" pitchFamily="18" charset="0"/>
                        </a:rPr>
                        <a:t>Cleaned and normalized text</a:t>
                      </a:r>
                    </a:p>
                  </a:txBody>
                  <a:tcPr anchor="ctr"/>
                </a:tc>
                <a:tc>
                  <a:txBody>
                    <a:bodyPr/>
                    <a:lstStyle/>
                    <a:p>
                      <a:r>
                        <a:rPr lang="en-IN" sz="2600">
                          <a:latin typeface="Times New Roman" panose="02020603050405020304" pitchFamily="18" charset="0"/>
                          <a:cs typeface="Times New Roman" panose="02020603050405020304" pitchFamily="18" charset="0"/>
                        </a:rPr>
                        <a:t>Cleaned and normalized text</a:t>
                      </a:r>
                    </a:p>
                  </a:txBody>
                  <a:tcPr anchor="ctr"/>
                </a:tc>
                <a:tc>
                  <a:txBody>
                    <a:bodyPr/>
                    <a:lstStyle/>
                    <a:p>
                      <a:r>
                        <a:rPr lang="en-IN" sz="2600">
                          <a:latin typeface="Times New Roman" panose="02020603050405020304" pitchFamily="18" charset="0"/>
                          <a:cs typeface="Times New Roman" panose="02020603050405020304" pitchFamily="18" charset="0"/>
                        </a:rPr>
                        <a:t>Success</a:t>
                      </a:r>
                    </a:p>
                  </a:txBody>
                  <a:tcPr anchor="ctr"/>
                </a:tc>
                <a:extLst>
                  <a:ext uri="{0D108BD9-81ED-4DB2-BD59-A6C34878D82A}">
                    <a16:rowId xmlns:a16="http://schemas.microsoft.com/office/drawing/2014/main" val="1073879732"/>
                  </a:ext>
                </a:extLst>
              </a:tr>
              <a:tr h="1716843">
                <a:tc>
                  <a:txBody>
                    <a:bodyPr/>
                    <a:lstStyle/>
                    <a:p>
                      <a:r>
                        <a:rPr lang="en-IN" sz="2600">
                          <a:latin typeface="Times New Roman" panose="02020603050405020304" pitchFamily="18" charset="0"/>
                          <a:cs typeface="Times New Roman" panose="02020603050405020304" pitchFamily="18" charset="0"/>
                        </a:rPr>
                        <a:t>TC_03</a:t>
                      </a:r>
                    </a:p>
                  </a:txBody>
                  <a:tcPr anchor="ctr"/>
                </a:tc>
                <a:tc>
                  <a:txBody>
                    <a:bodyPr/>
                    <a:lstStyle/>
                    <a:p>
                      <a:r>
                        <a:rPr lang="en-IN" sz="2600">
                          <a:latin typeface="Times New Roman" panose="02020603050405020304" pitchFamily="18" charset="0"/>
                          <a:cs typeface="Times New Roman" panose="02020603050405020304" pitchFamily="18" charset="0"/>
                        </a:rPr>
                        <a:t>Classify → Emotion Detection</a:t>
                      </a:r>
                    </a:p>
                  </a:txBody>
                  <a:tcPr anchor="ctr"/>
                </a:tc>
                <a:tc>
                  <a:txBody>
                    <a:bodyPr/>
                    <a:lstStyle/>
                    <a:p>
                      <a:r>
                        <a:rPr lang="en-US" sz="2600">
                          <a:latin typeface="Times New Roman" panose="02020603050405020304" pitchFamily="18" charset="0"/>
                          <a:cs typeface="Times New Roman" panose="02020603050405020304" pitchFamily="18" charset="0"/>
                        </a:rPr>
                        <a:t>Predicts emotion using DistilBERT-based model</a:t>
                      </a:r>
                    </a:p>
                  </a:txBody>
                  <a:tcPr anchor="ctr"/>
                </a:tc>
                <a:tc>
                  <a:txBody>
                    <a:bodyPr/>
                    <a:lstStyle/>
                    <a:p>
                      <a:r>
                        <a:rPr lang="en-US" sz="2600">
                          <a:latin typeface="Times New Roman" panose="02020603050405020304" pitchFamily="18" charset="0"/>
                          <a:cs typeface="Times New Roman" panose="02020603050405020304" pitchFamily="18" charset="0"/>
                        </a:rPr>
                        <a:t>Detected emotion label (e.g., Joy, Anger, etc.)</a:t>
                      </a:r>
                    </a:p>
                  </a:txBody>
                  <a:tcPr anchor="ctr"/>
                </a:tc>
                <a:tc>
                  <a:txBody>
                    <a:bodyPr/>
                    <a:lstStyle/>
                    <a:p>
                      <a:r>
                        <a:rPr lang="en-US" sz="2600">
                          <a:latin typeface="Times New Roman" panose="02020603050405020304" pitchFamily="18" charset="0"/>
                          <a:cs typeface="Times New Roman" panose="02020603050405020304" pitchFamily="18" charset="0"/>
                        </a:rPr>
                        <a:t>Detected emotion label correctly shown</a:t>
                      </a:r>
                    </a:p>
                  </a:txBody>
                  <a:tcPr anchor="ctr"/>
                </a:tc>
                <a:tc>
                  <a:txBody>
                    <a:bodyPr/>
                    <a:lstStyle/>
                    <a:p>
                      <a:r>
                        <a:rPr lang="en-IN" sz="2600">
                          <a:latin typeface="Times New Roman" panose="02020603050405020304" pitchFamily="18" charset="0"/>
                          <a:cs typeface="Times New Roman" panose="02020603050405020304" pitchFamily="18" charset="0"/>
                        </a:rPr>
                        <a:t>Success</a:t>
                      </a:r>
                    </a:p>
                  </a:txBody>
                  <a:tcPr anchor="ctr"/>
                </a:tc>
                <a:extLst>
                  <a:ext uri="{0D108BD9-81ED-4DB2-BD59-A6C34878D82A}">
                    <a16:rowId xmlns:a16="http://schemas.microsoft.com/office/drawing/2014/main" val="869093167"/>
                  </a:ext>
                </a:extLst>
              </a:tr>
              <a:tr h="2124229">
                <a:tc>
                  <a:txBody>
                    <a:bodyPr/>
                    <a:lstStyle/>
                    <a:p>
                      <a:r>
                        <a:rPr lang="en-IN" sz="2600" dirty="0">
                          <a:latin typeface="Times New Roman" panose="02020603050405020304" pitchFamily="18" charset="0"/>
                          <a:cs typeface="Times New Roman" panose="02020603050405020304" pitchFamily="18" charset="0"/>
                        </a:rPr>
                        <a:t>TC_04</a:t>
                      </a:r>
                    </a:p>
                  </a:txBody>
                  <a:tcPr anchor="ctr"/>
                </a:tc>
                <a:tc>
                  <a:txBody>
                    <a:bodyPr/>
                    <a:lstStyle/>
                    <a:p>
                      <a:r>
                        <a:rPr lang="en-IN" sz="2600">
                          <a:latin typeface="Times New Roman" panose="02020603050405020304" pitchFamily="18" charset="0"/>
                          <a:cs typeface="Times New Roman" panose="02020603050405020304" pitchFamily="18" charset="0"/>
                        </a:rPr>
                        <a:t>Visualize → Generate Chart</a:t>
                      </a:r>
                    </a:p>
                  </a:txBody>
                  <a:tcPr anchor="ctr"/>
                </a:tc>
                <a:tc>
                  <a:txBody>
                    <a:bodyPr/>
                    <a:lstStyle/>
                    <a:p>
                      <a:r>
                        <a:rPr lang="en-US" sz="2600">
                          <a:latin typeface="Times New Roman" panose="02020603050405020304" pitchFamily="18" charset="0"/>
                          <a:cs typeface="Times New Roman" panose="02020603050405020304" pitchFamily="18" charset="0"/>
                        </a:rPr>
                        <a:t>Generates a bar chart showing probability scores for each emotion class</a:t>
                      </a:r>
                    </a:p>
                  </a:txBody>
                  <a:tcPr anchor="ctr"/>
                </a:tc>
                <a:tc>
                  <a:txBody>
                    <a:bodyPr/>
                    <a:lstStyle/>
                    <a:p>
                      <a:r>
                        <a:rPr lang="en-IN" sz="2600">
                          <a:latin typeface="Times New Roman" panose="02020603050405020304" pitchFamily="18" charset="0"/>
                          <a:cs typeface="Times New Roman" panose="02020603050405020304" pitchFamily="18" charset="0"/>
                        </a:rPr>
                        <a:t>Chart showing emotion distribution</a:t>
                      </a:r>
                    </a:p>
                  </a:txBody>
                  <a:tcPr anchor="ctr"/>
                </a:tc>
                <a:tc>
                  <a:txBody>
                    <a:bodyPr/>
                    <a:lstStyle/>
                    <a:p>
                      <a:r>
                        <a:rPr lang="en-US" sz="2600">
                          <a:latin typeface="Times New Roman" panose="02020603050405020304" pitchFamily="18" charset="0"/>
                          <a:cs typeface="Times New Roman" panose="02020603050405020304" pitchFamily="18" charset="0"/>
                        </a:rPr>
                        <a:t>Chart correctly rendered and displayed</a:t>
                      </a:r>
                    </a:p>
                  </a:txBody>
                  <a:tcPr anchor="ctr"/>
                </a:tc>
                <a:tc>
                  <a:txBody>
                    <a:bodyPr/>
                    <a:lstStyle/>
                    <a:p>
                      <a:r>
                        <a:rPr lang="en-IN" sz="2600" dirty="0">
                          <a:latin typeface="Times New Roman" panose="02020603050405020304" pitchFamily="18" charset="0"/>
                          <a:cs typeface="Times New Roman" panose="02020603050405020304" pitchFamily="18" charset="0"/>
                        </a:rPr>
                        <a:t>Success</a:t>
                      </a:r>
                    </a:p>
                  </a:txBody>
                  <a:tcPr anchor="ctr"/>
                </a:tc>
                <a:extLst>
                  <a:ext uri="{0D108BD9-81ED-4DB2-BD59-A6C34878D82A}">
                    <a16:rowId xmlns:a16="http://schemas.microsoft.com/office/drawing/2014/main" val="1309669850"/>
                  </a:ext>
                </a:extLst>
              </a:tr>
            </a:tbl>
          </a:graphicData>
        </a:graphic>
      </p:graphicFrame>
    </p:spTree>
    <p:extLst>
      <p:ext uri="{BB962C8B-B14F-4D97-AF65-F5344CB8AC3E}">
        <p14:creationId xmlns:p14="http://schemas.microsoft.com/office/powerpoint/2010/main" val="1567961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8FBE2CF-B3F9-C34F-FF10-4E9110D99BF4}"/>
              </a:ext>
            </a:extLst>
          </p:cNvPr>
          <p:cNvGraphicFramePr>
            <a:graphicFrameLocks noGrp="1"/>
          </p:cNvGraphicFramePr>
          <p:nvPr>
            <p:extLst>
              <p:ext uri="{D42A27DB-BD31-4B8C-83A1-F6EECF244321}">
                <p14:modId xmlns:p14="http://schemas.microsoft.com/office/powerpoint/2010/main" val="1400612745"/>
              </p:ext>
            </p:extLst>
          </p:nvPr>
        </p:nvGraphicFramePr>
        <p:xfrm>
          <a:off x="990600" y="1333500"/>
          <a:ext cx="16002000" cy="4191000"/>
        </p:xfrm>
        <a:graphic>
          <a:graphicData uri="http://schemas.openxmlformats.org/drawingml/2006/table">
            <a:tbl>
              <a:tblPr firstRow="1" bandRow="1">
                <a:tableStyleId>{5940675A-B579-460E-94D1-54222C63F5DA}</a:tableStyleId>
              </a:tblPr>
              <a:tblGrid>
                <a:gridCol w="2667000">
                  <a:extLst>
                    <a:ext uri="{9D8B030D-6E8A-4147-A177-3AD203B41FA5}">
                      <a16:colId xmlns:a16="http://schemas.microsoft.com/office/drawing/2014/main" val="1748729194"/>
                    </a:ext>
                  </a:extLst>
                </a:gridCol>
                <a:gridCol w="2667000">
                  <a:extLst>
                    <a:ext uri="{9D8B030D-6E8A-4147-A177-3AD203B41FA5}">
                      <a16:colId xmlns:a16="http://schemas.microsoft.com/office/drawing/2014/main" val="3003959998"/>
                    </a:ext>
                  </a:extLst>
                </a:gridCol>
                <a:gridCol w="2667000">
                  <a:extLst>
                    <a:ext uri="{9D8B030D-6E8A-4147-A177-3AD203B41FA5}">
                      <a16:colId xmlns:a16="http://schemas.microsoft.com/office/drawing/2014/main" val="3377603666"/>
                    </a:ext>
                  </a:extLst>
                </a:gridCol>
                <a:gridCol w="2667000">
                  <a:extLst>
                    <a:ext uri="{9D8B030D-6E8A-4147-A177-3AD203B41FA5}">
                      <a16:colId xmlns:a16="http://schemas.microsoft.com/office/drawing/2014/main" val="1795160797"/>
                    </a:ext>
                  </a:extLst>
                </a:gridCol>
                <a:gridCol w="2667000">
                  <a:extLst>
                    <a:ext uri="{9D8B030D-6E8A-4147-A177-3AD203B41FA5}">
                      <a16:colId xmlns:a16="http://schemas.microsoft.com/office/drawing/2014/main" val="674955553"/>
                    </a:ext>
                  </a:extLst>
                </a:gridCol>
                <a:gridCol w="2667000">
                  <a:extLst>
                    <a:ext uri="{9D8B030D-6E8A-4147-A177-3AD203B41FA5}">
                      <a16:colId xmlns:a16="http://schemas.microsoft.com/office/drawing/2014/main" val="3762530020"/>
                    </a:ext>
                  </a:extLst>
                </a:gridCol>
              </a:tblGrid>
              <a:tr h="2317376">
                <a:tc>
                  <a:txBody>
                    <a:bodyPr/>
                    <a:lstStyle/>
                    <a:p>
                      <a:r>
                        <a:rPr lang="en-IN" sz="2600">
                          <a:latin typeface="Times New Roman" panose="02020603050405020304" pitchFamily="18" charset="0"/>
                          <a:cs typeface="Times New Roman" panose="02020603050405020304" pitchFamily="18" charset="0"/>
                        </a:rPr>
                        <a:t>TC_05</a:t>
                      </a:r>
                    </a:p>
                  </a:txBody>
                  <a:tcPr anchor="ctr"/>
                </a:tc>
                <a:tc>
                  <a:txBody>
                    <a:bodyPr/>
                    <a:lstStyle/>
                    <a:p>
                      <a:r>
                        <a:rPr lang="en-IN" sz="2600">
                          <a:latin typeface="Times New Roman" panose="02020603050405020304" pitchFamily="18" charset="0"/>
                          <a:cs typeface="Times New Roman" panose="02020603050405020304" pitchFamily="18" charset="0"/>
                        </a:rPr>
                        <a:t>Output → Display Result</a:t>
                      </a:r>
                    </a:p>
                  </a:txBody>
                  <a:tcPr anchor="ctr"/>
                </a:tc>
                <a:tc>
                  <a:txBody>
                    <a:bodyPr/>
                    <a:lstStyle/>
                    <a:p>
                      <a:r>
                        <a:rPr lang="en-US" sz="2600" dirty="0">
                          <a:latin typeface="Times New Roman" panose="02020603050405020304" pitchFamily="18" charset="0"/>
                          <a:cs typeface="Times New Roman" panose="02020603050405020304" pitchFamily="18" charset="0"/>
                        </a:rPr>
                        <a:t>Shows detected emotion and corresponding emoji in a user-friendly manner</a:t>
                      </a:r>
                    </a:p>
                  </a:txBody>
                  <a:tcPr anchor="ctr"/>
                </a:tc>
                <a:tc>
                  <a:txBody>
                    <a:bodyPr/>
                    <a:lstStyle/>
                    <a:p>
                      <a:r>
                        <a:rPr lang="en-IN" sz="2600" dirty="0">
                          <a:latin typeface="Times New Roman" panose="02020603050405020304" pitchFamily="18" charset="0"/>
                          <a:cs typeface="Times New Roman" panose="02020603050405020304" pitchFamily="18" charset="0"/>
                        </a:rPr>
                        <a:t>Emotion displayed on screen</a:t>
                      </a:r>
                    </a:p>
                  </a:txBody>
                  <a:tcPr anchor="ctr"/>
                </a:tc>
                <a:tc>
                  <a:txBody>
                    <a:bodyPr/>
                    <a:lstStyle/>
                    <a:p>
                      <a:r>
                        <a:rPr lang="en-US" sz="2600">
                          <a:latin typeface="Times New Roman" panose="02020603050405020304" pitchFamily="18" charset="0"/>
                          <a:cs typeface="Times New Roman" panose="02020603050405020304" pitchFamily="18" charset="0"/>
                        </a:rPr>
                        <a:t>Emotion displayed with emoji and label</a:t>
                      </a:r>
                    </a:p>
                  </a:txBody>
                  <a:tcPr anchor="ctr"/>
                </a:tc>
                <a:tc>
                  <a:txBody>
                    <a:bodyPr/>
                    <a:lstStyle/>
                    <a:p>
                      <a:r>
                        <a:rPr lang="en-IN" sz="2600" dirty="0">
                          <a:latin typeface="Times New Roman" panose="02020603050405020304" pitchFamily="18" charset="0"/>
                          <a:cs typeface="Times New Roman" panose="02020603050405020304" pitchFamily="18" charset="0"/>
                        </a:rPr>
                        <a:t>Success</a:t>
                      </a:r>
                    </a:p>
                  </a:txBody>
                  <a:tcPr anchor="ctr"/>
                </a:tc>
                <a:extLst>
                  <a:ext uri="{0D108BD9-81ED-4DB2-BD59-A6C34878D82A}">
                    <a16:rowId xmlns:a16="http://schemas.microsoft.com/office/drawing/2014/main" val="1261223416"/>
                  </a:ext>
                </a:extLst>
              </a:tr>
              <a:tr h="1873624">
                <a:tc>
                  <a:txBody>
                    <a:bodyPr/>
                    <a:lstStyle/>
                    <a:p>
                      <a:r>
                        <a:rPr lang="en-IN" sz="2600" dirty="0">
                          <a:latin typeface="Times New Roman" panose="02020603050405020304" pitchFamily="18" charset="0"/>
                          <a:cs typeface="Times New Roman" panose="02020603050405020304" pitchFamily="18" charset="0"/>
                        </a:rPr>
                        <a:t>TC_06</a:t>
                      </a:r>
                    </a:p>
                  </a:txBody>
                  <a:tcPr anchor="ctr"/>
                </a:tc>
                <a:tc>
                  <a:txBody>
                    <a:bodyPr/>
                    <a:lstStyle/>
                    <a:p>
                      <a:r>
                        <a:rPr lang="en-IN" sz="2600">
                          <a:latin typeface="Times New Roman" panose="02020603050405020304" pitchFamily="18" charset="0"/>
                          <a:cs typeface="Times New Roman" panose="02020603050405020304" pitchFamily="18" charset="0"/>
                        </a:rPr>
                        <a:t>Edge Case → Empty Input</a:t>
                      </a:r>
                    </a:p>
                  </a:txBody>
                  <a:tcPr anchor="ctr"/>
                </a:tc>
                <a:tc>
                  <a:txBody>
                    <a:bodyPr/>
                    <a:lstStyle/>
                    <a:p>
                      <a:r>
                        <a:rPr lang="en-IN" sz="2600">
                          <a:latin typeface="Times New Roman" panose="02020603050405020304" pitchFamily="18" charset="0"/>
                          <a:cs typeface="Times New Roman" panose="02020603050405020304" pitchFamily="18" charset="0"/>
                        </a:rPr>
                        <a:t>Handle blank or invalid text inputs</a:t>
                      </a:r>
                    </a:p>
                  </a:txBody>
                  <a:tcPr anchor="ctr"/>
                </a:tc>
                <a:tc>
                  <a:txBody>
                    <a:bodyPr/>
                    <a:lstStyle/>
                    <a:p>
                      <a:r>
                        <a:rPr lang="en-IN" sz="2600">
                          <a:latin typeface="Times New Roman" panose="02020603050405020304" pitchFamily="18" charset="0"/>
                          <a:cs typeface="Times New Roman" panose="02020603050405020304" pitchFamily="18" charset="0"/>
                        </a:rPr>
                        <a:t>Warning message shown</a:t>
                      </a:r>
                    </a:p>
                  </a:txBody>
                  <a:tcPr anchor="ctr"/>
                </a:tc>
                <a:tc>
                  <a:txBody>
                    <a:bodyPr/>
                    <a:lstStyle/>
                    <a:p>
                      <a:r>
                        <a:rPr lang="en-US" sz="2600">
                          <a:latin typeface="Times New Roman" panose="02020603050405020304" pitchFamily="18" charset="0"/>
                          <a:cs typeface="Times New Roman" panose="02020603050405020304" pitchFamily="18" charset="0"/>
                        </a:rPr>
                        <a:t>Warning message “Please enter some text.” displayed</a:t>
                      </a:r>
                    </a:p>
                  </a:txBody>
                  <a:tcPr anchor="ctr"/>
                </a:tc>
                <a:tc>
                  <a:txBody>
                    <a:bodyPr/>
                    <a:lstStyle/>
                    <a:p>
                      <a:r>
                        <a:rPr lang="en-IN" sz="2600" dirty="0">
                          <a:latin typeface="Times New Roman" panose="02020603050405020304" pitchFamily="18" charset="0"/>
                          <a:cs typeface="Times New Roman" panose="02020603050405020304" pitchFamily="18" charset="0"/>
                        </a:rPr>
                        <a:t>Success</a:t>
                      </a:r>
                    </a:p>
                  </a:txBody>
                  <a:tcPr anchor="ctr"/>
                </a:tc>
                <a:extLst>
                  <a:ext uri="{0D108BD9-81ED-4DB2-BD59-A6C34878D82A}">
                    <a16:rowId xmlns:a16="http://schemas.microsoft.com/office/drawing/2014/main" val="3672615983"/>
                  </a:ext>
                </a:extLst>
              </a:tr>
            </a:tbl>
          </a:graphicData>
        </a:graphic>
      </p:graphicFrame>
    </p:spTree>
    <p:extLst>
      <p:ext uri="{BB962C8B-B14F-4D97-AF65-F5344CB8AC3E}">
        <p14:creationId xmlns:p14="http://schemas.microsoft.com/office/powerpoint/2010/main" val="2043626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559533" y="543271"/>
            <a:ext cx="15149885" cy="1175771"/>
          </a:xfrm>
          <a:prstGeom prst="rect">
            <a:avLst/>
          </a:prstGeom>
        </p:spPr>
        <p:txBody>
          <a:bodyPr wrap="square" lIns="0" tIns="0" rIns="0" bIns="0" rtlCol="0" anchor="t">
            <a:spAutoFit/>
          </a:bodyPr>
          <a:lstStyle/>
          <a:p>
            <a:pPr algn="ctr">
              <a:lnSpc>
                <a:spcPts val="10263"/>
              </a:lnSpc>
            </a:pPr>
            <a:r>
              <a:rPr lang="en-US" sz="5600" b="1" dirty="0">
                <a:solidFill>
                  <a:srgbClr val="000000"/>
                </a:solidFill>
                <a:latin typeface="Century Gothic Paneuropean Bold"/>
                <a:ea typeface="Century Gothic Paneuropean Bold"/>
                <a:cs typeface="Century Gothic Paneuropean Bold"/>
                <a:sym typeface="Century Gothic Paneuropean Bold"/>
              </a:rPr>
              <a:t>CONCLUSION AND FUTURE ENHANCEMENT</a:t>
            </a:r>
          </a:p>
        </p:txBody>
      </p:sp>
      <p:sp>
        <p:nvSpPr>
          <p:cNvPr id="9" name="TextBox 9"/>
          <p:cNvSpPr txBox="1"/>
          <p:nvPr/>
        </p:nvSpPr>
        <p:spPr>
          <a:xfrm>
            <a:off x="1569058" y="2324100"/>
            <a:ext cx="15028627" cy="6842001"/>
          </a:xfrm>
          <a:prstGeom prst="rect">
            <a:avLst/>
          </a:prstGeom>
        </p:spPr>
        <p:txBody>
          <a:bodyPr wrap="square" lIns="0" tIns="0" rIns="0" bIns="0" rtlCol="0" anchor="t">
            <a:spAutoFit/>
          </a:bodyPr>
          <a:lstStyle/>
          <a:p>
            <a:pPr algn="just">
              <a:lnSpc>
                <a:spcPct val="150000"/>
              </a:lnSpc>
            </a:pPr>
            <a:r>
              <a:rPr lang="en-US" sz="3000" dirty="0">
                <a:latin typeface="Times New Roman" panose="02020603050405020304" pitchFamily="18" charset="0"/>
                <a:cs typeface="Times New Roman" panose="02020603050405020304" pitchFamily="18" charset="0"/>
              </a:rPr>
              <a:t>This project successfully demonstrates the ability to detect human emotions from textual data using advanced Natural Language Processing (NLP) techniques and machine learning models. By integrating a </a:t>
            </a:r>
            <a:r>
              <a:rPr lang="en-US" sz="3000" dirty="0" err="1">
                <a:latin typeface="Times New Roman" panose="02020603050405020304" pitchFamily="18" charset="0"/>
                <a:cs typeface="Times New Roman" panose="02020603050405020304" pitchFamily="18" charset="0"/>
              </a:rPr>
              <a:t>DistilBERT</a:t>
            </a:r>
            <a:r>
              <a:rPr lang="en-US" sz="3000" dirty="0">
                <a:latin typeface="Times New Roman" panose="02020603050405020304" pitchFamily="18" charset="0"/>
                <a:cs typeface="Times New Roman" panose="02020603050405020304" pitchFamily="18" charset="0"/>
              </a:rPr>
              <a:t>-based classifier with preprocessing and visualization components, the system effectively classifies emotions such as joy, anger, sadness, fear, love, and surprise. The results show high accuracy and contextual understanding, indicating the robustness of the pipeline from input handling to emotion prediction and chart generation. The project has strong applications in fields such as customer feedback analysis, mental health monitoring, and social media sentiment tracking</a:t>
            </a:r>
            <a:r>
              <a:rPr lang="en-US" sz="2800" dirty="0">
                <a:latin typeface="Times New Roman" panose="02020603050405020304" pitchFamily="18" charset="0"/>
                <a:cs typeface="Times New Roman" panose="02020603050405020304" pitchFamily="18" charset="0"/>
              </a:rPr>
              <a:t>.</a:t>
            </a:r>
          </a:p>
          <a:p>
            <a:pPr algn="just">
              <a:lnSpc>
                <a:spcPct val="150000"/>
              </a:lnSpc>
            </a:pPr>
            <a:r>
              <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rPr>
              <a:t>.</a:t>
            </a:r>
          </a:p>
          <a:p>
            <a:pPr algn="just">
              <a:lnSpc>
                <a:spcPct val="150000"/>
              </a:lnSpc>
            </a:pP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371600" y="1866900"/>
            <a:ext cx="15149885" cy="1167371"/>
          </a:xfrm>
          <a:prstGeom prst="rect">
            <a:avLst/>
          </a:prstGeom>
        </p:spPr>
        <p:txBody>
          <a:bodyPr lIns="0" tIns="0" rIns="0" bIns="0" rtlCol="0" anchor="t">
            <a:spAutoFit/>
          </a:bodyPr>
          <a:lstStyle/>
          <a:p>
            <a:pPr marL="323850" lvl="1" algn="just">
              <a:lnSpc>
                <a:spcPts val="4800"/>
              </a:lnSpc>
            </a:pP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a:p>
            <a:pPr algn="just">
              <a:lnSpc>
                <a:spcPts val="4800"/>
              </a:lnSpc>
            </a:pP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5">
            <a:extLst>
              <a:ext uri="{FF2B5EF4-FFF2-40B4-BE49-F238E27FC236}">
                <a16:creationId xmlns:a16="http://schemas.microsoft.com/office/drawing/2014/main" id="{56A198B5-4F76-9A5E-F713-13E03A6F7797}"/>
              </a:ext>
            </a:extLst>
          </p:cNvPr>
          <p:cNvSpPr txBox="1"/>
          <p:nvPr/>
        </p:nvSpPr>
        <p:spPr>
          <a:xfrm>
            <a:off x="4267200" y="3085173"/>
            <a:ext cx="3537531" cy="2580059"/>
          </a:xfrm>
          <a:prstGeom prst="rect">
            <a:avLst/>
          </a:prstGeom>
          <a:noFill/>
        </p:spPr>
        <p:txBody>
          <a:bodyPr wrap="square" rtlCol="0">
            <a:spAutoFit/>
          </a:bodyPr>
          <a:lstStyle/>
          <a:p>
            <a:endParaRPr lang="en-IN" dirty="0"/>
          </a:p>
        </p:txBody>
      </p:sp>
      <p:sp>
        <p:nvSpPr>
          <p:cNvPr id="22" name="TextBox 21">
            <a:extLst>
              <a:ext uri="{FF2B5EF4-FFF2-40B4-BE49-F238E27FC236}">
                <a16:creationId xmlns:a16="http://schemas.microsoft.com/office/drawing/2014/main" id="{7F5C7DCD-2F15-5A15-0647-21683507B74D}"/>
              </a:ext>
            </a:extLst>
          </p:cNvPr>
          <p:cNvSpPr txBox="1"/>
          <p:nvPr/>
        </p:nvSpPr>
        <p:spPr>
          <a:xfrm>
            <a:off x="1766515" y="1333500"/>
            <a:ext cx="14754970" cy="3471848"/>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Add multilingual support for detecting emotions in different languages.</a:t>
            </a:r>
          </a:p>
          <a:p>
            <a:pPr marL="457200" indent="-457200" algn="just">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Integrate real-time emotion analysis using live text feeds (e.g., Twitter API).</a:t>
            </a:r>
          </a:p>
          <a:p>
            <a:pPr marL="457200" indent="-457200" algn="just">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Upgrade to advanced models like BERT or GPT for better context-aware emotion detection.</a:t>
            </a:r>
          </a:p>
          <a:p>
            <a:pPr marL="457200" indent="-457200" algn="just">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Allow user feedback to improve and personalize prediction accuracy.</a:t>
            </a:r>
          </a:p>
          <a:p>
            <a:pPr marL="457200" indent="-457200" algn="just">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Develop a mobile-friendly version using Flutter or React Native.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2516076" y="-139906"/>
            <a:ext cx="13255847"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REFERENCES</a:t>
            </a:r>
          </a:p>
        </p:txBody>
      </p:sp>
      <p:sp>
        <p:nvSpPr>
          <p:cNvPr id="9" name="TextBox 9"/>
          <p:cNvSpPr txBox="1"/>
          <p:nvPr/>
        </p:nvSpPr>
        <p:spPr>
          <a:xfrm>
            <a:off x="1535720" y="1295308"/>
            <a:ext cx="15418352" cy="8919493"/>
          </a:xfrm>
          <a:prstGeom prst="rect">
            <a:avLst/>
          </a:prstGeom>
        </p:spPr>
        <p:txBody>
          <a:bodyPr lIns="0" tIns="0" rIns="0" bIns="0" rtlCol="0" anchor="t">
            <a:spAutoFit/>
          </a:bodyPr>
          <a:lstStyle/>
          <a:p>
            <a:pPr>
              <a:lnSpc>
                <a:spcPct val="150000"/>
              </a:lnSpc>
            </a:pPr>
            <a:r>
              <a:rPr lang="en-IN" sz="3000" dirty="0">
                <a:latin typeface="Times New Roman" panose="02020603050405020304" pitchFamily="18" charset="0"/>
                <a:cs typeface="Times New Roman" panose="02020603050405020304" pitchFamily="18" charset="0"/>
              </a:rPr>
              <a:t>[1] B. Savani, 2020. </a:t>
            </a:r>
            <a:r>
              <a:rPr lang="en-IN" sz="3000" i="1" dirty="0">
                <a:latin typeface="Times New Roman" panose="02020603050405020304" pitchFamily="18" charset="0"/>
                <a:cs typeface="Times New Roman" panose="02020603050405020304" pitchFamily="18" charset="0"/>
              </a:rPr>
              <a:t>"</a:t>
            </a:r>
            <a:r>
              <a:rPr lang="en-IN" sz="3000" i="1" dirty="0" err="1">
                <a:latin typeface="Times New Roman" panose="02020603050405020304" pitchFamily="18" charset="0"/>
                <a:cs typeface="Times New Roman" panose="02020603050405020304" pitchFamily="18" charset="0"/>
              </a:rPr>
              <a:t>DistilBERT</a:t>
            </a:r>
            <a:r>
              <a:rPr lang="en-IN" sz="3000" i="1" dirty="0">
                <a:latin typeface="Times New Roman" panose="02020603050405020304" pitchFamily="18" charset="0"/>
                <a:cs typeface="Times New Roman" panose="02020603050405020304" pitchFamily="18" charset="0"/>
              </a:rPr>
              <a:t> Emotion Classification Model,"</a:t>
            </a:r>
            <a:r>
              <a:rPr lang="en-IN" sz="3000" dirty="0">
                <a:latin typeface="Times New Roman" panose="02020603050405020304" pitchFamily="18" charset="0"/>
                <a:cs typeface="Times New Roman" panose="02020603050405020304" pitchFamily="18" charset="0"/>
              </a:rPr>
              <a:t> Hugging Face Model Repository,             </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[Online]. Available: </a:t>
            </a:r>
            <a:r>
              <a:rPr lang="en-IN" sz="3000" dirty="0">
                <a:latin typeface="Times New Roman" panose="02020603050405020304" pitchFamily="18" charset="0"/>
                <a:cs typeface="Times New Roman" panose="02020603050405020304" pitchFamily="18" charset="0"/>
                <a:hlinkClick r:id="rId2"/>
              </a:rPr>
              <a:t>https://huggingface.co/bhadresh-savani/distilbert-base-uncased-emotion</a:t>
            </a:r>
            <a:endParaRPr lang="en-IN" sz="3000" dirty="0">
              <a:latin typeface="Times New Roman" panose="02020603050405020304" pitchFamily="18" charset="0"/>
              <a:cs typeface="Times New Roman" panose="02020603050405020304" pitchFamily="18" charset="0"/>
            </a:endParaRPr>
          </a:p>
          <a:p>
            <a:pPr>
              <a:lnSpc>
                <a:spcPct val="150000"/>
              </a:lnSpc>
            </a:pPr>
            <a:r>
              <a:rPr lang="en-IN" sz="3000" dirty="0">
                <a:latin typeface="Times New Roman" panose="02020603050405020304" pitchFamily="18" charset="0"/>
                <a:cs typeface="Times New Roman" panose="02020603050405020304" pitchFamily="18" charset="0"/>
              </a:rPr>
              <a:t>[2] T. Wolf et al., 2020. </a:t>
            </a:r>
            <a:r>
              <a:rPr lang="en-IN" sz="3000" i="1" dirty="0">
                <a:latin typeface="Times New Roman" panose="02020603050405020304" pitchFamily="18" charset="0"/>
                <a:cs typeface="Times New Roman" panose="02020603050405020304" pitchFamily="18" charset="0"/>
              </a:rPr>
              <a:t>"Transformers: State-of-the-Art Natural Language Processing,"</a:t>
            </a:r>
            <a:r>
              <a:rPr lang="en-IN" sz="3000" dirty="0">
                <a:latin typeface="Times New Roman" panose="02020603050405020304" pitchFamily="18" charset="0"/>
                <a:cs typeface="Times New Roman" panose="02020603050405020304" pitchFamily="18" charset="0"/>
              </a:rPr>
              <a:t> Proceedings </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of the EMNLP: System Demonstrations, pp. 38–45, [Online].</a:t>
            </a:r>
          </a:p>
          <a:p>
            <a:pPr>
              <a:lnSpc>
                <a:spcPct val="150000"/>
              </a:lnSpc>
            </a:pPr>
            <a:r>
              <a:rPr lang="en-IN" sz="3000" dirty="0">
                <a:latin typeface="Times New Roman" panose="02020603050405020304" pitchFamily="18" charset="0"/>
                <a:cs typeface="Times New Roman" panose="02020603050405020304" pitchFamily="18" charset="0"/>
              </a:rPr>
              <a:t>       Available</a:t>
            </a:r>
            <a:r>
              <a:rPr lang="en-IN" sz="3000" dirty="0">
                <a:latin typeface="Times New Roman" panose="02020603050405020304" pitchFamily="18" charset="0"/>
                <a:cs typeface="Times New Roman" panose="02020603050405020304" pitchFamily="18" charset="0"/>
                <a:hlinkClick r:id="rId3" action="ppaction://hlinkfile"/>
              </a:rPr>
              <a:t>: https://www.aclweb.org/anthology/2020.emnlp-demos.6</a:t>
            </a:r>
            <a:endParaRPr lang="en-IN" sz="3000" dirty="0">
              <a:latin typeface="Times New Roman" panose="02020603050405020304" pitchFamily="18" charset="0"/>
              <a:cs typeface="Times New Roman" panose="02020603050405020304" pitchFamily="18" charset="0"/>
            </a:endParaRPr>
          </a:p>
          <a:p>
            <a:pPr>
              <a:lnSpc>
                <a:spcPct val="150000"/>
              </a:lnSpc>
            </a:pPr>
            <a:r>
              <a:rPr lang="en-IN" sz="3000" dirty="0">
                <a:latin typeface="Times New Roman" panose="02020603050405020304" pitchFamily="18" charset="0"/>
                <a:cs typeface="Times New Roman" panose="02020603050405020304" pitchFamily="18" charset="0"/>
              </a:rPr>
              <a:t>[3] M. L. Ray, 2011. </a:t>
            </a:r>
            <a:r>
              <a:rPr lang="en-IN" sz="3000" i="1" dirty="0">
                <a:latin typeface="Times New Roman" panose="02020603050405020304" pitchFamily="18" charset="0"/>
                <a:cs typeface="Times New Roman" panose="02020603050405020304" pitchFamily="18" charset="0"/>
              </a:rPr>
              <a:t>"Natural Language Toolkit (NLTK),"</a:t>
            </a:r>
            <a:r>
              <a:rPr lang="en-IN" sz="3000" dirty="0">
                <a:latin typeface="Times New Roman" panose="02020603050405020304" pitchFamily="18" charset="0"/>
                <a:cs typeface="Times New Roman" panose="02020603050405020304" pitchFamily="18" charset="0"/>
              </a:rPr>
              <a:t> [Online].</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Available: </a:t>
            </a:r>
            <a:r>
              <a:rPr lang="en-IN" sz="3000" dirty="0">
                <a:latin typeface="Times New Roman" panose="02020603050405020304" pitchFamily="18" charset="0"/>
                <a:cs typeface="Times New Roman" panose="02020603050405020304" pitchFamily="18" charset="0"/>
                <a:hlinkClick r:id="rId4"/>
              </a:rPr>
              <a:t>https://www.nltk.org/</a:t>
            </a:r>
            <a:endParaRPr lang="en-IN" sz="3000" dirty="0">
              <a:latin typeface="Times New Roman" panose="02020603050405020304" pitchFamily="18" charset="0"/>
              <a:cs typeface="Times New Roman" panose="02020603050405020304" pitchFamily="18" charset="0"/>
            </a:endParaRPr>
          </a:p>
          <a:p>
            <a:pPr>
              <a:lnSpc>
                <a:spcPct val="150000"/>
              </a:lnSpc>
            </a:pPr>
            <a:r>
              <a:rPr lang="en-IN" sz="3000" dirty="0">
                <a:latin typeface="Times New Roman" panose="02020603050405020304" pitchFamily="18" charset="0"/>
                <a:cs typeface="Times New Roman" panose="02020603050405020304" pitchFamily="18" charset="0"/>
              </a:rPr>
              <a:t>[4] J. D. Hunter, 2007. </a:t>
            </a:r>
            <a:r>
              <a:rPr lang="en-IN" sz="3000" i="1" dirty="0">
                <a:latin typeface="Times New Roman" panose="02020603050405020304" pitchFamily="18" charset="0"/>
                <a:cs typeface="Times New Roman" panose="02020603050405020304" pitchFamily="18" charset="0"/>
              </a:rPr>
              <a:t>"Matplotlib: A 2D Graphics Environment,"</a:t>
            </a:r>
            <a:r>
              <a:rPr lang="en-IN" sz="3000" dirty="0">
                <a:latin typeface="Times New Roman" panose="02020603050405020304" pitchFamily="18" charset="0"/>
                <a:cs typeface="Times New Roman" panose="02020603050405020304" pitchFamily="18" charset="0"/>
              </a:rPr>
              <a:t> Computing in Science &amp;   </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Engineering, vol. 9, no. 3, pp. 90–95, [Online].</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Available: </a:t>
            </a:r>
            <a:r>
              <a:rPr lang="en-IN" sz="3000" dirty="0">
                <a:latin typeface="Times New Roman" panose="02020603050405020304" pitchFamily="18" charset="0"/>
                <a:cs typeface="Times New Roman" panose="02020603050405020304" pitchFamily="18" charset="0"/>
                <a:hlinkClick r:id="rId5"/>
              </a:rPr>
              <a:t>https://ieeexplore.ieee.org/document/4160265</a:t>
            </a:r>
            <a:endParaRPr lang="en-IN" sz="3000" dirty="0">
              <a:latin typeface="Times New Roman" panose="02020603050405020304" pitchFamily="18" charset="0"/>
              <a:cs typeface="Times New Roman" panose="02020603050405020304" pitchFamily="18" charset="0"/>
            </a:endParaRPr>
          </a:p>
          <a:p>
            <a:pPr>
              <a:lnSpc>
                <a:spcPct val="150000"/>
              </a:lnSpc>
            </a:pPr>
            <a:r>
              <a:rPr lang="en-IN" sz="3000" dirty="0">
                <a:latin typeface="Times New Roman" panose="02020603050405020304" pitchFamily="18" charset="0"/>
                <a:cs typeface="Times New Roman" panose="02020603050405020304" pitchFamily="18" charset="0"/>
              </a:rPr>
              <a:t>[5] Flask, </a:t>
            </a:r>
            <a:r>
              <a:rPr lang="en-IN" sz="3000" i="1" dirty="0">
                <a:latin typeface="Times New Roman" panose="02020603050405020304" pitchFamily="18" charset="0"/>
                <a:cs typeface="Times New Roman" panose="02020603050405020304" pitchFamily="18" charset="0"/>
              </a:rPr>
              <a:t>"The Flask Web Framework,"</a:t>
            </a:r>
            <a:r>
              <a:rPr lang="en-IN" sz="3000" dirty="0">
                <a:latin typeface="Times New Roman" panose="02020603050405020304" pitchFamily="18" charset="0"/>
                <a:cs typeface="Times New Roman" panose="02020603050405020304" pitchFamily="18" charset="0"/>
              </a:rPr>
              <a:t> [Online].</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  Available: </a:t>
            </a:r>
            <a:r>
              <a:rPr lang="en-IN" sz="3000" dirty="0">
                <a:latin typeface="Times New Roman" panose="02020603050405020304" pitchFamily="18" charset="0"/>
                <a:cs typeface="Times New Roman" panose="02020603050405020304" pitchFamily="18" charset="0"/>
                <a:hlinkClick r:id="rId6"/>
              </a:rPr>
              <a:t>https://flask.palletsprojects.com/</a:t>
            </a:r>
            <a:endParaRPr lang="en-IN" sz="3000" dirty="0">
              <a:latin typeface="Times New Roman" panose="02020603050405020304" pitchFamily="18" charset="0"/>
              <a:cs typeface="Times New Roman" panose="02020603050405020304" pitchFamily="18" charset="0"/>
            </a:endParaRPr>
          </a:p>
          <a:p>
            <a:pPr>
              <a:lnSpc>
                <a:spcPct val="150000"/>
              </a:lnSpc>
            </a:pPr>
            <a:endParaRPr lang="en-US" sz="3000" u="sng"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50481" y="4013348"/>
            <a:ext cx="12387037" cy="2031703"/>
          </a:xfrm>
          <a:prstGeom prst="rect">
            <a:avLst/>
          </a:prstGeom>
        </p:spPr>
        <p:txBody>
          <a:bodyPr lIns="0" tIns="0" rIns="0" bIns="0" rtlCol="0" anchor="t">
            <a:spAutoFit/>
          </a:bodyPr>
          <a:lstStyle/>
          <a:p>
            <a:pPr algn="ctr">
              <a:lnSpc>
                <a:spcPts val="16641"/>
              </a:lnSpc>
            </a:pPr>
            <a:r>
              <a:rPr lang="en-US" sz="11886" b="1">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id="3" name="Group 3"/>
          <p:cNvGrpSpPr/>
          <p:nvPr/>
        </p:nvGrpSpPr>
        <p:grpSpPr>
          <a:xfrm>
            <a:off x="16718943" y="-989670"/>
            <a:ext cx="1080715" cy="2956684"/>
            <a:chOff x="0" y="0"/>
            <a:chExt cx="284633" cy="778715"/>
          </a:xfrm>
        </p:grpSpPr>
        <p:sp>
          <p:nvSpPr>
            <p:cNvPr id="4" name="Freeform 4"/>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5" name="TextBox 5"/>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29352" y="9803843"/>
            <a:ext cx="19346704" cy="821917"/>
            <a:chOff x="0" y="0"/>
            <a:chExt cx="5095428" cy="216472"/>
          </a:xfrm>
        </p:grpSpPr>
        <p:sp>
          <p:nvSpPr>
            <p:cNvPr id="7" name="Freeform 7"/>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id="8" name="TextBox 8"/>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1" name="Group 11"/>
          <p:cNvGrpSpPr/>
          <p:nvPr/>
        </p:nvGrpSpPr>
        <p:grpSpPr>
          <a:xfrm>
            <a:off x="488343" y="-989670"/>
            <a:ext cx="1080715" cy="2956684"/>
            <a:chOff x="0" y="0"/>
            <a:chExt cx="284633" cy="778715"/>
          </a:xfrm>
        </p:grpSpPr>
        <p:sp>
          <p:nvSpPr>
            <p:cNvPr id="12" name="Freeform 12"/>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3" name="TextBox 13"/>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875411" y="410116"/>
            <a:ext cx="853717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ABSTRACT</a:t>
            </a:r>
          </a:p>
        </p:txBody>
      </p:sp>
      <p:sp>
        <p:nvSpPr>
          <p:cNvPr id="9" name="TextBox 9"/>
          <p:cNvSpPr txBox="1"/>
          <p:nvPr/>
        </p:nvSpPr>
        <p:spPr>
          <a:xfrm>
            <a:off x="1371600" y="2339444"/>
            <a:ext cx="15149885" cy="7534498"/>
          </a:xfrm>
          <a:prstGeom prst="rect">
            <a:avLst/>
          </a:prstGeom>
        </p:spPr>
        <p:txBody>
          <a:bodyPr lIns="0" tIns="0" rIns="0" bIns="0" rtlCol="0" anchor="t">
            <a:spAutoFit/>
          </a:bodyPr>
          <a:lstStyle/>
          <a:p>
            <a:pPr algn="just">
              <a:lnSpc>
                <a:spcPct val="150000"/>
              </a:lnSpc>
            </a:pPr>
            <a:r>
              <a:rPr lang="en-US" sz="3000" dirty="0">
                <a:latin typeface="Times New Roman" panose="02020603050405020304" pitchFamily="18" charset="0"/>
                <a:cs typeface="Times New Roman" panose="02020603050405020304" pitchFamily="18" charset="0"/>
              </a:rPr>
              <a:t>This project aims to detect emotions such as joy, anger, sadness, fear, love, and surprise from textual data using Natural Language Processing (NLP) and machine learning. Emotion understanding from text has growing importance in fields like mental health analysis, customer service, and social media monitoring.</a:t>
            </a:r>
          </a:p>
          <a:p>
            <a:pPr algn="just">
              <a:lnSpc>
                <a:spcPct val="150000"/>
              </a:lnSpc>
            </a:pPr>
            <a:r>
              <a:rPr lang="en-US" sz="3000" dirty="0">
                <a:latin typeface="Times New Roman" panose="02020603050405020304" pitchFamily="18" charset="0"/>
                <a:cs typeface="Times New Roman" panose="02020603050405020304" pitchFamily="18" charset="0"/>
              </a:rPr>
              <a:t>The workflow includes data preprocessing steps like tokenization, lemmatization, and stop-word removal. Semantic features are extracted using TF-IDF and word embeddings such as Word2Vec and </a:t>
            </a:r>
            <a:r>
              <a:rPr lang="en-US" sz="3000" dirty="0" err="1">
                <a:latin typeface="Times New Roman" panose="02020603050405020304" pitchFamily="18" charset="0"/>
                <a:cs typeface="Times New Roman" panose="02020603050405020304" pitchFamily="18" charset="0"/>
              </a:rPr>
              <a:t>GloVe</a:t>
            </a:r>
            <a:r>
              <a:rPr lang="en-US" sz="3000" dirty="0">
                <a:latin typeface="Times New Roman" panose="02020603050405020304" pitchFamily="18" charset="0"/>
                <a:cs typeface="Times New Roman" panose="02020603050405020304" pitchFamily="18" charset="0"/>
              </a:rPr>
              <a:t>. Classification is performed using models like SVM, Random Forest, and LSTM.</a:t>
            </a:r>
          </a:p>
          <a:p>
            <a:pPr algn="just">
              <a:lnSpc>
                <a:spcPct val="150000"/>
              </a:lnSpc>
            </a:pPr>
            <a:r>
              <a:rPr lang="en-US" sz="3000" dirty="0">
                <a:latin typeface="Times New Roman" panose="02020603050405020304" pitchFamily="18" charset="0"/>
                <a:cs typeface="Times New Roman" panose="02020603050405020304" pitchFamily="18" charset="0"/>
              </a:rPr>
              <a:t>The system is evaluated using metrics such as accuracy, precision, recall, and F1-score on benchmark datasets. Results show reliable performance across emotion categories, highlighting its potential for real-world emotion-aware applications.</a:t>
            </a:r>
          </a:p>
          <a:p>
            <a:pPr algn="just">
              <a:lnSpc>
                <a:spcPct val="150000"/>
              </a:lnSpc>
            </a:pP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572000" y="321683"/>
            <a:ext cx="853717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INTRODUCTION</a:t>
            </a:r>
          </a:p>
        </p:txBody>
      </p:sp>
      <p:sp>
        <p:nvSpPr>
          <p:cNvPr id="9" name="TextBox 9"/>
          <p:cNvSpPr txBox="1"/>
          <p:nvPr/>
        </p:nvSpPr>
        <p:spPr>
          <a:xfrm>
            <a:off x="1550008" y="2190510"/>
            <a:ext cx="15149885" cy="7534498"/>
          </a:xfrm>
          <a:prstGeom prst="rect">
            <a:avLst/>
          </a:prstGeom>
        </p:spPr>
        <p:txBody>
          <a:bodyPr lIns="0" tIns="0" rIns="0" bIns="0" rtlCol="0" anchor="t">
            <a:spAutoFit/>
          </a:bodyPr>
          <a:lstStyle/>
          <a:p>
            <a:pPr algn="just">
              <a:lnSpc>
                <a:spcPct val="150000"/>
              </a:lnSpc>
            </a:pPr>
            <a:r>
              <a:rPr lang="en-US" sz="3000" dirty="0">
                <a:latin typeface="Times New Roman" panose="02020603050405020304" pitchFamily="18" charset="0"/>
                <a:cs typeface="Times New Roman" panose="02020603050405020304" pitchFamily="18" charset="0"/>
              </a:rPr>
              <a:t>The AI Music Composer project simplifies music creation by using artificial intelligence to compose, synthesize, and visualize music automatically. It reduces the need for years of formal training and costly equipment, making music composition more accessible to beginners and enthusiasts.</a:t>
            </a:r>
          </a:p>
          <a:p>
            <a:pPr algn="just">
              <a:lnSpc>
                <a:spcPct val="150000"/>
              </a:lnSpc>
            </a:pPr>
            <a:r>
              <a:rPr lang="en-US" sz="3000" dirty="0">
                <a:latin typeface="Times New Roman" panose="02020603050405020304" pitchFamily="18" charset="0"/>
                <a:cs typeface="Times New Roman" panose="02020603050405020304" pitchFamily="18" charset="0"/>
              </a:rPr>
              <a:t>The system serves as a creative aid rather than replacing musicians. It supports users in exploring musical ideas, generating practice material, and learning music theory—all within a single, user-friendly platform.</a:t>
            </a:r>
          </a:p>
          <a:p>
            <a:pPr algn="just">
              <a:lnSpc>
                <a:spcPct val="150000"/>
              </a:lnSpc>
            </a:pPr>
            <a:r>
              <a:rPr lang="en-US" sz="3000" dirty="0">
                <a:latin typeface="Times New Roman" panose="02020603050405020304" pitchFamily="18" charset="0"/>
                <a:cs typeface="Times New Roman" panose="02020603050405020304" pitchFamily="18" charset="0"/>
              </a:rPr>
              <a:t>Key features include MIDI generation, audio playback using synthesizers, piano roll visualization, and automatic sheet music creation. Together, these tools provide a complete solution for composing, learning, and experimenting with music.</a:t>
            </a:r>
          </a:p>
          <a:p>
            <a:pPr algn="just">
              <a:lnSpc>
                <a:spcPct val="150000"/>
              </a:lnSpc>
            </a:pP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875411" y="0"/>
            <a:ext cx="853717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EXISTING SYSTEM</a:t>
            </a: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7" name="TextBox 16">
            <a:extLst>
              <a:ext uri="{FF2B5EF4-FFF2-40B4-BE49-F238E27FC236}">
                <a16:creationId xmlns:a16="http://schemas.microsoft.com/office/drawing/2014/main" id="{04898654-D3CA-2F1E-B539-2A26BD08361B}"/>
              </a:ext>
            </a:extLst>
          </p:cNvPr>
          <p:cNvSpPr txBox="1"/>
          <p:nvPr/>
        </p:nvSpPr>
        <p:spPr>
          <a:xfrm>
            <a:off x="1219200" y="1291187"/>
            <a:ext cx="14426951" cy="8319329"/>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Basic Feature Extraction: Existing systems often use simple methods like bag-of-words or TF-IDF without leveraging advanced word embeddings, limiting semantic understanding.</a:t>
            </a:r>
          </a:p>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Limited Use of Deep Learning: Many lack deep learning models (e.g., LSTM) that capture contextual and sequential information in text, reducing accuracy for complex emotions.</a:t>
            </a:r>
          </a:p>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Insufficient Preprocessing: Current approaches may skip important preprocessing steps such as lemmatization and stop-word removal, which help refine input data.</a:t>
            </a:r>
          </a:p>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Narrow Dataset Coverage: Existing models are frequently trained on limited or domain-specific datasets, leading to poor generalization across different languages and topics.</a:t>
            </a:r>
          </a:p>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Lower Performance and Evaluation: Most systems do not combine multiple evaluation metrics comprehensively or achieve high accuracy and contextual awareness across diverse emotion classes, unlike your robust multi-model framework.</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581400" y="-23813"/>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PROPOSED SYSTEM</a:t>
            </a:r>
          </a:p>
        </p:txBody>
      </p:sp>
      <p:sp>
        <p:nvSpPr>
          <p:cNvPr id="10" name="Freeform 10"/>
          <p:cNvSpPr/>
          <p:nvPr/>
        </p:nvSpPr>
        <p:spPr>
          <a:xfrm flipH="1">
            <a:off x="17255878" y="2631225"/>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5">
            <a:extLst>
              <a:ext uri="{FF2B5EF4-FFF2-40B4-BE49-F238E27FC236}">
                <a16:creationId xmlns:a16="http://schemas.microsoft.com/office/drawing/2014/main" id="{61CBA243-4E67-01DF-C91D-EE7B01586E54}"/>
              </a:ext>
            </a:extLst>
          </p:cNvPr>
          <p:cNvSpPr txBox="1"/>
          <p:nvPr/>
        </p:nvSpPr>
        <p:spPr>
          <a:xfrm>
            <a:off x="519854" y="1358903"/>
            <a:ext cx="17248294" cy="8319329"/>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Advanced Preprocessing: Your system applies comprehensive text preprocessing techniques like tokenization, lemmatization, stemming, and stop-word removal to clean and refine the input data effectively.</a:t>
            </a:r>
          </a:p>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Rich Feature Extraction: It uses both TF-IDF and sophisticated word embeddings (Word2Vec, </a:t>
            </a:r>
            <a:r>
              <a:rPr lang="en-US" sz="3000" dirty="0" err="1">
                <a:latin typeface="Times New Roman" panose="02020603050405020304" pitchFamily="18" charset="0"/>
                <a:cs typeface="Times New Roman" panose="02020603050405020304" pitchFamily="18" charset="0"/>
              </a:rPr>
              <a:t>GloVe</a:t>
            </a:r>
            <a:r>
              <a:rPr lang="en-US" sz="3000" dirty="0">
                <a:latin typeface="Times New Roman" panose="02020603050405020304" pitchFamily="18" charset="0"/>
                <a:cs typeface="Times New Roman" panose="02020603050405020304" pitchFamily="18" charset="0"/>
              </a:rPr>
              <a:t>) to capture deeper semantic and syntactic relationships in text.</a:t>
            </a:r>
          </a:p>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Hybrid Modeling Approach: The framework explores multiple machine learning models—including traditional algorithms (SVM, Random Forest) and deep learning architectures (LSTM)—to optimize emotion classification accuracy.</a:t>
            </a:r>
          </a:p>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Robust Multi-Class Classification: Designed to identify and classify a wide range of emotions such as joy, anger, sadness, fear, love, and surprise with high contextual awareness.</a:t>
            </a:r>
          </a:p>
          <a:p>
            <a:pPr marL="457200" indent="-457200" algn="just">
              <a:lnSpc>
                <a:spcPct val="150000"/>
              </a:lnSpc>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Comprehensive Evaluation: The system is thoroughly evaluated using multiple metrics (accuracy, precision, recall, F1-score) on diverse, benchmark emotion-labeled datasets across various domains and languages, ensuring strong generalizability and reliability.</a:t>
            </a:r>
            <a:endParaRPr lang="en-IN"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3765645" y="488672"/>
            <a:ext cx="10756708" cy="1291187"/>
          </a:xfrm>
          <a:prstGeom prst="rect">
            <a:avLst/>
          </a:prstGeom>
        </p:spPr>
        <p:txBody>
          <a:bodyPr lIns="0" tIns="0" rIns="0" bIns="0" rtlCol="0" anchor="t">
            <a:spAutoFit/>
          </a:bodyPr>
          <a:lstStyle/>
          <a:p>
            <a:pPr algn="ctr">
              <a:lnSpc>
                <a:spcPts val="11469"/>
              </a:lnSpc>
            </a:pPr>
            <a:r>
              <a:rPr lang="en-US" sz="5600" b="1" dirty="0">
                <a:solidFill>
                  <a:srgbClr val="000000"/>
                </a:solidFill>
                <a:latin typeface="Century Gothic Paneuropean Bold"/>
                <a:ea typeface="Century Gothic Paneuropean Bold"/>
                <a:cs typeface="Century Gothic Paneuropean Bold"/>
                <a:sym typeface="Century Gothic Paneuropean Bold"/>
              </a:rPr>
              <a:t>APPLICATIONS</a:t>
            </a: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7" name="TextBox 16">
            <a:extLst>
              <a:ext uri="{FF2B5EF4-FFF2-40B4-BE49-F238E27FC236}">
                <a16:creationId xmlns:a16="http://schemas.microsoft.com/office/drawing/2014/main" id="{D65B5C53-BED2-D8EB-BFFE-704ACE0E9496}"/>
              </a:ext>
            </a:extLst>
          </p:cNvPr>
          <p:cNvSpPr txBox="1"/>
          <p:nvPr/>
        </p:nvSpPr>
        <p:spPr>
          <a:xfrm>
            <a:off x="1535720" y="2282539"/>
            <a:ext cx="12630150" cy="4856842"/>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Social media sentiment analysis</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Customer feedback emotion detection</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Mental health monitoring</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Emotion-aware virtual assistants</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Market research insights</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Personalized content recommendation</a:t>
            </a:r>
          </a:p>
          <a:p>
            <a:pPr marL="457200" indent="-457200">
              <a:lnSpc>
                <a:spcPct val="150000"/>
              </a:lnSpc>
              <a:buFont typeface="Arial" panose="020B0604020202020204" pitchFamily="34" charset="0"/>
              <a:buChar char="•"/>
            </a:pPr>
            <a:r>
              <a:rPr lang="en-IN" sz="3000" dirty="0">
                <a:latin typeface="Times New Roman" panose="02020603050405020304" pitchFamily="18" charset="0"/>
                <a:cs typeface="Times New Roman" panose="02020603050405020304" pitchFamily="18" charset="0"/>
              </a:rPr>
              <a:t>Educational tools for emotional learning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718943" y="-989670"/>
            <a:ext cx="1080715" cy="2956684"/>
            <a:chOff x="0" y="0"/>
            <a:chExt cx="284633" cy="778715"/>
          </a:xfrm>
        </p:grpSpPr>
        <p:sp>
          <p:nvSpPr>
            <p:cNvPr id="3" name="Freeform 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4" name="TextBox 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529352" y="9803843"/>
            <a:ext cx="19346704" cy="821917"/>
            <a:chOff x="0" y="0"/>
            <a:chExt cx="5095428" cy="216472"/>
          </a:xfrm>
        </p:grpSpPr>
        <p:sp>
          <p:nvSpPr>
            <p:cNvPr id="6" name="Freeform 6"/>
            <p:cNvSpPr/>
            <p:nvPr/>
          </p:nvSpPr>
          <p:spPr>
            <a:xfrm>
              <a:off x="0" y="0"/>
              <a:ext cx="5095428" cy="216472"/>
            </a:xfrm>
            <a:custGeom>
              <a:avLst/>
              <a:gdLst/>
              <a:ahLst/>
              <a:cxnLst/>
              <a:rect l="l" t="t" r="r" b="b"/>
              <a:pathLst>
                <a:path w="5095428" h="216472">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id="7" name="TextBox 7"/>
            <p:cNvSpPr txBox="1"/>
            <p:nvPr/>
          </p:nvSpPr>
          <p:spPr>
            <a:xfrm>
              <a:off x="0" y="-38100"/>
              <a:ext cx="5095428" cy="254572"/>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219200" y="710945"/>
            <a:ext cx="16210693" cy="1006045"/>
          </a:xfrm>
          <a:prstGeom prst="rect">
            <a:avLst/>
          </a:prstGeom>
        </p:spPr>
        <p:txBody>
          <a:bodyPr wrap="square" lIns="0" tIns="0" rIns="0" bIns="0" rtlCol="0" anchor="t">
            <a:spAutoFit/>
          </a:bodyPr>
          <a:lstStyle/>
          <a:p>
            <a:pPr algn="ctr">
              <a:lnSpc>
                <a:spcPts val="8389"/>
              </a:lnSpc>
            </a:pPr>
            <a:r>
              <a:rPr lang="en-US" sz="5600" b="1" dirty="0">
                <a:solidFill>
                  <a:srgbClr val="000000"/>
                </a:solidFill>
                <a:latin typeface="Century Gothic Paneuropean Bold"/>
                <a:ea typeface="Century Gothic Paneuropean Bold"/>
                <a:cs typeface="Century Gothic Paneuropean Bold"/>
                <a:sym typeface="Century Gothic Paneuropean Bold"/>
              </a:rPr>
              <a:t>HARDWARE AND SOFTWARE REQUIREMENTS</a:t>
            </a:r>
          </a:p>
        </p:txBody>
      </p:sp>
      <p:sp>
        <p:nvSpPr>
          <p:cNvPr id="9" name="TextBox 9"/>
          <p:cNvSpPr txBox="1"/>
          <p:nvPr/>
        </p:nvSpPr>
        <p:spPr>
          <a:xfrm>
            <a:off x="1597633" y="2709887"/>
            <a:ext cx="4834381" cy="6281400"/>
          </a:xfrm>
          <a:prstGeom prst="rect">
            <a:avLst/>
          </a:prstGeom>
        </p:spPr>
        <p:txBody>
          <a:bodyPr lIns="0" tIns="0" rIns="0" bIns="0" rtlCol="0" anchor="t">
            <a:spAutoFit/>
          </a:bodyPr>
          <a:lstStyle/>
          <a:p>
            <a:pPr>
              <a:lnSpc>
                <a:spcPts val="4116"/>
              </a:lnSpc>
            </a:pPr>
            <a:r>
              <a:rPr lang="en-IN" sz="3000" b="1" dirty="0">
                <a:latin typeface="Times New Roman" panose="02020603050405020304" pitchFamily="18" charset="0"/>
                <a:cs typeface="Times New Roman" panose="02020603050405020304" pitchFamily="18" charset="0"/>
              </a:rPr>
              <a:t>Software Requirements:</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VS Code</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Python</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NLTK / spaCy (for NLP        preprocessing)</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scikit-learn</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TensorFlow or </a:t>
            </a:r>
            <a:r>
              <a:rPr lang="en-IN" sz="3000" dirty="0" err="1">
                <a:latin typeface="Times New Roman" panose="02020603050405020304" pitchFamily="18" charset="0"/>
                <a:cs typeface="Times New Roman" panose="02020603050405020304" pitchFamily="18" charset="0"/>
              </a:rPr>
              <a:t>PyTorch</a:t>
            </a:r>
            <a:r>
              <a:rPr lang="en-IN" sz="3000" dirty="0">
                <a:latin typeface="Times New Roman" panose="02020603050405020304" pitchFamily="18" charset="0"/>
                <a:cs typeface="Times New Roman" panose="02020603050405020304" pitchFamily="18" charset="0"/>
              </a:rPr>
              <a:t> (for deep learning models)</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Flask</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HTML</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CSS</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JavaScript</a:t>
            </a: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
        <p:nvSpPr>
          <p:cNvPr id="10" name="Freeform 10"/>
          <p:cNvSpPr/>
          <p:nvPr/>
        </p:nvSpPr>
        <p:spPr>
          <a:xfrm flipH="1">
            <a:off x="17259300" y="3085173"/>
            <a:ext cx="4518707" cy="3939865"/>
          </a:xfrm>
          <a:custGeom>
            <a:avLst/>
            <a:gdLst/>
            <a:ahLst/>
            <a:cxnLst/>
            <a:rect l="l" t="t" r="r" b="b"/>
            <a:pathLst>
              <a:path w="4518707" h="3939865">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3486583" y="3085173"/>
            <a:ext cx="4518707" cy="3939865"/>
          </a:xfrm>
          <a:custGeom>
            <a:avLst/>
            <a:gdLst/>
            <a:ahLst/>
            <a:cxnLst/>
            <a:rect l="l" t="t" r="r" b="b"/>
            <a:pathLst>
              <a:path w="4518707" h="3939865">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488343" y="-989670"/>
            <a:ext cx="1080715" cy="2956684"/>
            <a:chOff x="0" y="0"/>
            <a:chExt cx="284633" cy="778715"/>
          </a:xfrm>
        </p:grpSpPr>
        <p:sp>
          <p:nvSpPr>
            <p:cNvPr id="13" name="Freeform 13"/>
            <p:cNvSpPr/>
            <p:nvPr/>
          </p:nvSpPr>
          <p:spPr>
            <a:xfrm>
              <a:off x="0" y="0"/>
              <a:ext cx="284633" cy="778715"/>
            </a:xfrm>
            <a:custGeom>
              <a:avLst/>
              <a:gdLst/>
              <a:ahLst/>
              <a:cxnLst/>
              <a:rect l="l" t="t" r="r" b="b"/>
              <a:pathLst>
                <a:path w="284633" h="778715">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id="14" name="TextBox 14"/>
            <p:cNvSpPr txBox="1"/>
            <p:nvPr/>
          </p:nvSpPr>
          <p:spPr>
            <a:xfrm>
              <a:off x="0" y="-38100"/>
              <a:ext cx="284633" cy="816815"/>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9829800" y="2709887"/>
            <a:ext cx="5106262" cy="5749138"/>
          </a:xfrm>
          <a:prstGeom prst="rect">
            <a:avLst/>
          </a:prstGeom>
        </p:spPr>
        <p:txBody>
          <a:bodyPr lIns="0" tIns="0" rIns="0" bIns="0" rtlCol="0" anchor="t">
            <a:spAutoFit/>
          </a:bodyPr>
          <a:lstStyle/>
          <a:p>
            <a:pPr>
              <a:lnSpc>
                <a:spcPts val="4111"/>
              </a:lnSpc>
            </a:pPr>
            <a:r>
              <a:rPr lang="en-IN" sz="3000" b="1" dirty="0">
                <a:latin typeface="Times New Roman" panose="02020603050405020304" pitchFamily="18" charset="0"/>
                <a:cs typeface="Times New Roman" panose="02020603050405020304" pitchFamily="18" charset="0"/>
              </a:rPr>
              <a:t>Hardware Requirements:</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Operating System: Windows, Mac, Linux</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Processor: Intel i5 or equivalent</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RAM: Minimum 8GB</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Storage: At least 20GB free space</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GPU (optional): NVIDIA GPU for faster deep learning training</a:t>
            </a:r>
            <a:br>
              <a:rPr lang="en-IN" sz="3000" dirty="0">
                <a:latin typeface="Times New Roman" panose="02020603050405020304" pitchFamily="18" charset="0"/>
                <a:cs typeface="Times New Roman" panose="02020603050405020304" pitchFamily="18" charset="0"/>
              </a:rPr>
            </a:br>
            <a:r>
              <a:rPr lang="en-IN" sz="3000" dirty="0">
                <a:latin typeface="Times New Roman" panose="02020603050405020304" pitchFamily="18" charset="0"/>
                <a:cs typeface="Times New Roman" panose="02020603050405020304" pitchFamily="18" charset="0"/>
              </a:rPr>
              <a:t>• Display: 1080p resolution or higher</a:t>
            </a:r>
            <a:endParaRPr lang="en-US" sz="3000" dirty="0">
              <a:solidFill>
                <a:srgbClr val="000000"/>
              </a:solidFill>
              <a:latin typeface="Times New Roman" panose="02020603050405020304" pitchFamily="18" charset="0"/>
              <a:ea typeface="Century Gothic Paneuropean"/>
              <a:cs typeface="Times New Roman" panose="02020603050405020304" pitchFamily="18" charset="0"/>
              <a:sym typeface="Century Gothic Paneuropean"/>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344</TotalTime>
  <Words>2298</Words>
  <Application>Microsoft Office PowerPoint</Application>
  <PresentationFormat>Custom</PresentationFormat>
  <Paragraphs>220</Paragraphs>
  <Slides>36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Open Sans Bold</vt:lpstr>
      <vt:lpstr>Century Gothic Paneuropean Bold</vt:lpstr>
      <vt:lpstr>Tw Cen MT Condensed</vt:lpstr>
      <vt:lpstr>Times New Roman</vt:lpstr>
      <vt:lpstr>Arial</vt:lpstr>
      <vt:lpstr>Century Gothic Paneuropean</vt:lpstr>
      <vt:lpstr>Open Sans</vt:lpstr>
      <vt:lpstr>Tw Cen MT</vt:lpstr>
      <vt:lpstr>Calibri</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AutoComposer : AI Based Music Generation and Sheet Generation</dc:title>
  <dc:creator>bhuvan</dc:creator>
  <cp:lastModifiedBy>Jamuna Shyamala</cp:lastModifiedBy>
  <cp:revision>8</cp:revision>
  <dcterms:created xsi:type="dcterms:W3CDTF">2006-08-16T00:00:00Z</dcterms:created>
  <dcterms:modified xsi:type="dcterms:W3CDTF">2025-06-26T19:06:01Z</dcterms:modified>
  <dc:identifier>DAGp3mvSE7E</dc:identifier>
</cp:coreProperties>
</file>