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67" r:id="rId3"/>
    <p:sldId id="270" r:id="rId4"/>
    <p:sldId id="280" r:id="rId5"/>
    <p:sldId id="257" r:id="rId6"/>
    <p:sldId id="263" r:id="rId7"/>
    <p:sldId id="281" r:id="rId8"/>
    <p:sldId id="278" r:id="rId9"/>
    <p:sldId id="277" r:id="rId10"/>
    <p:sldId id="282" r:id="rId11"/>
    <p:sldId id="265" r:id="rId12"/>
    <p:sldId id="264" r:id="rId13"/>
    <p:sldId id="283" r:id="rId14"/>
    <p:sldId id="286" r:id="rId15"/>
    <p:sldId id="284" r:id="rId16"/>
    <p:sldId id="297" r:id="rId17"/>
    <p:sldId id="298" r:id="rId18"/>
    <p:sldId id="299" r:id="rId19"/>
    <p:sldId id="300" r:id="rId20"/>
    <p:sldId id="296" r:id="rId21"/>
    <p:sldId id="290" r:id="rId22"/>
    <p:sldId id="289" r:id="rId23"/>
    <p:sldId id="301" r:id="rId24"/>
    <p:sldId id="302" r:id="rId25"/>
    <p:sldId id="303" r:id="rId26"/>
    <p:sldId id="304" r:id="rId27"/>
    <p:sldId id="305" r:id="rId28"/>
    <p:sldId id="308" r:id="rId29"/>
    <p:sldId id="306" r:id="rId30"/>
    <p:sldId id="288" r:id="rId31"/>
    <p:sldId id="309" r:id="rId32"/>
    <p:sldId id="311" r:id="rId33"/>
    <p:sldId id="313" r:id="rId34"/>
    <p:sldId id="314" r:id="rId35"/>
    <p:sldId id="315" r:id="rId36"/>
    <p:sldId id="316" r:id="rId37"/>
    <p:sldId id="317" r:id="rId38"/>
    <p:sldId id="318" r:id="rId39"/>
    <p:sldId id="319" r:id="rId40"/>
    <p:sldId id="320" r:id="rId41"/>
    <p:sldId id="321" r:id="rId42"/>
    <p:sldId id="287" r:id="rId43"/>
    <p:sldId id="266" r:id="rId44"/>
    <p:sldId id="279" r:id="rId45"/>
    <p:sldId id="258" r:id="rId46"/>
    <p:sldId id="262" r:id="rId47"/>
    <p:sldId id="259" r:id="rId48"/>
    <p:sldId id="260" r:id="rId49"/>
    <p:sldId id="261"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EEN AVILIKONDA" initials="PA" lastIdx="1" clrIdx="0">
    <p:extLst>
      <p:ext uri="{19B8F6BF-5375-455C-9EA6-DF929625EA0E}">
        <p15:presenceInfo xmlns:p15="http://schemas.microsoft.com/office/powerpoint/2012/main" userId="572539f262ca5e5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70" autoAdjust="0"/>
    <p:restoredTop sz="94660"/>
  </p:normalViewPr>
  <p:slideViewPr>
    <p:cSldViewPr snapToGrid="0">
      <p:cViewPr>
        <p:scale>
          <a:sx n="66" d="100"/>
          <a:sy n="66" d="100"/>
        </p:scale>
        <p:origin x="582" y="6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0535E6-6C3E-4138-AA86-852D720D2AA0}" type="datetimeFigureOut">
              <a:rPr lang="en-IN" smtClean="0"/>
              <a:t>24-11-2023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432EC9-1DE7-4422-A949-D51E5FDC4FFF}" type="slidenum">
              <a:rPr lang="en-IN" smtClean="0"/>
              <a:t>‹#›</a:t>
            </a:fld>
            <a:endParaRPr lang="en-IN"/>
          </a:p>
        </p:txBody>
      </p:sp>
    </p:spTree>
    <p:extLst>
      <p:ext uri="{BB962C8B-B14F-4D97-AF65-F5344CB8AC3E}">
        <p14:creationId xmlns:p14="http://schemas.microsoft.com/office/powerpoint/2010/main" val="2172732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196B0-597F-AD7C-2629-BEC6FE1650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B87C2B-FA8E-2320-9A3E-FF3C1B6D8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058F32-0AFA-D044-2E65-86C05F811643}"/>
              </a:ext>
            </a:extLst>
          </p:cNvPr>
          <p:cNvSpPr>
            <a:spLocks noGrp="1"/>
          </p:cNvSpPr>
          <p:nvPr>
            <p:ph type="dt" sz="half" idx="10"/>
          </p:nvPr>
        </p:nvSpPr>
        <p:spPr/>
        <p:txBody>
          <a:bodyPr/>
          <a:lstStyle/>
          <a:p>
            <a:fld id="{6208ED74-78C2-467A-89A9-45FED051C9DC}" type="datetimeFigureOut">
              <a:rPr lang="en-IN" smtClean="0"/>
              <a:t>24-11-2023</a:t>
            </a:fld>
            <a:endParaRPr lang="en-IN"/>
          </a:p>
        </p:txBody>
      </p:sp>
      <p:sp>
        <p:nvSpPr>
          <p:cNvPr id="5" name="Footer Placeholder 4">
            <a:extLst>
              <a:ext uri="{FF2B5EF4-FFF2-40B4-BE49-F238E27FC236}">
                <a16:creationId xmlns:a16="http://schemas.microsoft.com/office/drawing/2014/main" id="{ECAB06B4-CD9B-881B-042A-3DCF8A9B0E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9E0B61-5BE2-1CDC-4DA6-928B2680C897}"/>
              </a:ext>
            </a:extLst>
          </p:cNvPr>
          <p:cNvSpPr>
            <a:spLocks noGrp="1"/>
          </p:cNvSpPr>
          <p:nvPr>
            <p:ph type="sldNum" sz="quarter" idx="12"/>
          </p:nvPr>
        </p:nvSpPr>
        <p:spPr/>
        <p:txBody>
          <a:bodyPr/>
          <a:lstStyle/>
          <a:p>
            <a:fld id="{3A8895C6-85B0-4C16-B203-7D66E24D7F04}" type="slidenum">
              <a:rPr lang="en-IN" smtClean="0"/>
              <a:t>‹#›</a:t>
            </a:fld>
            <a:endParaRPr lang="en-IN"/>
          </a:p>
        </p:txBody>
      </p:sp>
    </p:spTree>
    <p:extLst>
      <p:ext uri="{BB962C8B-B14F-4D97-AF65-F5344CB8AC3E}">
        <p14:creationId xmlns:p14="http://schemas.microsoft.com/office/powerpoint/2010/main" val="2272166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D82F-244D-ABDE-03B3-32318EE792D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CC6437-9108-C74A-452F-F182D5EC1F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7F8974-00F7-2900-11AE-781D7DDF0A33}"/>
              </a:ext>
            </a:extLst>
          </p:cNvPr>
          <p:cNvSpPr>
            <a:spLocks noGrp="1"/>
          </p:cNvSpPr>
          <p:nvPr>
            <p:ph type="dt" sz="half" idx="10"/>
          </p:nvPr>
        </p:nvSpPr>
        <p:spPr/>
        <p:txBody>
          <a:bodyPr/>
          <a:lstStyle/>
          <a:p>
            <a:fld id="{6208ED74-78C2-467A-89A9-45FED051C9DC}" type="datetimeFigureOut">
              <a:rPr lang="en-IN" smtClean="0"/>
              <a:t>24-11-2023</a:t>
            </a:fld>
            <a:endParaRPr lang="en-IN"/>
          </a:p>
        </p:txBody>
      </p:sp>
      <p:sp>
        <p:nvSpPr>
          <p:cNvPr id="5" name="Footer Placeholder 4">
            <a:extLst>
              <a:ext uri="{FF2B5EF4-FFF2-40B4-BE49-F238E27FC236}">
                <a16:creationId xmlns:a16="http://schemas.microsoft.com/office/drawing/2014/main" id="{3A608FBC-B140-DA44-2FC8-A65FA48DC2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A9043C-1A0B-F0CD-2DB6-F5FF418655DF}"/>
              </a:ext>
            </a:extLst>
          </p:cNvPr>
          <p:cNvSpPr>
            <a:spLocks noGrp="1"/>
          </p:cNvSpPr>
          <p:nvPr>
            <p:ph type="sldNum" sz="quarter" idx="12"/>
          </p:nvPr>
        </p:nvSpPr>
        <p:spPr/>
        <p:txBody>
          <a:bodyPr/>
          <a:lstStyle/>
          <a:p>
            <a:fld id="{3A8895C6-85B0-4C16-B203-7D66E24D7F04}" type="slidenum">
              <a:rPr lang="en-IN" smtClean="0"/>
              <a:t>‹#›</a:t>
            </a:fld>
            <a:endParaRPr lang="en-IN"/>
          </a:p>
        </p:txBody>
      </p:sp>
    </p:spTree>
    <p:extLst>
      <p:ext uri="{BB962C8B-B14F-4D97-AF65-F5344CB8AC3E}">
        <p14:creationId xmlns:p14="http://schemas.microsoft.com/office/powerpoint/2010/main" val="229950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08DA7D-03AB-E355-1A28-6D9879CD73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44558A-57B6-0BDC-2FBB-668E55C7FA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C425B0-A70C-325F-1B67-B343DAC60B3B}"/>
              </a:ext>
            </a:extLst>
          </p:cNvPr>
          <p:cNvSpPr>
            <a:spLocks noGrp="1"/>
          </p:cNvSpPr>
          <p:nvPr>
            <p:ph type="dt" sz="half" idx="10"/>
          </p:nvPr>
        </p:nvSpPr>
        <p:spPr/>
        <p:txBody>
          <a:bodyPr/>
          <a:lstStyle/>
          <a:p>
            <a:fld id="{6208ED74-78C2-467A-89A9-45FED051C9DC}" type="datetimeFigureOut">
              <a:rPr lang="en-IN" smtClean="0"/>
              <a:t>24-11-2023</a:t>
            </a:fld>
            <a:endParaRPr lang="en-IN"/>
          </a:p>
        </p:txBody>
      </p:sp>
      <p:sp>
        <p:nvSpPr>
          <p:cNvPr id="5" name="Footer Placeholder 4">
            <a:extLst>
              <a:ext uri="{FF2B5EF4-FFF2-40B4-BE49-F238E27FC236}">
                <a16:creationId xmlns:a16="http://schemas.microsoft.com/office/drawing/2014/main" id="{83ECFFD7-1EB8-EA26-03E6-B41C85AAC6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74EC11-7807-1E7A-981C-5681F8D813E5}"/>
              </a:ext>
            </a:extLst>
          </p:cNvPr>
          <p:cNvSpPr>
            <a:spLocks noGrp="1"/>
          </p:cNvSpPr>
          <p:nvPr>
            <p:ph type="sldNum" sz="quarter" idx="12"/>
          </p:nvPr>
        </p:nvSpPr>
        <p:spPr/>
        <p:txBody>
          <a:bodyPr/>
          <a:lstStyle/>
          <a:p>
            <a:fld id="{3A8895C6-85B0-4C16-B203-7D66E24D7F04}" type="slidenum">
              <a:rPr lang="en-IN" smtClean="0"/>
              <a:t>‹#›</a:t>
            </a:fld>
            <a:endParaRPr lang="en-IN"/>
          </a:p>
        </p:txBody>
      </p:sp>
    </p:spTree>
    <p:extLst>
      <p:ext uri="{BB962C8B-B14F-4D97-AF65-F5344CB8AC3E}">
        <p14:creationId xmlns:p14="http://schemas.microsoft.com/office/powerpoint/2010/main" val="1743665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B7805-A9FA-2732-DF37-25AF5B36CA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E758CA-E1B4-3DEC-D18B-69E5C3A291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D2D661-1D37-0A6F-3926-24103A53AC44}"/>
              </a:ext>
            </a:extLst>
          </p:cNvPr>
          <p:cNvSpPr>
            <a:spLocks noGrp="1"/>
          </p:cNvSpPr>
          <p:nvPr>
            <p:ph type="dt" sz="half" idx="10"/>
          </p:nvPr>
        </p:nvSpPr>
        <p:spPr/>
        <p:txBody>
          <a:bodyPr/>
          <a:lstStyle/>
          <a:p>
            <a:fld id="{6208ED74-78C2-467A-89A9-45FED051C9DC}" type="datetimeFigureOut">
              <a:rPr lang="en-IN" smtClean="0"/>
              <a:t>24-11-2023</a:t>
            </a:fld>
            <a:endParaRPr lang="en-IN"/>
          </a:p>
        </p:txBody>
      </p:sp>
      <p:sp>
        <p:nvSpPr>
          <p:cNvPr id="5" name="Footer Placeholder 4">
            <a:extLst>
              <a:ext uri="{FF2B5EF4-FFF2-40B4-BE49-F238E27FC236}">
                <a16:creationId xmlns:a16="http://schemas.microsoft.com/office/drawing/2014/main" id="{F4535A20-5900-B40A-A6A1-E4E8BEE81C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E65464-1634-9D8B-540B-09BF50E83F0E}"/>
              </a:ext>
            </a:extLst>
          </p:cNvPr>
          <p:cNvSpPr>
            <a:spLocks noGrp="1"/>
          </p:cNvSpPr>
          <p:nvPr>
            <p:ph type="sldNum" sz="quarter" idx="12"/>
          </p:nvPr>
        </p:nvSpPr>
        <p:spPr/>
        <p:txBody>
          <a:bodyPr/>
          <a:lstStyle/>
          <a:p>
            <a:fld id="{3A8895C6-85B0-4C16-B203-7D66E24D7F04}" type="slidenum">
              <a:rPr lang="en-IN" smtClean="0"/>
              <a:t>‹#›</a:t>
            </a:fld>
            <a:endParaRPr lang="en-IN"/>
          </a:p>
        </p:txBody>
      </p:sp>
    </p:spTree>
    <p:extLst>
      <p:ext uri="{BB962C8B-B14F-4D97-AF65-F5344CB8AC3E}">
        <p14:creationId xmlns:p14="http://schemas.microsoft.com/office/powerpoint/2010/main" val="225950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7EB90-6294-DFF4-192D-3AD437DDD3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BF2B1C-ACF3-9B6F-DF4C-B9FFECC6F7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6DC495-C894-967C-0496-476820B1F59A}"/>
              </a:ext>
            </a:extLst>
          </p:cNvPr>
          <p:cNvSpPr>
            <a:spLocks noGrp="1"/>
          </p:cNvSpPr>
          <p:nvPr>
            <p:ph type="dt" sz="half" idx="10"/>
          </p:nvPr>
        </p:nvSpPr>
        <p:spPr/>
        <p:txBody>
          <a:bodyPr/>
          <a:lstStyle/>
          <a:p>
            <a:fld id="{6208ED74-78C2-467A-89A9-45FED051C9DC}" type="datetimeFigureOut">
              <a:rPr lang="en-IN" smtClean="0"/>
              <a:t>24-11-2023</a:t>
            </a:fld>
            <a:endParaRPr lang="en-IN"/>
          </a:p>
        </p:txBody>
      </p:sp>
      <p:sp>
        <p:nvSpPr>
          <p:cNvPr id="5" name="Footer Placeholder 4">
            <a:extLst>
              <a:ext uri="{FF2B5EF4-FFF2-40B4-BE49-F238E27FC236}">
                <a16:creationId xmlns:a16="http://schemas.microsoft.com/office/drawing/2014/main" id="{AF5218EB-1A1E-AA47-3AB3-9EFA3A9B18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87EC4B-5F74-9C1A-C1C2-DFB0D9E149E8}"/>
              </a:ext>
            </a:extLst>
          </p:cNvPr>
          <p:cNvSpPr>
            <a:spLocks noGrp="1"/>
          </p:cNvSpPr>
          <p:nvPr>
            <p:ph type="sldNum" sz="quarter" idx="12"/>
          </p:nvPr>
        </p:nvSpPr>
        <p:spPr/>
        <p:txBody>
          <a:bodyPr/>
          <a:lstStyle/>
          <a:p>
            <a:fld id="{3A8895C6-85B0-4C16-B203-7D66E24D7F04}" type="slidenum">
              <a:rPr lang="en-IN" smtClean="0"/>
              <a:t>‹#›</a:t>
            </a:fld>
            <a:endParaRPr lang="en-IN"/>
          </a:p>
        </p:txBody>
      </p:sp>
    </p:spTree>
    <p:extLst>
      <p:ext uri="{BB962C8B-B14F-4D97-AF65-F5344CB8AC3E}">
        <p14:creationId xmlns:p14="http://schemas.microsoft.com/office/powerpoint/2010/main" val="344326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AD418-737A-879A-BA0D-0EC5DB7D8E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D0C217-11E4-FFDD-2CF4-8E79D2E629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E30B9ED-B13A-2DAF-2646-5ED80B0F67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3B5802-6158-C2A9-C05F-F6E27348B29A}"/>
              </a:ext>
            </a:extLst>
          </p:cNvPr>
          <p:cNvSpPr>
            <a:spLocks noGrp="1"/>
          </p:cNvSpPr>
          <p:nvPr>
            <p:ph type="dt" sz="half" idx="10"/>
          </p:nvPr>
        </p:nvSpPr>
        <p:spPr/>
        <p:txBody>
          <a:bodyPr/>
          <a:lstStyle/>
          <a:p>
            <a:fld id="{6208ED74-78C2-467A-89A9-45FED051C9DC}" type="datetimeFigureOut">
              <a:rPr lang="en-IN" smtClean="0"/>
              <a:t>24-11-2023</a:t>
            </a:fld>
            <a:endParaRPr lang="en-IN"/>
          </a:p>
        </p:txBody>
      </p:sp>
      <p:sp>
        <p:nvSpPr>
          <p:cNvPr id="6" name="Footer Placeholder 5">
            <a:extLst>
              <a:ext uri="{FF2B5EF4-FFF2-40B4-BE49-F238E27FC236}">
                <a16:creationId xmlns:a16="http://schemas.microsoft.com/office/drawing/2014/main" id="{56EC55D3-B8BD-B5F1-C110-281F51DECB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9F31BA-8A7F-39C5-0A55-CA03CFD8106E}"/>
              </a:ext>
            </a:extLst>
          </p:cNvPr>
          <p:cNvSpPr>
            <a:spLocks noGrp="1"/>
          </p:cNvSpPr>
          <p:nvPr>
            <p:ph type="sldNum" sz="quarter" idx="12"/>
          </p:nvPr>
        </p:nvSpPr>
        <p:spPr/>
        <p:txBody>
          <a:bodyPr/>
          <a:lstStyle/>
          <a:p>
            <a:fld id="{3A8895C6-85B0-4C16-B203-7D66E24D7F04}" type="slidenum">
              <a:rPr lang="en-IN" smtClean="0"/>
              <a:t>‹#›</a:t>
            </a:fld>
            <a:endParaRPr lang="en-IN"/>
          </a:p>
        </p:txBody>
      </p:sp>
    </p:spTree>
    <p:extLst>
      <p:ext uri="{BB962C8B-B14F-4D97-AF65-F5344CB8AC3E}">
        <p14:creationId xmlns:p14="http://schemas.microsoft.com/office/powerpoint/2010/main" val="3642115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AB97-34BA-1C4A-8059-BF1FA4C162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42D4EB-4C80-4D98-D415-6DE8E47DAD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2F8824-691F-A1FB-41E4-78F6002CFE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04D742-0A6F-468F-E33E-EF29CB1E79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F3349-FD18-BF8D-7479-532F379CA1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7C1D1B3-767D-EB76-1B7B-BED2AF7DBE96}"/>
              </a:ext>
            </a:extLst>
          </p:cNvPr>
          <p:cNvSpPr>
            <a:spLocks noGrp="1"/>
          </p:cNvSpPr>
          <p:nvPr>
            <p:ph type="dt" sz="half" idx="10"/>
          </p:nvPr>
        </p:nvSpPr>
        <p:spPr/>
        <p:txBody>
          <a:bodyPr/>
          <a:lstStyle/>
          <a:p>
            <a:fld id="{6208ED74-78C2-467A-89A9-45FED051C9DC}" type="datetimeFigureOut">
              <a:rPr lang="en-IN" smtClean="0"/>
              <a:t>24-11-2023</a:t>
            </a:fld>
            <a:endParaRPr lang="en-IN"/>
          </a:p>
        </p:txBody>
      </p:sp>
      <p:sp>
        <p:nvSpPr>
          <p:cNvPr id="8" name="Footer Placeholder 7">
            <a:extLst>
              <a:ext uri="{FF2B5EF4-FFF2-40B4-BE49-F238E27FC236}">
                <a16:creationId xmlns:a16="http://schemas.microsoft.com/office/drawing/2014/main" id="{94EDF2B7-E889-1071-18E5-05943039CF6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06238E1-282D-0403-F94C-EBBEDC85B4E0}"/>
              </a:ext>
            </a:extLst>
          </p:cNvPr>
          <p:cNvSpPr>
            <a:spLocks noGrp="1"/>
          </p:cNvSpPr>
          <p:nvPr>
            <p:ph type="sldNum" sz="quarter" idx="12"/>
          </p:nvPr>
        </p:nvSpPr>
        <p:spPr/>
        <p:txBody>
          <a:bodyPr/>
          <a:lstStyle/>
          <a:p>
            <a:fld id="{3A8895C6-85B0-4C16-B203-7D66E24D7F04}" type="slidenum">
              <a:rPr lang="en-IN" smtClean="0"/>
              <a:t>‹#›</a:t>
            </a:fld>
            <a:endParaRPr lang="en-IN"/>
          </a:p>
        </p:txBody>
      </p:sp>
    </p:spTree>
    <p:extLst>
      <p:ext uri="{BB962C8B-B14F-4D97-AF65-F5344CB8AC3E}">
        <p14:creationId xmlns:p14="http://schemas.microsoft.com/office/powerpoint/2010/main" val="1397969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F7018-1976-F0FC-701A-EB615030D2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C6A44B-9E74-587E-EF8B-D5840DA1ACAA}"/>
              </a:ext>
            </a:extLst>
          </p:cNvPr>
          <p:cNvSpPr>
            <a:spLocks noGrp="1"/>
          </p:cNvSpPr>
          <p:nvPr>
            <p:ph type="dt" sz="half" idx="10"/>
          </p:nvPr>
        </p:nvSpPr>
        <p:spPr/>
        <p:txBody>
          <a:bodyPr/>
          <a:lstStyle/>
          <a:p>
            <a:fld id="{6208ED74-78C2-467A-89A9-45FED051C9DC}" type="datetimeFigureOut">
              <a:rPr lang="en-IN" smtClean="0"/>
              <a:t>24-11-2023</a:t>
            </a:fld>
            <a:endParaRPr lang="en-IN"/>
          </a:p>
        </p:txBody>
      </p:sp>
      <p:sp>
        <p:nvSpPr>
          <p:cNvPr id="4" name="Footer Placeholder 3">
            <a:extLst>
              <a:ext uri="{FF2B5EF4-FFF2-40B4-BE49-F238E27FC236}">
                <a16:creationId xmlns:a16="http://schemas.microsoft.com/office/drawing/2014/main" id="{65825E0D-ECB4-227D-F8CF-B82435DACA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EA7B292-AB26-9889-6855-6D3EE93BAA95}"/>
              </a:ext>
            </a:extLst>
          </p:cNvPr>
          <p:cNvSpPr>
            <a:spLocks noGrp="1"/>
          </p:cNvSpPr>
          <p:nvPr>
            <p:ph type="sldNum" sz="quarter" idx="12"/>
          </p:nvPr>
        </p:nvSpPr>
        <p:spPr/>
        <p:txBody>
          <a:bodyPr/>
          <a:lstStyle/>
          <a:p>
            <a:fld id="{3A8895C6-85B0-4C16-B203-7D66E24D7F04}" type="slidenum">
              <a:rPr lang="en-IN" smtClean="0"/>
              <a:t>‹#›</a:t>
            </a:fld>
            <a:endParaRPr lang="en-IN"/>
          </a:p>
        </p:txBody>
      </p:sp>
    </p:spTree>
    <p:extLst>
      <p:ext uri="{BB962C8B-B14F-4D97-AF65-F5344CB8AC3E}">
        <p14:creationId xmlns:p14="http://schemas.microsoft.com/office/powerpoint/2010/main" val="3318300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BB19F3-07D9-5B3F-5230-1ACDA7F218AB}"/>
              </a:ext>
            </a:extLst>
          </p:cNvPr>
          <p:cNvSpPr>
            <a:spLocks noGrp="1"/>
          </p:cNvSpPr>
          <p:nvPr>
            <p:ph type="dt" sz="half" idx="10"/>
          </p:nvPr>
        </p:nvSpPr>
        <p:spPr/>
        <p:txBody>
          <a:bodyPr/>
          <a:lstStyle/>
          <a:p>
            <a:fld id="{6208ED74-78C2-467A-89A9-45FED051C9DC}" type="datetimeFigureOut">
              <a:rPr lang="en-IN" smtClean="0"/>
              <a:t>24-11-2023</a:t>
            </a:fld>
            <a:endParaRPr lang="en-IN"/>
          </a:p>
        </p:txBody>
      </p:sp>
      <p:sp>
        <p:nvSpPr>
          <p:cNvPr id="3" name="Footer Placeholder 2">
            <a:extLst>
              <a:ext uri="{FF2B5EF4-FFF2-40B4-BE49-F238E27FC236}">
                <a16:creationId xmlns:a16="http://schemas.microsoft.com/office/drawing/2014/main" id="{4FD39C64-0F83-0335-BD8C-EDE6B3ED694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1CA2A0B-BEE5-725E-4545-89774604E368}"/>
              </a:ext>
            </a:extLst>
          </p:cNvPr>
          <p:cNvSpPr>
            <a:spLocks noGrp="1"/>
          </p:cNvSpPr>
          <p:nvPr>
            <p:ph type="sldNum" sz="quarter" idx="12"/>
          </p:nvPr>
        </p:nvSpPr>
        <p:spPr/>
        <p:txBody>
          <a:bodyPr/>
          <a:lstStyle/>
          <a:p>
            <a:fld id="{3A8895C6-85B0-4C16-B203-7D66E24D7F04}" type="slidenum">
              <a:rPr lang="en-IN" smtClean="0"/>
              <a:t>‹#›</a:t>
            </a:fld>
            <a:endParaRPr lang="en-IN"/>
          </a:p>
        </p:txBody>
      </p:sp>
    </p:spTree>
    <p:extLst>
      <p:ext uri="{BB962C8B-B14F-4D97-AF65-F5344CB8AC3E}">
        <p14:creationId xmlns:p14="http://schemas.microsoft.com/office/powerpoint/2010/main" val="1412983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27733-FF68-01D6-792B-75741C5596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263BB2B-0CAD-40D0-4090-8CA799069D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B12E4BD-E51D-6648-CBB5-5805AB69AB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DFB4ED-E5BE-9635-CC4A-99FF5B527A6E}"/>
              </a:ext>
            </a:extLst>
          </p:cNvPr>
          <p:cNvSpPr>
            <a:spLocks noGrp="1"/>
          </p:cNvSpPr>
          <p:nvPr>
            <p:ph type="dt" sz="half" idx="10"/>
          </p:nvPr>
        </p:nvSpPr>
        <p:spPr/>
        <p:txBody>
          <a:bodyPr/>
          <a:lstStyle/>
          <a:p>
            <a:fld id="{6208ED74-78C2-467A-89A9-45FED051C9DC}" type="datetimeFigureOut">
              <a:rPr lang="en-IN" smtClean="0"/>
              <a:t>24-11-2023</a:t>
            </a:fld>
            <a:endParaRPr lang="en-IN"/>
          </a:p>
        </p:txBody>
      </p:sp>
      <p:sp>
        <p:nvSpPr>
          <p:cNvPr id="6" name="Footer Placeholder 5">
            <a:extLst>
              <a:ext uri="{FF2B5EF4-FFF2-40B4-BE49-F238E27FC236}">
                <a16:creationId xmlns:a16="http://schemas.microsoft.com/office/drawing/2014/main" id="{1307DF75-18BA-7DE6-91F2-2203AD47AA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814C61-8606-15B1-873C-A2AF6807A13A}"/>
              </a:ext>
            </a:extLst>
          </p:cNvPr>
          <p:cNvSpPr>
            <a:spLocks noGrp="1"/>
          </p:cNvSpPr>
          <p:nvPr>
            <p:ph type="sldNum" sz="quarter" idx="12"/>
          </p:nvPr>
        </p:nvSpPr>
        <p:spPr/>
        <p:txBody>
          <a:bodyPr/>
          <a:lstStyle/>
          <a:p>
            <a:fld id="{3A8895C6-85B0-4C16-B203-7D66E24D7F04}" type="slidenum">
              <a:rPr lang="en-IN" smtClean="0"/>
              <a:t>‹#›</a:t>
            </a:fld>
            <a:endParaRPr lang="en-IN"/>
          </a:p>
        </p:txBody>
      </p:sp>
    </p:spTree>
    <p:extLst>
      <p:ext uri="{BB962C8B-B14F-4D97-AF65-F5344CB8AC3E}">
        <p14:creationId xmlns:p14="http://schemas.microsoft.com/office/powerpoint/2010/main" val="3341217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F8F17-D7C3-71BB-9C3D-16B80E6932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BD4D06-2EAD-300A-7D39-0750CBBD5E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CA13077-5A73-30BE-2EA9-FDFBA23E85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5388B9-A0D3-8D59-3973-8D89CC735AAC}"/>
              </a:ext>
            </a:extLst>
          </p:cNvPr>
          <p:cNvSpPr>
            <a:spLocks noGrp="1"/>
          </p:cNvSpPr>
          <p:nvPr>
            <p:ph type="dt" sz="half" idx="10"/>
          </p:nvPr>
        </p:nvSpPr>
        <p:spPr/>
        <p:txBody>
          <a:bodyPr/>
          <a:lstStyle/>
          <a:p>
            <a:fld id="{6208ED74-78C2-467A-89A9-45FED051C9DC}" type="datetimeFigureOut">
              <a:rPr lang="en-IN" smtClean="0"/>
              <a:t>24-11-2023</a:t>
            </a:fld>
            <a:endParaRPr lang="en-IN"/>
          </a:p>
        </p:txBody>
      </p:sp>
      <p:sp>
        <p:nvSpPr>
          <p:cNvPr id="6" name="Footer Placeholder 5">
            <a:extLst>
              <a:ext uri="{FF2B5EF4-FFF2-40B4-BE49-F238E27FC236}">
                <a16:creationId xmlns:a16="http://schemas.microsoft.com/office/drawing/2014/main" id="{6B42E8A3-23DF-08F2-C985-526FC84D76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D2F8F9-2941-6E8B-165C-605EAC94E389}"/>
              </a:ext>
            </a:extLst>
          </p:cNvPr>
          <p:cNvSpPr>
            <a:spLocks noGrp="1"/>
          </p:cNvSpPr>
          <p:nvPr>
            <p:ph type="sldNum" sz="quarter" idx="12"/>
          </p:nvPr>
        </p:nvSpPr>
        <p:spPr/>
        <p:txBody>
          <a:bodyPr/>
          <a:lstStyle/>
          <a:p>
            <a:fld id="{3A8895C6-85B0-4C16-B203-7D66E24D7F04}" type="slidenum">
              <a:rPr lang="en-IN" smtClean="0"/>
              <a:t>‹#›</a:t>
            </a:fld>
            <a:endParaRPr lang="en-IN"/>
          </a:p>
        </p:txBody>
      </p:sp>
    </p:spTree>
    <p:extLst>
      <p:ext uri="{BB962C8B-B14F-4D97-AF65-F5344CB8AC3E}">
        <p14:creationId xmlns:p14="http://schemas.microsoft.com/office/powerpoint/2010/main" val="2545117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CD0AF3-240D-F5A8-9A89-B92C17E3F1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F51E0B-2A1F-02E1-6803-D04320FD33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996336-BA85-5D2D-95D3-565AAC88E6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08ED74-78C2-467A-89A9-45FED051C9DC}" type="datetimeFigureOut">
              <a:rPr lang="en-IN" smtClean="0"/>
              <a:t>24-11-2023</a:t>
            </a:fld>
            <a:endParaRPr lang="en-IN"/>
          </a:p>
        </p:txBody>
      </p:sp>
      <p:sp>
        <p:nvSpPr>
          <p:cNvPr id="5" name="Footer Placeholder 4">
            <a:extLst>
              <a:ext uri="{FF2B5EF4-FFF2-40B4-BE49-F238E27FC236}">
                <a16:creationId xmlns:a16="http://schemas.microsoft.com/office/drawing/2014/main" id="{AC9A6381-4FA6-5531-A4A0-AF04E6D9B8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7181A28-D5BC-897A-4B3B-2A3F235A71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8895C6-85B0-4C16-B203-7D66E24D7F04}" type="slidenum">
              <a:rPr lang="en-IN" smtClean="0"/>
              <a:t>‹#›</a:t>
            </a:fld>
            <a:endParaRPr lang="en-IN"/>
          </a:p>
        </p:txBody>
      </p:sp>
    </p:spTree>
    <p:extLst>
      <p:ext uri="{BB962C8B-B14F-4D97-AF65-F5344CB8AC3E}">
        <p14:creationId xmlns:p14="http://schemas.microsoft.com/office/powerpoint/2010/main" val="761253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B13A8F-7A46-F6FF-1733-5F621F0197E5}"/>
              </a:ext>
            </a:extLst>
          </p:cNvPr>
          <p:cNvSpPr>
            <a:spLocks noGrp="1"/>
          </p:cNvSpPr>
          <p:nvPr>
            <p:ph type="ctrTitle"/>
          </p:nvPr>
        </p:nvSpPr>
        <p:spPr>
          <a:xfrm>
            <a:off x="-1351280" y="1767839"/>
            <a:ext cx="10881360" cy="1020762"/>
          </a:xfrm>
        </p:spPr>
        <p:txBody>
          <a:bodyPr>
            <a:normAutofit/>
          </a:bodyPr>
          <a:lstStyle/>
          <a:p>
            <a:r>
              <a:rPr lang="en-IN" i="0" dirty="0">
                <a:solidFill>
                  <a:schemeClr val="bg1"/>
                </a:solidFill>
                <a:effectLst/>
                <a:latin typeface="Segoe UI Light" panose="020B0502040204020203" pitchFamily="34" charset="0"/>
                <a:cs typeface="Segoe UI Light" panose="020B0502040204020203" pitchFamily="34" charset="0"/>
              </a:rPr>
              <a:t>Quantum Computing </a:t>
            </a:r>
            <a:endParaRPr lang="en-IN" dirty="0">
              <a:solidFill>
                <a:schemeClr val="bg1"/>
              </a:solidFill>
              <a:latin typeface="Segoe UI Light" panose="020B0502040204020203" pitchFamily="34" charset="0"/>
              <a:cs typeface="Segoe UI Light" panose="020B0502040204020203" pitchFamily="34" charset="0"/>
            </a:endParaRPr>
          </a:p>
        </p:txBody>
      </p:sp>
      <p:sp>
        <p:nvSpPr>
          <p:cNvPr id="5" name="Subtitle 4">
            <a:extLst>
              <a:ext uri="{FF2B5EF4-FFF2-40B4-BE49-F238E27FC236}">
                <a16:creationId xmlns:a16="http://schemas.microsoft.com/office/drawing/2014/main" id="{2E6DBF7C-71A5-ED78-1F72-B74171F3F7AE}"/>
              </a:ext>
            </a:extLst>
          </p:cNvPr>
          <p:cNvSpPr>
            <a:spLocks noGrp="1"/>
          </p:cNvSpPr>
          <p:nvPr>
            <p:ph type="subTitle" idx="1"/>
          </p:nvPr>
        </p:nvSpPr>
        <p:spPr>
          <a:xfrm>
            <a:off x="505461" y="2972277"/>
            <a:ext cx="6121400" cy="477202"/>
          </a:xfrm>
        </p:spPr>
        <p:txBody>
          <a:bodyPr>
            <a:normAutofit/>
          </a:bodyPr>
          <a:lstStyle/>
          <a:p>
            <a:r>
              <a:rPr lang="en-US" b="1" i="0" dirty="0">
                <a:solidFill>
                  <a:schemeClr val="bg1"/>
                </a:solidFill>
                <a:effectLst/>
                <a:latin typeface="Segoe UI Light" panose="020B0502040204020203" pitchFamily="34" charset="0"/>
                <a:cs typeface="Segoe UI Light" panose="020B0502040204020203" pitchFamily="34" charset="0"/>
              </a:rPr>
              <a:t>The end of Public Key Cryptography</a:t>
            </a:r>
            <a:endParaRPr lang="en-IN" dirty="0">
              <a:solidFill>
                <a:schemeClr val="bg1"/>
              </a:solidFill>
              <a:latin typeface="Segoe UI Light" panose="020B0502040204020203" pitchFamily="34" charset="0"/>
              <a:cs typeface="Segoe UI Light" panose="020B0502040204020203" pitchFamily="34" charset="0"/>
            </a:endParaRPr>
          </a:p>
        </p:txBody>
      </p:sp>
      <p:sp>
        <p:nvSpPr>
          <p:cNvPr id="6" name="Subtitle 4">
            <a:extLst>
              <a:ext uri="{FF2B5EF4-FFF2-40B4-BE49-F238E27FC236}">
                <a16:creationId xmlns:a16="http://schemas.microsoft.com/office/drawing/2014/main" id="{B3C8B506-AE7C-1A76-F4DC-0D0A2EC51DBF}"/>
              </a:ext>
            </a:extLst>
          </p:cNvPr>
          <p:cNvSpPr txBox="1">
            <a:spLocks/>
          </p:cNvSpPr>
          <p:nvPr/>
        </p:nvSpPr>
        <p:spPr>
          <a:xfrm>
            <a:off x="9194800" y="4069399"/>
            <a:ext cx="2153920" cy="477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bg1"/>
                </a:solidFill>
                <a:latin typeface="Segoe UI Light" panose="020B0502040204020203" pitchFamily="34" charset="0"/>
                <a:cs typeface="Segoe UI Light" panose="020B0502040204020203" pitchFamily="34" charset="0"/>
              </a:rPr>
              <a:t>Praveen Kumar</a:t>
            </a:r>
            <a:endParaRPr lang="en-IN"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51199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1CC54DF-7F83-E9AA-B698-1E841918AAAA}"/>
              </a:ext>
            </a:extLst>
          </p:cNvPr>
          <p:cNvSpPr txBox="1">
            <a:spLocks/>
          </p:cNvSpPr>
          <p:nvPr/>
        </p:nvSpPr>
        <p:spPr>
          <a:xfrm>
            <a:off x="1737360" y="3015139"/>
            <a:ext cx="9144000" cy="827722"/>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dirty="0">
              <a:solidFill>
                <a:schemeClr val="bg1"/>
              </a:solidFill>
            </a:endParaRPr>
          </a:p>
        </p:txBody>
      </p:sp>
      <p:sp>
        <p:nvSpPr>
          <p:cNvPr id="7" name="TextBox 6">
            <a:extLst>
              <a:ext uri="{FF2B5EF4-FFF2-40B4-BE49-F238E27FC236}">
                <a16:creationId xmlns:a16="http://schemas.microsoft.com/office/drawing/2014/main" id="{E0269F17-DD8E-7015-D4AE-FC44EC03E861}"/>
              </a:ext>
            </a:extLst>
          </p:cNvPr>
          <p:cNvSpPr txBox="1"/>
          <p:nvPr/>
        </p:nvSpPr>
        <p:spPr>
          <a:xfrm>
            <a:off x="224790" y="289242"/>
            <a:ext cx="11275060" cy="4524315"/>
          </a:xfrm>
          <a:prstGeom prst="rect">
            <a:avLst/>
          </a:prstGeom>
          <a:noFill/>
        </p:spPr>
        <p:txBody>
          <a:bodyPr wrap="square">
            <a:spAutoFit/>
          </a:bodyPr>
          <a:lstStyle/>
          <a:p>
            <a:pPr marL="457200" indent="-457200">
              <a:buFont typeface="Arial" panose="020B0604020202020204" pitchFamily="34" charset="0"/>
              <a:buChar char="•"/>
            </a:pPr>
            <a:r>
              <a:rPr lang="en-US" sz="7200" b="1" i="0" dirty="0">
                <a:solidFill>
                  <a:schemeClr val="bg1"/>
                </a:solidFill>
                <a:effectLst/>
                <a:latin typeface="Söhne"/>
              </a:rPr>
              <a:t>Entanglement:</a:t>
            </a:r>
          </a:p>
          <a:p>
            <a:r>
              <a:rPr lang="en-US" sz="3000" b="1" dirty="0">
                <a:solidFill>
                  <a:schemeClr val="bg1"/>
                </a:solidFill>
                <a:latin typeface="Söhne"/>
              </a:rPr>
              <a:t>LAW:</a:t>
            </a:r>
            <a:r>
              <a:rPr lang="en-US" sz="3000" b="0" i="0" dirty="0">
                <a:solidFill>
                  <a:schemeClr val="bg1"/>
                </a:solidFill>
                <a:effectLst/>
                <a:latin typeface="Söhne"/>
              </a:rPr>
              <a:t> Entanglement is a quantum phenomenon where particles become correlated in such a way that the state of one particle is directly related to the state of another, regardless of the distance between them</a:t>
            </a:r>
            <a:endParaRPr lang="en-US" sz="3000" b="1" i="0" dirty="0">
              <a:solidFill>
                <a:schemeClr val="bg1"/>
              </a:solidFill>
              <a:effectLst/>
              <a:latin typeface="Söhne"/>
            </a:endParaRPr>
          </a:p>
          <a:p>
            <a:endParaRPr lang="en-US" sz="3200" dirty="0">
              <a:solidFill>
                <a:schemeClr val="bg1"/>
              </a:solidFill>
              <a:latin typeface="Söhne"/>
            </a:endParaRPr>
          </a:p>
          <a:p>
            <a:endParaRPr lang="en-US" sz="3200" dirty="0">
              <a:solidFill>
                <a:schemeClr val="bg1"/>
              </a:solidFill>
              <a:latin typeface="Söhne"/>
            </a:endParaRPr>
          </a:p>
          <a:p>
            <a:endParaRPr lang="en-US" sz="3200" dirty="0">
              <a:solidFill>
                <a:schemeClr val="bg1"/>
              </a:solidFill>
              <a:latin typeface="Söhne"/>
            </a:endParaRPr>
          </a:p>
        </p:txBody>
      </p:sp>
      <p:pic>
        <p:nvPicPr>
          <p:cNvPr id="4098" name="Picture 2" descr="What is quantum entanglement? A physicist explains the science of  Einstein's 'spooky action at a distance'">
            <a:extLst>
              <a:ext uri="{FF2B5EF4-FFF2-40B4-BE49-F238E27FC236}">
                <a16:creationId xmlns:a16="http://schemas.microsoft.com/office/drawing/2014/main" id="{388D4B6E-F199-6424-50EF-3DB00B3638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507" t="8450" r="53520" b="7477"/>
          <a:stretch/>
        </p:blipFill>
        <p:spPr bwMode="auto">
          <a:xfrm>
            <a:off x="9997440" y="3878420"/>
            <a:ext cx="2092960" cy="235473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What is quantum entanglement? A physicist explains the science of  Einstein's 'spooky action at a distance'">
            <a:extLst>
              <a:ext uri="{FF2B5EF4-FFF2-40B4-BE49-F238E27FC236}">
                <a16:creationId xmlns:a16="http://schemas.microsoft.com/office/drawing/2014/main" id="{16281E86-9540-046A-2BD1-466907B468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413" t="15588" r="22907" b="12036"/>
          <a:stretch/>
        </p:blipFill>
        <p:spPr bwMode="auto">
          <a:xfrm>
            <a:off x="224790" y="3720941"/>
            <a:ext cx="2092960" cy="242585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Blue Light Line PNG Transparent Images Free Download ...">
            <a:extLst>
              <a:ext uri="{FF2B5EF4-FFF2-40B4-BE49-F238E27FC236}">
                <a16:creationId xmlns:a16="http://schemas.microsoft.com/office/drawing/2014/main" id="{EAC1DD4A-D3F3-47C8-017B-F274D0BE88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4733" b="45489"/>
          <a:stretch/>
        </p:blipFill>
        <p:spPr bwMode="auto">
          <a:xfrm>
            <a:off x="2317750" y="4645917"/>
            <a:ext cx="7679690" cy="335280"/>
          </a:xfrm>
          <a:prstGeom prst="rect">
            <a:avLst/>
          </a:prstGeom>
          <a:noFill/>
          <a:effectLst>
            <a:outerShdw blurRad="50800" dist="50800" dir="5400000" algn="ctr" rotWithShape="0">
              <a:srgbClr val="000000">
                <a:alpha val="0"/>
              </a:srgbClr>
            </a:outerShdw>
            <a:reflection stA="0" endPos="65000" dist="50800" dir="5400000" sy="-100000" algn="bl" rotWithShape="0"/>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288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0323D-7FDC-1D13-CB3D-1F03728FCB8A}"/>
              </a:ext>
            </a:extLst>
          </p:cNvPr>
          <p:cNvSpPr>
            <a:spLocks noGrp="1"/>
          </p:cNvSpPr>
          <p:nvPr>
            <p:ph type="ctrTitle"/>
          </p:nvPr>
        </p:nvSpPr>
        <p:spPr>
          <a:xfrm>
            <a:off x="2021840" y="1742360"/>
            <a:ext cx="7843520" cy="1838800"/>
          </a:xfrm>
        </p:spPr>
        <p:txBody>
          <a:bodyPr>
            <a:normAutofit/>
          </a:bodyPr>
          <a:lstStyle/>
          <a:p>
            <a:r>
              <a:rPr lang="en-IN" dirty="0">
                <a:solidFill>
                  <a:schemeClr val="bg1"/>
                </a:solidFill>
              </a:rPr>
              <a:t>Breaking the Encryption </a:t>
            </a:r>
          </a:p>
        </p:txBody>
      </p:sp>
      <p:sp>
        <p:nvSpPr>
          <p:cNvPr id="3" name="Subtitle 2">
            <a:extLst>
              <a:ext uri="{FF2B5EF4-FFF2-40B4-BE49-F238E27FC236}">
                <a16:creationId xmlns:a16="http://schemas.microsoft.com/office/drawing/2014/main" id="{D74D6208-3B38-7BFC-789F-B4E8CE27750F}"/>
              </a:ext>
            </a:extLst>
          </p:cNvPr>
          <p:cNvSpPr>
            <a:spLocks noGrp="1"/>
          </p:cNvSpPr>
          <p:nvPr>
            <p:ph type="subTitle" idx="1"/>
          </p:nvPr>
        </p:nvSpPr>
        <p:spPr>
          <a:xfrm>
            <a:off x="1275080" y="3779680"/>
            <a:ext cx="9144000" cy="1655762"/>
          </a:xfrm>
        </p:spPr>
        <p:txBody>
          <a:bodyPr/>
          <a:lstStyle/>
          <a:p>
            <a:r>
              <a:rPr lang="en-IN" dirty="0">
                <a:solidFill>
                  <a:schemeClr val="bg1"/>
                </a:solidFill>
              </a:rPr>
              <a:t>RSA Algorithm</a:t>
            </a:r>
          </a:p>
        </p:txBody>
      </p:sp>
    </p:spTree>
    <p:extLst>
      <p:ext uri="{BB962C8B-B14F-4D97-AF65-F5344CB8AC3E}">
        <p14:creationId xmlns:p14="http://schemas.microsoft.com/office/powerpoint/2010/main" val="924757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2A0AF-90A8-DF9A-3D4E-5BDADE423AA3}"/>
              </a:ext>
            </a:extLst>
          </p:cNvPr>
          <p:cNvSpPr>
            <a:spLocks noGrp="1"/>
          </p:cNvSpPr>
          <p:nvPr>
            <p:ph type="title"/>
          </p:nvPr>
        </p:nvSpPr>
        <p:spPr>
          <a:xfrm>
            <a:off x="198120" y="80645"/>
            <a:ext cx="10515600" cy="1325563"/>
          </a:xfrm>
        </p:spPr>
        <p:txBody>
          <a:bodyPr/>
          <a:lstStyle/>
          <a:p>
            <a:r>
              <a:rPr lang="en-IN" dirty="0">
                <a:solidFill>
                  <a:schemeClr val="bg1"/>
                </a:solidFill>
              </a:rPr>
              <a:t>RSA Algorithm:</a:t>
            </a:r>
          </a:p>
        </p:txBody>
      </p:sp>
      <p:pic>
        <p:nvPicPr>
          <p:cNvPr id="4" name="Picture 3">
            <a:extLst>
              <a:ext uri="{FF2B5EF4-FFF2-40B4-BE49-F238E27FC236}">
                <a16:creationId xmlns:a16="http://schemas.microsoft.com/office/drawing/2014/main" id="{DF085FDB-04DE-DAD1-FC97-178089B38DBD}"/>
              </a:ext>
            </a:extLst>
          </p:cNvPr>
          <p:cNvPicPr>
            <a:picLocks noChangeAspect="1"/>
          </p:cNvPicPr>
          <p:nvPr/>
        </p:nvPicPr>
        <p:blipFill>
          <a:blip r:embed="rId2"/>
          <a:stretch>
            <a:fillRect/>
          </a:stretch>
        </p:blipFill>
        <p:spPr>
          <a:xfrm>
            <a:off x="6908800" y="956285"/>
            <a:ext cx="4805680" cy="2472715"/>
          </a:xfrm>
          <a:prstGeom prst="rect">
            <a:avLst/>
          </a:prstGeom>
        </p:spPr>
      </p:pic>
      <p:sp>
        <p:nvSpPr>
          <p:cNvPr id="6" name="TextBox 5">
            <a:extLst>
              <a:ext uri="{FF2B5EF4-FFF2-40B4-BE49-F238E27FC236}">
                <a16:creationId xmlns:a16="http://schemas.microsoft.com/office/drawing/2014/main" id="{E3F25F46-8DB9-B249-79F1-2E713EF79090}"/>
              </a:ext>
            </a:extLst>
          </p:cNvPr>
          <p:cNvSpPr txBox="1"/>
          <p:nvPr/>
        </p:nvSpPr>
        <p:spPr>
          <a:xfrm>
            <a:off x="198120" y="1111568"/>
            <a:ext cx="6121400" cy="5262979"/>
          </a:xfrm>
          <a:prstGeom prst="rect">
            <a:avLst/>
          </a:prstGeom>
          <a:noFill/>
        </p:spPr>
        <p:txBody>
          <a:bodyPr wrap="square">
            <a:spAutoFit/>
          </a:bodyPr>
          <a:lstStyle/>
          <a:p>
            <a:pPr marL="285750" indent="-285750">
              <a:buFont typeface="Arial" panose="020B0604020202020204" pitchFamily="34" charset="0"/>
              <a:buChar char="•"/>
            </a:pPr>
            <a:r>
              <a:rPr lang="en-US" sz="2800" b="0" i="0" dirty="0">
                <a:solidFill>
                  <a:schemeClr val="bg1"/>
                </a:solidFill>
                <a:effectLst/>
                <a:latin typeface="Google Sans"/>
              </a:rPr>
              <a:t>RSA was first publicly described in 1977 by Ron Rivest, Adi Shamir and Leonard Adleman of the Massachusetts Institute of Technology </a:t>
            </a:r>
            <a:r>
              <a:rPr lang="en-US" sz="2800" b="0" i="0" dirty="0">
                <a:solidFill>
                  <a:schemeClr val="bg1"/>
                </a:solidFill>
                <a:effectLst/>
                <a:latin typeface="Nunito" pitchFamily="2" charset="0"/>
              </a:rPr>
              <a:t>is an asymmetric cryptography algorithm. </a:t>
            </a:r>
          </a:p>
          <a:p>
            <a:pPr marL="285750" indent="-285750">
              <a:buFont typeface="Arial" panose="020B0604020202020204" pitchFamily="34" charset="0"/>
              <a:buChar char="•"/>
            </a:pPr>
            <a:r>
              <a:rPr lang="en-US" sz="2800" b="0" i="0" dirty="0">
                <a:solidFill>
                  <a:schemeClr val="bg1"/>
                </a:solidFill>
                <a:effectLst/>
                <a:latin typeface="Nunito" pitchFamily="2" charset="0"/>
              </a:rPr>
              <a:t>Asymmetric actually means that it works on two different keys i.e. </a:t>
            </a:r>
            <a:r>
              <a:rPr lang="en-US" sz="2800" b="1" i="0" dirty="0">
                <a:solidFill>
                  <a:schemeClr val="bg1"/>
                </a:solidFill>
                <a:effectLst/>
                <a:latin typeface="Nunito" pitchFamily="2" charset="0"/>
              </a:rPr>
              <a:t>Public Key</a:t>
            </a:r>
            <a:r>
              <a:rPr lang="en-US" sz="2800" b="0" i="0" dirty="0">
                <a:solidFill>
                  <a:schemeClr val="bg1"/>
                </a:solidFill>
                <a:effectLst/>
                <a:latin typeface="Nunito" pitchFamily="2" charset="0"/>
              </a:rPr>
              <a:t> and </a:t>
            </a:r>
            <a:r>
              <a:rPr lang="en-US" sz="2800" b="1" i="0" dirty="0">
                <a:solidFill>
                  <a:schemeClr val="bg1"/>
                </a:solidFill>
                <a:effectLst/>
                <a:latin typeface="Nunito" pitchFamily="2" charset="0"/>
              </a:rPr>
              <a:t>Private Key.</a:t>
            </a:r>
            <a:r>
              <a:rPr lang="en-US" sz="2800" b="0" i="0" dirty="0">
                <a:solidFill>
                  <a:schemeClr val="bg1"/>
                </a:solidFill>
                <a:effectLst/>
                <a:latin typeface="Nunito" pitchFamily="2" charset="0"/>
              </a:rPr>
              <a:t> </a:t>
            </a:r>
          </a:p>
          <a:p>
            <a:pPr marL="285750" indent="-285750">
              <a:buFont typeface="Arial" panose="020B0604020202020204" pitchFamily="34" charset="0"/>
              <a:buChar char="•"/>
            </a:pPr>
            <a:r>
              <a:rPr lang="en-US" sz="2800" b="0" i="0" dirty="0">
                <a:solidFill>
                  <a:schemeClr val="bg1"/>
                </a:solidFill>
                <a:effectLst/>
                <a:latin typeface="Nunito" pitchFamily="2" charset="0"/>
              </a:rPr>
              <a:t>As the name describes that the Public Key is given to everyone and the Private key is kept private.</a:t>
            </a:r>
            <a:endParaRPr lang="en-IN" sz="2800" dirty="0">
              <a:solidFill>
                <a:schemeClr val="bg1"/>
              </a:solidFill>
            </a:endParaRPr>
          </a:p>
        </p:txBody>
      </p:sp>
    </p:spTree>
    <p:extLst>
      <p:ext uri="{BB962C8B-B14F-4D97-AF65-F5344CB8AC3E}">
        <p14:creationId xmlns:p14="http://schemas.microsoft.com/office/powerpoint/2010/main" val="2612470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A4279497-D587-374A-FD35-F1AED9F20C9D}"/>
              </a:ext>
            </a:extLst>
          </p:cNvPr>
          <p:cNvSpPr>
            <a:spLocks noGrp="1"/>
          </p:cNvSpPr>
          <p:nvPr>
            <p:ph type="subTitle" idx="1"/>
          </p:nvPr>
        </p:nvSpPr>
        <p:spPr>
          <a:xfrm>
            <a:off x="111760" y="147638"/>
            <a:ext cx="4348480" cy="969962"/>
          </a:xfrm>
        </p:spPr>
        <p:txBody>
          <a:bodyPr>
            <a:noAutofit/>
          </a:bodyPr>
          <a:lstStyle/>
          <a:p>
            <a:r>
              <a:rPr lang="en-IN" sz="5000" dirty="0">
                <a:solidFill>
                  <a:schemeClr val="bg1"/>
                </a:solidFill>
              </a:rPr>
              <a:t>Working of RSA:</a:t>
            </a:r>
          </a:p>
        </p:txBody>
      </p:sp>
    </p:spTree>
    <p:extLst>
      <p:ext uri="{BB962C8B-B14F-4D97-AF65-F5344CB8AC3E}">
        <p14:creationId xmlns:p14="http://schemas.microsoft.com/office/powerpoint/2010/main" val="36821325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A4279497-D587-374A-FD35-F1AED9F20C9D}"/>
              </a:ext>
            </a:extLst>
          </p:cNvPr>
          <p:cNvSpPr>
            <a:spLocks noGrp="1"/>
          </p:cNvSpPr>
          <p:nvPr>
            <p:ph type="subTitle" idx="4294967295"/>
          </p:nvPr>
        </p:nvSpPr>
        <p:spPr>
          <a:xfrm>
            <a:off x="0" y="106998"/>
            <a:ext cx="5516880" cy="969962"/>
          </a:xfrm>
        </p:spPr>
        <p:txBody>
          <a:bodyPr>
            <a:noAutofit/>
          </a:bodyPr>
          <a:lstStyle/>
          <a:p>
            <a:r>
              <a:rPr lang="en-IN" sz="5000" dirty="0">
                <a:solidFill>
                  <a:schemeClr val="bg1"/>
                </a:solidFill>
              </a:rPr>
              <a:t> Working of RSA:</a:t>
            </a:r>
          </a:p>
        </p:txBody>
      </p:sp>
      <p:pic>
        <p:nvPicPr>
          <p:cNvPr id="2" name="Picture 6" descr="white user 2 icon">
            <a:extLst>
              <a:ext uri="{FF2B5EF4-FFF2-40B4-BE49-F238E27FC236}">
                <a16:creationId xmlns:a16="http://schemas.microsoft.com/office/drawing/2014/main" id="{7FDC269F-8B50-7610-B0C6-4943C6BB11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999" y="2522220"/>
            <a:ext cx="1813560" cy="181356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white user 2 icon">
            <a:extLst>
              <a:ext uri="{FF2B5EF4-FFF2-40B4-BE49-F238E27FC236}">
                <a16:creationId xmlns:a16="http://schemas.microsoft.com/office/drawing/2014/main" id="{BD9A200B-5DE9-6F63-95EB-72DCFBFA44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7041" y="2522220"/>
            <a:ext cx="1813560" cy="181356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5">
            <a:extLst>
              <a:ext uri="{FF2B5EF4-FFF2-40B4-BE49-F238E27FC236}">
                <a16:creationId xmlns:a16="http://schemas.microsoft.com/office/drawing/2014/main" id="{F5B35DD0-07E2-3BCB-2895-9C732DFD1C0B}"/>
              </a:ext>
            </a:extLst>
          </p:cNvPr>
          <p:cNvSpPr txBox="1">
            <a:spLocks/>
          </p:cNvSpPr>
          <p:nvPr/>
        </p:nvSpPr>
        <p:spPr>
          <a:xfrm>
            <a:off x="1496715" y="4781007"/>
            <a:ext cx="10043886" cy="5968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500" dirty="0">
                <a:solidFill>
                  <a:schemeClr val="bg1"/>
                </a:solidFill>
              </a:rPr>
              <a:t>Encrypted Information exchange Between A and B</a:t>
            </a:r>
          </a:p>
        </p:txBody>
      </p:sp>
    </p:spTree>
    <p:extLst>
      <p:ext uri="{BB962C8B-B14F-4D97-AF65-F5344CB8AC3E}">
        <p14:creationId xmlns:p14="http://schemas.microsoft.com/office/powerpoint/2010/main" val="2898695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A91B4-1104-4E75-8F7B-E14B1A87E2F1}"/>
              </a:ext>
            </a:extLst>
          </p:cNvPr>
          <p:cNvSpPr>
            <a:spLocks noGrp="1"/>
          </p:cNvSpPr>
          <p:nvPr>
            <p:ph type="title"/>
          </p:nvPr>
        </p:nvSpPr>
        <p:spPr>
          <a:xfrm>
            <a:off x="526436" y="1792495"/>
            <a:ext cx="4093030" cy="2541487"/>
          </a:xfrm>
        </p:spPr>
        <p:txBody>
          <a:bodyPr>
            <a:noAutofit/>
          </a:bodyPr>
          <a:lstStyle/>
          <a:p>
            <a:r>
              <a:rPr lang="en-IN" sz="4000" dirty="0">
                <a:solidFill>
                  <a:schemeClr val="bg1"/>
                </a:solidFill>
              </a:rPr>
              <a:t>Private keys of A:</a:t>
            </a:r>
            <a:br>
              <a:rPr lang="en-IN" sz="2000" dirty="0">
                <a:solidFill>
                  <a:schemeClr val="bg1"/>
                </a:solidFill>
              </a:rPr>
            </a:br>
            <a:r>
              <a:rPr lang="en-IN" sz="2000" dirty="0">
                <a:solidFill>
                  <a:schemeClr val="bg1"/>
                </a:solidFill>
              </a:rPr>
              <a:t>207472224618141595667734852078819970307921695222108268171682760858748021070160389964747211920170504317</a:t>
            </a:r>
            <a:br>
              <a:rPr lang="en-IN" sz="2000" dirty="0">
                <a:solidFill>
                  <a:schemeClr val="bg1"/>
                </a:solidFill>
              </a:rPr>
            </a:br>
            <a:br>
              <a:rPr lang="en-IN" sz="2000" dirty="0">
                <a:solidFill>
                  <a:schemeClr val="bg1"/>
                </a:solidFill>
              </a:rPr>
            </a:br>
            <a:r>
              <a:rPr lang="en-IN" sz="2000" dirty="0">
                <a:solidFill>
                  <a:schemeClr val="bg1"/>
                </a:solidFill>
              </a:rPr>
              <a:t>29275299914574625625899121966847505496583100844167325500773485198126916735167260215619523429714031</a:t>
            </a:r>
          </a:p>
        </p:txBody>
      </p:sp>
      <p:pic>
        <p:nvPicPr>
          <p:cNvPr id="6150" name="Picture 6" descr="white user 2 icon">
            <a:extLst>
              <a:ext uri="{FF2B5EF4-FFF2-40B4-BE49-F238E27FC236}">
                <a16:creationId xmlns:a16="http://schemas.microsoft.com/office/drawing/2014/main" id="{4075E980-A02E-7E59-F5A1-1B2CFFD77B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664" y="4796246"/>
            <a:ext cx="1813560" cy="18793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white user 2 icon">
            <a:extLst>
              <a:ext uri="{FF2B5EF4-FFF2-40B4-BE49-F238E27FC236}">
                <a16:creationId xmlns:a16="http://schemas.microsoft.com/office/drawing/2014/main" id="{7610B481-365A-130C-0249-501402B256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5144" y="4688839"/>
            <a:ext cx="1813560" cy="187938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7FBAD93D-D389-39FA-4E37-CAC9E26D2DE1}"/>
              </a:ext>
            </a:extLst>
          </p:cNvPr>
          <p:cNvSpPr txBox="1">
            <a:spLocks/>
          </p:cNvSpPr>
          <p:nvPr/>
        </p:nvSpPr>
        <p:spPr>
          <a:xfrm>
            <a:off x="6886666" y="3461638"/>
            <a:ext cx="4325258" cy="8723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IN" sz="4000" b="0" i="0" dirty="0">
                <a:solidFill>
                  <a:schemeClr val="bg1"/>
                </a:solidFill>
                <a:effectLst/>
                <a:latin typeface="Söhne"/>
              </a:rPr>
              <a:t>Private keys of B :</a:t>
            </a:r>
          </a:p>
          <a:p>
            <a:r>
              <a:rPr lang="en-IN" sz="2000" b="0" i="0" dirty="0">
                <a:solidFill>
                  <a:schemeClr val="bg1"/>
                </a:solidFill>
                <a:effectLst/>
                <a:latin typeface="Söhne"/>
              </a:rPr>
              <a:t>520264272021939929932186043108986189087034837832338446186461782847296980019451318009109265 790925282501361</a:t>
            </a:r>
          </a:p>
          <a:p>
            <a:endParaRPr lang="en-IN" sz="2000" dirty="0">
              <a:solidFill>
                <a:schemeClr val="bg1"/>
              </a:solidFill>
              <a:latin typeface="Söhne"/>
            </a:endParaRPr>
          </a:p>
          <a:p>
            <a:r>
              <a:rPr lang="en-IN" sz="2000" b="0" i="0" dirty="0">
                <a:solidFill>
                  <a:schemeClr val="bg1"/>
                </a:solidFill>
                <a:effectLst/>
                <a:latin typeface="Söhne"/>
              </a:rPr>
              <a:t>967873176867916 205948604571314545011671248868 9054389241527895222169476723695004691421605898517</a:t>
            </a:r>
            <a:endParaRPr lang="en-IN" sz="2000" dirty="0">
              <a:solidFill>
                <a:schemeClr val="bg1"/>
              </a:solidFill>
            </a:endParaRPr>
          </a:p>
        </p:txBody>
      </p:sp>
      <p:sp>
        <p:nvSpPr>
          <p:cNvPr id="11" name="Subtitle 6">
            <a:extLst>
              <a:ext uri="{FF2B5EF4-FFF2-40B4-BE49-F238E27FC236}">
                <a16:creationId xmlns:a16="http://schemas.microsoft.com/office/drawing/2014/main" id="{741A1F00-FB9E-0856-C828-0FE51817355E}"/>
              </a:ext>
            </a:extLst>
          </p:cNvPr>
          <p:cNvSpPr txBox="1">
            <a:spLocks/>
          </p:cNvSpPr>
          <p:nvPr/>
        </p:nvSpPr>
        <p:spPr>
          <a:xfrm>
            <a:off x="0" y="106998"/>
            <a:ext cx="5516880" cy="9699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5000">
                <a:solidFill>
                  <a:schemeClr val="bg1"/>
                </a:solidFill>
              </a:rPr>
              <a:t> Working of RSA:</a:t>
            </a:r>
            <a:endParaRPr lang="en-IN" sz="5000" dirty="0">
              <a:solidFill>
                <a:schemeClr val="bg1"/>
              </a:solidFill>
            </a:endParaRPr>
          </a:p>
        </p:txBody>
      </p:sp>
      <p:sp>
        <p:nvSpPr>
          <p:cNvPr id="12" name="Title 5">
            <a:extLst>
              <a:ext uri="{FF2B5EF4-FFF2-40B4-BE49-F238E27FC236}">
                <a16:creationId xmlns:a16="http://schemas.microsoft.com/office/drawing/2014/main" id="{6E6D733F-C8FA-B3E0-F6C8-172A8D9477AC}"/>
              </a:ext>
            </a:extLst>
          </p:cNvPr>
          <p:cNvSpPr txBox="1">
            <a:spLocks/>
          </p:cNvSpPr>
          <p:nvPr/>
        </p:nvSpPr>
        <p:spPr>
          <a:xfrm>
            <a:off x="2376282" y="5139039"/>
            <a:ext cx="8661833" cy="59689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IN" sz="2500" dirty="0">
                <a:solidFill>
                  <a:schemeClr val="bg1"/>
                </a:solidFill>
              </a:rPr>
              <a:t>Both A and B will consider two very large prime numbers </a:t>
            </a:r>
          </a:p>
          <a:p>
            <a:r>
              <a:rPr lang="en-IN" sz="2500" dirty="0">
                <a:solidFill>
                  <a:schemeClr val="bg1"/>
                </a:solidFill>
              </a:rPr>
              <a:t>These are the respective private keys of A and B</a:t>
            </a:r>
          </a:p>
        </p:txBody>
      </p:sp>
    </p:spTree>
    <p:extLst>
      <p:ext uri="{BB962C8B-B14F-4D97-AF65-F5344CB8AC3E}">
        <p14:creationId xmlns:p14="http://schemas.microsoft.com/office/powerpoint/2010/main" val="33093817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A91B4-1104-4E75-8F7B-E14B1A87E2F1}"/>
              </a:ext>
            </a:extLst>
          </p:cNvPr>
          <p:cNvSpPr>
            <a:spLocks noGrp="1"/>
          </p:cNvSpPr>
          <p:nvPr>
            <p:ph type="title"/>
          </p:nvPr>
        </p:nvSpPr>
        <p:spPr>
          <a:xfrm>
            <a:off x="573313" y="1384628"/>
            <a:ext cx="4093030" cy="2541487"/>
          </a:xfrm>
        </p:spPr>
        <p:txBody>
          <a:bodyPr>
            <a:noAutofit/>
          </a:bodyPr>
          <a:lstStyle/>
          <a:p>
            <a:r>
              <a:rPr lang="en-IN" sz="2000" dirty="0">
                <a:solidFill>
                  <a:schemeClr val="bg1"/>
                </a:solidFill>
              </a:rPr>
              <a:t>207472224618141595667734852078819970307921695222108268171682760858748021070160389964747211920170504317</a:t>
            </a:r>
            <a:br>
              <a:rPr lang="en-IN" sz="2000" dirty="0">
                <a:solidFill>
                  <a:schemeClr val="bg1"/>
                </a:solidFill>
              </a:rPr>
            </a:br>
            <a:r>
              <a:rPr lang="en-IN" sz="2000" dirty="0">
                <a:solidFill>
                  <a:schemeClr val="bg1"/>
                </a:solidFill>
              </a:rPr>
              <a:t>		</a:t>
            </a:r>
            <a:br>
              <a:rPr lang="en-IN" sz="2000" dirty="0">
                <a:solidFill>
                  <a:schemeClr val="bg1"/>
                </a:solidFill>
              </a:rPr>
            </a:br>
            <a:r>
              <a:rPr lang="en-IN" sz="2000" dirty="0">
                <a:solidFill>
                  <a:schemeClr val="bg1"/>
                </a:solidFill>
              </a:rPr>
              <a:t>29275299914574625625899121966847505496583100844167325500773485198126916735167260215619523429714031</a:t>
            </a:r>
          </a:p>
        </p:txBody>
      </p:sp>
      <p:pic>
        <p:nvPicPr>
          <p:cNvPr id="6150" name="Picture 6" descr="white user 2 icon">
            <a:extLst>
              <a:ext uri="{FF2B5EF4-FFF2-40B4-BE49-F238E27FC236}">
                <a16:creationId xmlns:a16="http://schemas.microsoft.com/office/drawing/2014/main" id="{4075E980-A02E-7E59-F5A1-1B2CFFD77B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96" y="4233783"/>
            <a:ext cx="1813560" cy="18793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white user 2 icon">
            <a:extLst>
              <a:ext uri="{FF2B5EF4-FFF2-40B4-BE49-F238E27FC236}">
                <a16:creationId xmlns:a16="http://schemas.microsoft.com/office/drawing/2014/main" id="{7610B481-365A-130C-0249-501402B256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5144" y="4233782"/>
            <a:ext cx="1813560" cy="187938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7FBAD93D-D389-39FA-4E37-CAC9E26D2DE1}"/>
              </a:ext>
            </a:extLst>
          </p:cNvPr>
          <p:cNvSpPr txBox="1">
            <a:spLocks/>
          </p:cNvSpPr>
          <p:nvPr/>
        </p:nvSpPr>
        <p:spPr>
          <a:xfrm>
            <a:off x="7082972" y="2992828"/>
            <a:ext cx="4325258" cy="8723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IN" sz="2000" b="0" i="0" dirty="0">
                <a:solidFill>
                  <a:schemeClr val="bg1"/>
                </a:solidFill>
                <a:effectLst/>
                <a:latin typeface="Söhne"/>
              </a:rPr>
              <a:t>520264272021939929932186043108986189087034837832338446186461782847296980019451318009109265 790925282501361</a:t>
            </a:r>
          </a:p>
          <a:p>
            <a:endParaRPr lang="en-IN" sz="2000" dirty="0">
              <a:solidFill>
                <a:schemeClr val="bg1"/>
              </a:solidFill>
              <a:latin typeface="Söhne"/>
            </a:endParaRPr>
          </a:p>
          <a:p>
            <a:r>
              <a:rPr lang="en-IN" sz="2000" b="0" i="0" dirty="0">
                <a:solidFill>
                  <a:schemeClr val="bg1"/>
                </a:solidFill>
                <a:effectLst/>
                <a:latin typeface="Söhne"/>
              </a:rPr>
              <a:t>967873176867916 205948604571314545011671248868 9054389241527895222169476723695004691421605898517</a:t>
            </a:r>
            <a:endParaRPr lang="en-IN" sz="2000" dirty="0">
              <a:solidFill>
                <a:schemeClr val="bg1"/>
              </a:solidFill>
            </a:endParaRPr>
          </a:p>
        </p:txBody>
      </p:sp>
      <p:sp>
        <p:nvSpPr>
          <p:cNvPr id="3" name="Multiplication Sign 2">
            <a:extLst>
              <a:ext uri="{FF2B5EF4-FFF2-40B4-BE49-F238E27FC236}">
                <a16:creationId xmlns:a16="http://schemas.microsoft.com/office/drawing/2014/main" id="{8EBFE6F2-E3AE-C96A-0909-FF840697C7B1}"/>
              </a:ext>
            </a:extLst>
          </p:cNvPr>
          <p:cNvSpPr/>
          <p:nvPr/>
        </p:nvSpPr>
        <p:spPr>
          <a:xfrm>
            <a:off x="2499144" y="2234457"/>
            <a:ext cx="518592" cy="420914"/>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 name="Multiplication Sign 3">
            <a:extLst>
              <a:ext uri="{FF2B5EF4-FFF2-40B4-BE49-F238E27FC236}">
                <a16:creationId xmlns:a16="http://schemas.microsoft.com/office/drawing/2014/main" id="{08B6CAEB-30EE-7AA7-98E8-B69186961CFC}"/>
              </a:ext>
            </a:extLst>
          </p:cNvPr>
          <p:cNvSpPr/>
          <p:nvPr/>
        </p:nvSpPr>
        <p:spPr>
          <a:xfrm>
            <a:off x="9433560" y="2238086"/>
            <a:ext cx="518592" cy="420914"/>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5" name="Subtitle 6">
            <a:extLst>
              <a:ext uri="{FF2B5EF4-FFF2-40B4-BE49-F238E27FC236}">
                <a16:creationId xmlns:a16="http://schemas.microsoft.com/office/drawing/2014/main" id="{9152D8C9-9A64-5C5E-4DDC-4DC9480795CF}"/>
              </a:ext>
            </a:extLst>
          </p:cNvPr>
          <p:cNvSpPr txBox="1">
            <a:spLocks/>
          </p:cNvSpPr>
          <p:nvPr/>
        </p:nvSpPr>
        <p:spPr>
          <a:xfrm>
            <a:off x="0" y="106998"/>
            <a:ext cx="5516880" cy="9699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5000">
                <a:solidFill>
                  <a:schemeClr val="bg1"/>
                </a:solidFill>
              </a:rPr>
              <a:t> Working of RSA:</a:t>
            </a:r>
            <a:endParaRPr lang="en-IN" sz="5000" dirty="0">
              <a:solidFill>
                <a:schemeClr val="bg1"/>
              </a:solidFill>
            </a:endParaRPr>
          </a:p>
        </p:txBody>
      </p:sp>
      <p:sp>
        <p:nvSpPr>
          <p:cNvPr id="14" name="Title 5">
            <a:extLst>
              <a:ext uri="{FF2B5EF4-FFF2-40B4-BE49-F238E27FC236}">
                <a16:creationId xmlns:a16="http://schemas.microsoft.com/office/drawing/2014/main" id="{456E558C-E5EF-30DA-A165-F4B6CD6F437B}"/>
              </a:ext>
            </a:extLst>
          </p:cNvPr>
          <p:cNvSpPr txBox="1">
            <a:spLocks/>
          </p:cNvSpPr>
          <p:nvPr/>
        </p:nvSpPr>
        <p:spPr>
          <a:xfrm>
            <a:off x="2499144" y="5016183"/>
            <a:ext cx="8113485" cy="5968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500" dirty="0">
                <a:solidFill>
                  <a:schemeClr val="bg1"/>
                </a:solidFill>
              </a:rPr>
              <a:t>Of which they multiply to obtain a much larger composite number</a:t>
            </a:r>
          </a:p>
        </p:txBody>
      </p:sp>
    </p:spTree>
    <p:extLst>
      <p:ext uri="{BB962C8B-B14F-4D97-AF65-F5344CB8AC3E}">
        <p14:creationId xmlns:p14="http://schemas.microsoft.com/office/powerpoint/2010/main" val="9957801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A91B4-1104-4E75-8F7B-E14B1A87E2F1}"/>
              </a:ext>
            </a:extLst>
          </p:cNvPr>
          <p:cNvSpPr>
            <a:spLocks noGrp="1"/>
          </p:cNvSpPr>
          <p:nvPr>
            <p:ph type="title"/>
          </p:nvPr>
        </p:nvSpPr>
        <p:spPr>
          <a:xfrm>
            <a:off x="256506" y="1594599"/>
            <a:ext cx="5003868" cy="2021114"/>
          </a:xfrm>
        </p:spPr>
        <p:txBody>
          <a:bodyPr>
            <a:noAutofit/>
          </a:bodyPr>
          <a:lstStyle/>
          <a:p>
            <a:br>
              <a:rPr lang="en-IN" sz="2000" b="0" i="1" dirty="0">
                <a:solidFill>
                  <a:schemeClr val="bg1"/>
                </a:solidFill>
                <a:effectLst/>
                <a:latin typeface="arial" panose="020B0604020202020204" pitchFamily="34" charset="0"/>
              </a:rPr>
            </a:br>
            <a:r>
              <a:rPr lang="en-IN" sz="4000" b="0" i="1" dirty="0">
                <a:solidFill>
                  <a:schemeClr val="bg1"/>
                </a:solidFill>
                <a:effectLst/>
                <a:latin typeface="arial" panose="020B0604020202020204" pitchFamily="34" charset="0"/>
              </a:rPr>
              <a:t>Public Key of A:</a:t>
            </a:r>
            <a:br>
              <a:rPr lang="en-IN" sz="2000" b="0" i="1" dirty="0">
                <a:solidFill>
                  <a:schemeClr val="bg1"/>
                </a:solidFill>
                <a:effectLst/>
                <a:latin typeface="arial" panose="020B0604020202020204" pitchFamily="34" charset="0"/>
              </a:rPr>
            </a:br>
            <a:r>
              <a:rPr lang="en-IN" sz="2000" dirty="0">
                <a:solidFill>
                  <a:schemeClr val="bg1"/>
                </a:solidFill>
                <a:latin typeface="Aptos" panose="020B0004020202020204" pitchFamily="34" charset="0"/>
                <a:ea typeface="Sans Serif Collection" panose="020B0502040504020204" pitchFamily="34" charset="0"/>
                <a:cs typeface="Sans Serif Collection" panose="020B0502040504020204" pitchFamily="34" charset="0"/>
              </a:rPr>
              <a:t>47505496583100844167325500773485198126916735167260215619523429714031</a:t>
            </a:r>
            <a:r>
              <a:rPr lang="en-IN" sz="2000" b="0" i="1" dirty="0">
                <a:solidFill>
                  <a:schemeClr val="bg1"/>
                </a:solidFill>
                <a:effectLst/>
                <a:latin typeface="Aptos" panose="020B0004020202020204" pitchFamily="34" charset="0"/>
                <a:ea typeface="Sans Serif Collection" panose="020B0502040504020204" pitchFamily="34" charset="0"/>
                <a:cs typeface="Sans Serif Collection" panose="020B0502040504020204" pitchFamily="34" charset="0"/>
              </a:rPr>
              <a:t>902454228914655621760776946038991070349541916262235020064903144856319081877639000989911801218260152580379498873669330750327856703270717314437116783608583708840781213497030387</a:t>
            </a:r>
            <a:endParaRPr lang="en-IN" sz="2000" dirty="0">
              <a:solidFill>
                <a:schemeClr val="bg1"/>
              </a:solidFill>
              <a:latin typeface="Aptos" panose="020B0004020202020204" pitchFamily="34" charset="0"/>
              <a:ea typeface="Sans Serif Collection" panose="020B0502040504020204" pitchFamily="34" charset="0"/>
              <a:cs typeface="Sans Serif Collection" panose="020B0502040504020204" pitchFamily="34" charset="0"/>
            </a:endParaRPr>
          </a:p>
        </p:txBody>
      </p:sp>
      <p:pic>
        <p:nvPicPr>
          <p:cNvPr id="6150" name="Picture 6" descr="white user 2 icon">
            <a:extLst>
              <a:ext uri="{FF2B5EF4-FFF2-40B4-BE49-F238E27FC236}">
                <a16:creationId xmlns:a16="http://schemas.microsoft.com/office/drawing/2014/main" id="{4075E980-A02E-7E59-F5A1-1B2CFFD77B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70495"/>
            <a:ext cx="1813560" cy="18793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white user 2 icon">
            <a:extLst>
              <a:ext uri="{FF2B5EF4-FFF2-40B4-BE49-F238E27FC236}">
                <a16:creationId xmlns:a16="http://schemas.microsoft.com/office/drawing/2014/main" id="{7610B481-365A-130C-0249-501402B256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1985" y="3770494"/>
            <a:ext cx="1813560" cy="187938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7FBAD93D-D389-39FA-4E37-CAC9E26D2DE1}"/>
              </a:ext>
            </a:extLst>
          </p:cNvPr>
          <p:cNvSpPr txBox="1">
            <a:spLocks/>
          </p:cNvSpPr>
          <p:nvPr/>
        </p:nvSpPr>
        <p:spPr>
          <a:xfrm>
            <a:off x="6784306" y="2656302"/>
            <a:ext cx="5003868" cy="95941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IN" sz="4000" b="0" i="0" dirty="0">
                <a:solidFill>
                  <a:schemeClr val="bg1"/>
                </a:solidFill>
                <a:effectLst/>
                <a:latin typeface="Söhne"/>
              </a:rPr>
              <a:t>Public Key of B:</a:t>
            </a:r>
          </a:p>
          <a:p>
            <a:r>
              <a:rPr lang="en-IN" sz="2000" b="0" i="0" dirty="0">
                <a:solidFill>
                  <a:schemeClr val="bg1"/>
                </a:solidFill>
                <a:effectLst/>
                <a:latin typeface="Söhne"/>
              </a:rPr>
              <a:t>52026427202193992993218604310896189087034837832338446186461782847296980019451318009109265790925282501361967873176867916205948604571314545011671248868905438924152789522216947672369500469142160898517</a:t>
            </a:r>
            <a:r>
              <a:rPr lang="en-IN" sz="2000" b="0" i="1" dirty="0">
                <a:solidFill>
                  <a:schemeClr val="bg1"/>
                </a:solidFill>
                <a:effectLst/>
                <a:latin typeface="Aptos" panose="020B0004020202020204" pitchFamily="34" charset="0"/>
                <a:ea typeface="Sans Serif Collection" panose="020B0502040504020204" pitchFamily="34" charset="0"/>
                <a:cs typeface="Sans Serif Collection" panose="020B0502040504020204" pitchFamily="34" charset="0"/>
              </a:rPr>
              <a:t>8873669330750327856703270717314437</a:t>
            </a:r>
            <a:r>
              <a:rPr lang="en-IN" sz="2000" dirty="0">
                <a:solidFill>
                  <a:schemeClr val="bg1"/>
                </a:solidFill>
                <a:latin typeface="Aptos" panose="020B0004020202020204" pitchFamily="34" charset="0"/>
                <a:ea typeface="Sans Serif Collection" panose="020B0502040504020204" pitchFamily="34" charset="0"/>
                <a:cs typeface="Sans Serif Collection" panose="020B0502040504020204" pitchFamily="34" charset="0"/>
              </a:rPr>
              <a:t>21561952342971403</a:t>
            </a:r>
            <a:endParaRPr lang="en-IN" sz="2000" dirty="0">
              <a:solidFill>
                <a:schemeClr val="bg1"/>
              </a:solidFill>
            </a:endParaRPr>
          </a:p>
        </p:txBody>
      </p:sp>
      <p:sp>
        <p:nvSpPr>
          <p:cNvPr id="5" name="Subtitle 6">
            <a:extLst>
              <a:ext uri="{FF2B5EF4-FFF2-40B4-BE49-F238E27FC236}">
                <a16:creationId xmlns:a16="http://schemas.microsoft.com/office/drawing/2014/main" id="{31ACA3A4-0362-5D79-2A51-10AAAA0E36AB}"/>
              </a:ext>
            </a:extLst>
          </p:cNvPr>
          <p:cNvSpPr txBox="1">
            <a:spLocks/>
          </p:cNvSpPr>
          <p:nvPr/>
        </p:nvSpPr>
        <p:spPr>
          <a:xfrm>
            <a:off x="0" y="106998"/>
            <a:ext cx="5516880" cy="9699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5000">
                <a:solidFill>
                  <a:schemeClr val="bg1"/>
                </a:solidFill>
              </a:rPr>
              <a:t> Working of RSA:</a:t>
            </a:r>
            <a:endParaRPr lang="en-IN" sz="5000" dirty="0">
              <a:solidFill>
                <a:schemeClr val="bg1"/>
              </a:solidFill>
            </a:endParaRPr>
          </a:p>
        </p:txBody>
      </p:sp>
      <p:sp>
        <p:nvSpPr>
          <p:cNvPr id="6" name="Title 5">
            <a:extLst>
              <a:ext uri="{FF2B5EF4-FFF2-40B4-BE49-F238E27FC236}">
                <a16:creationId xmlns:a16="http://schemas.microsoft.com/office/drawing/2014/main" id="{D19446DD-0FDE-F640-8905-75027E4E25B9}"/>
              </a:ext>
            </a:extLst>
          </p:cNvPr>
          <p:cNvSpPr txBox="1">
            <a:spLocks/>
          </p:cNvSpPr>
          <p:nvPr/>
        </p:nvSpPr>
        <p:spPr>
          <a:xfrm>
            <a:off x="3099233" y="4710186"/>
            <a:ext cx="7014321" cy="5968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900" dirty="0">
                <a:solidFill>
                  <a:schemeClr val="bg1"/>
                </a:solidFill>
              </a:rPr>
              <a:t>Of which they multiply to obtain a much larger composite numbers </a:t>
            </a:r>
          </a:p>
          <a:p>
            <a:r>
              <a:rPr lang="en-IN" sz="2900" dirty="0">
                <a:solidFill>
                  <a:schemeClr val="bg1"/>
                </a:solidFill>
              </a:rPr>
              <a:t>Called the Public Keys of A and B</a:t>
            </a:r>
          </a:p>
        </p:txBody>
      </p:sp>
    </p:spTree>
    <p:extLst>
      <p:ext uri="{BB962C8B-B14F-4D97-AF65-F5344CB8AC3E}">
        <p14:creationId xmlns:p14="http://schemas.microsoft.com/office/powerpoint/2010/main" val="717967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A91B4-1104-4E75-8F7B-E14B1A87E2F1}"/>
              </a:ext>
            </a:extLst>
          </p:cNvPr>
          <p:cNvSpPr>
            <a:spLocks noGrp="1"/>
          </p:cNvSpPr>
          <p:nvPr>
            <p:ph type="title"/>
          </p:nvPr>
        </p:nvSpPr>
        <p:spPr>
          <a:xfrm>
            <a:off x="3214055" y="5170173"/>
            <a:ext cx="5763889" cy="959411"/>
          </a:xfrm>
        </p:spPr>
        <p:txBody>
          <a:bodyPr>
            <a:noAutofit/>
          </a:bodyPr>
          <a:lstStyle/>
          <a:p>
            <a:br>
              <a:rPr lang="en-IN" sz="2000" b="0" i="1" dirty="0">
                <a:solidFill>
                  <a:schemeClr val="bg1"/>
                </a:solidFill>
                <a:effectLst/>
                <a:latin typeface="arial" panose="020B0604020202020204" pitchFamily="34" charset="0"/>
              </a:rPr>
            </a:br>
            <a:r>
              <a:rPr lang="en-IN" sz="3000" b="0" i="1" dirty="0">
                <a:solidFill>
                  <a:schemeClr val="bg1"/>
                </a:solidFill>
                <a:effectLst/>
                <a:latin typeface="arial" panose="020B0604020202020204" pitchFamily="34" charset="0"/>
              </a:rPr>
              <a:t>Now if A wants to send the message called “Secret Pass” to B, A will use the public Key of the B to Encrypt the message </a:t>
            </a:r>
            <a:endParaRPr lang="en-IN" sz="3000" dirty="0">
              <a:solidFill>
                <a:schemeClr val="bg1"/>
              </a:solidFill>
              <a:latin typeface="Aptos" panose="020B0004020202020204" pitchFamily="34" charset="0"/>
              <a:ea typeface="Sans Serif Collection" panose="020B0502040504020204" pitchFamily="34" charset="0"/>
              <a:cs typeface="Sans Serif Collection" panose="020B0502040504020204" pitchFamily="34" charset="0"/>
            </a:endParaRPr>
          </a:p>
        </p:txBody>
      </p:sp>
      <p:pic>
        <p:nvPicPr>
          <p:cNvPr id="6150" name="Picture 6" descr="white user 2 icon">
            <a:extLst>
              <a:ext uri="{FF2B5EF4-FFF2-40B4-BE49-F238E27FC236}">
                <a16:creationId xmlns:a16="http://schemas.microsoft.com/office/drawing/2014/main" id="{4075E980-A02E-7E59-F5A1-1B2CFFD77B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70495"/>
            <a:ext cx="1813560" cy="18793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white user 2 icon">
            <a:extLst>
              <a:ext uri="{FF2B5EF4-FFF2-40B4-BE49-F238E27FC236}">
                <a16:creationId xmlns:a16="http://schemas.microsoft.com/office/drawing/2014/main" id="{7610B481-365A-130C-0249-501402B256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1985" y="3770494"/>
            <a:ext cx="1813560" cy="187938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7FBAD93D-D389-39FA-4E37-CAC9E26D2DE1}"/>
              </a:ext>
            </a:extLst>
          </p:cNvPr>
          <p:cNvSpPr txBox="1">
            <a:spLocks/>
          </p:cNvSpPr>
          <p:nvPr/>
        </p:nvSpPr>
        <p:spPr>
          <a:xfrm>
            <a:off x="541420" y="3054996"/>
            <a:ext cx="4304609" cy="7096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IN" sz="4000" b="0" i="0" dirty="0">
                <a:solidFill>
                  <a:schemeClr val="bg1"/>
                </a:solidFill>
                <a:effectLst/>
                <a:latin typeface="Söhne"/>
              </a:rPr>
              <a:t>Public Key of B:</a:t>
            </a:r>
          </a:p>
          <a:p>
            <a:r>
              <a:rPr lang="en-IN" sz="2000" b="0" i="0" dirty="0">
                <a:solidFill>
                  <a:schemeClr val="bg1"/>
                </a:solidFill>
                <a:effectLst/>
                <a:latin typeface="Söhne"/>
              </a:rPr>
              <a:t>52026427202193992993218604310896189087034837832338446186461782847296980019451318009109265790925282501361967873176867916205948604571314545011671248868905438924152789522216947672369500469142160898517</a:t>
            </a:r>
            <a:r>
              <a:rPr lang="en-IN" sz="2000" b="0" i="1" dirty="0">
                <a:solidFill>
                  <a:schemeClr val="bg1"/>
                </a:solidFill>
                <a:effectLst/>
                <a:latin typeface="Aptos" panose="020B0004020202020204" pitchFamily="34" charset="0"/>
                <a:ea typeface="Sans Serif Collection" panose="020B0502040504020204" pitchFamily="34" charset="0"/>
                <a:cs typeface="Sans Serif Collection" panose="020B0502040504020204" pitchFamily="34" charset="0"/>
              </a:rPr>
              <a:t>8873669330750327856703270717314437</a:t>
            </a:r>
            <a:r>
              <a:rPr lang="en-IN" sz="2000" dirty="0">
                <a:solidFill>
                  <a:schemeClr val="bg1"/>
                </a:solidFill>
                <a:latin typeface="Aptos" panose="020B0004020202020204" pitchFamily="34" charset="0"/>
                <a:ea typeface="Sans Serif Collection" panose="020B0502040504020204" pitchFamily="34" charset="0"/>
                <a:cs typeface="Sans Serif Collection" panose="020B0502040504020204" pitchFamily="34" charset="0"/>
              </a:rPr>
              <a:t>21561952342971403</a:t>
            </a:r>
            <a:endParaRPr lang="en-IN" sz="2000" dirty="0">
              <a:solidFill>
                <a:schemeClr val="bg1"/>
              </a:solidFill>
            </a:endParaRPr>
          </a:p>
        </p:txBody>
      </p:sp>
      <p:sp>
        <p:nvSpPr>
          <p:cNvPr id="5" name="Subtitle 6">
            <a:extLst>
              <a:ext uri="{FF2B5EF4-FFF2-40B4-BE49-F238E27FC236}">
                <a16:creationId xmlns:a16="http://schemas.microsoft.com/office/drawing/2014/main" id="{31ACA3A4-0362-5D79-2A51-10AAAA0E36AB}"/>
              </a:ext>
            </a:extLst>
          </p:cNvPr>
          <p:cNvSpPr txBox="1">
            <a:spLocks/>
          </p:cNvSpPr>
          <p:nvPr/>
        </p:nvSpPr>
        <p:spPr>
          <a:xfrm>
            <a:off x="0" y="106998"/>
            <a:ext cx="5516880" cy="9699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5000">
                <a:solidFill>
                  <a:schemeClr val="bg1"/>
                </a:solidFill>
              </a:rPr>
              <a:t> Working of RSA:</a:t>
            </a:r>
            <a:endParaRPr lang="en-IN" sz="5000" dirty="0">
              <a:solidFill>
                <a:schemeClr val="bg1"/>
              </a:solidFill>
            </a:endParaRPr>
          </a:p>
        </p:txBody>
      </p:sp>
      <p:sp>
        <p:nvSpPr>
          <p:cNvPr id="4" name="TextBox 3">
            <a:extLst>
              <a:ext uri="{FF2B5EF4-FFF2-40B4-BE49-F238E27FC236}">
                <a16:creationId xmlns:a16="http://schemas.microsoft.com/office/drawing/2014/main" id="{2DEC5030-62EC-A277-C962-66A44B92BA92}"/>
              </a:ext>
            </a:extLst>
          </p:cNvPr>
          <p:cNvSpPr txBox="1"/>
          <p:nvPr/>
        </p:nvSpPr>
        <p:spPr>
          <a:xfrm>
            <a:off x="5254172" y="1671053"/>
            <a:ext cx="3657600" cy="2477601"/>
          </a:xfrm>
          <a:prstGeom prst="rect">
            <a:avLst/>
          </a:prstGeom>
          <a:noFill/>
        </p:spPr>
        <p:txBody>
          <a:bodyPr wrap="square">
            <a:spAutoFit/>
          </a:bodyPr>
          <a:lstStyle/>
          <a:p>
            <a:r>
              <a:rPr lang="en-IN" sz="7500" i="1" dirty="0">
                <a:solidFill>
                  <a:schemeClr val="bg1"/>
                </a:solidFill>
                <a:latin typeface="arial" panose="020B0604020202020204" pitchFamily="34" charset="0"/>
              </a:rPr>
              <a:t>E(</a:t>
            </a:r>
            <a:r>
              <a:rPr lang="en-IN" sz="2000" b="0" i="1" dirty="0">
                <a:solidFill>
                  <a:schemeClr val="bg1"/>
                </a:solidFill>
                <a:effectLst/>
                <a:latin typeface="arial" panose="020B0604020202020204" pitchFamily="34" charset="0"/>
              </a:rPr>
              <a:t>Secret Pass</a:t>
            </a:r>
            <a:r>
              <a:rPr lang="en-IN" sz="8000" b="0" i="1" dirty="0">
                <a:solidFill>
                  <a:schemeClr val="bg1"/>
                </a:solidFill>
                <a:effectLst/>
                <a:latin typeface="arial" panose="020B0604020202020204" pitchFamily="34" charset="0"/>
              </a:rPr>
              <a:t>)=</a:t>
            </a:r>
            <a:endParaRPr lang="en-IN" sz="2000" dirty="0"/>
          </a:p>
          <a:p>
            <a:endParaRPr lang="en-IN" sz="7500" dirty="0"/>
          </a:p>
        </p:txBody>
      </p:sp>
      <p:sp>
        <p:nvSpPr>
          <p:cNvPr id="7" name="Callout: Quad Arrow 6">
            <a:extLst>
              <a:ext uri="{FF2B5EF4-FFF2-40B4-BE49-F238E27FC236}">
                <a16:creationId xmlns:a16="http://schemas.microsoft.com/office/drawing/2014/main" id="{25C17C0C-F010-4415-0D96-22AEB9D0D685}"/>
              </a:ext>
            </a:extLst>
          </p:cNvPr>
          <p:cNvSpPr/>
          <p:nvPr/>
        </p:nvSpPr>
        <p:spPr>
          <a:xfrm>
            <a:off x="4846030" y="2163153"/>
            <a:ext cx="408142" cy="319353"/>
          </a:xfrm>
          <a:prstGeom prst="quad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TextBox 10">
            <a:extLst>
              <a:ext uri="{FF2B5EF4-FFF2-40B4-BE49-F238E27FC236}">
                <a16:creationId xmlns:a16="http://schemas.microsoft.com/office/drawing/2014/main" id="{7F573737-DAF8-06D3-1570-58D6EB7DA129}"/>
              </a:ext>
            </a:extLst>
          </p:cNvPr>
          <p:cNvSpPr txBox="1"/>
          <p:nvPr/>
        </p:nvSpPr>
        <p:spPr>
          <a:xfrm>
            <a:off x="8711145" y="731992"/>
            <a:ext cx="3281679" cy="2862322"/>
          </a:xfrm>
          <a:prstGeom prst="rect">
            <a:avLst/>
          </a:prstGeom>
          <a:noFill/>
        </p:spPr>
        <p:txBody>
          <a:bodyPr wrap="square">
            <a:spAutoFit/>
          </a:bodyPr>
          <a:lstStyle/>
          <a:p>
            <a:r>
              <a:rPr lang="en-IN" sz="3000" i="1" dirty="0">
                <a:solidFill>
                  <a:schemeClr val="bg1"/>
                </a:solidFill>
                <a:latin typeface="arial" panose="020B0604020202020204" pitchFamily="34" charset="0"/>
              </a:rPr>
              <a:t>Encrypted text :</a:t>
            </a:r>
            <a:endParaRPr lang="en-IN" sz="3000" b="0" i="1" dirty="0">
              <a:solidFill>
                <a:schemeClr val="bg1"/>
              </a:solidFill>
              <a:effectLst/>
              <a:latin typeface="arial" panose="020B0604020202020204" pitchFamily="34" charset="0"/>
            </a:endParaRPr>
          </a:p>
          <a:p>
            <a:r>
              <a:rPr lang="en-IN" sz="1500" b="0" i="1" dirty="0">
                <a:solidFill>
                  <a:schemeClr val="bg1"/>
                </a:solidFill>
                <a:effectLst/>
                <a:latin typeface="arial" panose="020B0604020202020204" pitchFamily="34" charset="0"/>
              </a:rPr>
              <a:t>14a8a1b0023b5a5d2f2c6f49b1e90aa7fc0d4ad7ee844e9f8732a46f9b7fbaa2d913d2b23f162e54aa120c6ee49df4807e3f27b14ea0f16fc628b6ac29c71539a1e7cc94df8b5a284f0e89ba89b5d6e4f2d488d049cf99db9f0fc865d09df45ab8be86b181a7470e7548b0e7f1aa8a9828b83518c8c6885b21db8b8ba0f3ed7d3c8a73a91f227d5a9f5</a:t>
            </a:r>
          </a:p>
        </p:txBody>
      </p:sp>
    </p:spTree>
    <p:extLst>
      <p:ext uri="{BB962C8B-B14F-4D97-AF65-F5344CB8AC3E}">
        <p14:creationId xmlns:p14="http://schemas.microsoft.com/office/powerpoint/2010/main" val="29169907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A91B4-1104-4E75-8F7B-E14B1A87E2F1}"/>
              </a:ext>
            </a:extLst>
          </p:cNvPr>
          <p:cNvSpPr>
            <a:spLocks noGrp="1"/>
          </p:cNvSpPr>
          <p:nvPr>
            <p:ph type="title"/>
          </p:nvPr>
        </p:nvSpPr>
        <p:spPr>
          <a:xfrm>
            <a:off x="3214055" y="5170173"/>
            <a:ext cx="5763889" cy="959411"/>
          </a:xfrm>
        </p:spPr>
        <p:txBody>
          <a:bodyPr>
            <a:noAutofit/>
          </a:bodyPr>
          <a:lstStyle/>
          <a:p>
            <a:br>
              <a:rPr lang="en-IN" sz="2000" b="0" i="1" dirty="0">
                <a:solidFill>
                  <a:schemeClr val="bg1"/>
                </a:solidFill>
                <a:effectLst/>
                <a:latin typeface="arial" panose="020B0604020202020204" pitchFamily="34" charset="0"/>
              </a:rPr>
            </a:br>
            <a:r>
              <a:rPr lang="en-IN" sz="3000" b="0" i="1" dirty="0">
                <a:solidFill>
                  <a:schemeClr val="bg1"/>
                </a:solidFill>
                <a:effectLst/>
                <a:latin typeface="arial" panose="020B0604020202020204" pitchFamily="34" charset="0"/>
              </a:rPr>
              <a:t>Now B can decrypt the message using his Private keys  </a:t>
            </a:r>
            <a:endParaRPr lang="en-IN" sz="3000" dirty="0">
              <a:solidFill>
                <a:schemeClr val="bg1"/>
              </a:solidFill>
              <a:latin typeface="Aptos" panose="020B0004020202020204" pitchFamily="34" charset="0"/>
              <a:ea typeface="Sans Serif Collection" panose="020B0502040504020204" pitchFamily="34" charset="0"/>
              <a:cs typeface="Sans Serif Collection" panose="020B0502040504020204" pitchFamily="34" charset="0"/>
            </a:endParaRPr>
          </a:p>
        </p:txBody>
      </p:sp>
      <p:pic>
        <p:nvPicPr>
          <p:cNvPr id="6150" name="Picture 6" descr="white user 2 icon">
            <a:extLst>
              <a:ext uri="{FF2B5EF4-FFF2-40B4-BE49-F238E27FC236}">
                <a16:creationId xmlns:a16="http://schemas.microsoft.com/office/drawing/2014/main" id="{4075E980-A02E-7E59-F5A1-1B2CFFD77B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342" y="3770494"/>
            <a:ext cx="1813560" cy="18793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white user 2 icon">
            <a:extLst>
              <a:ext uri="{FF2B5EF4-FFF2-40B4-BE49-F238E27FC236}">
                <a16:creationId xmlns:a16="http://schemas.microsoft.com/office/drawing/2014/main" id="{7610B481-365A-130C-0249-501402B256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1985" y="3770494"/>
            <a:ext cx="1813560" cy="1879385"/>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6">
            <a:extLst>
              <a:ext uri="{FF2B5EF4-FFF2-40B4-BE49-F238E27FC236}">
                <a16:creationId xmlns:a16="http://schemas.microsoft.com/office/drawing/2014/main" id="{31ACA3A4-0362-5D79-2A51-10AAAA0E36AB}"/>
              </a:ext>
            </a:extLst>
          </p:cNvPr>
          <p:cNvSpPr txBox="1">
            <a:spLocks/>
          </p:cNvSpPr>
          <p:nvPr/>
        </p:nvSpPr>
        <p:spPr>
          <a:xfrm>
            <a:off x="0" y="106998"/>
            <a:ext cx="5516880" cy="9699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5000">
                <a:solidFill>
                  <a:schemeClr val="bg1"/>
                </a:solidFill>
              </a:rPr>
              <a:t> Working of RSA:</a:t>
            </a:r>
            <a:endParaRPr lang="en-IN" sz="5000" dirty="0">
              <a:solidFill>
                <a:schemeClr val="bg1"/>
              </a:solidFill>
            </a:endParaRPr>
          </a:p>
        </p:txBody>
      </p:sp>
      <p:sp>
        <p:nvSpPr>
          <p:cNvPr id="11" name="TextBox 10">
            <a:extLst>
              <a:ext uri="{FF2B5EF4-FFF2-40B4-BE49-F238E27FC236}">
                <a16:creationId xmlns:a16="http://schemas.microsoft.com/office/drawing/2014/main" id="{7F573737-DAF8-06D3-1570-58D6EB7DA129}"/>
              </a:ext>
            </a:extLst>
          </p:cNvPr>
          <p:cNvSpPr txBox="1"/>
          <p:nvPr/>
        </p:nvSpPr>
        <p:spPr>
          <a:xfrm>
            <a:off x="1698103" y="908172"/>
            <a:ext cx="3281679" cy="2862322"/>
          </a:xfrm>
          <a:prstGeom prst="rect">
            <a:avLst/>
          </a:prstGeom>
          <a:noFill/>
        </p:spPr>
        <p:txBody>
          <a:bodyPr wrap="square">
            <a:spAutoFit/>
          </a:bodyPr>
          <a:lstStyle/>
          <a:p>
            <a:r>
              <a:rPr lang="en-IN" sz="3000" i="1" dirty="0">
                <a:solidFill>
                  <a:schemeClr val="bg1"/>
                </a:solidFill>
                <a:latin typeface="arial" panose="020B0604020202020204" pitchFamily="34" charset="0"/>
              </a:rPr>
              <a:t>Encrypted text :</a:t>
            </a:r>
            <a:endParaRPr lang="en-IN" sz="3000" b="0" i="1" dirty="0">
              <a:solidFill>
                <a:schemeClr val="bg1"/>
              </a:solidFill>
              <a:effectLst/>
              <a:latin typeface="arial" panose="020B0604020202020204" pitchFamily="34" charset="0"/>
            </a:endParaRPr>
          </a:p>
          <a:p>
            <a:r>
              <a:rPr lang="en-IN" sz="1500" b="0" i="1" dirty="0">
                <a:solidFill>
                  <a:schemeClr val="bg1"/>
                </a:solidFill>
                <a:effectLst/>
                <a:latin typeface="arial" panose="020B0604020202020204" pitchFamily="34" charset="0"/>
              </a:rPr>
              <a:t>14a8a1b0023b5a5d2f2c6f49b1e90aa7fc0d4ad7ee844e9f8732a46f9b7fbaa2d913d2b23f162e54aa120c6ee49df4807e3f27b14ea0f16fc628b6ac29c71539a1e7cc94df8b5a284f0e89ba89b5d6e4f2d488d049cf99db9f0fc865d09df45ab8be86b181a7470e7548b0e7f1aa8a9828b83518c8c6885b21db8b8ba0f3ed7d3c8a73a91f227d5a9f5</a:t>
            </a:r>
          </a:p>
        </p:txBody>
      </p:sp>
      <p:sp>
        <p:nvSpPr>
          <p:cNvPr id="3" name="Arrow: Striped Right 2">
            <a:extLst>
              <a:ext uri="{FF2B5EF4-FFF2-40B4-BE49-F238E27FC236}">
                <a16:creationId xmlns:a16="http://schemas.microsoft.com/office/drawing/2014/main" id="{A3C886D1-1E00-4C97-1A48-8A21FC1FA6F1}"/>
              </a:ext>
            </a:extLst>
          </p:cNvPr>
          <p:cNvSpPr/>
          <p:nvPr/>
        </p:nvSpPr>
        <p:spPr>
          <a:xfrm>
            <a:off x="5230135" y="2296091"/>
            <a:ext cx="978408" cy="361095"/>
          </a:xfrm>
          <a:prstGeom prst="striped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6" name="TextBox 5">
            <a:extLst>
              <a:ext uri="{FF2B5EF4-FFF2-40B4-BE49-F238E27FC236}">
                <a16:creationId xmlns:a16="http://schemas.microsoft.com/office/drawing/2014/main" id="{3DF01E79-7E8B-1CD4-E548-5CB7F77DC61D}"/>
              </a:ext>
            </a:extLst>
          </p:cNvPr>
          <p:cNvSpPr txBox="1"/>
          <p:nvPr/>
        </p:nvSpPr>
        <p:spPr>
          <a:xfrm>
            <a:off x="6310815" y="1800127"/>
            <a:ext cx="3281679" cy="1323439"/>
          </a:xfrm>
          <a:prstGeom prst="rect">
            <a:avLst/>
          </a:prstGeom>
          <a:noFill/>
        </p:spPr>
        <p:txBody>
          <a:bodyPr wrap="square">
            <a:spAutoFit/>
          </a:bodyPr>
          <a:lstStyle/>
          <a:p>
            <a:r>
              <a:rPr lang="en-IN" sz="8000" b="0" i="1" dirty="0">
                <a:solidFill>
                  <a:schemeClr val="bg1"/>
                </a:solidFill>
                <a:effectLst/>
                <a:latin typeface="arial" panose="020B0604020202020204" pitchFamily="34" charset="0"/>
              </a:rPr>
              <a:t>PK</a:t>
            </a:r>
            <a:r>
              <a:rPr lang="en-IN" sz="2000" b="0" i="1" dirty="0">
                <a:solidFill>
                  <a:schemeClr val="bg1"/>
                </a:solidFill>
                <a:effectLst/>
                <a:latin typeface="arial" panose="020B0604020202020204" pitchFamily="34" charset="0"/>
              </a:rPr>
              <a:t>b</a:t>
            </a:r>
            <a:r>
              <a:rPr lang="en-IN" sz="8000" b="0" i="1" dirty="0">
                <a:solidFill>
                  <a:schemeClr val="bg1"/>
                </a:solidFill>
                <a:effectLst/>
                <a:latin typeface="arial" panose="020B0604020202020204" pitchFamily="34" charset="0"/>
              </a:rPr>
              <a:t>()=</a:t>
            </a:r>
            <a:endParaRPr lang="en-IN" sz="1500" b="0" i="1" dirty="0">
              <a:solidFill>
                <a:schemeClr val="bg1"/>
              </a:solidFill>
              <a:effectLst/>
              <a:latin typeface="arial" panose="020B0604020202020204" pitchFamily="34" charset="0"/>
            </a:endParaRPr>
          </a:p>
        </p:txBody>
      </p:sp>
      <p:sp>
        <p:nvSpPr>
          <p:cNvPr id="9" name="TextBox 8">
            <a:extLst>
              <a:ext uri="{FF2B5EF4-FFF2-40B4-BE49-F238E27FC236}">
                <a16:creationId xmlns:a16="http://schemas.microsoft.com/office/drawing/2014/main" id="{4949B720-DF5D-3B96-8A9F-C1C3AE648E27}"/>
              </a:ext>
            </a:extLst>
          </p:cNvPr>
          <p:cNvSpPr txBox="1"/>
          <p:nvPr/>
        </p:nvSpPr>
        <p:spPr>
          <a:xfrm>
            <a:off x="9617925" y="2238111"/>
            <a:ext cx="3281679" cy="477054"/>
          </a:xfrm>
          <a:prstGeom prst="rect">
            <a:avLst/>
          </a:prstGeom>
          <a:noFill/>
        </p:spPr>
        <p:txBody>
          <a:bodyPr wrap="square">
            <a:spAutoFit/>
          </a:bodyPr>
          <a:lstStyle/>
          <a:p>
            <a:r>
              <a:rPr lang="en-IN" sz="2500" b="0" i="1" dirty="0">
                <a:solidFill>
                  <a:schemeClr val="bg1"/>
                </a:solidFill>
                <a:effectLst/>
                <a:latin typeface="arial" panose="020B0604020202020204" pitchFamily="34" charset="0"/>
              </a:rPr>
              <a:t>Secret Pass</a:t>
            </a:r>
          </a:p>
        </p:txBody>
      </p:sp>
    </p:spTree>
    <p:extLst>
      <p:ext uri="{BB962C8B-B14F-4D97-AF65-F5344CB8AC3E}">
        <p14:creationId xmlns:p14="http://schemas.microsoft.com/office/powerpoint/2010/main" val="27892738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92279C-84BF-87E5-F0BC-F5AB436F96B1}"/>
              </a:ext>
            </a:extLst>
          </p:cNvPr>
          <p:cNvSpPr>
            <a:spLocks noGrp="1"/>
          </p:cNvSpPr>
          <p:nvPr>
            <p:ph type="ctrTitle"/>
          </p:nvPr>
        </p:nvSpPr>
        <p:spPr>
          <a:xfrm>
            <a:off x="1000760" y="2562859"/>
            <a:ext cx="10190480" cy="1732281"/>
          </a:xfrm>
        </p:spPr>
        <p:txBody>
          <a:bodyPr>
            <a:normAutofit fontScale="90000"/>
          </a:bodyPr>
          <a:lstStyle/>
          <a:p>
            <a:r>
              <a:rPr lang="en-IN" dirty="0">
                <a:solidFill>
                  <a:schemeClr val="bg1"/>
                </a:solidFill>
              </a:rPr>
              <a:t> What is a Classical computer ??</a:t>
            </a:r>
            <a:br>
              <a:rPr lang="en-IN" dirty="0">
                <a:solidFill>
                  <a:schemeClr val="bg1"/>
                </a:solidFill>
              </a:rPr>
            </a:br>
            <a:r>
              <a:rPr lang="en-IN" dirty="0">
                <a:solidFill>
                  <a:schemeClr val="bg1"/>
                </a:solidFill>
              </a:rPr>
              <a:t> What is a Quantum Computer??</a:t>
            </a:r>
          </a:p>
        </p:txBody>
      </p:sp>
      <p:sp>
        <p:nvSpPr>
          <p:cNvPr id="9" name="Subtitle 8">
            <a:extLst>
              <a:ext uri="{FF2B5EF4-FFF2-40B4-BE49-F238E27FC236}">
                <a16:creationId xmlns:a16="http://schemas.microsoft.com/office/drawing/2014/main" id="{385B90F2-AF48-6DCC-630D-D7DE45A15BD9}"/>
              </a:ext>
            </a:extLst>
          </p:cNvPr>
          <p:cNvSpPr>
            <a:spLocks noGrp="1"/>
          </p:cNvSpPr>
          <p:nvPr>
            <p:ph type="subTitle" idx="1"/>
          </p:nvPr>
        </p:nvSpPr>
        <p:spPr>
          <a:xfrm>
            <a:off x="1402080" y="1133158"/>
            <a:ext cx="9144000" cy="1000442"/>
          </a:xfrm>
        </p:spPr>
        <p:txBody>
          <a:bodyPr>
            <a:normAutofit/>
          </a:bodyPr>
          <a:lstStyle/>
          <a:p>
            <a:r>
              <a:rPr lang="en-IN" sz="5000" dirty="0">
                <a:solidFill>
                  <a:schemeClr val="bg1"/>
                </a:solidFill>
              </a:rPr>
              <a:t>CLASSICAL VS QUANTUM</a:t>
            </a:r>
          </a:p>
        </p:txBody>
      </p:sp>
    </p:spTree>
    <p:extLst>
      <p:ext uri="{BB962C8B-B14F-4D97-AF65-F5344CB8AC3E}">
        <p14:creationId xmlns:p14="http://schemas.microsoft.com/office/powerpoint/2010/main" val="2430470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A4279497-D587-374A-FD35-F1AED9F20C9D}"/>
              </a:ext>
            </a:extLst>
          </p:cNvPr>
          <p:cNvSpPr>
            <a:spLocks noGrp="1"/>
          </p:cNvSpPr>
          <p:nvPr>
            <p:ph type="body" idx="1"/>
          </p:nvPr>
        </p:nvSpPr>
        <p:spPr>
          <a:xfrm>
            <a:off x="291919" y="392067"/>
            <a:ext cx="10515600" cy="1500187"/>
          </a:xfrm>
        </p:spPr>
        <p:txBody>
          <a:bodyPr>
            <a:noAutofit/>
          </a:bodyPr>
          <a:lstStyle/>
          <a:p>
            <a:r>
              <a:rPr lang="en-IN" sz="5000" dirty="0">
                <a:solidFill>
                  <a:schemeClr val="bg1"/>
                </a:solidFill>
              </a:rPr>
              <a:t>The Strength of RSA:</a:t>
            </a:r>
          </a:p>
        </p:txBody>
      </p:sp>
      <p:sp>
        <p:nvSpPr>
          <p:cNvPr id="5" name="Title 4">
            <a:extLst>
              <a:ext uri="{FF2B5EF4-FFF2-40B4-BE49-F238E27FC236}">
                <a16:creationId xmlns:a16="http://schemas.microsoft.com/office/drawing/2014/main" id="{6AFAE51C-7205-6438-A8EA-C8F828A3DF59}"/>
              </a:ext>
            </a:extLst>
          </p:cNvPr>
          <p:cNvSpPr>
            <a:spLocks noGrp="1"/>
          </p:cNvSpPr>
          <p:nvPr>
            <p:ph type="title"/>
          </p:nvPr>
        </p:nvSpPr>
        <p:spPr>
          <a:xfrm>
            <a:off x="838200" y="3297644"/>
            <a:ext cx="10515600" cy="2306731"/>
          </a:xfrm>
        </p:spPr>
        <p:txBody>
          <a:bodyPr>
            <a:noAutofit/>
          </a:bodyPr>
          <a:lstStyle/>
          <a:p>
            <a:r>
              <a:rPr lang="en-IN" sz="2500" dirty="0">
                <a:solidFill>
                  <a:schemeClr val="bg1"/>
                </a:solidFill>
              </a:rPr>
              <a:t> The strength of the RSA algorithm is due to the computational limitations of the classical computers.</a:t>
            </a:r>
            <a:br>
              <a:rPr lang="en-IN" sz="2500" dirty="0">
                <a:solidFill>
                  <a:schemeClr val="bg1"/>
                </a:solidFill>
              </a:rPr>
            </a:br>
            <a:r>
              <a:rPr lang="en-IN" sz="2500" dirty="0">
                <a:solidFill>
                  <a:schemeClr val="bg1"/>
                </a:solidFill>
              </a:rPr>
              <a:t>	</a:t>
            </a:r>
            <a:br>
              <a:rPr lang="en-IN" sz="2500" dirty="0">
                <a:solidFill>
                  <a:schemeClr val="bg1"/>
                </a:solidFill>
              </a:rPr>
            </a:br>
            <a:r>
              <a:rPr lang="en-IN" sz="2500" dirty="0">
                <a:solidFill>
                  <a:schemeClr val="bg1"/>
                </a:solidFill>
              </a:rPr>
              <a:t>RSA algorithm uses prime numbers of 300 digits long and the product of these primes is a much larger number, </a:t>
            </a:r>
            <a:br>
              <a:rPr lang="en-IN" sz="2500" dirty="0">
                <a:solidFill>
                  <a:schemeClr val="bg1"/>
                </a:solidFill>
              </a:rPr>
            </a:br>
            <a:br>
              <a:rPr lang="en-IN" sz="2500" dirty="0">
                <a:solidFill>
                  <a:schemeClr val="bg1"/>
                </a:solidFill>
              </a:rPr>
            </a:br>
            <a:r>
              <a:rPr lang="en-IN" sz="2500" dirty="0">
                <a:solidFill>
                  <a:schemeClr val="bg1"/>
                </a:solidFill>
              </a:rPr>
              <a:t> So it is computationally unfeasible to  perform that calculation even a Super Computer right now would take </a:t>
            </a:r>
            <a:br>
              <a:rPr lang="en-IN" sz="2500" dirty="0">
                <a:solidFill>
                  <a:schemeClr val="bg1"/>
                </a:solidFill>
              </a:rPr>
            </a:br>
            <a:r>
              <a:rPr lang="en-IN" sz="5000" dirty="0">
                <a:solidFill>
                  <a:schemeClr val="bg1"/>
                </a:solidFill>
              </a:rPr>
              <a:t>”16 Million years” </a:t>
            </a:r>
            <a:r>
              <a:rPr lang="en-IN" sz="2500" dirty="0">
                <a:solidFill>
                  <a:schemeClr val="bg1"/>
                </a:solidFill>
              </a:rPr>
              <a:t>to complete that task</a:t>
            </a:r>
            <a:br>
              <a:rPr lang="en-IN" sz="2500" dirty="0">
                <a:solidFill>
                  <a:schemeClr val="bg1"/>
                </a:solidFill>
              </a:rPr>
            </a:br>
            <a:endParaRPr lang="en-IN" sz="2500" dirty="0">
              <a:solidFill>
                <a:schemeClr val="bg1"/>
              </a:solidFill>
            </a:endParaRPr>
          </a:p>
        </p:txBody>
      </p:sp>
    </p:spTree>
    <p:extLst>
      <p:ext uri="{BB962C8B-B14F-4D97-AF65-F5344CB8AC3E}">
        <p14:creationId xmlns:p14="http://schemas.microsoft.com/office/powerpoint/2010/main" val="1414297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2" name="Content Placeholder 11">
                <a:extLst>
                  <a:ext uri="{FF2B5EF4-FFF2-40B4-BE49-F238E27FC236}">
                    <a16:creationId xmlns:a16="http://schemas.microsoft.com/office/drawing/2014/main" id="{6570C26D-EB10-2482-4683-604BFCB4D631}"/>
                  </a:ext>
                </a:extLst>
              </p:cNvPr>
              <p:cNvSpPr>
                <a:spLocks noGrp="1"/>
              </p:cNvSpPr>
              <p:nvPr>
                <p:ph idx="1"/>
              </p:nvPr>
            </p:nvSpPr>
            <p:spPr>
              <a:xfrm>
                <a:off x="154440" y="1647371"/>
                <a:ext cx="6172200" cy="4651829"/>
              </a:xfrm>
            </p:spPr>
            <p:txBody>
              <a:bodyPr>
                <a:noAutofit/>
              </a:bodyPr>
              <a:lstStyle/>
              <a:p>
                <a:r>
                  <a:rPr lang="en-US" sz="2000" b="0" i="0" dirty="0">
                    <a:solidFill>
                      <a:schemeClr val="bg1"/>
                    </a:solidFill>
                    <a:effectLst/>
                    <a:latin typeface="Söhne"/>
                  </a:rPr>
                  <a:t>Choose a random integer </a:t>
                </a:r>
                <a:r>
                  <a:rPr lang="en-US" sz="2000" b="0" i="1" dirty="0">
                    <a:solidFill>
                      <a:schemeClr val="bg1"/>
                    </a:solidFill>
                    <a:effectLst/>
                    <a:latin typeface="KaTeX_Math"/>
                  </a:rPr>
                  <a:t>a</a:t>
                </a:r>
                <a:r>
                  <a:rPr lang="en-US" sz="2000" b="0" i="0" dirty="0">
                    <a:solidFill>
                      <a:schemeClr val="bg1"/>
                    </a:solidFill>
                    <a:effectLst/>
                    <a:latin typeface="Söhne"/>
                  </a:rPr>
                  <a:t> such that 1&lt;a&lt;N</a:t>
                </a:r>
              </a:p>
              <a:p>
                <a:r>
                  <a:rPr lang="en-US" sz="2000" dirty="0">
                    <a:solidFill>
                      <a:schemeClr val="bg1"/>
                    </a:solidFill>
                    <a:latin typeface="Söhne"/>
                  </a:rPr>
                  <a:t>Compute GCD of a and N.</a:t>
                </a:r>
              </a:p>
              <a:p>
                <a:r>
                  <a:rPr lang="en-US" sz="2000" dirty="0">
                    <a:solidFill>
                      <a:schemeClr val="bg1"/>
                    </a:solidFill>
                    <a:latin typeface="Söhne"/>
                  </a:rPr>
                  <a:t>If the GCD is greater than 1 then a and N share a common factor other than 1 .</a:t>
                </a:r>
              </a:p>
              <a:p>
                <a:r>
                  <a:rPr lang="en-US" sz="2000" b="0" i="0" dirty="0">
                    <a:solidFill>
                      <a:schemeClr val="bg1"/>
                    </a:solidFill>
                    <a:effectLst/>
                    <a:latin typeface="Söhne"/>
                  </a:rPr>
                  <a:t>Use a quantum algorithm to find the period ‘r’ of the function</a:t>
                </a:r>
              </a:p>
              <a:p>
                <a:endParaRPr lang="en-US" sz="2000" dirty="0">
                  <a:solidFill>
                    <a:schemeClr val="bg1"/>
                  </a:solidFill>
                  <a:latin typeface="Söhne"/>
                </a:endParaRPr>
              </a:p>
              <a:p>
                <a:r>
                  <a:rPr lang="en-US" sz="2000" dirty="0">
                    <a:solidFill>
                      <a:schemeClr val="bg1"/>
                    </a:solidFill>
                    <a:latin typeface="Söhne"/>
                  </a:rPr>
                  <a:t>Check if ‘r’ is even compute </a:t>
                </a:r>
              </a:p>
              <a:p>
                <a:pPr marL="0" indent="0">
                  <a:buNone/>
                </a:pPr>
                <a:r>
                  <a:rPr lang="en-US" sz="2000" dirty="0">
                    <a:solidFill>
                      <a:schemeClr val="bg1"/>
                    </a:solidFill>
                    <a:latin typeface="Söhne"/>
                  </a:rPr>
                  <a:t>                                      </a:t>
                </a:r>
                <a14:m>
                  <m:oMath xmlns:m="http://schemas.openxmlformats.org/officeDocument/2006/math">
                    <m:sSup>
                      <m:sSupPr>
                        <m:ctrlPr>
                          <a:rPr lang="en-US" sz="2000" i="1" smtClean="0">
                            <a:solidFill>
                              <a:schemeClr val="bg1"/>
                            </a:solidFill>
                            <a:latin typeface="Cambria Math" panose="02040503050406030204" pitchFamily="18" charset="0"/>
                          </a:rPr>
                        </m:ctrlPr>
                      </m:sSupPr>
                      <m:e>
                        <m:r>
                          <a:rPr lang="en-IN" sz="2000" b="0" i="1" smtClean="0">
                            <a:solidFill>
                              <a:schemeClr val="bg1"/>
                            </a:solidFill>
                            <a:latin typeface="Cambria Math" panose="02040503050406030204" pitchFamily="18" charset="0"/>
                          </a:rPr>
                          <m:t>𝑎</m:t>
                        </m:r>
                      </m:e>
                      <m:sup>
                        <m:f>
                          <m:fPr>
                            <m:ctrlPr>
                              <a:rPr lang="en-US" sz="2000" i="1" smtClean="0">
                                <a:solidFill>
                                  <a:schemeClr val="bg1"/>
                                </a:solidFill>
                                <a:latin typeface="Cambria Math" panose="02040503050406030204" pitchFamily="18" charset="0"/>
                              </a:rPr>
                            </m:ctrlPr>
                          </m:fPr>
                          <m:num>
                            <m:r>
                              <a:rPr lang="en-IN" sz="2000" b="0" i="1" smtClean="0">
                                <a:solidFill>
                                  <a:schemeClr val="bg1"/>
                                </a:solidFill>
                                <a:latin typeface="Cambria Math" panose="02040503050406030204" pitchFamily="18" charset="0"/>
                              </a:rPr>
                              <m:t>𝑟</m:t>
                            </m:r>
                          </m:num>
                          <m:den>
                            <m:r>
                              <a:rPr lang="en-IN" sz="2000" b="0" i="1" smtClean="0">
                                <a:solidFill>
                                  <a:schemeClr val="bg1"/>
                                </a:solidFill>
                                <a:latin typeface="Cambria Math" panose="02040503050406030204" pitchFamily="18" charset="0"/>
                              </a:rPr>
                              <m:t>2</m:t>
                            </m:r>
                          </m:den>
                        </m:f>
                      </m:sup>
                    </m:sSup>
                  </m:oMath>
                </a14:m>
                <a:r>
                  <a:rPr lang="en-US" sz="2000" dirty="0">
                    <a:solidFill>
                      <a:schemeClr val="bg1"/>
                    </a:solidFill>
                    <a:latin typeface="Söhne"/>
                  </a:rPr>
                  <a:t> mod N , </a:t>
                </a:r>
              </a:p>
              <a:p>
                <a:r>
                  <a:rPr lang="en-US" sz="2000" dirty="0">
                    <a:solidFill>
                      <a:schemeClr val="bg1"/>
                    </a:solidFill>
                    <a:latin typeface="Söhne"/>
                  </a:rPr>
                  <a:t>if  </a:t>
                </a:r>
                <a14:m>
                  <m:oMath xmlns:m="http://schemas.openxmlformats.org/officeDocument/2006/math">
                    <m:sSup>
                      <m:sSupPr>
                        <m:ctrlPr>
                          <a:rPr lang="en-US" sz="2000" i="1">
                            <a:solidFill>
                              <a:schemeClr val="bg1"/>
                            </a:solidFill>
                            <a:latin typeface="Cambria Math" panose="02040503050406030204" pitchFamily="18" charset="0"/>
                          </a:rPr>
                        </m:ctrlPr>
                      </m:sSupPr>
                      <m:e>
                        <m:r>
                          <a:rPr lang="en-IN" sz="2000" i="1">
                            <a:solidFill>
                              <a:schemeClr val="bg1"/>
                            </a:solidFill>
                            <a:latin typeface="Cambria Math" panose="02040503050406030204" pitchFamily="18" charset="0"/>
                          </a:rPr>
                          <m:t>𝑎</m:t>
                        </m:r>
                      </m:e>
                      <m:sup>
                        <m:f>
                          <m:fPr>
                            <m:ctrlPr>
                              <a:rPr lang="en-US" sz="2000" i="1">
                                <a:solidFill>
                                  <a:schemeClr val="bg1"/>
                                </a:solidFill>
                                <a:latin typeface="Cambria Math" panose="02040503050406030204" pitchFamily="18" charset="0"/>
                              </a:rPr>
                            </m:ctrlPr>
                          </m:fPr>
                          <m:num>
                            <m:r>
                              <a:rPr lang="en-IN" sz="2000" i="1">
                                <a:solidFill>
                                  <a:schemeClr val="bg1"/>
                                </a:solidFill>
                                <a:latin typeface="Cambria Math" panose="02040503050406030204" pitchFamily="18" charset="0"/>
                              </a:rPr>
                              <m:t>𝑟</m:t>
                            </m:r>
                          </m:num>
                          <m:den>
                            <m:r>
                              <a:rPr lang="en-IN" sz="2000" i="1">
                                <a:solidFill>
                                  <a:schemeClr val="bg1"/>
                                </a:solidFill>
                                <a:latin typeface="Cambria Math" panose="02040503050406030204" pitchFamily="18" charset="0"/>
                              </a:rPr>
                              <m:t>2</m:t>
                            </m:r>
                          </m:den>
                        </m:f>
                      </m:sup>
                    </m:sSup>
                  </m:oMath>
                </a14:m>
                <a:r>
                  <a:rPr lang="en-US" sz="2000" dirty="0">
                    <a:solidFill>
                      <a:schemeClr val="bg1"/>
                    </a:solidFill>
                    <a:latin typeface="Söhne"/>
                  </a:rPr>
                  <a:t> </a:t>
                </a:r>
                <a14:m>
                  <m:oMath xmlns:m="http://schemas.openxmlformats.org/officeDocument/2006/math">
                    <m:r>
                      <a:rPr lang="en-IN" sz="2000" b="0" i="0" dirty="0" smtClean="0">
                        <a:solidFill>
                          <a:schemeClr val="bg1"/>
                        </a:solidFill>
                        <a:latin typeface="Cambria Math" panose="02040503050406030204" pitchFamily="18" charset="0"/>
                      </a:rPr>
                      <m:t> </m:t>
                    </m:r>
                    <m:r>
                      <m:rPr>
                        <m:sty m:val="p"/>
                      </m:rPr>
                      <a:rPr lang="en-IN" sz="2000" b="0" i="0" dirty="0" smtClean="0">
                        <a:solidFill>
                          <a:schemeClr val="bg1"/>
                        </a:solidFill>
                        <a:latin typeface="Cambria Math" panose="02040503050406030204" pitchFamily="18" charset="0"/>
                      </a:rPr>
                      <m:t>is</m:t>
                    </m:r>
                    <m:r>
                      <a:rPr lang="en-IN" sz="2000" b="0" i="0" dirty="0" smtClean="0">
                        <a:solidFill>
                          <a:schemeClr val="bg1"/>
                        </a:solidFill>
                        <a:latin typeface="Cambria Math" panose="02040503050406030204" pitchFamily="18" charset="0"/>
                      </a:rPr>
                      <m:t> </m:t>
                    </m:r>
                    <m:r>
                      <a:rPr lang="en-IN" sz="2000" b="0" i="1" dirty="0" smtClean="0">
                        <a:solidFill>
                          <a:schemeClr val="bg1"/>
                        </a:solidFill>
                        <a:latin typeface="Cambria Math" panose="02040503050406030204" pitchFamily="18" charset="0"/>
                      </a:rPr>
                      <m:t>𝑛𝑜𝑡</m:t>
                    </m:r>
                    <m:r>
                      <a:rPr lang="en-IN" sz="2000" b="0" i="1" dirty="0" smtClean="0">
                        <a:solidFill>
                          <a:schemeClr val="bg1"/>
                        </a:solidFill>
                        <a:latin typeface="Cambria Math" panose="02040503050406030204" pitchFamily="18" charset="0"/>
                      </a:rPr>
                      <m:t> </m:t>
                    </m:r>
                    <m:r>
                      <a:rPr lang="en-IN" sz="2000" b="0" i="1" dirty="0" smtClean="0">
                        <a:solidFill>
                          <a:schemeClr val="bg1"/>
                        </a:solidFill>
                        <a:latin typeface="Cambria Math" panose="02040503050406030204" pitchFamily="18" charset="0"/>
                      </a:rPr>
                      <m:t>𝑐𝑜𝑛𝑔𝑟𝑢𝑒𝑛𝑡</m:t>
                    </m:r>
                  </m:oMath>
                </a14:m>
                <a:r>
                  <a:rPr lang="en-US" sz="2000" dirty="0">
                    <a:solidFill>
                      <a:schemeClr val="bg1"/>
                    </a:solidFill>
                    <a:latin typeface="Söhne"/>
                  </a:rPr>
                  <a:t> to  -1 Mod N then both</a:t>
                </a:r>
              </a:p>
              <a:p>
                <a:pPr marL="0" indent="0">
                  <a:buNone/>
                </a:pPr>
                <a:r>
                  <a:rPr lang="en-US" sz="2000" dirty="0">
                    <a:solidFill>
                      <a:schemeClr val="bg1"/>
                    </a:solidFill>
                    <a:latin typeface="Söhne"/>
                  </a:rPr>
                  <a:t> </a:t>
                </a:r>
                <a14:m>
                  <m:oMath xmlns:m="http://schemas.openxmlformats.org/officeDocument/2006/math">
                    <m:sSup>
                      <m:sSupPr>
                        <m:ctrlPr>
                          <a:rPr lang="en-US" sz="2000" i="1">
                            <a:solidFill>
                              <a:schemeClr val="bg1"/>
                            </a:solidFill>
                            <a:latin typeface="Cambria Math" panose="02040503050406030204" pitchFamily="18" charset="0"/>
                          </a:rPr>
                        </m:ctrlPr>
                      </m:sSupPr>
                      <m:e>
                        <m:r>
                          <a:rPr lang="en-IN" sz="2000" i="1">
                            <a:solidFill>
                              <a:schemeClr val="bg1"/>
                            </a:solidFill>
                            <a:latin typeface="Cambria Math" panose="02040503050406030204" pitchFamily="18" charset="0"/>
                          </a:rPr>
                          <m:t>𝑎</m:t>
                        </m:r>
                      </m:e>
                      <m:sup>
                        <m:f>
                          <m:fPr>
                            <m:ctrlPr>
                              <a:rPr lang="en-US" sz="2000" i="1">
                                <a:solidFill>
                                  <a:schemeClr val="bg1"/>
                                </a:solidFill>
                                <a:latin typeface="Cambria Math" panose="02040503050406030204" pitchFamily="18" charset="0"/>
                              </a:rPr>
                            </m:ctrlPr>
                          </m:fPr>
                          <m:num>
                            <m:r>
                              <a:rPr lang="en-IN" sz="2000" i="1">
                                <a:solidFill>
                                  <a:schemeClr val="bg1"/>
                                </a:solidFill>
                                <a:latin typeface="Cambria Math" panose="02040503050406030204" pitchFamily="18" charset="0"/>
                              </a:rPr>
                              <m:t>𝑟</m:t>
                            </m:r>
                          </m:num>
                          <m:den>
                            <m:r>
                              <a:rPr lang="en-IN" sz="2000" i="1">
                                <a:solidFill>
                                  <a:schemeClr val="bg1"/>
                                </a:solidFill>
                                <a:latin typeface="Cambria Math" panose="02040503050406030204" pitchFamily="18" charset="0"/>
                              </a:rPr>
                              <m:t>2</m:t>
                            </m:r>
                          </m:den>
                        </m:f>
                      </m:sup>
                    </m:sSup>
                  </m:oMath>
                </a14:m>
                <a:r>
                  <a:rPr lang="en-US" sz="2000" dirty="0">
                    <a:solidFill>
                      <a:schemeClr val="bg1"/>
                    </a:solidFill>
                    <a:latin typeface="Söhne"/>
                  </a:rPr>
                  <a:t> +1 and </a:t>
                </a:r>
                <a14:m>
                  <m:oMath xmlns:m="http://schemas.openxmlformats.org/officeDocument/2006/math">
                    <m:sSup>
                      <m:sSupPr>
                        <m:ctrlPr>
                          <a:rPr lang="en-US" sz="2000" i="1">
                            <a:solidFill>
                              <a:schemeClr val="bg1"/>
                            </a:solidFill>
                            <a:latin typeface="Cambria Math" panose="02040503050406030204" pitchFamily="18" charset="0"/>
                          </a:rPr>
                        </m:ctrlPr>
                      </m:sSupPr>
                      <m:e>
                        <m:r>
                          <a:rPr lang="en-IN" sz="2000" i="1">
                            <a:solidFill>
                              <a:schemeClr val="bg1"/>
                            </a:solidFill>
                            <a:latin typeface="Cambria Math" panose="02040503050406030204" pitchFamily="18" charset="0"/>
                          </a:rPr>
                          <m:t>𝑎</m:t>
                        </m:r>
                      </m:e>
                      <m:sup>
                        <m:f>
                          <m:fPr>
                            <m:ctrlPr>
                              <a:rPr lang="en-US" sz="2000" i="1">
                                <a:solidFill>
                                  <a:schemeClr val="bg1"/>
                                </a:solidFill>
                                <a:latin typeface="Cambria Math" panose="02040503050406030204" pitchFamily="18" charset="0"/>
                              </a:rPr>
                            </m:ctrlPr>
                          </m:fPr>
                          <m:num>
                            <m:r>
                              <a:rPr lang="en-IN" sz="2000" i="1">
                                <a:solidFill>
                                  <a:schemeClr val="bg1"/>
                                </a:solidFill>
                                <a:latin typeface="Cambria Math" panose="02040503050406030204" pitchFamily="18" charset="0"/>
                              </a:rPr>
                              <m:t>𝑟</m:t>
                            </m:r>
                          </m:num>
                          <m:den>
                            <m:r>
                              <a:rPr lang="en-IN" sz="2000" i="1">
                                <a:solidFill>
                                  <a:schemeClr val="bg1"/>
                                </a:solidFill>
                                <a:latin typeface="Cambria Math" panose="02040503050406030204" pitchFamily="18" charset="0"/>
                              </a:rPr>
                              <m:t>2</m:t>
                            </m:r>
                          </m:den>
                        </m:f>
                      </m:sup>
                    </m:sSup>
                  </m:oMath>
                </a14:m>
                <a:r>
                  <a:rPr lang="en-US" sz="2000" dirty="0">
                    <a:solidFill>
                      <a:schemeClr val="bg1"/>
                    </a:solidFill>
                    <a:latin typeface="Söhne"/>
                  </a:rPr>
                  <a:t> -1 </a:t>
                </a:r>
              </a:p>
              <a:p>
                <a:pPr marL="0" indent="0">
                  <a:buNone/>
                </a:pPr>
                <a:r>
                  <a:rPr lang="en-US" sz="2000" dirty="0">
                    <a:solidFill>
                      <a:schemeClr val="bg1"/>
                    </a:solidFill>
                    <a:latin typeface="Söhne"/>
                  </a:rPr>
                  <a:t>are both the trivial factors of N</a:t>
                </a:r>
              </a:p>
            </p:txBody>
          </p:sp>
        </mc:Choice>
        <mc:Fallback>
          <p:sp>
            <p:nvSpPr>
              <p:cNvPr id="12" name="Content Placeholder 11">
                <a:extLst>
                  <a:ext uri="{FF2B5EF4-FFF2-40B4-BE49-F238E27FC236}">
                    <a16:creationId xmlns:a16="http://schemas.microsoft.com/office/drawing/2014/main" id="{6570C26D-EB10-2482-4683-604BFCB4D631}"/>
                  </a:ext>
                </a:extLst>
              </p:cNvPr>
              <p:cNvSpPr>
                <a:spLocks noGrp="1" noRot="1" noChangeAspect="1" noMove="1" noResize="1" noEditPoints="1" noAdjustHandles="1" noChangeArrowheads="1" noChangeShapeType="1" noTextEdit="1"/>
              </p:cNvSpPr>
              <p:nvPr>
                <p:ph idx="1"/>
              </p:nvPr>
            </p:nvSpPr>
            <p:spPr>
              <a:xfrm>
                <a:off x="154440" y="1647371"/>
                <a:ext cx="6172200" cy="4651829"/>
              </a:xfrm>
              <a:blipFill>
                <a:blip r:embed="rId2"/>
                <a:stretch>
                  <a:fillRect l="-987" t="-1311" b="-5374"/>
                </a:stretch>
              </a:blipFill>
            </p:spPr>
            <p:txBody>
              <a:bodyPr/>
              <a:lstStyle/>
              <a:p>
                <a:r>
                  <a:rPr lang="en-IN">
                    <a:noFill/>
                  </a:rPr>
                  <a:t> </a:t>
                </a:r>
              </a:p>
            </p:txBody>
          </p:sp>
        </mc:Fallback>
      </mc:AlternateContent>
      <p:sp>
        <p:nvSpPr>
          <p:cNvPr id="7" name="Subtitle 6">
            <a:extLst>
              <a:ext uri="{FF2B5EF4-FFF2-40B4-BE49-F238E27FC236}">
                <a16:creationId xmlns:a16="http://schemas.microsoft.com/office/drawing/2014/main" id="{A4279497-D587-374A-FD35-F1AED9F20C9D}"/>
              </a:ext>
            </a:extLst>
          </p:cNvPr>
          <p:cNvSpPr>
            <a:spLocks noGrp="1"/>
          </p:cNvSpPr>
          <p:nvPr>
            <p:ph type="body" sz="half" idx="2"/>
          </p:nvPr>
        </p:nvSpPr>
        <p:spPr>
          <a:xfrm>
            <a:off x="154440" y="176667"/>
            <a:ext cx="10978017" cy="668452"/>
          </a:xfrm>
        </p:spPr>
        <p:txBody>
          <a:bodyPr>
            <a:noAutofit/>
          </a:bodyPr>
          <a:lstStyle/>
          <a:p>
            <a:r>
              <a:rPr lang="en-IN" sz="5000" dirty="0">
                <a:solidFill>
                  <a:schemeClr val="bg1"/>
                </a:solidFill>
              </a:rPr>
              <a:t>Quantum computer and Shor’s Algorithm:</a:t>
            </a:r>
          </a:p>
        </p:txBody>
      </p:sp>
      <p:sp>
        <p:nvSpPr>
          <p:cNvPr id="2" name="Subtitle 6">
            <a:extLst>
              <a:ext uri="{FF2B5EF4-FFF2-40B4-BE49-F238E27FC236}">
                <a16:creationId xmlns:a16="http://schemas.microsoft.com/office/drawing/2014/main" id="{B989CF99-3AFD-2C36-0F7B-231965BF8105}"/>
              </a:ext>
            </a:extLst>
          </p:cNvPr>
          <p:cNvSpPr txBox="1">
            <a:spLocks/>
          </p:cNvSpPr>
          <p:nvPr/>
        </p:nvSpPr>
        <p:spPr>
          <a:xfrm>
            <a:off x="0" y="1872344"/>
            <a:ext cx="12192000" cy="480898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sz="5000" dirty="0">
              <a:solidFill>
                <a:schemeClr val="bg1"/>
              </a:solidFill>
            </a:endParaRPr>
          </a:p>
        </p:txBody>
      </p:sp>
      <p:pic>
        <p:nvPicPr>
          <p:cNvPr id="1026" name="Picture 2" descr="The Story of Shor's Algorithm, Straight From the Source | Peter Shor -  YouTube">
            <a:extLst>
              <a:ext uri="{FF2B5EF4-FFF2-40B4-BE49-F238E27FC236}">
                <a16:creationId xmlns:a16="http://schemas.microsoft.com/office/drawing/2014/main" id="{1A0621BA-25E0-0333-736E-FD5932E611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1222" y="1070092"/>
            <a:ext cx="5606338" cy="315356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4A34F65E-C015-97AE-592A-98128A726885}"/>
                  </a:ext>
                </a:extLst>
              </p:cNvPr>
              <p:cNvSpPr txBox="1"/>
              <p:nvPr/>
            </p:nvSpPr>
            <p:spPr>
              <a:xfrm>
                <a:off x="1661884" y="3588564"/>
                <a:ext cx="2271071" cy="384721"/>
              </a:xfrm>
              <a:prstGeom prst="rect">
                <a:avLst/>
              </a:prstGeom>
              <a:noFill/>
            </p:spPr>
            <p:txBody>
              <a:bodyPr wrap="none" lIns="0" tIns="0" rIns="0" bIns="0" rtlCol="0">
                <a:spAutoFit/>
              </a:bodyPr>
              <a:lstStyle/>
              <a:p>
                <a14:m>
                  <m:oMath xmlns:m="http://schemas.openxmlformats.org/officeDocument/2006/math">
                    <m:r>
                      <a:rPr lang="en-IN" sz="2500" b="0" i="1" smtClean="0">
                        <a:solidFill>
                          <a:schemeClr val="bg1"/>
                        </a:solidFill>
                        <a:latin typeface="Cambria Math" panose="02040503050406030204" pitchFamily="18" charset="0"/>
                      </a:rPr>
                      <m:t>𝑓</m:t>
                    </m:r>
                    <m:d>
                      <m:dPr>
                        <m:ctrlPr>
                          <a:rPr lang="en-IN" sz="2500" b="0" i="1" smtClean="0">
                            <a:solidFill>
                              <a:schemeClr val="bg1"/>
                            </a:solidFill>
                            <a:latin typeface="Cambria Math" panose="02040503050406030204" pitchFamily="18" charset="0"/>
                          </a:rPr>
                        </m:ctrlPr>
                      </m:dPr>
                      <m:e>
                        <m:r>
                          <a:rPr lang="en-IN" sz="2500" b="0" i="1" smtClean="0">
                            <a:solidFill>
                              <a:schemeClr val="bg1"/>
                            </a:solidFill>
                            <a:latin typeface="Cambria Math" panose="02040503050406030204" pitchFamily="18" charset="0"/>
                          </a:rPr>
                          <m:t>𝑥</m:t>
                        </m:r>
                      </m:e>
                    </m:d>
                    <m:r>
                      <a:rPr lang="en-IN" sz="2500" b="0" i="1" smtClean="0">
                        <a:solidFill>
                          <a:schemeClr val="bg1"/>
                        </a:solidFill>
                        <a:latin typeface="Cambria Math" panose="02040503050406030204" pitchFamily="18" charset="0"/>
                      </a:rPr>
                      <m:t>=</m:t>
                    </m:r>
                    <m:sSup>
                      <m:sSupPr>
                        <m:ctrlPr>
                          <a:rPr lang="en-IN" sz="2500" i="1" smtClean="0">
                            <a:solidFill>
                              <a:schemeClr val="bg1"/>
                            </a:solidFill>
                            <a:latin typeface="Cambria Math" panose="02040503050406030204" pitchFamily="18" charset="0"/>
                          </a:rPr>
                        </m:ctrlPr>
                      </m:sSupPr>
                      <m:e>
                        <m:r>
                          <a:rPr lang="en-IN" sz="2500" b="0" i="1" smtClean="0">
                            <a:solidFill>
                              <a:schemeClr val="bg1"/>
                            </a:solidFill>
                            <a:latin typeface="Cambria Math" panose="02040503050406030204" pitchFamily="18" charset="0"/>
                          </a:rPr>
                          <m:t>𝑎</m:t>
                        </m:r>
                      </m:e>
                      <m:sup>
                        <m:r>
                          <a:rPr lang="en-IN" sz="2500" b="0" i="1" smtClean="0">
                            <a:solidFill>
                              <a:schemeClr val="bg1"/>
                            </a:solidFill>
                            <a:latin typeface="Cambria Math" panose="02040503050406030204" pitchFamily="18" charset="0"/>
                          </a:rPr>
                          <m:t>𝑥</m:t>
                        </m:r>
                      </m:sup>
                    </m:sSup>
                  </m:oMath>
                </a14:m>
                <a:r>
                  <a:rPr lang="en-IN" sz="2500" dirty="0">
                    <a:solidFill>
                      <a:schemeClr val="bg1"/>
                    </a:solidFill>
                  </a:rPr>
                  <a:t>mod N</a:t>
                </a:r>
              </a:p>
            </p:txBody>
          </p:sp>
        </mc:Choice>
        <mc:Fallback>
          <p:sp>
            <p:nvSpPr>
              <p:cNvPr id="13" name="TextBox 12">
                <a:extLst>
                  <a:ext uri="{FF2B5EF4-FFF2-40B4-BE49-F238E27FC236}">
                    <a16:creationId xmlns:a16="http://schemas.microsoft.com/office/drawing/2014/main" id="{4A34F65E-C015-97AE-592A-98128A726885}"/>
                  </a:ext>
                </a:extLst>
              </p:cNvPr>
              <p:cNvSpPr txBox="1">
                <a:spLocks noRot="1" noChangeAspect="1" noMove="1" noResize="1" noEditPoints="1" noAdjustHandles="1" noChangeArrowheads="1" noChangeShapeType="1" noTextEdit="1"/>
              </p:cNvSpPr>
              <p:nvPr/>
            </p:nvSpPr>
            <p:spPr>
              <a:xfrm>
                <a:off x="1661884" y="3588564"/>
                <a:ext cx="2271071" cy="384721"/>
              </a:xfrm>
              <a:prstGeom prst="rect">
                <a:avLst/>
              </a:prstGeom>
              <a:blipFill>
                <a:blip r:embed="rId4"/>
                <a:stretch>
                  <a:fillRect l="-6452" t="-23810" r="-7527" b="-49206"/>
                </a:stretch>
              </a:blipFill>
            </p:spPr>
            <p:txBody>
              <a:bodyPr/>
              <a:lstStyle/>
              <a:p>
                <a:r>
                  <a:rPr lang="en-IN">
                    <a:noFill/>
                  </a:rPr>
                  <a:t> </a:t>
                </a:r>
              </a:p>
            </p:txBody>
          </p:sp>
        </mc:Fallback>
      </mc:AlternateContent>
    </p:spTree>
    <p:extLst>
      <p:ext uri="{BB962C8B-B14F-4D97-AF65-F5344CB8AC3E}">
        <p14:creationId xmlns:p14="http://schemas.microsoft.com/office/powerpoint/2010/main" val="3991157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A4279497-D587-374A-FD35-F1AED9F20C9D}"/>
              </a:ext>
            </a:extLst>
          </p:cNvPr>
          <p:cNvSpPr>
            <a:spLocks noGrp="1"/>
          </p:cNvSpPr>
          <p:nvPr>
            <p:ph idx="1"/>
          </p:nvPr>
        </p:nvSpPr>
        <p:spPr>
          <a:xfrm>
            <a:off x="261257" y="397782"/>
            <a:ext cx="11355388" cy="1958975"/>
          </a:xfrm>
        </p:spPr>
        <p:txBody>
          <a:bodyPr>
            <a:noAutofit/>
          </a:bodyPr>
          <a:lstStyle/>
          <a:p>
            <a:r>
              <a:rPr lang="en-IN" sz="5000" dirty="0">
                <a:solidFill>
                  <a:schemeClr val="bg1"/>
                </a:solidFill>
              </a:rPr>
              <a:t>Breaking RSA using Quantum Computer and Shor’s algorithm:</a:t>
            </a:r>
          </a:p>
        </p:txBody>
      </p:sp>
      <p:pic>
        <p:nvPicPr>
          <p:cNvPr id="3" name="Picture 2">
            <a:extLst>
              <a:ext uri="{FF2B5EF4-FFF2-40B4-BE49-F238E27FC236}">
                <a16:creationId xmlns:a16="http://schemas.microsoft.com/office/drawing/2014/main" id="{D087D876-C7F2-8931-978B-5E321F197771}"/>
              </a:ext>
            </a:extLst>
          </p:cNvPr>
          <p:cNvPicPr>
            <a:picLocks noChangeAspect="1"/>
          </p:cNvPicPr>
          <p:nvPr/>
        </p:nvPicPr>
        <p:blipFill rotWithShape="1">
          <a:blip r:embed="rId2"/>
          <a:srcRect l="3220" t="23708" r="-3220" b="50434"/>
          <a:stretch/>
        </p:blipFill>
        <p:spPr>
          <a:xfrm>
            <a:off x="4809287" y="3090638"/>
            <a:ext cx="1803065" cy="785586"/>
          </a:xfrm>
          <a:prstGeom prst="rect">
            <a:avLst/>
          </a:prstGeom>
        </p:spPr>
      </p:pic>
      <p:sp>
        <p:nvSpPr>
          <p:cNvPr id="8" name="Text Placeholder 5">
            <a:extLst>
              <a:ext uri="{FF2B5EF4-FFF2-40B4-BE49-F238E27FC236}">
                <a16:creationId xmlns:a16="http://schemas.microsoft.com/office/drawing/2014/main" id="{08AE881D-80A6-8512-346D-F6C598ADF9FD}"/>
              </a:ext>
            </a:extLst>
          </p:cNvPr>
          <p:cNvSpPr>
            <a:spLocks noGrp="1"/>
          </p:cNvSpPr>
          <p:nvPr>
            <p:ph type="body" sz="half" idx="2"/>
          </p:nvPr>
        </p:nvSpPr>
        <p:spPr>
          <a:xfrm>
            <a:off x="437091" y="2109333"/>
            <a:ext cx="7560280" cy="774473"/>
          </a:xfrm>
        </p:spPr>
        <p:txBody>
          <a:bodyPr>
            <a:noAutofit/>
          </a:bodyPr>
          <a:lstStyle/>
          <a:p>
            <a:r>
              <a:rPr lang="en-IN" sz="3500" dirty="0">
                <a:solidFill>
                  <a:schemeClr val="bg1"/>
                </a:solidFill>
              </a:rPr>
              <a:t>Lets take two classical bits</a:t>
            </a:r>
          </a:p>
        </p:txBody>
      </p:sp>
    </p:spTree>
    <p:extLst>
      <p:ext uri="{BB962C8B-B14F-4D97-AF65-F5344CB8AC3E}">
        <p14:creationId xmlns:p14="http://schemas.microsoft.com/office/powerpoint/2010/main" val="3821221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A4279497-D587-374A-FD35-F1AED9F20C9D}"/>
              </a:ext>
            </a:extLst>
          </p:cNvPr>
          <p:cNvSpPr>
            <a:spLocks noGrp="1"/>
          </p:cNvSpPr>
          <p:nvPr>
            <p:ph idx="1"/>
          </p:nvPr>
        </p:nvSpPr>
        <p:spPr>
          <a:xfrm>
            <a:off x="261257" y="397782"/>
            <a:ext cx="11355388" cy="1958975"/>
          </a:xfrm>
        </p:spPr>
        <p:txBody>
          <a:bodyPr>
            <a:noAutofit/>
          </a:bodyPr>
          <a:lstStyle/>
          <a:p>
            <a:r>
              <a:rPr lang="en-IN" sz="5000" dirty="0">
                <a:solidFill>
                  <a:schemeClr val="bg1"/>
                </a:solidFill>
              </a:rPr>
              <a:t>Breaking RSA using Quantum Computer and Shor’s algorithm:</a:t>
            </a:r>
          </a:p>
        </p:txBody>
      </p:sp>
      <p:sp>
        <p:nvSpPr>
          <p:cNvPr id="6" name="Text Placeholder 5">
            <a:extLst>
              <a:ext uri="{FF2B5EF4-FFF2-40B4-BE49-F238E27FC236}">
                <a16:creationId xmlns:a16="http://schemas.microsoft.com/office/drawing/2014/main" id="{06411847-C9B8-F7A6-6315-055BC6115580}"/>
              </a:ext>
            </a:extLst>
          </p:cNvPr>
          <p:cNvSpPr>
            <a:spLocks noGrp="1"/>
          </p:cNvSpPr>
          <p:nvPr>
            <p:ph type="body" sz="half" idx="2"/>
          </p:nvPr>
        </p:nvSpPr>
        <p:spPr>
          <a:xfrm>
            <a:off x="437091" y="2109333"/>
            <a:ext cx="3932237" cy="774473"/>
          </a:xfrm>
        </p:spPr>
        <p:txBody>
          <a:bodyPr>
            <a:noAutofit/>
          </a:bodyPr>
          <a:lstStyle/>
          <a:p>
            <a:r>
              <a:rPr lang="en-IN" sz="3500" dirty="0">
                <a:solidFill>
                  <a:schemeClr val="bg1"/>
                </a:solidFill>
              </a:rPr>
              <a:t>Possible States of two classical bits are </a:t>
            </a:r>
          </a:p>
        </p:txBody>
      </p:sp>
      <p:pic>
        <p:nvPicPr>
          <p:cNvPr id="3" name="Picture 2">
            <a:extLst>
              <a:ext uri="{FF2B5EF4-FFF2-40B4-BE49-F238E27FC236}">
                <a16:creationId xmlns:a16="http://schemas.microsoft.com/office/drawing/2014/main" id="{D087D876-C7F2-8931-978B-5E321F197771}"/>
              </a:ext>
            </a:extLst>
          </p:cNvPr>
          <p:cNvPicPr>
            <a:picLocks noChangeAspect="1"/>
          </p:cNvPicPr>
          <p:nvPr/>
        </p:nvPicPr>
        <p:blipFill>
          <a:blip r:embed="rId2"/>
          <a:stretch>
            <a:fillRect/>
          </a:stretch>
        </p:blipFill>
        <p:spPr>
          <a:xfrm>
            <a:off x="803344" y="3429000"/>
            <a:ext cx="1803065" cy="2781130"/>
          </a:xfrm>
          <a:prstGeom prst="rect">
            <a:avLst/>
          </a:prstGeom>
        </p:spPr>
      </p:pic>
    </p:spTree>
    <p:extLst>
      <p:ext uri="{BB962C8B-B14F-4D97-AF65-F5344CB8AC3E}">
        <p14:creationId xmlns:p14="http://schemas.microsoft.com/office/powerpoint/2010/main" val="13012236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A4279497-D587-374A-FD35-F1AED9F20C9D}"/>
              </a:ext>
            </a:extLst>
          </p:cNvPr>
          <p:cNvSpPr>
            <a:spLocks noGrp="1"/>
          </p:cNvSpPr>
          <p:nvPr>
            <p:ph idx="1"/>
          </p:nvPr>
        </p:nvSpPr>
        <p:spPr>
          <a:xfrm>
            <a:off x="261257" y="397782"/>
            <a:ext cx="11355388" cy="1958975"/>
          </a:xfrm>
        </p:spPr>
        <p:txBody>
          <a:bodyPr>
            <a:noAutofit/>
          </a:bodyPr>
          <a:lstStyle/>
          <a:p>
            <a:r>
              <a:rPr lang="en-IN" sz="5000" dirty="0">
                <a:solidFill>
                  <a:schemeClr val="bg1"/>
                </a:solidFill>
              </a:rPr>
              <a:t>Breaking RSA using Quantum Computer and Shor’s algorithm:</a:t>
            </a:r>
          </a:p>
        </p:txBody>
      </p:sp>
      <p:sp>
        <p:nvSpPr>
          <p:cNvPr id="6" name="Text Placeholder 5">
            <a:extLst>
              <a:ext uri="{FF2B5EF4-FFF2-40B4-BE49-F238E27FC236}">
                <a16:creationId xmlns:a16="http://schemas.microsoft.com/office/drawing/2014/main" id="{06411847-C9B8-F7A6-6315-055BC6115580}"/>
              </a:ext>
            </a:extLst>
          </p:cNvPr>
          <p:cNvSpPr>
            <a:spLocks noGrp="1"/>
          </p:cNvSpPr>
          <p:nvPr>
            <p:ph type="body" sz="half" idx="2"/>
          </p:nvPr>
        </p:nvSpPr>
        <p:spPr>
          <a:xfrm>
            <a:off x="437091" y="2109333"/>
            <a:ext cx="3932237" cy="774473"/>
          </a:xfrm>
        </p:spPr>
        <p:txBody>
          <a:bodyPr>
            <a:noAutofit/>
          </a:bodyPr>
          <a:lstStyle/>
          <a:p>
            <a:r>
              <a:rPr lang="en-IN" sz="3500" dirty="0">
                <a:solidFill>
                  <a:schemeClr val="bg1"/>
                </a:solidFill>
              </a:rPr>
              <a:t>Possible States of two classical bits are </a:t>
            </a:r>
          </a:p>
        </p:txBody>
      </p:sp>
      <p:pic>
        <p:nvPicPr>
          <p:cNvPr id="3" name="Picture 2">
            <a:extLst>
              <a:ext uri="{FF2B5EF4-FFF2-40B4-BE49-F238E27FC236}">
                <a16:creationId xmlns:a16="http://schemas.microsoft.com/office/drawing/2014/main" id="{D087D876-C7F2-8931-978B-5E321F197771}"/>
              </a:ext>
            </a:extLst>
          </p:cNvPr>
          <p:cNvPicPr>
            <a:picLocks noChangeAspect="1"/>
          </p:cNvPicPr>
          <p:nvPr/>
        </p:nvPicPr>
        <p:blipFill>
          <a:blip r:embed="rId2"/>
          <a:stretch>
            <a:fillRect/>
          </a:stretch>
        </p:blipFill>
        <p:spPr>
          <a:xfrm>
            <a:off x="803344" y="3429000"/>
            <a:ext cx="1803065" cy="2781130"/>
          </a:xfrm>
          <a:prstGeom prst="rect">
            <a:avLst/>
          </a:prstGeom>
        </p:spPr>
      </p:pic>
      <p:pic>
        <p:nvPicPr>
          <p:cNvPr id="4" name="Picture 3">
            <a:extLst>
              <a:ext uri="{FF2B5EF4-FFF2-40B4-BE49-F238E27FC236}">
                <a16:creationId xmlns:a16="http://schemas.microsoft.com/office/drawing/2014/main" id="{36A8D164-8D15-9C87-7ED2-C3CD75680077}"/>
              </a:ext>
            </a:extLst>
          </p:cNvPr>
          <p:cNvPicPr>
            <a:picLocks noChangeAspect="1"/>
          </p:cNvPicPr>
          <p:nvPr/>
        </p:nvPicPr>
        <p:blipFill>
          <a:blip r:embed="rId3"/>
          <a:stretch>
            <a:fillRect/>
          </a:stretch>
        </p:blipFill>
        <p:spPr>
          <a:xfrm>
            <a:off x="7300249" y="3429000"/>
            <a:ext cx="1942290" cy="2781130"/>
          </a:xfrm>
          <a:prstGeom prst="rect">
            <a:avLst/>
          </a:prstGeom>
        </p:spPr>
      </p:pic>
      <p:sp>
        <p:nvSpPr>
          <p:cNvPr id="5" name="Text Placeholder 5">
            <a:extLst>
              <a:ext uri="{FF2B5EF4-FFF2-40B4-BE49-F238E27FC236}">
                <a16:creationId xmlns:a16="http://schemas.microsoft.com/office/drawing/2014/main" id="{F0ED8E59-8098-683D-57B0-9187BAE7F02D}"/>
              </a:ext>
            </a:extLst>
          </p:cNvPr>
          <p:cNvSpPr txBox="1">
            <a:spLocks/>
          </p:cNvSpPr>
          <p:nvPr/>
        </p:nvSpPr>
        <p:spPr>
          <a:xfrm>
            <a:off x="5427469" y="2107178"/>
            <a:ext cx="7175652" cy="77447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IN" sz="3500" dirty="0">
                <a:solidFill>
                  <a:schemeClr val="bg1"/>
                </a:solidFill>
              </a:rPr>
              <a:t>These States of two classical bits represent </a:t>
            </a:r>
          </a:p>
        </p:txBody>
      </p:sp>
    </p:spTree>
    <p:extLst>
      <p:ext uri="{BB962C8B-B14F-4D97-AF65-F5344CB8AC3E}">
        <p14:creationId xmlns:p14="http://schemas.microsoft.com/office/powerpoint/2010/main" val="6834880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A4279497-D587-374A-FD35-F1AED9F20C9D}"/>
              </a:ext>
            </a:extLst>
          </p:cNvPr>
          <p:cNvSpPr>
            <a:spLocks noGrp="1"/>
          </p:cNvSpPr>
          <p:nvPr>
            <p:ph idx="1"/>
          </p:nvPr>
        </p:nvSpPr>
        <p:spPr>
          <a:xfrm>
            <a:off x="261257" y="397782"/>
            <a:ext cx="11355388" cy="1958975"/>
          </a:xfrm>
        </p:spPr>
        <p:txBody>
          <a:bodyPr>
            <a:noAutofit/>
          </a:bodyPr>
          <a:lstStyle/>
          <a:p>
            <a:r>
              <a:rPr lang="en-IN" sz="5000" dirty="0">
                <a:solidFill>
                  <a:schemeClr val="bg1"/>
                </a:solidFill>
              </a:rPr>
              <a:t>Breaking RSA using Quantum Computer and Shor’s algorithm:</a:t>
            </a:r>
          </a:p>
        </p:txBody>
      </p:sp>
      <p:pic>
        <p:nvPicPr>
          <p:cNvPr id="4" name="Picture 3">
            <a:extLst>
              <a:ext uri="{FF2B5EF4-FFF2-40B4-BE49-F238E27FC236}">
                <a16:creationId xmlns:a16="http://schemas.microsoft.com/office/drawing/2014/main" id="{36A8D164-8D15-9C87-7ED2-C3CD75680077}"/>
              </a:ext>
            </a:extLst>
          </p:cNvPr>
          <p:cNvPicPr>
            <a:picLocks noChangeAspect="1"/>
          </p:cNvPicPr>
          <p:nvPr/>
        </p:nvPicPr>
        <p:blipFill>
          <a:blip r:embed="rId2"/>
          <a:stretch>
            <a:fillRect/>
          </a:stretch>
        </p:blipFill>
        <p:spPr>
          <a:xfrm>
            <a:off x="7419977" y="2238828"/>
            <a:ext cx="1942290" cy="2781130"/>
          </a:xfrm>
          <a:prstGeom prst="rect">
            <a:avLst/>
          </a:prstGeom>
        </p:spPr>
      </p:pic>
      <mc:AlternateContent xmlns:mc="http://schemas.openxmlformats.org/markup-compatibility/2006">
        <mc:Choice xmlns:a14="http://schemas.microsoft.com/office/drawing/2010/main" Requires="a14">
          <p:sp>
            <p:nvSpPr>
              <p:cNvPr id="8" name="Text Placeholder 7">
                <a:extLst>
                  <a:ext uri="{FF2B5EF4-FFF2-40B4-BE49-F238E27FC236}">
                    <a16:creationId xmlns:a16="http://schemas.microsoft.com/office/drawing/2014/main" id="{5EE95DFA-1E74-B043-CE79-E66A2A9CD6DE}"/>
                  </a:ext>
                </a:extLst>
              </p:cNvPr>
              <p:cNvSpPr>
                <a:spLocks noGrp="1"/>
              </p:cNvSpPr>
              <p:nvPr>
                <p:ph type="body" sz="half" idx="2"/>
              </p:nvPr>
            </p:nvSpPr>
            <p:spPr/>
            <p:txBody>
              <a:bodyPr>
                <a:normAutofit/>
              </a:bodyPr>
              <a:lstStyle/>
              <a:p>
                <a:r>
                  <a:rPr lang="en-IN" sz="3000" dirty="0">
                    <a:solidFill>
                      <a:schemeClr val="bg1"/>
                    </a:solidFill>
                  </a:rPr>
                  <a:t>If we want to perform an operation like raising 7 to the power of 2 we can only perform that one operation at a time which results to the value of </a:t>
                </a:r>
                <a:endParaRPr lang="en-IN" sz="3000" i="1" dirty="0">
                  <a:solidFill>
                    <a:schemeClr val="bg1"/>
                  </a:solidFill>
                  <a:latin typeface="Cambria Math" panose="02040503050406030204" pitchFamily="18" charset="0"/>
                </a:endParaRPr>
              </a:p>
              <a:p>
                <a:r>
                  <a:rPr lang="en-IN" sz="3000" dirty="0">
                    <a:solidFill>
                      <a:schemeClr val="bg1"/>
                    </a:solidFill>
                  </a:rPr>
                  <a:t>	</a:t>
                </a:r>
                <a14:m>
                  <m:oMath xmlns:m="http://schemas.openxmlformats.org/officeDocument/2006/math">
                    <m:sSup>
                      <m:sSupPr>
                        <m:ctrlPr>
                          <a:rPr lang="en-IN" sz="3000" i="1" smtClean="0">
                            <a:solidFill>
                              <a:schemeClr val="bg1"/>
                            </a:solidFill>
                            <a:latin typeface="Cambria Math" panose="02040503050406030204" pitchFamily="18" charset="0"/>
                          </a:rPr>
                        </m:ctrlPr>
                      </m:sSupPr>
                      <m:e>
                        <m:r>
                          <a:rPr lang="en-IN" sz="3000" b="0" i="1" smtClean="0">
                            <a:solidFill>
                              <a:schemeClr val="bg1"/>
                            </a:solidFill>
                            <a:latin typeface="Cambria Math" panose="02040503050406030204" pitchFamily="18" charset="0"/>
                          </a:rPr>
                          <m:t>7</m:t>
                        </m:r>
                      </m:e>
                      <m:sup>
                        <m:r>
                          <a:rPr lang="en-IN" sz="3000" b="0" i="1" smtClean="0">
                            <a:solidFill>
                              <a:schemeClr val="bg1"/>
                            </a:solidFill>
                            <a:latin typeface="Cambria Math" panose="02040503050406030204" pitchFamily="18" charset="0"/>
                          </a:rPr>
                          <m:t>2</m:t>
                        </m:r>
                      </m:sup>
                    </m:sSup>
                    <m:r>
                      <a:rPr lang="en-IN" sz="3000" b="0" i="1" smtClean="0">
                        <a:solidFill>
                          <a:schemeClr val="bg1"/>
                        </a:solidFill>
                        <a:latin typeface="Cambria Math" panose="02040503050406030204" pitchFamily="18" charset="0"/>
                      </a:rPr>
                      <m:t>=49</m:t>
                    </m:r>
                  </m:oMath>
                </a14:m>
                <a:r>
                  <a:rPr lang="en-IN" sz="3000" dirty="0">
                    <a:solidFill>
                      <a:schemeClr val="bg1"/>
                    </a:solidFill>
                  </a:rPr>
                  <a:t> </a:t>
                </a:r>
              </a:p>
            </p:txBody>
          </p:sp>
        </mc:Choice>
        <mc:Fallback>
          <p:sp>
            <p:nvSpPr>
              <p:cNvPr id="8" name="Text Placeholder 7">
                <a:extLst>
                  <a:ext uri="{FF2B5EF4-FFF2-40B4-BE49-F238E27FC236}">
                    <a16:creationId xmlns:a16="http://schemas.microsoft.com/office/drawing/2014/main" id="{5EE95DFA-1E74-B043-CE79-E66A2A9CD6DE}"/>
                  </a:ext>
                </a:extLst>
              </p:cNvPr>
              <p:cNvSpPr>
                <a:spLocks noGrp="1" noRot="1" noChangeAspect="1" noMove="1" noResize="1" noEditPoints="1" noAdjustHandles="1" noChangeArrowheads="1" noChangeShapeType="1" noTextEdit="1"/>
              </p:cNvSpPr>
              <p:nvPr>
                <p:ph type="body" sz="half" idx="2"/>
              </p:nvPr>
            </p:nvSpPr>
            <p:spPr>
              <a:blipFill>
                <a:blip r:embed="rId3"/>
                <a:stretch>
                  <a:fillRect l="-3721" t="-3200" r="-4186"/>
                </a:stretch>
              </a:blipFill>
            </p:spPr>
            <p:txBody>
              <a:bodyPr/>
              <a:lstStyle/>
              <a:p>
                <a:r>
                  <a:rPr lang="en-IN">
                    <a:noFill/>
                  </a:rPr>
                  <a:t> </a:t>
                </a:r>
              </a:p>
            </p:txBody>
          </p:sp>
        </mc:Fallback>
      </mc:AlternateContent>
    </p:spTree>
    <p:extLst>
      <p:ext uri="{BB962C8B-B14F-4D97-AF65-F5344CB8AC3E}">
        <p14:creationId xmlns:p14="http://schemas.microsoft.com/office/powerpoint/2010/main" val="24137260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A4279497-D587-374A-FD35-F1AED9F20C9D}"/>
              </a:ext>
            </a:extLst>
          </p:cNvPr>
          <p:cNvSpPr>
            <a:spLocks noGrp="1"/>
          </p:cNvSpPr>
          <p:nvPr>
            <p:ph idx="1"/>
          </p:nvPr>
        </p:nvSpPr>
        <p:spPr>
          <a:xfrm>
            <a:off x="261257" y="397782"/>
            <a:ext cx="11355388" cy="1958975"/>
          </a:xfrm>
        </p:spPr>
        <p:txBody>
          <a:bodyPr>
            <a:noAutofit/>
          </a:bodyPr>
          <a:lstStyle/>
          <a:p>
            <a:r>
              <a:rPr lang="en-IN" sz="5000" dirty="0">
                <a:solidFill>
                  <a:schemeClr val="bg1"/>
                </a:solidFill>
              </a:rPr>
              <a:t>Breaking RSA using Quantum Computer and Shor’s algorithm:</a:t>
            </a:r>
          </a:p>
        </p:txBody>
      </p:sp>
      <p:sp>
        <p:nvSpPr>
          <p:cNvPr id="8" name="Text Placeholder 7">
            <a:extLst>
              <a:ext uri="{FF2B5EF4-FFF2-40B4-BE49-F238E27FC236}">
                <a16:creationId xmlns:a16="http://schemas.microsoft.com/office/drawing/2014/main" id="{5EE95DFA-1E74-B043-CE79-E66A2A9CD6DE}"/>
              </a:ext>
            </a:extLst>
          </p:cNvPr>
          <p:cNvSpPr>
            <a:spLocks noGrp="1"/>
          </p:cNvSpPr>
          <p:nvPr>
            <p:ph type="body" sz="half" idx="2"/>
          </p:nvPr>
        </p:nvSpPr>
        <p:spPr/>
        <p:txBody>
          <a:bodyPr>
            <a:normAutofit/>
          </a:bodyPr>
          <a:lstStyle/>
          <a:p>
            <a:r>
              <a:rPr lang="en-IN" sz="3000" dirty="0">
                <a:solidFill>
                  <a:schemeClr val="bg1"/>
                </a:solidFill>
              </a:rPr>
              <a:t>Now let us consider two Qubits</a:t>
            </a:r>
          </a:p>
          <a:p>
            <a:endParaRPr lang="en-IN" sz="3000" dirty="0">
              <a:solidFill>
                <a:schemeClr val="bg1"/>
              </a:solidFill>
            </a:endParaRPr>
          </a:p>
        </p:txBody>
      </p:sp>
      <p:pic>
        <p:nvPicPr>
          <p:cNvPr id="3" name="Picture 2">
            <a:extLst>
              <a:ext uri="{FF2B5EF4-FFF2-40B4-BE49-F238E27FC236}">
                <a16:creationId xmlns:a16="http://schemas.microsoft.com/office/drawing/2014/main" id="{AF2C37EA-8382-53CF-67B5-527FBBF37F66}"/>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200000"/>
                    </a14:imgEffect>
                  </a14:imgLayer>
                </a14:imgProps>
              </a:ext>
            </a:extLst>
          </a:blip>
          <a:srcRect t="26792"/>
          <a:stretch/>
        </p:blipFill>
        <p:spPr>
          <a:xfrm>
            <a:off x="839788" y="3227907"/>
            <a:ext cx="1506247" cy="1273337"/>
          </a:xfrm>
          <a:prstGeom prst="rect">
            <a:avLst/>
          </a:prstGeom>
        </p:spPr>
      </p:pic>
      <p:pic>
        <p:nvPicPr>
          <p:cNvPr id="5" name="Picture 4">
            <a:extLst>
              <a:ext uri="{FF2B5EF4-FFF2-40B4-BE49-F238E27FC236}">
                <a16:creationId xmlns:a16="http://schemas.microsoft.com/office/drawing/2014/main" id="{FFD544A8-730A-51BF-7E64-0A2DF10B7565}"/>
              </a:ext>
            </a:extLst>
          </p:cNvPr>
          <p:cNvPicPr>
            <a:picLocks noChangeAspect="1"/>
          </p:cNvPicPr>
          <p:nvPr/>
        </p:nvPicPr>
        <p:blipFill rotWithShape="1">
          <a:blip r:embed="rId4">
            <a:extLst>
              <a:ext uri="{BEBA8EAE-BF5A-486C-A8C5-ECC9F3942E4B}">
                <a14:imgProps xmlns:a14="http://schemas.microsoft.com/office/drawing/2010/main">
                  <a14:imgLayer r:embed="rId3">
                    <a14:imgEffect>
                      <a14:colorTemperature colorTemp="7200"/>
                    </a14:imgEffect>
                  </a14:imgLayer>
                </a14:imgProps>
              </a:ext>
            </a:extLst>
          </a:blip>
          <a:srcRect t="26792"/>
          <a:stretch/>
        </p:blipFill>
        <p:spPr>
          <a:xfrm>
            <a:off x="2805906" y="3227907"/>
            <a:ext cx="1506247" cy="1273337"/>
          </a:xfrm>
          <a:prstGeom prst="rect">
            <a:avLst/>
          </a:prstGeom>
          <a:effectLst>
            <a:glow rad="127000">
              <a:schemeClr val="tx1">
                <a:lumMod val="85000"/>
                <a:lumOff val="15000"/>
              </a:schemeClr>
            </a:glow>
          </a:effectLst>
          <a:scene3d>
            <a:camera prst="orthographicFront"/>
            <a:lightRig rig="threePt" dir="t"/>
          </a:scene3d>
          <a:sp3d extrusionH="76200">
            <a:extrusionClr>
              <a:schemeClr val="tx1"/>
            </a:extrusionClr>
          </a:sp3d>
        </p:spPr>
      </p:pic>
    </p:spTree>
    <p:extLst>
      <p:ext uri="{BB962C8B-B14F-4D97-AF65-F5344CB8AC3E}">
        <p14:creationId xmlns:p14="http://schemas.microsoft.com/office/powerpoint/2010/main" val="13383485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A4279497-D587-374A-FD35-F1AED9F20C9D}"/>
              </a:ext>
            </a:extLst>
          </p:cNvPr>
          <p:cNvSpPr>
            <a:spLocks noGrp="1"/>
          </p:cNvSpPr>
          <p:nvPr>
            <p:ph idx="1"/>
          </p:nvPr>
        </p:nvSpPr>
        <p:spPr>
          <a:xfrm>
            <a:off x="261257" y="397782"/>
            <a:ext cx="11355388" cy="1958975"/>
          </a:xfrm>
        </p:spPr>
        <p:txBody>
          <a:bodyPr>
            <a:noAutofit/>
          </a:bodyPr>
          <a:lstStyle/>
          <a:p>
            <a:r>
              <a:rPr lang="en-IN" sz="5000" dirty="0">
                <a:solidFill>
                  <a:schemeClr val="bg1"/>
                </a:solidFill>
              </a:rPr>
              <a:t>Breaking RSA using Quantum Computer and Shor’s algorithm:</a:t>
            </a:r>
          </a:p>
        </p:txBody>
      </p:sp>
      <p:pic>
        <p:nvPicPr>
          <p:cNvPr id="10" name="Picture 9">
            <a:extLst>
              <a:ext uri="{FF2B5EF4-FFF2-40B4-BE49-F238E27FC236}">
                <a16:creationId xmlns:a16="http://schemas.microsoft.com/office/drawing/2014/main" id="{16E992E7-90DD-9C35-899A-69A03DD10477}"/>
              </a:ext>
            </a:extLst>
          </p:cNvPr>
          <p:cNvPicPr>
            <a:picLocks noChangeAspect="1"/>
          </p:cNvPicPr>
          <p:nvPr/>
        </p:nvPicPr>
        <p:blipFill rotWithShape="1">
          <a:blip r:embed="rId2"/>
          <a:srcRect l="13713" t="13055" r="13657"/>
          <a:stretch/>
        </p:blipFill>
        <p:spPr>
          <a:xfrm>
            <a:off x="7141029" y="2447468"/>
            <a:ext cx="4151085" cy="2795206"/>
          </a:xfrm>
          <a:prstGeom prst="rect">
            <a:avLst/>
          </a:prstGeom>
        </p:spPr>
      </p:pic>
      <p:pic>
        <p:nvPicPr>
          <p:cNvPr id="13" name="Picture 12">
            <a:extLst>
              <a:ext uri="{FF2B5EF4-FFF2-40B4-BE49-F238E27FC236}">
                <a16:creationId xmlns:a16="http://schemas.microsoft.com/office/drawing/2014/main" id="{A7F27478-E92B-620B-3DCF-97484AF09A2F}"/>
              </a:ext>
            </a:extLst>
          </p:cNvPr>
          <p:cNvPicPr>
            <a:picLocks noChangeAspect="1"/>
          </p:cNvPicPr>
          <p:nvPr/>
        </p:nvPicPr>
        <p:blipFill rotWithShape="1">
          <a:blip r:embed="rId3"/>
          <a:srcRect l="24756" r="22946"/>
          <a:stretch/>
        </p:blipFill>
        <p:spPr>
          <a:xfrm>
            <a:off x="1103085" y="2229745"/>
            <a:ext cx="2801258" cy="3012929"/>
          </a:xfrm>
          <a:prstGeom prst="rect">
            <a:avLst/>
          </a:prstGeom>
        </p:spPr>
      </p:pic>
    </p:spTree>
    <p:extLst>
      <p:ext uri="{BB962C8B-B14F-4D97-AF65-F5344CB8AC3E}">
        <p14:creationId xmlns:p14="http://schemas.microsoft.com/office/powerpoint/2010/main" val="19975282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A4279497-D587-374A-FD35-F1AED9F20C9D}"/>
              </a:ext>
            </a:extLst>
          </p:cNvPr>
          <p:cNvSpPr>
            <a:spLocks noGrp="1"/>
          </p:cNvSpPr>
          <p:nvPr>
            <p:ph idx="1"/>
          </p:nvPr>
        </p:nvSpPr>
        <p:spPr>
          <a:xfrm>
            <a:off x="261257" y="397782"/>
            <a:ext cx="11355388" cy="1958975"/>
          </a:xfrm>
        </p:spPr>
        <p:txBody>
          <a:bodyPr>
            <a:noAutofit/>
          </a:bodyPr>
          <a:lstStyle/>
          <a:p>
            <a:r>
              <a:rPr lang="en-IN" sz="5000" dirty="0">
                <a:solidFill>
                  <a:schemeClr val="bg1"/>
                </a:solidFill>
              </a:rPr>
              <a:t>Breaking RSA using Quantum Computer and Shor’s algorithm:</a:t>
            </a:r>
          </a:p>
        </p:txBody>
      </p:sp>
      <p:pic>
        <p:nvPicPr>
          <p:cNvPr id="10" name="Picture 9">
            <a:extLst>
              <a:ext uri="{FF2B5EF4-FFF2-40B4-BE49-F238E27FC236}">
                <a16:creationId xmlns:a16="http://schemas.microsoft.com/office/drawing/2014/main" id="{16E992E7-90DD-9C35-899A-69A03DD10477}"/>
              </a:ext>
            </a:extLst>
          </p:cNvPr>
          <p:cNvPicPr>
            <a:picLocks noChangeAspect="1"/>
          </p:cNvPicPr>
          <p:nvPr/>
        </p:nvPicPr>
        <p:blipFill rotWithShape="1">
          <a:blip r:embed="rId2"/>
          <a:srcRect l="13713" t="13055" r="13657"/>
          <a:stretch/>
        </p:blipFill>
        <p:spPr>
          <a:xfrm>
            <a:off x="798286" y="2676071"/>
            <a:ext cx="4151085" cy="2795206"/>
          </a:xfrm>
          <a:prstGeom prst="rect">
            <a:avLst/>
          </a:prstGeom>
        </p:spPr>
      </p:pic>
      <p:pic>
        <p:nvPicPr>
          <p:cNvPr id="12" name="Picture 11">
            <a:extLst>
              <a:ext uri="{FF2B5EF4-FFF2-40B4-BE49-F238E27FC236}">
                <a16:creationId xmlns:a16="http://schemas.microsoft.com/office/drawing/2014/main" id="{2524BAD9-CB1F-5174-4E14-0B3DD693A028}"/>
              </a:ext>
            </a:extLst>
          </p:cNvPr>
          <p:cNvPicPr>
            <a:picLocks noChangeAspect="1"/>
          </p:cNvPicPr>
          <p:nvPr/>
        </p:nvPicPr>
        <p:blipFill rotWithShape="1">
          <a:blip r:embed="rId3"/>
          <a:srcRect l="12293" t="8180" r="13341" b="-2097"/>
          <a:stretch/>
        </p:blipFill>
        <p:spPr>
          <a:xfrm>
            <a:off x="6778174" y="2676070"/>
            <a:ext cx="4151084" cy="2948861"/>
          </a:xfrm>
          <a:prstGeom prst="rect">
            <a:avLst/>
          </a:prstGeom>
        </p:spPr>
      </p:pic>
    </p:spTree>
    <p:extLst>
      <p:ext uri="{BB962C8B-B14F-4D97-AF65-F5344CB8AC3E}">
        <p14:creationId xmlns:p14="http://schemas.microsoft.com/office/powerpoint/2010/main" val="1494939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A4279497-D587-374A-FD35-F1AED9F20C9D}"/>
              </a:ext>
            </a:extLst>
          </p:cNvPr>
          <p:cNvSpPr>
            <a:spLocks noGrp="1"/>
          </p:cNvSpPr>
          <p:nvPr>
            <p:ph idx="1"/>
          </p:nvPr>
        </p:nvSpPr>
        <p:spPr>
          <a:xfrm>
            <a:off x="261257" y="397782"/>
            <a:ext cx="11355388" cy="1958975"/>
          </a:xfrm>
        </p:spPr>
        <p:txBody>
          <a:bodyPr>
            <a:noAutofit/>
          </a:bodyPr>
          <a:lstStyle/>
          <a:p>
            <a:r>
              <a:rPr lang="en-IN" sz="5000" dirty="0">
                <a:solidFill>
                  <a:schemeClr val="bg1"/>
                </a:solidFill>
              </a:rPr>
              <a:t>Breaking RSA using Quantum Computer and Shor’s algorithm:</a:t>
            </a:r>
          </a:p>
        </p:txBody>
      </p:sp>
      <p:pic>
        <p:nvPicPr>
          <p:cNvPr id="8" name="Picture 7">
            <a:extLst>
              <a:ext uri="{FF2B5EF4-FFF2-40B4-BE49-F238E27FC236}">
                <a16:creationId xmlns:a16="http://schemas.microsoft.com/office/drawing/2014/main" id="{BB344E42-9E17-F38D-02DA-9FABF5197E31}"/>
              </a:ext>
            </a:extLst>
          </p:cNvPr>
          <p:cNvPicPr>
            <a:picLocks noChangeAspect="1"/>
          </p:cNvPicPr>
          <p:nvPr/>
        </p:nvPicPr>
        <p:blipFill rotWithShape="1">
          <a:blip r:embed="rId2"/>
          <a:srcRect l="4719" t="8465" r="3809" b="14075"/>
          <a:stretch/>
        </p:blipFill>
        <p:spPr>
          <a:xfrm>
            <a:off x="575355" y="2139043"/>
            <a:ext cx="6190669" cy="2948861"/>
          </a:xfrm>
          <a:prstGeom prst="rect">
            <a:avLst/>
          </a:prstGeom>
        </p:spPr>
      </p:pic>
      <p:sp>
        <p:nvSpPr>
          <p:cNvPr id="9" name="Text Placeholder 4">
            <a:extLst>
              <a:ext uri="{FF2B5EF4-FFF2-40B4-BE49-F238E27FC236}">
                <a16:creationId xmlns:a16="http://schemas.microsoft.com/office/drawing/2014/main" id="{A1F5D53E-8D96-96D5-5457-DA1CF519335D}"/>
              </a:ext>
            </a:extLst>
          </p:cNvPr>
          <p:cNvSpPr txBox="1">
            <a:spLocks/>
          </p:cNvSpPr>
          <p:nvPr/>
        </p:nvSpPr>
        <p:spPr>
          <a:xfrm>
            <a:off x="575355" y="5463801"/>
            <a:ext cx="11355388" cy="58782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3000" dirty="0">
                <a:solidFill>
                  <a:schemeClr val="bg1"/>
                </a:solidFill>
              </a:rPr>
              <a:t>Using the principles of superposition we can represent all the possible combination of Qubits Simultaneously</a:t>
            </a:r>
          </a:p>
        </p:txBody>
      </p:sp>
      <p:pic>
        <p:nvPicPr>
          <p:cNvPr id="11" name="Picture 10">
            <a:extLst>
              <a:ext uri="{FF2B5EF4-FFF2-40B4-BE49-F238E27FC236}">
                <a16:creationId xmlns:a16="http://schemas.microsoft.com/office/drawing/2014/main" id="{9E4B70AD-C561-1134-49E6-6E43C8836911}"/>
              </a:ext>
            </a:extLst>
          </p:cNvPr>
          <p:cNvPicPr>
            <a:picLocks noChangeAspect="1"/>
          </p:cNvPicPr>
          <p:nvPr/>
        </p:nvPicPr>
        <p:blipFill rotWithShape="1">
          <a:blip r:embed="rId3"/>
          <a:srcRect l="18215" t="8676" r="20238" b="18730"/>
          <a:stretch/>
        </p:blipFill>
        <p:spPr>
          <a:xfrm>
            <a:off x="7080122" y="2139043"/>
            <a:ext cx="4536523" cy="2948860"/>
          </a:xfrm>
          <a:prstGeom prst="rect">
            <a:avLst/>
          </a:prstGeom>
        </p:spPr>
      </p:pic>
    </p:spTree>
    <p:extLst>
      <p:ext uri="{BB962C8B-B14F-4D97-AF65-F5344CB8AC3E}">
        <p14:creationId xmlns:p14="http://schemas.microsoft.com/office/powerpoint/2010/main" val="28353818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CC5E9349-3A7D-CC42-AAFA-BD90F18A7ACB}"/>
              </a:ext>
            </a:extLst>
          </p:cNvPr>
          <p:cNvSpPr>
            <a:spLocks noGrp="1"/>
          </p:cNvSpPr>
          <p:nvPr>
            <p:ph sz="half" idx="1"/>
          </p:nvPr>
        </p:nvSpPr>
        <p:spPr>
          <a:xfrm>
            <a:off x="838200" y="955198"/>
            <a:ext cx="5181600" cy="4947603"/>
          </a:xfrm>
        </p:spPr>
        <p:txBody>
          <a:bodyPr/>
          <a:lstStyle/>
          <a:p>
            <a:r>
              <a:rPr lang="en-US" b="0" i="0" dirty="0">
                <a:solidFill>
                  <a:schemeClr val="bg1"/>
                </a:solidFill>
                <a:effectLst/>
                <a:latin typeface="Google Sans"/>
              </a:rPr>
              <a:t>Classical:</a:t>
            </a:r>
          </a:p>
          <a:p>
            <a:r>
              <a:rPr lang="en-US" b="0" i="0" dirty="0">
                <a:solidFill>
                  <a:schemeClr val="bg1"/>
                </a:solidFill>
                <a:effectLst/>
                <a:latin typeface="Google Sans"/>
              </a:rPr>
              <a:t>A </a:t>
            </a:r>
            <a:r>
              <a:rPr lang="en-US" dirty="0">
                <a:solidFill>
                  <a:schemeClr val="bg1"/>
                </a:solidFill>
                <a:latin typeface="Google Sans"/>
              </a:rPr>
              <a:t>c</a:t>
            </a:r>
            <a:r>
              <a:rPr lang="en-US" b="0" i="0" dirty="0">
                <a:solidFill>
                  <a:schemeClr val="bg1"/>
                </a:solidFill>
                <a:effectLst/>
                <a:latin typeface="Google Sans"/>
              </a:rPr>
              <a:t>lassical computer is </a:t>
            </a:r>
            <a:r>
              <a:rPr lang="en-US" dirty="0">
                <a:solidFill>
                  <a:schemeClr val="bg1"/>
                </a:solidFill>
              </a:rPr>
              <a:t>a programmable electronic device that accepts raw data as input and processes it with a set of instructions (a program) to produce the result as output</a:t>
            </a:r>
            <a:r>
              <a:rPr lang="en-US" b="0" i="0" dirty="0">
                <a:solidFill>
                  <a:schemeClr val="bg1"/>
                </a:solidFill>
                <a:effectLst/>
                <a:latin typeface="Google Sans"/>
              </a:rPr>
              <a:t>.</a:t>
            </a:r>
            <a:endParaRPr lang="en-IN" dirty="0">
              <a:solidFill>
                <a:schemeClr val="bg1"/>
              </a:solidFill>
            </a:endParaRPr>
          </a:p>
        </p:txBody>
      </p:sp>
      <p:sp>
        <p:nvSpPr>
          <p:cNvPr id="5" name="Content Placeholder 4">
            <a:extLst>
              <a:ext uri="{FF2B5EF4-FFF2-40B4-BE49-F238E27FC236}">
                <a16:creationId xmlns:a16="http://schemas.microsoft.com/office/drawing/2014/main" id="{A42EA099-3414-42C0-C0B7-50B12E12F790}"/>
              </a:ext>
            </a:extLst>
          </p:cNvPr>
          <p:cNvSpPr>
            <a:spLocks noGrp="1"/>
          </p:cNvSpPr>
          <p:nvPr>
            <p:ph sz="half" idx="2"/>
          </p:nvPr>
        </p:nvSpPr>
        <p:spPr>
          <a:xfrm>
            <a:off x="6096000" y="1012824"/>
            <a:ext cx="5181600" cy="4615816"/>
          </a:xfrm>
        </p:spPr>
        <p:txBody>
          <a:bodyPr/>
          <a:lstStyle/>
          <a:p>
            <a:r>
              <a:rPr lang="en-IN" dirty="0">
                <a:solidFill>
                  <a:schemeClr val="bg1"/>
                </a:solidFill>
              </a:rPr>
              <a:t>Quantum:</a:t>
            </a:r>
          </a:p>
          <a:p>
            <a:r>
              <a:rPr lang="en-US" altLang="en-US" sz="2800" dirty="0">
                <a:solidFill>
                  <a:schemeClr val="bg1"/>
                </a:solidFill>
              </a:rPr>
              <a:t>A quantum computer is a machine that performs calculations based on the laws of  “</a:t>
            </a:r>
            <a:r>
              <a:rPr lang="en-US" altLang="en-US" sz="4000" dirty="0">
                <a:solidFill>
                  <a:schemeClr val="bg1"/>
                </a:solidFill>
              </a:rPr>
              <a:t>quantum mechanics</a:t>
            </a:r>
            <a:r>
              <a:rPr lang="en-US" altLang="en-US" sz="2800" dirty="0">
                <a:solidFill>
                  <a:schemeClr val="bg1"/>
                </a:solidFill>
              </a:rPr>
              <a:t>”,  which is the behavior of particles at the sub-atomic level.</a:t>
            </a:r>
            <a:endParaRPr lang="en-IN" sz="2800" dirty="0">
              <a:solidFill>
                <a:schemeClr val="bg1"/>
              </a:solidFill>
            </a:endParaRPr>
          </a:p>
          <a:p>
            <a:endParaRPr lang="en-IN" dirty="0">
              <a:solidFill>
                <a:schemeClr val="bg1"/>
              </a:solidFill>
            </a:endParaRPr>
          </a:p>
        </p:txBody>
      </p:sp>
      <p:pic>
        <p:nvPicPr>
          <p:cNvPr id="2050" name="Picture 2">
            <a:extLst>
              <a:ext uri="{FF2B5EF4-FFF2-40B4-BE49-F238E27FC236}">
                <a16:creationId xmlns:a16="http://schemas.microsoft.com/office/drawing/2014/main" id="{C9633212-5E31-54D6-E2BB-6313A116BA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7920" y="4265454"/>
            <a:ext cx="4500880" cy="152241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3673841-5BAF-4266-4640-1C8339A3826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325" b="9189"/>
          <a:stretch/>
        </p:blipFill>
        <p:spPr bwMode="auto">
          <a:xfrm>
            <a:off x="6461760" y="4135120"/>
            <a:ext cx="471424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93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A3F3C9-53AE-7086-E71F-685FB49CC404}"/>
              </a:ext>
            </a:extLst>
          </p:cNvPr>
          <p:cNvPicPr>
            <a:picLocks noChangeAspect="1"/>
          </p:cNvPicPr>
          <p:nvPr/>
        </p:nvPicPr>
        <p:blipFill>
          <a:blip r:embed="rId2"/>
          <a:stretch>
            <a:fillRect/>
          </a:stretch>
        </p:blipFill>
        <p:spPr>
          <a:xfrm>
            <a:off x="6096000" y="2767802"/>
            <a:ext cx="5696745" cy="905001"/>
          </a:xfrm>
          <a:prstGeom prst="rect">
            <a:avLst/>
          </a:prstGeom>
        </p:spPr>
      </p:pic>
      <p:pic>
        <p:nvPicPr>
          <p:cNvPr id="3" name="Picture 2">
            <a:extLst>
              <a:ext uri="{FF2B5EF4-FFF2-40B4-BE49-F238E27FC236}">
                <a16:creationId xmlns:a16="http://schemas.microsoft.com/office/drawing/2014/main" id="{FA31FA34-54CB-0C50-5A82-904DF80E020B}"/>
              </a:ext>
            </a:extLst>
          </p:cNvPr>
          <p:cNvPicPr>
            <a:picLocks noChangeAspect="1"/>
          </p:cNvPicPr>
          <p:nvPr/>
        </p:nvPicPr>
        <p:blipFill>
          <a:blip r:embed="rId3"/>
          <a:stretch>
            <a:fillRect/>
          </a:stretch>
        </p:blipFill>
        <p:spPr>
          <a:xfrm>
            <a:off x="3176074" y="4928038"/>
            <a:ext cx="4678705" cy="1214943"/>
          </a:xfrm>
          <a:prstGeom prst="rect">
            <a:avLst/>
          </a:prstGeom>
        </p:spPr>
      </p:pic>
      <p:sp>
        <p:nvSpPr>
          <p:cNvPr id="4" name="Text Placeholder 4">
            <a:extLst>
              <a:ext uri="{FF2B5EF4-FFF2-40B4-BE49-F238E27FC236}">
                <a16:creationId xmlns:a16="http://schemas.microsoft.com/office/drawing/2014/main" id="{0776EB3F-8691-0925-4905-231AB1377BBD}"/>
              </a:ext>
            </a:extLst>
          </p:cNvPr>
          <p:cNvSpPr txBox="1">
            <a:spLocks/>
          </p:cNvSpPr>
          <p:nvPr/>
        </p:nvSpPr>
        <p:spPr>
          <a:xfrm>
            <a:off x="6096000" y="2070575"/>
            <a:ext cx="4974828" cy="5878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3000" dirty="0">
                <a:solidFill>
                  <a:schemeClr val="bg1"/>
                </a:solidFill>
              </a:rPr>
              <a:t>Superposition state </a:t>
            </a:r>
          </a:p>
        </p:txBody>
      </p:sp>
      <p:sp>
        <p:nvSpPr>
          <p:cNvPr id="5" name="Subtitle 6">
            <a:extLst>
              <a:ext uri="{FF2B5EF4-FFF2-40B4-BE49-F238E27FC236}">
                <a16:creationId xmlns:a16="http://schemas.microsoft.com/office/drawing/2014/main" id="{F4341BD0-E318-D64B-EF81-1F1CF8770818}"/>
              </a:ext>
            </a:extLst>
          </p:cNvPr>
          <p:cNvSpPr txBox="1">
            <a:spLocks/>
          </p:cNvSpPr>
          <p:nvPr/>
        </p:nvSpPr>
        <p:spPr>
          <a:xfrm>
            <a:off x="-667659" y="85303"/>
            <a:ext cx="13091886" cy="16002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5000" dirty="0">
                <a:solidFill>
                  <a:schemeClr val="bg1"/>
                </a:solidFill>
              </a:rPr>
              <a:t>Breaking RSA using Quantum Computer and Shor’s algorithm:</a:t>
            </a:r>
          </a:p>
        </p:txBody>
      </p:sp>
      <p:sp>
        <p:nvSpPr>
          <p:cNvPr id="9" name="Text Placeholder 4">
            <a:extLst>
              <a:ext uri="{FF2B5EF4-FFF2-40B4-BE49-F238E27FC236}">
                <a16:creationId xmlns:a16="http://schemas.microsoft.com/office/drawing/2014/main" id="{941BEDBE-9533-72A3-5C49-2EF457F20F63}"/>
              </a:ext>
            </a:extLst>
          </p:cNvPr>
          <p:cNvSpPr txBox="1">
            <a:spLocks/>
          </p:cNvSpPr>
          <p:nvPr/>
        </p:nvSpPr>
        <p:spPr>
          <a:xfrm>
            <a:off x="399255" y="2001213"/>
            <a:ext cx="4167640" cy="2926825"/>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3000" dirty="0">
                <a:solidFill>
                  <a:schemeClr val="bg1"/>
                </a:solidFill>
              </a:rPr>
              <a:t>If we measure this superposition state the system collapses into a single classical state providing us with only one answer and all  the other information is lost</a:t>
            </a:r>
          </a:p>
        </p:txBody>
      </p:sp>
      <p:sp>
        <p:nvSpPr>
          <p:cNvPr id="10" name="Text Placeholder 4">
            <a:extLst>
              <a:ext uri="{FF2B5EF4-FFF2-40B4-BE49-F238E27FC236}">
                <a16:creationId xmlns:a16="http://schemas.microsoft.com/office/drawing/2014/main" id="{CAD4A4C8-221B-8A5A-BCDD-93D73E3FBD37}"/>
              </a:ext>
            </a:extLst>
          </p:cNvPr>
          <p:cNvSpPr txBox="1">
            <a:spLocks/>
          </p:cNvSpPr>
          <p:nvPr/>
        </p:nvSpPr>
        <p:spPr>
          <a:xfrm>
            <a:off x="5994400" y="3955138"/>
            <a:ext cx="5196114" cy="58782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500" dirty="0">
                <a:solidFill>
                  <a:schemeClr val="bg1"/>
                </a:solidFill>
              </a:rPr>
              <a:t>Superposition state collapsing into classical state after calculation</a:t>
            </a:r>
          </a:p>
        </p:txBody>
      </p:sp>
      <p:sp>
        <p:nvSpPr>
          <p:cNvPr id="11" name="Text Placeholder 4">
            <a:extLst>
              <a:ext uri="{FF2B5EF4-FFF2-40B4-BE49-F238E27FC236}">
                <a16:creationId xmlns:a16="http://schemas.microsoft.com/office/drawing/2014/main" id="{DDB74E08-0E0E-0F50-85E9-65BD4EB0CA87}"/>
              </a:ext>
            </a:extLst>
          </p:cNvPr>
          <p:cNvSpPr txBox="1">
            <a:spLocks/>
          </p:cNvSpPr>
          <p:nvPr/>
        </p:nvSpPr>
        <p:spPr>
          <a:xfrm>
            <a:off x="8186057" y="5237254"/>
            <a:ext cx="1872343" cy="58782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5000" dirty="0">
                <a:solidFill>
                  <a:schemeClr val="bg1"/>
                </a:solidFill>
              </a:rPr>
              <a:t>= 7 </a:t>
            </a:r>
          </a:p>
        </p:txBody>
      </p:sp>
    </p:spTree>
    <p:extLst>
      <p:ext uri="{BB962C8B-B14F-4D97-AF65-F5344CB8AC3E}">
        <p14:creationId xmlns:p14="http://schemas.microsoft.com/office/powerpoint/2010/main" val="1616980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ubtitle 6">
            <a:extLst>
              <a:ext uri="{FF2B5EF4-FFF2-40B4-BE49-F238E27FC236}">
                <a16:creationId xmlns:a16="http://schemas.microsoft.com/office/drawing/2014/main" id="{F4341BD0-E318-D64B-EF81-1F1CF8770818}"/>
              </a:ext>
            </a:extLst>
          </p:cNvPr>
          <p:cNvSpPr txBox="1">
            <a:spLocks/>
          </p:cNvSpPr>
          <p:nvPr/>
        </p:nvSpPr>
        <p:spPr>
          <a:xfrm>
            <a:off x="-667659" y="85303"/>
            <a:ext cx="13091886" cy="16002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5000" dirty="0">
                <a:solidFill>
                  <a:schemeClr val="bg1"/>
                </a:solidFill>
              </a:rPr>
              <a:t>Breaking RSA using Quantum Computer and Shor’s algorithm:</a:t>
            </a:r>
          </a:p>
        </p:txBody>
      </p:sp>
      <p:pic>
        <p:nvPicPr>
          <p:cNvPr id="7" name="Picture 6">
            <a:extLst>
              <a:ext uri="{FF2B5EF4-FFF2-40B4-BE49-F238E27FC236}">
                <a16:creationId xmlns:a16="http://schemas.microsoft.com/office/drawing/2014/main" id="{B815AECF-E070-1CB0-A614-FE13EDC3FE47}"/>
              </a:ext>
            </a:extLst>
          </p:cNvPr>
          <p:cNvPicPr>
            <a:picLocks noChangeAspect="1"/>
          </p:cNvPicPr>
          <p:nvPr/>
        </p:nvPicPr>
        <p:blipFill>
          <a:blip r:embed="rId2"/>
          <a:stretch>
            <a:fillRect/>
          </a:stretch>
        </p:blipFill>
        <p:spPr>
          <a:xfrm>
            <a:off x="2029971" y="1685503"/>
            <a:ext cx="7696625" cy="3176135"/>
          </a:xfrm>
          <a:prstGeom prst="rect">
            <a:avLst/>
          </a:prstGeom>
        </p:spPr>
      </p:pic>
      <p:sp>
        <p:nvSpPr>
          <p:cNvPr id="13" name="Text Placeholder 4">
            <a:extLst>
              <a:ext uri="{FF2B5EF4-FFF2-40B4-BE49-F238E27FC236}">
                <a16:creationId xmlns:a16="http://schemas.microsoft.com/office/drawing/2014/main" id="{7567A2AF-F222-EC86-5E2B-42218F592957}"/>
              </a:ext>
            </a:extLst>
          </p:cNvPr>
          <p:cNvSpPr txBox="1">
            <a:spLocks/>
          </p:cNvSpPr>
          <p:nvPr/>
        </p:nvSpPr>
        <p:spPr>
          <a:xfrm>
            <a:off x="798285" y="5172497"/>
            <a:ext cx="10595429" cy="587828"/>
          </a:xfrm>
          <a:prstGeom prst="rect">
            <a:avLst/>
          </a:prstGeom>
        </p:spPr>
        <p:txBody>
          <a:bodyPr>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0000" dirty="0">
                <a:solidFill>
                  <a:schemeClr val="bg1"/>
                </a:solidFill>
              </a:rPr>
              <a:t>In Order to harness the power of a Quantum computer you need to represent this Superposition of states into one that contains only the information you want.</a:t>
            </a:r>
            <a:endParaRPr lang="en-IN" sz="3000" dirty="0">
              <a:solidFill>
                <a:schemeClr val="bg1"/>
              </a:solidFill>
            </a:endParaRPr>
          </a:p>
        </p:txBody>
      </p:sp>
    </p:spTree>
    <p:extLst>
      <p:ext uri="{BB962C8B-B14F-4D97-AF65-F5344CB8AC3E}">
        <p14:creationId xmlns:p14="http://schemas.microsoft.com/office/powerpoint/2010/main" val="14849805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ubtitle 6">
            <a:extLst>
              <a:ext uri="{FF2B5EF4-FFF2-40B4-BE49-F238E27FC236}">
                <a16:creationId xmlns:a16="http://schemas.microsoft.com/office/drawing/2014/main" id="{F4341BD0-E318-D64B-EF81-1F1CF8770818}"/>
              </a:ext>
            </a:extLst>
          </p:cNvPr>
          <p:cNvSpPr txBox="1">
            <a:spLocks/>
          </p:cNvSpPr>
          <p:nvPr/>
        </p:nvSpPr>
        <p:spPr>
          <a:xfrm>
            <a:off x="-667659" y="85303"/>
            <a:ext cx="13091886" cy="16002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5000" dirty="0">
                <a:solidFill>
                  <a:schemeClr val="bg1"/>
                </a:solidFill>
              </a:rPr>
              <a:t>Breaking RSA using Quantum Computer and Shor’s algorithm:</a:t>
            </a:r>
          </a:p>
        </p:txBody>
      </p:sp>
      <p:pic>
        <p:nvPicPr>
          <p:cNvPr id="6" name="Picture 5">
            <a:extLst>
              <a:ext uri="{FF2B5EF4-FFF2-40B4-BE49-F238E27FC236}">
                <a16:creationId xmlns:a16="http://schemas.microsoft.com/office/drawing/2014/main" id="{36CF5A11-7625-0426-433C-E9BEFB60FCF5}"/>
              </a:ext>
            </a:extLst>
          </p:cNvPr>
          <p:cNvPicPr>
            <a:picLocks noChangeAspect="1"/>
          </p:cNvPicPr>
          <p:nvPr/>
        </p:nvPicPr>
        <p:blipFill>
          <a:blip r:embed="rId2"/>
          <a:stretch>
            <a:fillRect/>
          </a:stretch>
        </p:blipFill>
        <p:spPr>
          <a:xfrm>
            <a:off x="6745046" y="2855561"/>
            <a:ext cx="4967983" cy="2800239"/>
          </a:xfrm>
          <a:prstGeom prst="rect">
            <a:avLst/>
          </a:prstGeom>
        </p:spPr>
      </p:pic>
      <p:sp>
        <p:nvSpPr>
          <p:cNvPr id="8" name="Text Placeholder 4">
            <a:extLst>
              <a:ext uri="{FF2B5EF4-FFF2-40B4-BE49-F238E27FC236}">
                <a16:creationId xmlns:a16="http://schemas.microsoft.com/office/drawing/2014/main" id="{241B63EE-5B76-103D-00CE-E78DAAC0E92A}"/>
              </a:ext>
            </a:extLst>
          </p:cNvPr>
          <p:cNvSpPr txBox="1">
            <a:spLocks/>
          </p:cNvSpPr>
          <p:nvPr/>
        </p:nvSpPr>
        <p:spPr>
          <a:xfrm>
            <a:off x="449941" y="2855561"/>
            <a:ext cx="5515428" cy="2653123"/>
          </a:xfrm>
          <a:prstGeom prst="rect">
            <a:avLst/>
          </a:prstGeom>
        </p:spPr>
        <p:txBody>
          <a:bodyPr>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0000" dirty="0">
                <a:solidFill>
                  <a:schemeClr val="bg1"/>
                </a:solidFill>
              </a:rPr>
              <a:t>If we a have a superposition of states that is periodic we can then apply quantum Fourier transform to get the frequencies of the states that contain the signal</a:t>
            </a:r>
            <a:endParaRPr lang="en-IN" sz="3000" dirty="0">
              <a:solidFill>
                <a:schemeClr val="bg1"/>
              </a:solidFill>
            </a:endParaRPr>
          </a:p>
        </p:txBody>
      </p:sp>
      <p:sp>
        <p:nvSpPr>
          <p:cNvPr id="9" name="Text Placeholder 4">
            <a:extLst>
              <a:ext uri="{FF2B5EF4-FFF2-40B4-BE49-F238E27FC236}">
                <a16:creationId xmlns:a16="http://schemas.microsoft.com/office/drawing/2014/main" id="{8725AAC5-26D4-7A9C-D4BC-3A07229E336A}"/>
              </a:ext>
            </a:extLst>
          </p:cNvPr>
          <p:cNvSpPr txBox="1">
            <a:spLocks/>
          </p:cNvSpPr>
          <p:nvPr/>
        </p:nvSpPr>
        <p:spPr>
          <a:xfrm>
            <a:off x="478971" y="1644350"/>
            <a:ext cx="6473371" cy="58782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4000" dirty="0">
                <a:solidFill>
                  <a:schemeClr val="bg1"/>
                </a:solidFill>
              </a:rPr>
              <a:t>Quantum Fourier Transform</a:t>
            </a:r>
          </a:p>
        </p:txBody>
      </p:sp>
    </p:spTree>
    <p:extLst>
      <p:ext uri="{BB962C8B-B14F-4D97-AF65-F5344CB8AC3E}">
        <p14:creationId xmlns:p14="http://schemas.microsoft.com/office/powerpoint/2010/main" val="36675675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ubtitle 6">
            <a:extLst>
              <a:ext uri="{FF2B5EF4-FFF2-40B4-BE49-F238E27FC236}">
                <a16:creationId xmlns:a16="http://schemas.microsoft.com/office/drawing/2014/main" id="{F4341BD0-E318-D64B-EF81-1F1CF8770818}"/>
              </a:ext>
            </a:extLst>
          </p:cNvPr>
          <p:cNvSpPr txBox="1">
            <a:spLocks/>
          </p:cNvSpPr>
          <p:nvPr/>
        </p:nvSpPr>
        <p:spPr>
          <a:xfrm>
            <a:off x="-667659" y="85303"/>
            <a:ext cx="13091886" cy="16002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5000" dirty="0">
                <a:solidFill>
                  <a:schemeClr val="bg1"/>
                </a:solidFill>
              </a:rPr>
              <a:t>Breaking RSA using Quantum Computer and Shor’s algorithm:</a:t>
            </a:r>
          </a:p>
        </p:txBody>
      </p:sp>
      <p:sp>
        <p:nvSpPr>
          <p:cNvPr id="8" name="Text Placeholder 4">
            <a:extLst>
              <a:ext uri="{FF2B5EF4-FFF2-40B4-BE49-F238E27FC236}">
                <a16:creationId xmlns:a16="http://schemas.microsoft.com/office/drawing/2014/main" id="{241B63EE-5B76-103D-00CE-E78DAAC0E92A}"/>
              </a:ext>
            </a:extLst>
          </p:cNvPr>
          <p:cNvSpPr txBox="1">
            <a:spLocks/>
          </p:cNvSpPr>
          <p:nvPr/>
        </p:nvSpPr>
        <p:spPr>
          <a:xfrm>
            <a:off x="232227" y="2416630"/>
            <a:ext cx="11727544" cy="44393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3200" dirty="0">
                <a:solidFill>
                  <a:schemeClr val="bg1"/>
                </a:solidFill>
              </a:rPr>
              <a:t>If we a have a superposition of states that is periodic we can then apply quantum Fourier transform to get the frequencies of the states that contain the signal</a:t>
            </a:r>
          </a:p>
        </p:txBody>
      </p:sp>
      <p:sp>
        <p:nvSpPr>
          <p:cNvPr id="9" name="Text Placeholder 4">
            <a:extLst>
              <a:ext uri="{FF2B5EF4-FFF2-40B4-BE49-F238E27FC236}">
                <a16:creationId xmlns:a16="http://schemas.microsoft.com/office/drawing/2014/main" id="{8725AAC5-26D4-7A9C-D4BC-3A07229E336A}"/>
              </a:ext>
            </a:extLst>
          </p:cNvPr>
          <p:cNvSpPr txBox="1">
            <a:spLocks/>
          </p:cNvSpPr>
          <p:nvPr/>
        </p:nvSpPr>
        <p:spPr>
          <a:xfrm>
            <a:off x="478971" y="1644350"/>
            <a:ext cx="6473371" cy="58782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4000" dirty="0">
                <a:solidFill>
                  <a:schemeClr val="bg1"/>
                </a:solidFill>
              </a:rPr>
              <a:t>Quantum Fourier Transform:</a:t>
            </a:r>
          </a:p>
        </p:txBody>
      </p:sp>
      <p:pic>
        <p:nvPicPr>
          <p:cNvPr id="4" name="Picture 3">
            <a:extLst>
              <a:ext uri="{FF2B5EF4-FFF2-40B4-BE49-F238E27FC236}">
                <a16:creationId xmlns:a16="http://schemas.microsoft.com/office/drawing/2014/main" id="{4BCEE063-97C9-73EA-05CF-C552103E360A}"/>
              </a:ext>
            </a:extLst>
          </p:cNvPr>
          <p:cNvPicPr>
            <a:picLocks noChangeAspect="1"/>
          </p:cNvPicPr>
          <p:nvPr/>
        </p:nvPicPr>
        <p:blipFill rotWithShape="1">
          <a:blip r:embed="rId2"/>
          <a:srcRect l="-599" t="31443" r="599" b="6139"/>
          <a:stretch/>
        </p:blipFill>
        <p:spPr>
          <a:xfrm>
            <a:off x="2160908" y="3997441"/>
            <a:ext cx="6852463" cy="1216209"/>
          </a:xfrm>
          <a:prstGeom prst="rect">
            <a:avLst/>
          </a:prstGeom>
        </p:spPr>
      </p:pic>
      <p:sp>
        <p:nvSpPr>
          <p:cNvPr id="2" name="Text Placeholder 4">
            <a:extLst>
              <a:ext uri="{FF2B5EF4-FFF2-40B4-BE49-F238E27FC236}">
                <a16:creationId xmlns:a16="http://schemas.microsoft.com/office/drawing/2014/main" id="{DC521510-12AD-F8B8-E947-23B0C9F778FD}"/>
              </a:ext>
            </a:extLst>
          </p:cNvPr>
          <p:cNvSpPr txBox="1">
            <a:spLocks/>
          </p:cNvSpPr>
          <p:nvPr/>
        </p:nvSpPr>
        <p:spPr>
          <a:xfrm>
            <a:off x="123370" y="5547795"/>
            <a:ext cx="11727544" cy="44393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3200" dirty="0">
                <a:solidFill>
                  <a:schemeClr val="bg1"/>
                </a:solidFill>
              </a:rPr>
              <a:t>A quantum Fourier transform allows us to calculate the frequency in a periodic superposition</a:t>
            </a:r>
          </a:p>
        </p:txBody>
      </p:sp>
    </p:spTree>
    <p:extLst>
      <p:ext uri="{BB962C8B-B14F-4D97-AF65-F5344CB8AC3E}">
        <p14:creationId xmlns:p14="http://schemas.microsoft.com/office/powerpoint/2010/main" val="41689851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ubtitle 6">
            <a:extLst>
              <a:ext uri="{FF2B5EF4-FFF2-40B4-BE49-F238E27FC236}">
                <a16:creationId xmlns:a16="http://schemas.microsoft.com/office/drawing/2014/main" id="{F4341BD0-E318-D64B-EF81-1F1CF8770818}"/>
              </a:ext>
            </a:extLst>
          </p:cNvPr>
          <p:cNvSpPr txBox="1">
            <a:spLocks/>
          </p:cNvSpPr>
          <p:nvPr/>
        </p:nvSpPr>
        <p:spPr>
          <a:xfrm>
            <a:off x="-667659" y="85303"/>
            <a:ext cx="13091886" cy="16002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5000" dirty="0">
                <a:solidFill>
                  <a:schemeClr val="bg1"/>
                </a:solidFill>
              </a:rPr>
              <a:t>Breaking RSA using Quantum Computer and Shor’s algorithm:</a:t>
            </a:r>
          </a:p>
        </p:txBody>
      </p:sp>
      <p:sp>
        <p:nvSpPr>
          <p:cNvPr id="8" name="Text Placeholder 4">
            <a:extLst>
              <a:ext uri="{FF2B5EF4-FFF2-40B4-BE49-F238E27FC236}">
                <a16:creationId xmlns:a16="http://schemas.microsoft.com/office/drawing/2014/main" id="{241B63EE-5B76-103D-00CE-E78DAAC0E92A}"/>
              </a:ext>
            </a:extLst>
          </p:cNvPr>
          <p:cNvSpPr txBox="1">
            <a:spLocks/>
          </p:cNvSpPr>
          <p:nvPr/>
        </p:nvSpPr>
        <p:spPr>
          <a:xfrm>
            <a:off x="232227" y="2416630"/>
            <a:ext cx="11727544" cy="44393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3200" dirty="0">
                <a:solidFill>
                  <a:schemeClr val="bg1"/>
                </a:solidFill>
              </a:rPr>
              <a:t>If we a have a superposition of states that is periodic we can then apply quantum Fourier transform to get the frequencies of the states that contain the signal</a:t>
            </a:r>
          </a:p>
        </p:txBody>
      </p:sp>
      <p:sp>
        <p:nvSpPr>
          <p:cNvPr id="9" name="Text Placeholder 4">
            <a:extLst>
              <a:ext uri="{FF2B5EF4-FFF2-40B4-BE49-F238E27FC236}">
                <a16:creationId xmlns:a16="http://schemas.microsoft.com/office/drawing/2014/main" id="{8725AAC5-26D4-7A9C-D4BC-3A07229E336A}"/>
              </a:ext>
            </a:extLst>
          </p:cNvPr>
          <p:cNvSpPr txBox="1">
            <a:spLocks/>
          </p:cNvSpPr>
          <p:nvPr/>
        </p:nvSpPr>
        <p:spPr>
          <a:xfrm>
            <a:off x="478971" y="1644350"/>
            <a:ext cx="6473371" cy="58782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4000" dirty="0">
                <a:solidFill>
                  <a:schemeClr val="bg1"/>
                </a:solidFill>
              </a:rPr>
              <a:t>Quantum Fourier Transform:</a:t>
            </a:r>
          </a:p>
        </p:txBody>
      </p:sp>
      <p:pic>
        <p:nvPicPr>
          <p:cNvPr id="4" name="Picture 3">
            <a:extLst>
              <a:ext uri="{FF2B5EF4-FFF2-40B4-BE49-F238E27FC236}">
                <a16:creationId xmlns:a16="http://schemas.microsoft.com/office/drawing/2014/main" id="{4BCEE063-97C9-73EA-05CF-C552103E360A}"/>
              </a:ext>
            </a:extLst>
          </p:cNvPr>
          <p:cNvPicPr>
            <a:picLocks noChangeAspect="1"/>
          </p:cNvPicPr>
          <p:nvPr/>
        </p:nvPicPr>
        <p:blipFill rotWithShape="1">
          <a:blip r:embed="rId2"/>
          <a:srcRect l="-599" t="31443" r="599" b="6139"/>
          <a:stretch/>
        </p:blipFill>
        <p:spPr>
          <a:xfrm>
            <a:off x="2160908" y="3997441"/>
            <a:ext cx="6852463" cy="1216209"/>
          </a:xfrm>
          <a:prstGeom prst="rect">
            <a:avLst/>
          </a:prstGeom>
        </p:spPr>
      </p:pic>
      <p:sp>
        <p:nvSpPr>
          <p:cNvPr id="2" name="Text Placeholder 4">
            <a:extLst>
              <a:ext uri="{FF2B5EF4-FFF2-40B4-BE49-F238E27FC236}">
                <a16:creationId xmlns:a16="http://schemas.microsoft.com/office/drawing/2014/main" id="{DC521510-12AD-F8B8-E947-23B0C9F778FD}"/>
              </a:ext>
            </a:extLst>
          </p:cNvPr>
          <p:cNvSpPr txBox="1">
            <a:spLocks/>
          </p:cNvSpPr>
          <p:nvPr/>
        </p:nvSpPr>
        <p:spPr>
          <a:xfrm>
            <a:off x="123370" y="5547795"/>
            <a:ext cx="11727544" cy="44393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3200" dirty="0">
                <a:solidFill>
                  <a:schemeClr val="bg1"/>
                </a:solidFill>
              </a:rPr>
              <a:t>A quantum Fourier transform allows us to calculate the frequency in a periodic superposition</a:t>
            </a:r>
          </a:p>
        </p:txBody>
      </p:sp>
    </p:spTree>
    <p:extLst>
      <p:ext uri="{BB962C8B-B14F-4D97-AF65-F5344CB8AC3E}">
        <p14:creationId xmlns:p14="http://schemas.microsoft.com/office/powerpoint/2010/main" val="33716781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ubtitle 6">
            <a:extLst>
              <a:ext uri="{FF2B5EF4-FFF2-40B4-BE49-F238E27FC236}">
                <a16:creationId xmlns:a16="http://schemas.microsoft.com/office/drawing/2014/main" id="{F4341BD0-E318-D64B-EF81-1F1CF8770818}"/>
              </a:ext>
            </a:extLst>
          </p:cNvPr>
          <p:cNvSpPr txBox="1">
            <a:spLocks/>
          </p:cNvSpPr>
          <p:nvPr/>
        </p:nvSpPr>
        <p:spPr>
          <a:xfrm>
            <a:off x="-798285" y="293989"/>
            <a:ext cx="13091886" cy="16002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5000" dirty="0">
                <a:solidFill>
                  <a:schemeClr val="bg1"/>
                </a:solidFill>
              </a:rPr>
              <a:t>Breaking RSA using Quantum Computer and Shor’s algorithm:</a:t>
            </a:r>
          </a:p>
        </p:txBody>
      </p:sp>
      <p:sp>
        <p:nvSpPr>
          <p:cNvPr id="2" name="Text Placeholder 4">
            <a:extLst>
              <a:ext uri="{FF2B5EF4-FFF2-40B4-BE49-F238E27FC236}">
                <a16:creationId xmlns:a16="http://schemas.microsoft.com/office/drawing/2014/main" id="{DC521510-12AD-F8B8-E947-23B0C9F778FD}"/>
              </a:ext>
            </a:extLst>
          </p:cNvPr>
          <p:cNvSpPr txBox="1">
            <a:spLocks/>
          </p:cNvSpPr>
          <p:nvPr/>
        </p:nvSpPr>
        <p:spPr>
          <a:xfrm>
            <a:off x="116115" y="5612173"/>
            <a:ext cx="11727544" cy="44393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3200" dirty="0">
              <a:solidFill>
                <a:schemeClr val="bg1"/>
              </a:solidFill>
            </a:endParaRPr>
          </a:p>
        </p:txBody>
      </p:sp>
      <p:pic>
        <p:nvPicPr>
          <p:cNvPr id="6" name="Picture 5">
            <a:extLst>
              <a:ext uri="{FF2B5EF4-FFF2-40B4-BE49-F238E27FC236}">
                <a16:creationId xmlns:a16="http://schemas.microsoft.com/office/drawing/2014/main" id="{B110E65F-FB61-9941-BE5F-DA84E7ED489F}"/>
              </a:ext>
            </a:extLst>
          </p:cNvPr>
          <p:cNvPicPr>
            <a:picLocks noChangeAspect="1"/>
          </p:cNvPicPr>
          <p:nvPr/>
        </p:nvPicPr>
        <p:blipFill>
          <a:blip r:embed="rId2"/>
          <a:stretch>
            <a:fillRect/>
          </a:stretch>
        </p:blipFill>
        <p:spPr>
          <a:xfrm>
            <a:off x="116115" y="1615218"/>
            <a:ext cx="4477658" cy="2100439"/>
          </a:xfrm>
          <a:prstGeom prst="rect">
            <a:avLst/>
          </a:prstGeom>
        </p:spPr>
      </p:pic>
      <p:pic>
        <p:nvPicPr>
          <p:cNvPr id="10" name="Picture 9">
            <a:extLst>
              <a:ext uri="{FF2B5EF4-FFF2-40B4-BE49-F238E27FC236}">
                <a16:creationId xmlns:a16="http://schemas.microsoft.com/office/drawing/2014/main" id="{9829B24A-A327-9D4D-0593-3EFFFF21B991}"/>
              </a:ext>
            </a:extLst>
          </p:cNvPr>
          <p:cNvPicPr>
            <a:picLocks noChangeAspect="1"/>
          </p:cNvPicPr>
          <p:nvPr/>
        </p:nvPicPr>
        <p:blipFill>
          <a:blip r:embed="rId2"/>
          <a:stretch>
            <a:fillRect/>
          </a:stretch>
        </p:blipFill>
        <p:spPr>
          <a:xfrm>
            <a:off x="116115" y="4265116"/>
            <a:ext cx="4477658" cy="2100440"/>
          </a:xfrm>
          <a:prstGeom prst="rect">
            <a:avLst/>
          </a:prstGeom>
        </p:spPr>
      </p:pic>
      <mc:AlternateContent xmlns:mc="http://schemas.openxmlformats.org/markup-compatibility/2006">
        <mc:Choice xmlns:a14="http://schemas.microsoft.com/office/drawing/2010/main" Requires="a14">
          <p:sp>
            <p:nvSpPr>
              <p:cNvPr id="11" name="Text Placeholder 4">
                <a:extLst>
                  <a:ext uri="{FF2B5EF4-FFF2-40B4-BE49-F238E27FC236}">
                    <a16:creationId xmlns:a16="http://schemas.microsoft.com/office/drawing/2014/main" id="{4D729811-7397-3022-3B7E-AC317D1E685B}"/>
                  </a:ext>
                </a:extLst>
              </p:cNvPr>
              <p:cNvSpPr txBox="1">
                <a:spLocks/>
              </p:cNvSpPr>
              <p:nvPr/>
            </p:nvSpPr>
            <p:spPr>
              <a:xfrm>
                <a:off x="5685973" y="1718558"/>
                <a:ext cx="5515428" cy="111448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500" dirty="0">
                    <a:solidFill>
                      <a:schemeClr val="bg1"/>
                    </a:solidFill>
                  </a:rPr>
                  <a:t>Let’s split up the Qubits into two sets </a:t>
                </a:r>
              </a:p>
              <a:p>
                <a:r>
                  <a:rPr lang="en-IN" sz="2500" dirty="0">
                    <a:solidFill>
                      <a:schemeClr val="bg1"/>
                    </a:solidFill>
                  </a:rPr>
                  <a:t>Initialize the First set to the superposition of </a:t>
                </a:r>
                <a:r>
                  <a:rPr lang="en-IN" sz="1800" dirty="0">
                    <a:solidFill>
                      <a:schemeClr val="bg1"/>
                    </a:solidFill>
                  </a:rPr>
                  <a:t>(this looks like a huge number but with 4100 Qubits we can represent all the states in </a:t>
                </a:r>
                <a14:m>
                  <m:oMath xmlns:m="http://schemas.openxmlformats.org/officeDocument/2006/math">
                    <m:sSup>
                      <m:sSupPr>
                        <m:ctrlPr>
                          <a:rPr lang="en-IN" sz="1800" i="1" smtClean="0">
                            <a:solidFill>
                              <a:schemeClr val="bg1"/>
                            </a:solidFill>
                            <a:latin typeface="Cambria Math" panose="02040503050406030204" pitchFamily="18" charset="0"/>
                          </a:rPr>
                        </m:ctrlPr>
                      </m:sSupPr>
                      <m:e>
                        <m:r>
                          <a:rPr lang="en-IN" sz="1800" b="0" i="1" smtClean="0">
                            <a:solidFill>
                              <a:schemeClr val="bg1"/>
                            </a:solidFill>
                            <a:latin typeface="Cambria Math" panose="02040503050406030204" pitchFamily="18" charset="0"/>
                          </a:rPr>
                          <m:t>10</m:t>
                        </m:r>
                      </m:e>
                      <m:sup>
                        <m:r>
                          <a:rPr lang="en-IN" sz="1800" b="0" i="1" smtClean="0">
                            <a:solidFill>
                              <a:schemeClr val="bg1"/>
                            </a:solidFill>
                            <a:latin typeface="Cambria Math" panose="02040503050406030204" pitchFamily="18" charset="0"/>
                          </a:rPr>
                          <m:t>1234</m:t>
                        </m:r>
                      </m:sup>
                    </m:sSup>
                  </m:oMath>
                </a14:m>
                <a:r>
                  <a:rPr lang="en-IN" sz="1800" dirty="0">
                    <a:solidFill>
                      <a:schemeClr val="bg1"/>
                    </a:solidFill>
                  </a:rPr>
                  <a:t> )</a:t>
                </a:r>
              </a:p>
            </p:txBody>
          </p:sp>
        </mc:Choice>
        <mc:Fallback>
          <p:sp>
            <p:nvSpPr>
              <p:cNvPr id="11" name="Text Placeholder 4">
                <a:extLst>
                  <a:ext uri="{FF2B5EF4-FFF2-40B4-BE49-F238E27FC236}">
                    <a16:creationId xmlns:a16="http://schemas.microsoft.com/office/drawing/2014/main" id="{4D729811-7397-3022-3B7E-AC317D1E685B}"/>
                  </a:ext>
                </a:extLst>
              </p:cNvPr>
              <p:cNvSpPr txBox="1">
                <a:spLocks noRot="1" noChangeAspect="1" noMove="1" noResize="1" noEditPoints="1" noAdjustHandles="1" noChangeArrowheads="1" noChangeShapeType="1" noTextEdit="1"/>
              </p:cNvSpPr>
              <p:nvPr/>
            </p:nvSpPr>
            <p:spPr>
              <a:xfrm>
                <a:off x="5685973" y="1718558"/>
                <a:ext cx="5515428" cy="1114485"/>
              </a:xfrm>
              <a:prstGeom prst="rect">
                <a:avLst/>
              </a:prstGeom>
              <a:blipFill>
                <a:blip r:embed="rId3"/>
                <a:stretch>
                  <a:fillRect l="-1657" t="-7650" r="-1326" b="-65027"/>
                </a:stretch>
              </a:blipFill>
            </p:spPr>
            <p:txBody>
              <a:bodyPr/>
              <a:lstStyle/>
              <a:p>
                <a:r>
                  <a:rPr lang="en-IN">
                    <a:noFill/>
                  </a:rPr>
                  <a:t> </a:t>
                </a:r>
              </a:p>
            </p:txBody>
          </p:sp>
        </mc:Fallback>
      </mc:AlternateContent>
      <p:pic>
        <p:nvPicPr>
          <p:cNvPr id="13" name="Picture 12">
            <a:extLst>
              <a:ext uri="{FF2B5EF4-FFF2-40B4-BE49-F238E27FC236}">
                <a16:creationId xmlns:a16="http://schemas.microsoft.com/office/drawing/2014/main" id="{02E0E716-62A4-B2E6-E4AF-4C9268F75616}"/>
              </a:ext>
            </a:extLst>
          </p:cNvPr>
          <p:cNvPicPr>
            <a:picLocks noChangeAspect="1"/>
          </p:cNvPicPr>
          <p:nvPr/>
        </p:nvPicPr>
        <p:blipFill>
          <a:blip r:embed="rId4"/>
          <a:stretch>
            <a:fillRect/>
          </a:stretch>
        </p:blipFill>
        <p:spPr>
          <a:xfrm>
            <a:off x="5876341" y="3552674"/>
            <a:ext cx="5134692" cy="809738"/>
          </a:xfrm>
          <a:prstGeom prst="rect">
            <a:avLst/>
          </a:prstGeom>
        </p:spPr>
      </p:pic>
      <p:pic>
        <p:nvPicPr>
          <p:cNvPr id="18" name="Picture 17">
            <a:extLst>
              <a:ext uri="{FF2B5EF4-FFF2-40B4-BE49-F238E27FC236}">
                <a16:creationId xmlns:a16="http://schemas.microsoft.com/office/drawing/2014/main" id="{A2884393-01DF-9405-7040-0D90A37BAED1}"/>
              </a:ext>
            </a:extLst>
          </p:cNvPr>
          <p:cNvPicPr>
            <a:picLocks noChangeAspect="1"/>
          </p:cNvPicPr>
          <p:nvPr/>
        </p:nvPicPr>
        <p:blipFill rotWithShape="1">
          <a:blip r:embed="rId5"/>
          <a:srcRect t="59255"/>
          <a:stretch/>
        </p:blipFill>
        <p:spPr>
          <a:xfrm>
            <a:off x="6147841" y="5366046"/>
            <a:ext cx="4591691" cy="578343"/>
          </a:xfrm>
          <a:prstGeom prst="rect">
            <a:avLst/>
          </a:prstGeom>
        </p:spPr>
      </p:pic>
      <p:sp>
        <p:nvSpPr>
          <p:cNvPr id="21" name="Text Placeholder 4">
            <a:extLst>
              <a:ext uri="{FF2B5EF4-FFF2-40B4-BE49-F238E27FC236}">
                <a16:creationId xmlns:a16="http://schemas.microsoft.com/office/drawing/2014/main" id="{5DB61B39-CCC0-3E1E-8CB0-CE955DD047DF}"/>
              </a:ext>
            </a:extLst>
          </p:cNvPr>
          <p:cNvSpPr txBox="1">
            <a:spLocks/>
          </p:cNvSpPr>
          <p:nvPr/>
        </p:nvSpPr>
        <p:spPr>
          <a:xfrm>
            <a:off x="5965372" y="4526734"/>
            <a:ext cx="5515428" cy="5783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500" dirty="0">
                <a:solidFill>
                  <a:schemeClr val="bg1"/>
                </a:solidFill>
              </a:rPr>
              <a:t>And Initialize the  second set of Qubits in the below super position state </a:t>
            </a:r>
          </a:p>
        </p:txBody>
      </p:sp>
    </p:spTree>
    <p:extLst>
      <p:ext uri="{BB962C8B-B14F-4D97-AF65-F5344CB8AC3E}">
        <p14:creationId xmlns:p14="http://schemas.microsoft.com/office/powerpoint/2010/main" val="30391311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ubtitle 6">
            <a:extLst>
              <a:ext uri="{FF2B5EF4-FFF2-40B4-BE49-F238E27FC236}">
                <a16:creationId xmlns:a16="http://schemas.microsoft.com/office/drawing/2014/main" id="{F4341BD0-E318-D64B-EF81-1F1CF8770818}"/>
              </a:ext>
            </a:extLst>
          </p:cNvPr>
          <p:cNvSpPr txBox="1">
            <a:spLocks/>
          </p:cNvSpPr>
          <p:nvPr/>
        </p:nvSpPr>
        <p:spPr>
          <a:xfrm>
            <a:off x="-798285" y="293989"/>
            <a:ext cx="13091886" cy="16002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5000" dirty="0">
                <a:solidFill>
                  <a:schemeClr val="bg1"/>
                </a:solidFill>
              </a:rPr>
              <a:t>Breaking RSA using Quantum Computer and Shor’s algorithm:</a:t>
            </a:r>
          </a:p>
        </p:txBody>
      </p:sp>
      <p:sp>
        <p:nvSpPr>
          <p:cNvPr id="2" name="Text Placeholder 4">
            <a:extLst>
              <a:ext uri="{FF2B5EF4-FFF2-40B4-BE49-F238E27FC236}">
                <a16:creationId xmlns:a16="http://schemas.microsoft.com/office/drawing/2014/main" id="{DC521510-12AD-F8B8-E947-23B0C9F778FD}"/>
              </a:ext>
            </a:extLst>
          </p:cNvPr>
          <p:cNvSpPr txBox="1">
            <a:spLocks/>
          </p:cNvSpPr>
          <p:nvPr/>
        </p:nvSpPr>
        <p:spPr>
          <a:xfrm>
            <a:off x="116115" y="5612173"/>
            <a:ext cx="11727544" cy="44393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3200" dirty="0">
              <a:solidFill>
                <a:schemeClr val="bg1"/>
              </a:solidFill>
            </a:endParaRPr>
          </a:p>
        </p:txBody>
      </p:sp>
      <p:pic>
        <p:nvPicPr>
          <p:cNvPr id="6" name="Picture 5">
            <a:extLst>
              <a:ext uri="{FF2B5EF4-FFF2-40B4-BE49-F238E27FC236}">
                <a16:creationId xmlns:a16="http://schemas.microsoft.com/office/drawing/2014/main" id="{B110E65F-FB61-9941-BE5F-DA84E7ED489F}"/>
              </a:ext>
            </a:extLst>
          </p:cNvPr>
          <p:cNvPicPr>
            <a:picLocks noChangeAspect="1"/>
          </p:cNvPicPr>
          <p:nvPr/>
        </p:nvPicPr>
        <p:blipFill>
          <a:blip r:embed="rId2"/>
          <a:stretch>
            <a:fillRect/>
          </a:stretch>
        </p:blipFill>
        <p:spPr>
          <a:xfrm>
            <a:off x="116115" y="1615218"/>
            <a:ext cx="4477658" cy="2100439"/>
          </a:xfrm>
          <a:prstGeom prst="rect">
            <a:avLst/>
          </a:prstGeom>
        </p:spPr>
      </p:pic>
      <p:pic>
        <p:nvPicPr>
          <p:cNvPr id="10" name="Picture 9">
            <a:extLst>
              <a:ext uri="{FF2B5EF4-FFF2-40B4-BE49-F238E27FC236}">
                <a16:creationId xmlns:a16="http://schemas.microsoft.com/office/drawing/2014/main" id="{9829B24A-A327-9D4D-0593-3EFFFF21B991}"/>
              </a:ext>
            </a:extLst>
          </p:cNvPr>
          <p:cNvPicPr>
            <a:picLocks noChangeAspect="1"/>
          </p:cNvPicPr>
          <p:nvPr/>
        </p:nvPicPr>
        <p:blipFill>
          <a:blip r:embed="rId2"/>
          <a:stretch>
            <a:fillRect/>
          </a:stretch>
        </p:blipFill>
        <p:spPr>
          <a:xfrm>
            <a:off x="116115" y="4265116"/>
            <a:ext cx="4477658" cy="2100440"/>
          </a:xfrm>
          <a:prstGeom prst="rect">
            <a:avLst/>
          </a:prstGeom>
        </p:spPr>
      </p:pic>
      <p:pic>
        <p:nvPicPr>
          <p:cNvPr id="3" name="Picture 2">
            <a:extLst>
              <a:ext uri="{FF2B5EF4-FFF2-40B4-BE49-F238E27FC236}">
                <a16:creationId xmlns:a16="http://schemas.microsoft.com/office/drawing/2014/main" id="{79BCF92D-B837-0A62-C5DD-94747920BE03}"/>
              </a:ext>
            </a:extLst>
          </p:cNvPr>
          <p:cNvPicPr>
            <a:picLocks noChangeAspect="1"/>
          </p:cNvPicPr>
          <p:nvPr/>
        </p:nvPicPr>
        <p:blipFill>
          <a:blip r:embed="rId3"/>
          <a:stretch>
            <a:fillRect/>
          </a:stretch>
        </p:blipFill>
        <p:spPr>
          <a:xfrm>
            <a:off x="5747658" y="1865045"/>
            <a:ext cx="5134692" cy="809738"/>
          </a:xfrm>
          <a:prstGeom prst="rect">
            <a:avLst/>
          </a:prstGeom>
        </p:spPr>
      </p:pic>
      <p:sp>
        <p:nvSpPr>
          <p:cNvPr id="7" name="Text Placeholder 4">
            <a:extLst>
              <a:ext uri="{FF2B5EF4-FFF2-40B4-BE49-F238E27FC236}">
                <a16:creationId xmlns:a16="http://schemas.microsoft.com/office/drawing/2014/main" id="{41DB662A-0D82-336A-DC80-81FABDDE6DC2}"/>
              </a:ext>
            </a:extLst>
          </p:cNvPr>
          <p:cNvSpPr txBox="1">
            <a:spLocks/>
          </p:cNvSpPr>
          <p:nvPr/>
        </p:nvSpPr>
        <p:spPr>
          <a:xfrm>
            <a:off x="5876341" y="2886486"/>
            <a:ext cx="5515428" cy="111448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3000" dirty="0">
                <a:solidFill>
                  <a:schemeClr val="bg1"/>
                </a:solidFill>
              </a:rPr>
              <a:t>Let’s consider g&lt; N </a:t>
            </a:r>
            <a:r>
              <a:rPr lang="en-IN" sz="1000" dirty="0">
                <a:solidFill>
                  <a:schemeClr val="bg1"/>
                </a:solidFill>
              </a:rPr>
              <a:t>(g must be relatively prime to N)</a:t>
            </a:r>
          </a:p>
          <a:p>
            <a:r>
              <a:rPr lang="en-IN" sz="2000" dirty="0">
                <a:solidFill>
                  <a:schemeClr val="bg1"/>
                </a:solidFill>
              </a:rPr>
              <a:t>Now raise g to the power of first set of Qubits and divide by N</a:t>
            </a:r>
          </a:p>
        </p:txBody>
      </p:sp>
      <p:pic>
        <p:nvPicPr>
          <p:cNvPr id="14" name="Picture 13">
            <a:extLst>
              <a:ext uri="{FF2B5EF4-FFF2-40B4-BE49-F238E27FC236}">
                <a16:creationId xmlns:a16="http://schemas.microsoft.com/office/drawing/2014/main" id="{6625C089-F118-2B41-3026-5BB3D57F6ECA}"/>
              </a:ext>
            </a:extLst>
          </p:cNvPr>
          <p:cNvPicPr>
            <a:picLocks noChangeAspect="1"/>
          </p:cNvPicPr>
          <p:nvPr/>
        </p:nvPicPr>
        <p:blipFill>
          <a:blip r:embed="rId4"/>
          <a:stretch>
            <a:fillRect/>
          </a:stretch>
        </p:blipFill>
        <p:spPr>
          <a:xfrm>
            <a:off x="5747658" y="4109837"/>
            <a:ext cx="5811061" cy="981212"/>
          </a:xfrm>
          <a:prstGeom prst="rect">
            <a:avLst/>
          </a:prstGeom>
        </p:spPr>
      </p:pic>
      <p:pic>
        <p:nvPicPr>
          <p:cNvPr id="16" name="Picture 15">
            <a:extLst>
              <a:ext uri="{FF2B5EF4-FFF2-40B4-BE49-F238E27FC236}">
                <a16:creationId xmlns:a16="http://schemas.microsoft.com/office/drawing/2014/main" id="{4609E9CA-2EE5-5F61-EC06-DC0CE6AE9A30}"/>
              </a:ext>
            </a:extLst>
          </p:cNvPr>
          <p:cNvPicPr>
            <a:picLocks noChangeAspect="1"/>
          </p:cNvPicPr>
          <p:nvPr/>
        </p:nvPicPr>
        <p:blipFill>
          <a:blip r:embed="rId5"/>
          <a:stretch>
            <a:fillRect/>
          </a:stretch>
        </p:blipFill>
        <p:spPr>
          <a:xfrm>
            <a:off x="5876341" y="5970476"/>
            <a:ext cx="5239481" cy="562053"/>
          </a:xfrm>
          <a:prstGeom prst="rect">
            <a:avLst/>
          </a:prstGeom>
        </p:spPr>
      </p:pic>
      <p:sp>
        <p:nvSpPr>
          <p:cNvPr id="17" name="Text Placeholder 4">
            <a:extLst>
              <a:ext uri="{FF2B5EF4-FFF2-40B4-BE49-F238E27FC236}">
                <a16:creationId xmlns:a16="http://schemas.microsoft.com/office/drawing/2014/main" id="{ACC03424-D778-0F92-2020-44B89F06D101}"/>
              </a:ext>
            </a:extLst>
          </p:cNvPr>
          <p:cNvSpPr txBox="1">
            <a:spLocks/>
          </p:cNvSpPr>
          <p:nvPr/>
        </p:nvSpPr>
        <p:spPr>
          <a:xfrm>
            <a:off x="5876341" y="5083306"/>
            <a:ext cx="5515428" cy="66388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500" dirty="0">
                <a:solidFill>
                  <a:schemeClr val="bg1"/>
                </a:solidFill>
              </a:rPr>
              <a:t>The reminder is Stored in the second set of Qubits</a:t>
            </a:r>
          </a:p>
        </p:txBody>
      </p:sp>
    </p:spTree>
    <p:extLst>
      <p:ext uri="{BB962C8B-B14F-4D97-AF65-F5344CB8AC3E}">
        <p14:creationId xmlns:p14="http://schemas.microsoft.com/office/powerpoint/2010/main" val="30216475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ubtitle 6">
            <a:extLst>
              <a:ext uri="{FF2B5EF4-FFF2-40B4-BE49-F238E27FC236}">
                <a16:creationId xmlns:a16="http://schemas.microsoft.com/office/drawing/2014/main" id="{F4341BD0-E318-D64B-EF81-1F1CF8770818}"/>
              </a:ext>
            </a:extLst>
          </p:cNvPr>
          <p:cNvSpPr txBox="1">
            <a:spLocks/>
          </p:cNvSpPr>
          <p:nvPr/>
        </p:nvSpPr>
        <p:spPr>
          <a:xfrm>
            <a:off x="-798285" y="293989"/>
            <a:ext cx="13091886" cy="16002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5000" dirty="0">
                <a:solidFill>
                  <a:schemeClr val="bg1"/>
                </a:solidFill>
              </a:rPr>
              <a:t>Breaking RSA using Quantum Computer and Shor’s algorithm:</a:t>
            </a:r>
          </a:p>
        </p:txBody>
      </p:sp>
      <p:sp>
        <p:nvSpPr>
          <p:cNvPr id="2" name="Text Placeholder 4">
            <a:extLst>
              <a:ext uri="{FF2B5EF4-FFF2-40B4-BE49-F238E27FC236}">
                <a16:creationId xmlns:a16="http://schemas.microsoft.com/office/drawing/2014/main" id="{DC521510-12AD-F8B8-E947-23B0C9F778FD}"/>
              </a:ext>
            </a:extLst>
          </p:cNvPr>
          <p:cNvSpPr txBox="1">
            <a:spLocks/>
          </p:cNvSpPr>
          <p:nvPr/>
        </p:nvSpPr>
        <p:spPr>
          <a:xfrm>
            <a:off x="116115" y="5612173"/>
            <a:ext cx="11727544" cy="44393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3200" dirty="0">
              <a:solidFill>
                <a:schemeClr val="bg1"/>
              </a:solidFill>
            </a:endParaRPr>
          </a:p>
        </p:txBody>
      </p:sp>
      <p:pic>
        <p:nvPicPr>
          <p:cNvPr id="6" name="Picture 5">
            <a:extLst>
              <a:ext uri="{FF2B5EF4-FFF2-40B4-BE49-F238E27FC236}">
                <a16:creationId xmlns:a16="http://schemas.microsoft.com/office/drawing/2014/main" id="{B110E65F-FB61-9941-BE5F-DA84E7ED489F}"/>
              </a:ext>
            </a:extLst>
          </p:cNvPr>
          <p:cNvPicPr>
            <a:picLocks noChangeAspect="1"/>
          </p:cNvPicPr>
          <p:nvPr/>
        </p:nvPicPr>
        <p:blipFill>
          <a:blip r:embed="rId2"/>
          <a:stretch>
            <a:fillRect/>
          </a:stretch>
        </p:blipFill>
        <p:spPr>
          <a:xfrm>
            <a:off x="116115" y="1615218"/>
            <a:ext cx="4477658" cy="2100439"/>
          </a:xfrm>
          <a:prstGeom prst="rect">
            <a:avLst/>
          </a:prstGeom>
        </p:spPr>
      </p:pic>
      <p:pic>
        <p:nvPicPr>
          <p:cNvPr id="25" name="Picture 24">
            <a:extLst>
              <a:ext uri="{FF2B5EF4-FFF2-40B4-BE49-F238E27FC236}">
                <a16:creationId xmlns:a16="http://schemas.microsoft.com/office/drawing/2014/main" id="{2C3C228A-B00B-EBEA-18B3-381CB75B0547}"/>
              </a:ext>
            </a:extLst>
          </p:cNvPr>
          <p:cNvPicPr>
            <a:picLocks noChangeAspect="1"/>
          </p:cNvPicPr>
          <p:nvPr/>
        </p:nvPicPr>
        <p:blipFill>
          <a:blip r:embed="rId3"/>
          <a:stretch>
            <a:fillRect/>
          </a:stretch>
        </p:blipFill>
        <p:spPr>
          <a:xfrm>
            <a:off x="5419679" y="5324479"/>
            <a:ext cx="6411220" cy="1019317"/>
          </a:xfrm>
          <a:prstGeom prst="rect">
            <a:avLst/>
          </a:prstGeom>
        </p:spPr>
      </p:pic>
      <p:pic>
        <p:nvPicPr>
          <p:cNvPr id="26" name="Picture 25">
            <a:extLst>
              <a:ext uri="{FF2B5EF4-FFF2-40B4-BE49-F238E27FC236}">
                <a16:creationId xmlns:a16="http://schemas.microsoft.com/office/drawing/2014/main" id="{2BF06007-AF96-B150-0250-0767BBF96958}"/>
              </a:ext>
            </a:extLst>
          </p:cNvPr>
          <p:cNvPicPr>
            <a:picLocks noChangeAspect="1"/>
          </p:cNvPicPr>
          <p:nvPr/>
        </p:nvPicPr>
        <p:blipFill>
          <a:blip r:embed="rId2"/>
          <a:stretch>
            <a:fillRect/>
          </a:stretch>
        </p:blipFill>
        <p:spPr>
          <a:xfrm>
            <a:off x="118163" y="3986666"/>
            <a:ext cx="4477658" cy="2100439"/>
          </a:xfrm>
          <a:prstGeom prst="rect">
            <a:avLst/>
          </a:prstGeom>
        </p:spPr>
      </p:pic>
      <p:pic>
        <p:nvPicPr>
          <p:cNvPr id="27" name="Picture 26">
            <a:extLst>
              <a:ext uri="{FF2B5EF4-FFF2-40B4-BE49-F238E27FC236}">
                <a16:creationId xmlns:a16="http://schemas.microsoft.com/office/drawing/2014/main" id="{7BEC1371-DA0B-BF44-A032-F788AC517057}"/>
              </a:ext>
            </a:extLst>
          </p:cNvPr>
          <p:cNvPicPr>
            <a:picLocks noChangeAspect="1"/>
          </p:cNvPicPr>
          <p:nvPr/>
        </p:nvPicPr>
        <p:blipFill>
          <a:blip r:embed="rId4"/>
          <a:stretch>
            <a:fillRect/>
          </a:stretch>
        </p:blipFill>
        <p:spPr>
          <a:xfrm>
            <a:off x="5382855" y="1855699"/>
            <a:ext cx="5134692" cy="809738"/>
          </a:xfrm>
          <a:prstGeom prst="rect">
            <a:avLst/>
          </a:prstGeom>
        </p:spPr>
      </p:pic>
      <p:pic>
        <p:nvPicPr>
          <p:cNvPr id="28" name="Picture 27">
            <a:extLst>
              <a:ext uri="{FF2B5EF4-FFF2-40B4-BE49-F238E27FC236}">
                <a16:creationId xmlns:a16="http://schemas.microsoft.com/office/drawing/2014/main" id="{6AA9C6E4-56D8-4D89-AEE8-32DCC66D5CF0}"/>
              </a:ext>
            </a:extLst>
          </p:cNvPr>
          <p:cNvPicPr>
            <a:picLocks noChangeAspect="1"/>
          </p:cNvPicPr>
          <p:nvPr/>
        </p:nvPicPr>
        <p:blipFill rotWithShape="1">
          <a:blip r:embed="rId5"/>
          <a:srcRect t="15081" b="21653"/>
          <a:stretch/>
        </p:blipFill>
        <p:spPr>
          <a:xfrm>
            <a:off x="5349711" y="2764031"/>
            <a:ext cx="6726174" cy="547175"/>
          </a:xfrm>
          <a:prstGeom prst="rect">
            <a:avLst/>
          </a:prstGeom>
        </p:spPr>
      </p:pic>
      <p:sp>
        <p:nvSpPr>
          <p:cNvPr id="29" name="Text Placeholder 4">
            <a:extLst>
              <a:ext uri="{FF2B5EF4-FFF2-40B4-BE49-F238E27FC236}">
                <a16:creationId xmlns:a16="http://schemas.microsoft.com/office/drawing/2014/main" id="{84AA4302-255D-72CC-E17F-576A0D9149E8}"/>
              </a:ext>
            </a:extLst>
          </p:cNvPr>
          <p:cNvSpPr txBox="1">
            <a:spLocks/>
          </p:cNvSpPr>
          <p:nvPr/>
        </p:nvSpPr>
        <p:spPr>
          <a:xfrm>
            <a:off x="5573487" y="3819386"/>
            <a:ext cx="6270172" cy="5783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700" dirty="0">
                <a:solidFill>
                  <a:schemeClr val="bg1"/>
                </a:solidFill>
              </a:rPr>
              <a:t>By performing the above operation we now entangled the  two Qubit Superposition states into one represented by the equation below </a:t>
            </a:r>
          </a:p>
        </p:txBody>
      </p:sp>
    </p:spTree>
    <p:extLst>
      <p:ext uri="{BB962C8B-B14F-4D97-AF65-F5344CB8AC3E}">
        <p14:creationId xmlns:p14="http://schemas.microsoft.com/office/powerpoint/2010/main" val="51944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ubtitle 6">
            <a:extLst>
              <a:ext uri="{FF2B5EF4-FFF2-40B4-BE49-F238E27FC236}">
                <a16:creationId xmlns:a16="http://schemas.microsoft.com/office/drawing/2014/main" id="{F4341BD0-E318-D64B-EF81-1F1CF8770818}"/>
              </a:ext>
            </a:extLst>
          </p:cNvPr>
          <p:cNvSpPr txBox="1">
            <a:spLocks/>
          </p:cNvSpPr>
          <p:nvPr/>
        </p:nvSpPr>
        <p:spPr>
          <a:xfrm>
            <a:off x="-798285" y="293989"/>
            <a:ext cx="13091886" cy="16002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5000" dirty="0">
                <a:solidFill>
                  <a:schemeClr val="bg1"/>
                </a:solidFill>
              </a:rPr>
              <a:t>Breaking RSA using Quantum Computer and Shor’s algorithm:</a:t>
            </a:r>
          </a:p>
        </p:txBody>
      </p:sp>
      <p:sp>
        <p:nvSpPr>
          <p:cNvPr id="2" name="Text Placeholder 4">
            <a:extLst>
              <a:ext uri="{FF2B5EF4-FFF2-40B4-BE49-F238E27FC236}">
                <a16:creationId xmlns:a16="http://schemas.microsoft.com/office/drawing/2014/main" id="{DC521510-12AD-F8B8-E947-23B0C9F778FD}"/>
              </a:ext>
            </a:extLst>
          </p:cNvPr>
          <p:cNvSpPr txBox="1">
            <a:spLocks/>
          </p:cNvSpPr>
          <p:nvPr/>
        </p:nvSpPr>
        <p:spPr>
          <a:xfrm>
            <a:off x="116115" y="5612173"/>
            <a:ext cx="11727544" cy="44393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3200" dirty="0">
              <a:solidFill>
                <a:schemeClr val="bg1"/>
              </a:solidFill>
            </a:endParaRPr>
          </a:p>
        </p:txBody>
      </p:sp>
      <p:pic>
        <p:nvPicPr>
          <p:cNvPr id="6" name="Picture 5">
            <a:extLst>
              <a:ext uri="{FF2B5EF4-FFF2-40B4-BE49-F238E27FC236}">
                <a16:creationId xmlns:a16="http://schemas.microsoft.com/office/drawing/2014/main" id="{B110E65F-FB61-9941-BE5F-DA84E7ED489F}"/>
              </a:ext>
            </a:extLst>
          </p:cNvPr>
          <p:cNvPicPr>
            <a:picLocks noChangeAspect="1"/>
          </p:cNvPicPr>
          <p:nvPr/>
        </p:nvPicPr>
        <p:blipFill>
          <a:blip r:embed="rId2"/>
          <a:stretch>
            <a:fillRect/>
          </a:stretch>
        </p:blipFill>
        <p:spPr>
          <a:xfrm>
            <a:off x="116115" y="1615218"/>
            <a:ext cx="4477658" cy="2100439"/>
          </a:xfrm>
          <a:prstGeom prst="rect">
            <a:avLst/>
          </a:prstGeom>
        </p:spPr>
      </p:pic>
      <p:pic>
        <p:nvPicPr>
          <p:cNvPr id="25" name="Picture 24">
            <a:extLst>
              <a:ext uri="{FF2B5EF4-FFF2-40B4-BE49-F238E27FC236}">
                <a16:creationId xmlns:a16="http://schemas.microsoft.com/office/drawing/2014/main" id="{2C3C228A-B00B-EBEA-18B3-381CB75B0547}"/>
              </a:ext>
            </a:extLst>
          </p:cNvPr>
          <p:cNvPicPr>
            <a:picLocks noChangeAspect="1"/>
          </p:cNvPicPr>
          <p:nvPr/>
        </p:nvPicPr>
        <p:blipFill>
          <a:blip r:embed="rId3"/>
          <a:stretch>
            <a:fillRect/>
          </a:stretch>
        </p:blipFill>
        <p:spPr>
          <a:xfrm>
            <a:off x="5502963" y="1851811"/>
            <a:ext cx="6411220" cy="1019317"/>
          </a:xfrm>
          <a:prstGeom prst="rect">
            <a:avLst/>
          </a:prstGeom>
        </p:spPr>
      </p:pic>
      <p:pic>
        <p:nvPicPr>
          <p:cNvPr id="26" name="Picture 25">
            <a:extLst>
              <a:ext uri="{FF2B5EF4-FFF2-40B4-BE49-F238E27FC236}">
                <a16:creationId xmlns:a16="http://schemas.microsoft.com/office/drawing/2014/main" id="{2BF06007-AF96-B150-0250-0767BBF96958}"/>
              </a:ext>
            </a:extLst>
          </p:cNvPr>
          <p:cNvPicPr>
            <a:picLocks noChangeAspect="1"/>
          </p:cNvPicPr>
          <p:nvPr/>
        </p:nvPicPr>
        <p:blipFill>
          <a:blip r:embed="rId2"/>
          <a:stretch>
            <a:fillRect/>
          </a:stretch>
        </p:blipFill>
        <p:spPr>
          <a:xfrm>
            <a:off x="118163" y="3986666"/>
            <a:ext cx="4477658" cy="2100439"/>
          </a:xfrm>
          <a:prstGeom prst="rect">
            <a:avLst/>
          </a:prstGeom>
        </p:spPr>
      </p:pic>
      <mc:AlternateContent xmlns:mc="http://schemas.openxmlformats.org/markup-compatibility/2006">
        <mc:Choice xmlns:a14="http://schemas.microsoft.com/office/drawing/2010/main" Requires="a14">
          <p:sp>
            <p:nvSpPr>
              <p:cNvPr id="29" name="Text Placeholder 4">
                <a:extLst>
                  <a:ext uri="{FF2B5EF4-FFF2-40B4-BE49-F238E27FC236}">
                    <a16:creationId xmlns:a16="http://schemas.microsoft.com/office/drawing/2014/main" id="{84AA4302-255D-72CC-E17F-576A0D9149E8}"/>
                  </a:ext>
                </a:extLst>
              </p:cNvPr>
              <p:cNvSpPr txBox="1">
                <a:spLocks/>
              </p:cNvSpPr>
              <p:nvPr/>
            </p:nvSpPr>
            <p:spPr>
              <a:xfrm>
                <a:off x="5573487" y="3137314"/>
                <a:ext cx="6270172" cy="5783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700" dirty="0">
                    <a:solidFill>
                      <a:schemeClr val="bg1"/>
                    </a:solidFill>
                  </a:rPr>
                  <a:t>Calculating the above superposition causes the system to collapse into a random state but that state is not completely random, but a frequency state representing the frequency of the remainder in the Superposition state </a:t>
                </a:r>
              </a:p>
              <a:p>
                <a:r>
                  <a:rPr lang="en-IN" sz="2700" dirty="0">
                    <a:solidFill>
                      <a:schemeClr val="bg1"/>
                    </a:solidFill>
                  </a:rPr>
                  <a:t>So the frequency value ‘r’ can be now used in the equation</a:t>
                </a:r>
              </a:p>
              <a:p>
                <a:r>
                  <a:rPr lang="en-IN" sz="2700" dirty="0">
                    <a:solidFill>
                      <a:schemeClr val="bg1"/>
                    </a:solidFill>
                  </a:rPr>
                  <a:t> </a:t>
                </a:r>
                <a14:m>
                  <m:oMath xmlns:m="http://schemas.openxmlformats.org/officeDocument/2006/math">
                    <m:sSup>
                      <m:sSupPr>
                        <m:ctrlPr>
                          <a:rPr lang="en-IN" sz="2700" i="1" smtClean="0">
                            <a:solidFill>
                              <a:schemeClr val="bg1"/>
                            </a:solidFill>
                            <a:latin typeface="Cambria Math" panose="02040503050406030204" pitchFamily="18" charset="0"/>
                          </a:rPr>
                        </m:ctrlPr>
                      </m:sSupPr>
                      <m:e>
                        <m:r>
                          <a:rPr lang="en-IN" sz="2700" b="0" i="1" smtClean="0">
                            <a:solidFill>
                              <a:schemeClr val="bg1"/>
                            </a:solidFill>
                            <a:latin typeface="Cambria Math" panose="02040503050406030204" pitchFamily="18" charset="0"/>
                          </a:rPr>
                          <m:t>𝑔</m:t>
                        </m:r>
                      </m:e>
                      <m:sup>
                        <m:r>
                          <a:rPr lang="en-IN" sz="2700" b="0" i="1" smtClean="0">
                            <a:solidFill>
                              <a:schemeClr val="bg1"/>
                            </a:solidFill>
                            <a:latin typeface="Cambria Math" panose="02040503050406030204" pitchFamily="18" charset="0"/>
                          </a:rPr>
                          <m:t>𝑟</m:t>
                        </m:r>
                      </m:sup>
                    </m:sSup>
                    <m:r>
                      <a:rPr lang="en-IN" sz="2700" b="0" i="1" smtClean="0">
                        <a:solidFill>
                          <a:schemeClr val="bg1"/>
                        </a:solidFill>
                        <a:latin typeface="Cambria Math" panose="02040503050406030204" pitchFamily="18" charset="0"/>
                      </a:rPr>
                      <m:t>=</m:t>
                    </m:r>
                    <m:r>
                      <a:rPr lang="en-IN" sz="2700" b="0" i="1" smtClean="0">
                        <a:solidFill>
                          <a:schemeClr val="bg1"/>
                        </a:solidFill>
                        <a:latin typeface="Cambria Math" panose="02040503050406030204" pitchFamily="18" charset="0"/>
                      </a:rPr>
                      <m:t>𝑚𝑛</m:t>
                    </m:r>
                    <m:r>
                      <a:rPr lang="en-IN" sz="2700" b="0" i="1" smtClean="0">
                        <a:solidFill>
                          <a:schemeClr val="bg1"/>
                        </a:solidFill>
                        <a:latin typeface="Cambria Math" panose="02040503050406030204" pitchFamily="18" charset="0"/>
                      </a:rPr>
                      <m:t>+1</m:t>
                    </m:r>
                  </m:oMath>
                </a14:m>
                <a:r>
                  <a:rPr lang="en-IN" sz="2700" dirty="0">
                    <a:solidFill>
                      <a:schemeClr val="bg1"/>
                    </a:solidFill>
                  </a:rPr>
                  <a:t>  </a:t>
                </a:r>
              </a:p>
            </p:txBody>
          </p:sp>
        </mc:Choice>
        <mc:Fallback>
          <p:sp>
            <p:nvSpPr>
              <p:cNvPr id="29" name="Text Placeholder 4">
                <a:extLst>
                  <a:ext uri="{FF2B5EF4-FFF2-40B4-BE49-F238E27FC236}">
                    <a16:creationId xmlns:a16="http://schemas.microsoft.com/office/drawing/2014/main" id="{84AA4302-255D-72CC-E17F-576A0D9149E8}"/>
                  </a:ext>
                </a:extLst>
              </p:cNvPr>
              <p:cNvSpPr txBox="1">
                <a:spLocks noRot="1" noChangeAspect="1" noMove="1" noResize="1" noEditPoints="1" noAdjustHandles="1" noChangeArrowheads="1" noChangeShapeType="1" noTextEdit="1"/>
              </p:cNvSpPr>
              <p:nvPr/>
            </p:nvSpPr>
            <p:spPr>
              <a:xfrm>
                <a:off x="5573487" y="3137314"/>
                <a:ext cx="6270172" cy="578343"/>
              </a:xfrm>
              <a:prstGeom prst="rect">
                <a:avLst/>
              </a:prstGeom>
              <a:blipFill>
                <a:blip r:embed="rId4"/>
                <a:stretch>
                  <a:fillRect l="-1652" t="-16842" r="-2430" b="-557895"/>
                </a:stretch>
              </a:blipFill>
            </p:spPr>
            <p:txBody>
              <a:bodyPr/>
              <a:lstStyle/>
              <a:p>
                <a:r>
                  <a:rPr lang="en-IN">
                    <a:noFill/>
                  </a:rPr>
                  <a:t> </a:t>
                </a:r>
              </a:p>
            </p:txBody>
          </p:sp>
        </mc:Fallback>
      </mc:AlternateContent>
    </p:spTree>
    <p:extLst>
      <p:ext uri="{BB962C8B-B14F-4D97-AF65-F5344CB8AC3E}">
        <p14:creationId xmlns:p14="http://schemas.microsoft.com/office/powerpoint/2010/main" val="32539286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ubtitle 6">
            <a:extLst>
              <a:ext uri="{FF2B5EF4-FFF2-40B4-BE49-F238E27FC236}">
                <a16:creationId xmlns:a16="http://schemas.microsoft.com/office/drawing/2014/main" id="{F4341BD0-E318-D64B-EF81-1F1CF8770818}"/>
              </a:ext>
            </a:extLst>
          </p:cNvPr>
          <p:cNvSpPr txBox="1">
            <a:spLocks/>
          </p:cNvSpPr>
          <p:nvPr/>
        </p:nvSpPr>
        <p:spPr>
          <a:xfrm>
            <a:off x="-798285" y="293989"/>
            <a:ext cx="13091886" cy="16002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5000" dirty="0">
                <a:solidFill>
                  <a:schemeClr val="bg1"/>
                </a:solidFill>
              </a:rPr>
              <a:t>Breaking RSA using Quantum Computer and Shor’s algorithm:</a:t>
            </a:r>
          </a:p>
        </p:txBody>
      </p:sp>
      <p:sp>
        <p:nvSpPr>
          <p:cNvPr id="2" name="Text Placeholder 4">
            <a:extLst>
              <a:ext uri="{FF2B5EF4-FFF2-40B4-BE49-F238E27FC236}">
                <a16:creationId xmlns:a16="http://schemas.microsoft.com/office/drawing/2014/main" id="{DC521510-12AD-F8B8-E947-23B0C9F778FD}"/>
              </a:ext>
            </a:extLst>
          </p:cNvPr>
          <p:cNvSpPr txBox="1">
            <a:spLocks/>
          </p:cNvSpPr>
          <p:nvPr/>
        </p:nvSpPr>
        <p:spPr>
          <a:xfrm>
            <a:off x="116115" y="5612173"/>
            <a:ext cx="11727544" cy="44393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3200" dirty="0">
              <a:solidFill>
                <a:schemeClr val="bg1"/>
              </a:solidFill>
            </a:endParaRPr>
          </a:p>
        </p:txBody>
      </p:sp>
      <p:pic>
        <p:nvPicPr>
          <p:cNvPr id="4" name="Picture 3">
            <a:extLst>
              <a:ext uri="{FF2B5EF4-FFF2-40B4-BE49-F238E27FC236}">
                <a16:creationId xmlns:a16="http://schemas.microsoft.com/office/drawing/2014/main" id="{00568278-6913-B606-D40A-A9CA90CB76DA}"/>
              </a:ext>
            </a:extLst>
          </p:cNvPr>
          <p:cNvPicPr>
            <a:picLocks noChangeAspect="1"/>
          </p:cNvPicPr>
          <p:nvPr/>
        </p:nvPicPr>
        <p:blipFill>
          <a:blip r:embed="rId2"/>
          <a:stretch>
            <a:fillRect/>
          </a:stretch>
        </p:blipFill>
        <p:spPr>
          <a:xfrm>
            <a:off x="2648058" y="2693955"/>
            <a:ext cx="6895883" cy="897025"/>
          </a:xfrm>
          <a:prstGeom prst="rect">
            <a:avLst/>
          </a:prstGeom>
        </p:spPr>
      </p:pic>
      <p:sp>
        <p:nvSpPr>
          <p:cNvPr id="7" name="Text Placeholder 4">
            <a:extLst>
              <a:ext uri="{FF2B5EF4-FFF2-40B4-BE49-F238E27FC236}">
                <a16:creationId xmlns:a16="http://schemas.microsoft.com/office/drawing/2014/main" id="{2CD5E72E-77FD-231D-6CB6-740B4303DF97}"/>
              </a:ext>
            </a:extLst>
          </p:cNvPr>
          <p:cNvSpPr txBox="1">
            <a:spLocks/>
          </p:cNvSpPr>
          <p:nvPr/>
        </p:nvSpPr>
        <p:spPr>
          <a:xfrm>
            <a:off x="195146" y="2138492"/>
            <a:ext cx="12075884" cy="5783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700" dirty="0">
                <a:solidFill>
                  <a:schemeClr val="bg1"/>
                </a:solidFill>
              </a:rPr>
              <a:t>We now have a superposition equation in which each element share the same reminder</a:t>
            </a:r>
          </a:p>
        </p:txBody>
      </p:sp>
      <p:pic>
        <p:nvPicPr>
          <p:cNvPr id="9" name="Picture 8">
            <a:extLst>
              <a:ext uri="{FF2B5EF4-FFF2-40B4-BE49-F238E27FC236}">
                <a16:creationId xmlns:a16="http://schemas.microsoft.com/office/drawing/2014/main" id="{BC4E6BB3-5321-AC1F-484C-563ECC89E78F}"/>
              </a:ext>
            </a:extLst>
          </p:cNvPr>
          <p:cNvPicPr>
            <a:picLocks noChangeAspect="1"/>
          </p:cNvPicPr>
          <p:nvPr/>
        </p:nvPicPr>
        <p:blipFill>
          <a:blip r:embed="rId3"/>
          <a:stretch>
            <a:fillRect/>
          </a:stretch>
        </p:blipFill>
        <p:spPr>
          <a:xfrm>
            <a:off x="7357473" y="4093300"/>
            <a:ext cx="4021727" cy="2384925"/>
          </a:xfrm>
          <a:prstGeom prst="rect">
            <a:avLst/>
          </a:prstGeom>
        </p:spPr>
      </p:pic>
      <p:sp>
        <p:nvSpPr>
          <p:cNvPr id="10" name="Text Placeholder 4">
            <a:extLst>
              <a:ext uri="{FF2B5EF4-FFF2-40B4-BE49-F238E27FC236}">
                <a16:creationId xmlns:a16="http://schemas.microsoft.com/office/drawing/2014/main" id="{0A5EF1B6-4B39-2864-D66A-AAB057FA2C8D}"/>
              </a:ext>
            </a:extLst>
          </p:cNvPr>
          <p:cNvSpPr txBox="1">
            <a:spLocks/>
          </p:cNvSpPr>
          <p:nvPr/>
        </p:nvSpPr>
        <p:spPr>
          <a:xfrm>
            <a:off x="224174" y="4154533"/>
            <a:ext cx="4963883" cy="5783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700" dirty="0">
                <a:solidFill>
                  <a:schemeClr val="bg1"/>
                </a:solidFill>
              </a:rPr>
              <a:t>Now we again have a superposition which is periodic processing this through the Quantum Fourier transform we gives us the superposition state with the inverse frequency</a:t>
            </a:r>
            <a:br>
              <a:rPr lang="en-IN" sz="2700" dirty="0">
                <a:solidFill>
                  <a:schemeClr val="bg1"/>
                </a:solidFill>
              </a:rPr>
            </a:br>
            <a:r>
              <a:rPr lang="en-IN" sz="2700" dirty="0">
                <a:solidFill>
                  <a:schemeClr val="bg1"/>
                </a:solidFill>
              </a:rPr>
              <a:t> </a:t>
            </a:r>
            <a:endParaRPr lang="en-IN" sz="1500" dirty="0">
              <a:solidFill>
                <a:schemeClr val="bg1"/>
              </a:solidFill>
            </a:endParaRPr>
          </a:p>
        </p:txBody>
      </p:sp>
    </p:spTree>
    <p:extLst>
      <p:ext uri="{BB962C8B-B14F-4D97-AF65-F5344CB8AC3E}">
        <p14:creationId xmlns:p14="http://schemas.microsoft.com/office/powerpoint/2010/main" val="42840140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D6E53-1C1A-6ABE-A15D-47AA8F2116EC}"/>
              </a:ext>
            </a:extLst>
          </p:cNvPr>
          <p:cNvSpPr>
            <a:spLocks noGrp="1"/>
          </p:cNvSpPr>
          <p:nvPr>
            <p:ph type="ctrTitle"/>
          </p:nvPr>
        </p:nvSpPr>
        <p:spPr>
          <a:xfrm>
            <a:off x="2778760" y="2125821"/>
            <a:ext cx="6883400" cy="2044541"/>
          </a:xfrm>
        </p:spPr>
        <p:txBody>
          <a:bodyPr>
            <a:normAutofit/>
          </a:bodyPr>
          <a:lstStyle/>
          <a:p>
            <a:r>
              <a:rPr lang="en-IN" dirty="0">
                <a:solidFill>
                  <a:schemeClr val="bg1"/>
                </a:solidFill>
              </a:rPr>
              <a:t>Representation of Information</a:t>
            </a:r>
          </a:p>
        </p:txBody>
      </p:sp>
      <p:sp>
        <p:nvSpPr>
          <p:cNvPr id="4" name="Title 1">
            <a:extLst>
              <a:ext uri="{FF2B5EF4-FFF2-40B4-BE49-F238E27FC236}">
                <a16:creationId xmlns:a16="http://schemas.microsoft.com/office/drawing/2014/main" id="{43623043-61FA-B76A-48DC-3FFED012AEDE}"/>
              </a:ext>
            </a:extLst>
          </p:cNvPr>
          <p:cNvSpPr txBox="1">
            <a:spLocks/>
          </p:cNvSpPr>
          <p:nvPr/>
        </p:nvSpPr>
        <p:spPr>
          <a:xfrm>
            <a:off x="325120" y="2964339"/>
            <a:ext cx="10414000" cy="9293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dirty="0">
              <a:solidFill>
                <a:schemeClr val="bg1"/>
              </a:solidFill>
            </a:endParaRPr>
          </a:p>
        </p:txBody>
      </p:sp>
    </p:spTree>
    <p:extLst>
      <p:ext uri="{BB962C8B-B14F-4D97-AF65-F5344CB8AC3E}">
        <p14:creationId xmlns:p14="http://schemas.microsoft.com/office/powerpoint/2010/main" val="1119018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ubtitle 6">
            <a:extLst>
              <a:ext uri="{FF2B5EF4-FFF2-40B4-BE49-F238E27FC236}">
                <a16:creationId xmlns:a16="http://schemas.microsoft.com/office/drawing/2014/main" id="{F4341BD0-E318-D64B-EF81-1F1CF8770818}"/>
              </a:ext>
            </a:extLst>
          </p:cNvPr>
          <p:cNvSpPr txBox="1">
            <a:spLocks/>
          </p:cNvSpPr>
          <p:nvPr/>
        </p:nvSpPr>
        <p:spPr>
          <a:xfrm>
            <a:off x="-798285" y="293989"/>
            <a:ext cx="13091886" cy="16002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5000" dirty="0">
                <a:solidFill>
                  <a:schemeClr val="bg1"/>
                </a:solidFill>
              </a:rPr>
              <a:t>Breaking RSA using Quantum Computer and Shor’s algorithm:</a:t>
            </a:r>
          </a:p>
        </p:txBody>
      </p:sp>
      <p:sp>
        <p:nvSpPr>
          <p:cNvPr id="2" name="Text Placeholder 4">
            <a:extLst>
              <a:ext uri="{FF2B5EF4-FFF2-40B4-BE49-F238E27FC236}">
                <a16:creationId xmlns:a16="http://schemas.microsoft.com/office/drawing/2014/main" id="{DC521510-12AD-F8B8-E947-23B0C9F778FD}"/>
              </a:ext>
            </a:extLst>
          </p:cNvPr>
          <p:cNvSpPr txBox="1">
            <a:spLocks/>
          </p:cNvSpPr>
          <p:nvPr/>
        </p:nvSpPr>
        <p:spPr>
          <a:xfrm>
            <a:off x="116115" y="5612173"/>
            <a:ext cx="11727544" cy="44393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3200" dirty="0">
              <a:solidFill>
                <a:schemeClr val="bg1"/>
              </a:solidFill>
            </a:endParaRPr>
          </a:p>
        </p:txBody>
      </p:sp>
      <p:pic>
        <p:nvPicPr>
          <p:cNvPr id="9" name="Picture 8">
            <a:extLst>
              <a:ext uri="{FF2B5EF4-FFF2-40B4-BE49-F238E27FC236}">
                <a16:creationId xmlns:a16="http://schemas.microsoft.com/office/drawing/2014/main" id="{BC4E6BB3-5321-AC1F-484C-563ECC89E78F}"/>
              </a:ext>
            </a:extLst>
          </p:cNvPr>
          <p:cNvPicPr>
            <a:picLocks noChangeAspect="1"/>
          </p:cNvPicPr>
          <p:nvPr/>
        </p:nvPicPr>
        <p:blipFill>
          <a:blip r:embed="rId2"/>
          <a:stretch>
            <a:fillRect/>
          </a:stretch>
        </p:blipFill>
        <p:spPr>
          <a:xfrm>
            <a:off x="7328444" y="2183360"/>
            <a:ext cx="4021727" cy="2384925"/>
          </a:xfrm>
          <a:prstGeom prst="rect">
            <a:avLst/>
          </a:prstGeom>
        </p:spPr>
      </p:pic>
      <p:sp>
        <p:nvSpPr>
          <p:cNvPr id="10" name="Text Placeholder 4">
            <a:extLst>
              <a:ext uri="{FF2B5EF4-FFF2-40B4-BE49-F238E27FC236}">
                <a16:creationId xmlns:a16="http://schemas.microsoft.com/office/drawing/2014/main" id="{0A5EF1B6-4B39-2864-D66A-AAB057FA2C8D}"/>
              </a:ext>
            </a:extLst>
          </p:cNvPr>
          <p:cNvSpPr txBox="1">
            <a:spLocks/>
          </p:cNvSpPr>
          <p:nvPr/>
        </p:nvSpPr>
        <p:spPr>
          <a:xfrm>
            <a:off x="383831" y="1894189"/>
            <a:ext cx="4963883" cy="5783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700" dirty="0">
                <a:solidFill>
                  <a:schemeClr val="bg1"/>
                </a:solidFill>
              </a:rPr>
              <a:t>Now we again have a superposition which is periodic processing this through the “</a:t>
            </a:r>
            <a:r>
              <a:rPr lang="en-IN" sz="3200" dirty="0">
                <a:solidFill>
                  <a:schemeClr val="bg1"/>
                </a:solidFill>
              </a:rPr>
              <a:t>Quantum Fourier transform” </a:t>
            </a:r>
            <a:r>
              <a:rPr lang="en-IN" sz="2700" dirty="0">
                <a:solidFill>
                  <a:schemeClr val="bg1"/>
                </a:solidFill>
              </a:rPr>
              <a:t>will give us the superposition state with the inverse frequency</a:t>
            </a:r>
            <a:br>
              <a:rPr lang="en-IN" sz="2700" dirty="0">
                <a:solidFill>
                  <a:schemeClr val="bg1"/>
                </a:solidFill>
              </a:rPr>
            </a:br>
            <a:r>
              <a:rPr lang="en-IN" sz="2700" dirty="0">
                <a:solidFill>
                  <a:schemeClr val="bg1"/>
                </a:solidFill>
              </a:rPr>
              <a:t> </a:t>
            </a:r>
            <a:endParaRPr lang="en-IN" sz="1500" dirty="0">
              <a:solidFill>
                <a:schemeClr val="bg1"/>
              </a:solidFill>
            </a:endParaRPr>
          </a:p>
        </p:txBody>
      </p:sp>
      <p:pic>
        <p:nvPicPr>
          <p:cNvPr id="3" name="Picture 2">
            <a:extLst>
              <a:ext uri="{FF2B5EF4-FFF2-40B4-BE49-F238E27FC236}">
                <a16:creationId xmlns:a16="http://schemas.microsoft.com/office/drawing/2014/main" id="{CEA5EA6E-CF88-4CA6-AFBA-82E96C4BF9E0}"/>
              </a:ext>
            </a:extLst>
          </p:cNvPr>
          <p:cNvPicPr>
            <a:picLocks noChangeAspect="1"/>
          </p:cNvPicPr>
          <p:nvPr/>
        </p:nvPicPr>
        <p:blipFill>
          <a:blip r:embed="rId3"/>
          <a:stretch>
            <a:fillRect/>
          </a:stretch>
        </p:blipFill>
        <p:spPr>
          <a:xfrm>
            <a:off x="638633" y="4766049"/>
            <a:ext cx="4963882" cy="846124"/>
          </a:xfrm>
          <a:prstGeom prst="rect">
            <a:avLst/>
          </a:prstGeom>
        </p:spPr>
      </p:pic>
      <p:pic>
        <p:nvPicPr>
          <p:cNvPr id="8" name="Picture 7">
            <a:extLst>
              <a:ext uri="{FF2B5EF4-FFF2-40B4-BE49-F238E27FC236}">
                <a16:creationId xmlns:a16="http://schemas.microsoft.com/office/drawing/2014/main" id="{CD6BE735-12AC-BCDC-4F70-4BF033422A68}"/>
              </a:ext>
            </a:extLst>
          </p:cNvPr>
          <p:cNvPicPr>
            <a:picLocks noChangeAspect="1"/>
          </p:cNvPicPr>
          <p:nvPr/>
        </p:nvPicPr>
        <p:blipFill>
          <a:blip r:embed="rId4"/>
          <a:stretch>
            <a:fillRect/>
          </a:stretch>
        </p:blipFill>
        <p:spPr>
          <a:xfrm>
            <a:off x="8883888" y="5090229"/>
            <a:ext cx="2276793" cy="1371791"/>
          </a:xfrm>
          <a:prstGeom prst="rect">
            <a:avLst/>
          </a:prstGeom>
        </p:spPr>
      </p:pic>
      <p:sp>
        <p:nvSpPr>
          <p:cNvPr id="11" name="Text Placeholder 4">
            <a:extLst>
              <a:ext uri="{FF2B5EF4-FFF2-40B4-BE49-F238E27FC236}">
                <a16:creationId xmlns:a16="http://schemas.microsoft.com/office/drawing/2014/main" id="{77E217D1-AE22-63B8-902B-D933C67838D1}"/>
              </a:ext>
            </a:extLst>
          </p:cNvPr>
          <p:cNvSpPr txBox="1">
            <a:spLocks/>
          </p:cNvSpPr>
          <p:nvPr/>
        </p:nvSpPr>
        <p:spPr>
          <a:xfrm>
            <a:off x="116115" y="5766931"/>
            <a:ext cx="7817079" cy="5783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700" dirty="0">
                <a:solidFill>
                  <a:schemeClr val="bg1"/>
                </a:solidFill>
              </a:rPr>
              <a:t>BY performing the calculation on the above state the state collapses to the single random classical state </a:t>
            </a:r>
            <a:endParaRPr lang="en-IN" sz="1500" dirty="0">
              <a:solidFill>
                <a:schemeClr val="bg1"/>
              </a:solidFill>
            </a:endParaRPr>
          </a:p>
        </p:txBody>
      </p:sp>
    </p:spTree>
    <p:extLst>
      <p:ext uri="{BB962C8B-B14F-4D97-AF65-F5344CB8AC3E}">
        <p14:creationId xmlns:p14="http://schemas.microsoft.com/office/powerpoint/2010/main" val="16544658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ubtitle 6">
            <a:extLst>
              <a:ext uri="{FF2B5EF4-FFF2-40B4-BE49-F238E27FC236}">
                <a16:creationId xmlns:a16="http://schemas.microsoft.com/office/drawing/2014/main" id="{F4341BD0-E318-D64B-EF81-1F1CF8770818}"/>
              </a:ext>
            </a:extLst>
          </p:cNvPr>
          <p:cNvSpPr txBox="1">
            <a:spLocks/>
          </p:cNvSpPr>
          <p:nvPr/>
        </p:nvSpPr>
        <p:spPr>
          <a:xfrm>
            <a:off x="116115" y="207452"/>
            <a:ext cx="13091886" cy="16002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5000" dirty="0">
                <a:solidFill>
                  <a:schemeClr val="bg1"/>
                </a:solidFill>
              </a:rPr>
              <a:t>Breaking RSA using Quantum Computer and Shor’s algorithm:</a:t>
            </a:r>
          </a:p>
        </p:txBody>
      </p:sp>
      <p:sp>
        <p:nvSpPr>
          <p:cNvPr id="2" name="Text Placeholder 4">
            <a:extLst>
              <a:ext uri="{FF2B5EF4-FFF2-40B4-BE49-F238E27FC236}">
                <a16:creationId xmlns:a16="http://schemas.microsoft.com/office/drawing/2014/main" id="{DC521510-12AD-F8B8-E947-23B0C9F778FD}"/>
              </a:ext>
            </a:extLst>
          </p:cNvPr>
          <p:cNvSpPr txBox="1">
            <a:spLocks/>
          </p:cNvSpPr>
          <p:nvPr/>
        </p:nvSpPr>
        <p:spPr>
          <a:xfrm>
            <a:off x="116115" y="5612173"/>
            <a:ext cx="11727544" cy="44393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3200" dirty="0">
              <a:solidFill>
                <a:schemeClr val="bg1"/>
              </a:solidFill>
            </a:endParaRPr>
          </a:p>
        </p:txBody>
      </p:sp>
      <p:pic>
        <p:nvPicPr>
          <p:cNvPr id="3" name="Picture 2">
            <a:extLst>
              <a:ext uri="{FF2B5EF4-FFF2-40B4-BE49-F238E27FC236}">
                <a16:creationId xmlns:a16="http://schemas.microsoft.com/office/drawing/2014/main" id="{CEA5EA6E-CF88-4CA6-AFBA-82E96C4BF9E0}"/>
              </a:ext>
            </a:extLst>
          </p:cNvPr>
          <p:cNvPicPr>
            <a:picLocks noChangeAspect="1"/>
          </p:cNvPicPr>
          <p:nvPr/>
        </p:nvPicPr>
        <p:blipFill rotWithShape="1">
          <a:blip r:embed="rId2"/>
          <a:srcRect t="12055" b="30825"/>
          <a:stretch/>
        </p:blipFill>
        <p:spPr>
          <a:xfrm>
            <a:off x="2679509" y="1895536"/>
            <a:ext cx="6954980" cy="1035997"/>
          </a:xfrm>
          <a:prstGeom prst="rect">
            <a:avLst/>
          </a:prstGeom>
        </p:spPr>
      </p:pic>
      <p:pic>
        <p:nvPicPr>
          <p:cNvPr id="8" name="Picture 7">
            <a:extLst>
              <a:ext uri="{FF2B5EF4-FFF2-40B4-BE49-F238E27FC236}">
                <a16:creationId xmlns:a16="http://schemas.microsoft.com/office/drawing/2014/main" id="{CD6BE735-12AC-BCDC-4F70-4BF033422A68}"/>
              </a:ext>
            </a:extLst>
          </p:cNvPr>
          <p:cNvPicPr>
            <a:picLocks noChangeAspect="1"/>
          </p:cNvPicPr>
          <p:nvPr/>
        </p:nvPicPr>
        <p:blipFill>
          <a:blip r:embed="rId3"/>
          <a:stretch>
            <a:fillRect/>
          </a:stretch>
        </p:blipFill>
        <p:spPr>
          <a:xfrm>
            <a:off x="9216571" y="3237087"/>
            <a:ext cx="2587988" cy="1559289"/>
          </a:xfrm>
          <a:prstGeom prst="rect">
            <a:avLst/>
          </a:prstGeom>
        </p:spPr>
      </p:pic>
      <p:sp>
        <p:nvSpPr>
          <p:cNvPr id="11" name="Text Placeholder 4">
            <a:extLst>
              <a:ext uri="{FF2B5EF4-FFF2-40B4-BE49-F238E27FC236}">
                <a16:creationId xmlns:a16="http://schemas.microsoft.com/office/drawing/2014/main" id="{77E217D1-AE22-63B8-902B-D933C67838D1}"/>
              </a:ext>
            </a:extLst>
          </p:cNvPr>
          <p:cNvSpPr txBox="1">
            <a:spLocks/>
          </p:cNvSpPr>
          <p:nvPr/>
        </p:nvSpPr>
        <p:spPr>
          <a:xfrm>
            <a:off x="82642" y="3236472"/>
            <a:ext cx="7817079" cy="5783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700" dirty="0">
                <a:solidFill>
                  <a:schemeClr val="bg1"/>
                </a:solidFill>
              </a:rPr>
              <a:t>BY performing the calculation on the above state the state collapses to the single random classical state </a:t>
            </a:r>
            <a:endParaRPr lang="en-IN" sz="1500" dirty="0">
              <a:solidFill>
                <a:schemeClr val="bg1"/>
              </a:solidFill>
            </a:endParaRPr>
          </a:p>
        </p:txBody>
      </p:sp>
      <p:sp>
        <p:nvSpPr>
          <p:cNvPr id="4" name="Text Placeholder 4">
            <a:extLst>
              <a:ext uri="{FF2B5EF4-FFF2-40B4-BE49-F238E27FC236}">
                <a16:creationId xmlns:a16="http://schemas.microsoft.com/office/drawing/2014/main" id="{2E1AE8C2-E52A-3698-E968-27E3FE087680}"/>
              </a:ext>
            </a:extLst>
          </p:cNvPr>
          <p:cNvSpPr txBox="1">
            <a:spLocks/>
          </p:cNvSpPr>
          <p:nvPr/>
        </p:nvSpPr>
        <p:spPr>
          <a:xfrm>
            <a:off x="637485" y="4511885"/>
            <a:ext cx="8579086" cy="5783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700" dirty="0">
                <a:solidFill>
                  <a:schemeClr val="bg1"/>
                </a:solidFill>
              </a:rPr>
              <a:t>By inverting the value of ‘r’ from the above result we get ‘r’</a:t>
            </a:r>
          </a:p>
          <a:p>
            <a:r>
              <a:rPr lang="en-IN" sz="2700" dirty="0">
                <a:solidFill>
                  <a:schemeClr val="bg1"/>
                </a:solidFill>
              </a:rPr>
              <a:t>Substituting this ‘r’ value in Shor’s algorithm gives us one of the non trivial Factors of N which can be used to compromise the encryption (RSA)</a:t>
            </a:r>
            <a:endParaRPr lang="en-IN" sz="1500" dirty="0">
              <a:solidFill>
                <a:schemeClr val="bg1"/>
              </a:solidFill>
            </a:endParaRPr>
          </a:p>
        </p:txBody>
      </p:sp>
    </p:spTree>
    <p:extLst>
      <p:ext uri="{BB962C8B-B14F-4D97-AF65-F5344CB8AC3E}">
        <p14:creationId xmlns:p14="http://schemas.microsoft.com/office/powerpoint/2010/main" val="40361873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D3BF6E3-ED6C-DBD4-68A8-5DE896E01F95}"/>
              </a:ext>
            </a:extLst>
          </p:cNvPr>
          <p:cNvPicPr>
            <a:picLocks noChangeAspect="1"/>
          </p:cNvPicPr>
          <p:nvPr/>
        </p:nvPicPr>
        <p:blipFill>
          <a:blip r:embed="rId2"/>
          <a:stretch>
            <a:fillRect/>
          </a:stretch>
        </p:blipFill>
        <p:spPr>
          <a:xfrm>
            <a:off x="156029" y="1233712"/>
            <a:ext cx="6346467" cy="2293257"/>
          </a:xfrm>
          <a:prstGeom prst="rect">
            <a:avLst/>
          </a:prstGeom>
        </p:spPr>
      </p:pic>
      <p:pic>
        <p:nvPicPr>
          <p:cNvPr id="9" name="Picture 8">
            <a:extLst>
              <a:ext uri="{FF2B5EF4-FFF2-40B4-BE49-F238E27FC236}">
                <a16:creationId xmlns:a16="http://schemas.microsoft.com/office/drawing/2014/main" id="{E7A89DED-55B7-E983-9304-D64ACF03680F}"/>
              </a:ext>
            </a:extLst>
          </p:cNvPr>
          <p:cNvPicPr>
            <a:picLocks noChangeAspect="1"/>
          </p:cNvPicPr>
          <p:nvPr/>
        </p:nvPicPr>
        <p:blipFill>
          <a:blip r:embed="rId3"/>
          <a:stretch>
            <a:fillRect/>
          </a:stretch>
        </p:blipFill>
        <p:spPr>
          <a:xfrm>
            <a:off x="5544457" y="3882573"/>
            <a:ext cx="6346467" cy="2656113"/>
          </a:xfrm>
          <a:prstGeom prst="rect">
            <a:avLst/>
          </a:prstGeom>
        </p:spPr>
      </p:pic>
      <p:sp>
        <p:nvSpPr>
          <p:cNvPr id="10" name="Title 9">
            <a:extLst>
              <a:ext uri="{FF2B5EF4-FFF2-40B4-BE49-F238E27FC236}">
                <a16:creationId xmlns:a16="http://schemas.microsoft.com/office/drawing/2014/main" id="{25AE34EF-F84B-3A62-58BB-890FA8DBB028}"/>
              </a:ext>
            </a:extLst>
          </p:cNvPr>
          <p:cNvSpPr>
            <a:spLocks noGrp="1"/>
          </p:cNvSpPr>
          <p:nvPr>
            <p:ph type="title"/>
          </p:nvPr>
        </p:nvSpPr>
        <p:spPr>
          <a:xfrm>
            <a:off x="156029" y="365125"/>
            <a:ext cx="6593114" cy="716187"/>
          </a:xfrm>
        </p:spPr>
        <p:txBody>
          <a:bodyPr>
            <a:normAutofit/>
          </a:bodyPr>
          <a:lstStyle/>
          <a:p>
            <a:r>
              <a:rPr lang="en-IN" dirty="0">
                <a:solidFill>
                  <a:schemeClr val="bg1"/>
                </a:solidFill>
              </a:rPr>
              <a:t>Applying Shor’s algorithm: </a:t>
            </a:r>
          </a:p>
        </p:txBody>
      </p:sp>
      <p:sp>
        <p:nvSpPr>
          <p:cNvPr id="12" name="Title 9">
            <a:extLst>
              <a:ext uri="{FF2B5EF4-FFF2-40B4-BE49-F238E27FC236}">
                <a16:creationId xmlns:a16="http://schemas.microsoft.com/office/drawing/2014/main" id="{E17FF65C-2494-CC0D-F367-ACD03ADD20DB}"/>
              </a:ext>
            </a:extLst>
          </p:cNvPr>
          <p:cNvSpPr txBox="1">
            <a:spLocks/>
          </p:cNvSpPr>
          <p:nvPr/>
        </p:nvSpPr>
        <p:spPr>
          <a:xfrm>
            <a:off x="301076" y="3679369"/>
            <a:ext cx="4996638" cy="1944919"/>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bg1"/>
                </a:solidFill>
              </a:rPr>
              <a:t>Applying Euclidian algorithm:</a:t>
            </a:r>
          </a:p>
          <a:p>
            <a:r>
              <a:rPr lang="en-IN" dirty="0">
                <a:solidFill>
                  <a:schemeClr val="bg1"/>
                </a:solidFill>
              </a:rPr>
              <a:t> </a:t>
            </a:r>
          </a:p>
          <a:p>
            <a:pPr marL="457200" indent="-457200">
              <a:buFont typeface="Arial" panose="020B0604020202020204" pitchFamily="34" charset="0"/>
              <a:buChar char="•"/>
            </a:pPr>
            <a:r>
              <a:rPr lang="en-IN" sz="2900" dirty="0">
                <a:solidFill>
                  <a:schemeClr val="bg1"/>
                </a:solidFill>
              </a:rPr>
              <a:t>Gives us the value of 11 as a factor to the example and the other factor is 7</a:t>
            </a:r>
          </a:p>
        </p:txBody>
      </p:sp>
    </p:spTree>
    <p:extLst>
      <p:ext uri="{BB962C8B-B14F-4D97-AF65-F5344CB8AC3E}">
        <p14:creationId xmlns:p14="http://schemas.microsoft.com/office/powerpoint/2010/main" val="2927834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012EA-A019-5864-F988-B57B35B9F65B}"/>
              </a:ext>
            </a:extLst>
          </p:cNvPr>
          <p:cNvSpPr>
            <a:spLocks noGrp="1"/>
          </p:cNvSpPr>
          <p:nvPr>
            <p:ph type="ctrTitle"/>
          </p:nvPr>
        </p:nvSpPr>
        <p:spPr>
          <a:xfrm>
            <a:off x="0" y="14514"/>
            <a:ext cx="4992914" cy="1132114"/>
          </a:xfrm>
        </p:spPr>
        <p:txBody>
          <a:bodyPr>
            <a:normAutofit fontScale="90000"/>
          </a:bodyPr>
          <a:lstStyle/>
          <a:p>
            <a:r>
              <a:rPr lang="en-IN" dirty="0">
                <a:solidFill>
                  <a:schemeClr val="bg1"/>
                </a:solidFill>
              </a:rPr>
              <a:t> Key Takeaways:</a:t>
            </a:r>
          </a:p>
        </p:txBody>
      </p:sp>
      <p:pic>
        <p:nvPicPr>
          <p:cNvPr id="5" name="Picture 4">
            <a:extLst>
              <a:ext uri="{FF2B5EF4-FFF2-40B4-BE49-F238E27FC236}">
                <a16:creationId xmlns:a16="http://schemas.microsoft.com/office/drawing/2014/main" id="{2E6D3069-70F2-31FA-3762-3B8574CF4AB8}"/>
              </a:ext>
            </a:extLst>
          </p:cNvPr>
          <p:cNvPicPr>
            <a:picLocks noChangeAspect="1"/>
          </p:cNvPicPr>
          <p:nvPr/>
        </p:nvPicPr>
        <p:blipFill>
          <a:blip r:embed="rId2"/>
          <a:stretch>
            <a:fillRect/>
          </a:stretch>
        </p:blipFill>
        <p:spPr>
          <a:xfrm>
            <a:off x="1347125" y="1276680"/>
            <a:ext cx="9497750" cy="5001323"/>
          </a:xfrm>
          <a:prstGeom prst="rect">
            <a:avLst/>
          </a:prstGeom>
        </p:spPr>
      </p:pic>
    </p:spTree>
    <p:extLst>
      <p:ext uri="{BB962C8B-B14F-4D97-AF65-F5344CB8AC3E}">
        <p14:creationId xmlns:p14="http://schemas.microsoft.com/office/powerpoint/2010/main" val="31189635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3DBC23-A7B2-EB32-4AB5-83CEF566DDE4}"/>
              </a:ext>
            </a:extLst>
          </p:cNvPr>
          <p:cNvSpPr>
            <a:spLocks noGrp="1"/>
          </p:cNvSpPr>
          <p:nvPr>
            <p:ph type="ctrTitle"/>
          </p:nvPr>
        </p:nvSpPr>
        <p:spPr>
          <a:xfrm>
            <a:off x="345440" y="685482"/>
            <a:ext cx="3820160" cy="1731963"/>
          </a:xfrm>
        </p:spPr>
        <p:txBody>
          <a:bodyPr>
            <a:noAutofit/>
          </a:bodyPr>
          <a:lstStyle/>
          <a:p>
            <a:r>
              <a:rPr lang="en-IN" sz="12000" b="0" i="1" dirty="0">
                <a:solidFill>
                  <a:schemeClr val="bg1"/>
                </a:solidFill>
                <a:effectLst/>
                <a:latin typeface="KaTeX_Math"/>
              </a:rPr>
              <a:t>C </a:t>
            </a:r>
            <a:r>
              <a:rPr lang="en-IN" sz="12000" b="0" i="0" dirty="0">
                <a:solidFill>
                  <a:schemeClr val="bg1"/>
                </a:solidFill>
                <a:effectLst/>
                <a:latin typeface="KaTeX_Main"/>
              </a:rPr>
              <a:t>⊆ </a:t>
            </a:r>
            <a:r>
              <a:rPr lang="en-IN" sz="12000" b="0" i="1" dirty="0">
                <a:solidFill>
                  <a:schemeClr val="bg1"/>
                </a:solidFill>
                <a:effectLst/>
                <a:latin typeface="KaTeX_Math"/>
              </a:rPr>
              <a:t>Q</a:t>
            </a:r>
            <a:br>
              <a:rPr lang="en-IN" sz="12000" b="0" i="1" dirty="0">
                <a:solidFill>
                  <a:schemeClr val="bg1"/>
                </a:solidFill>
                <a:effectLst/>
                <a:latin typeface="KaTeX_Math"/>
              </a:rPr>
            </a:br>
            <a:r>
              <a:rPr lang="en-IN" sz="2000" i="1" dirty="0">
                <a:solidFill>
                  <a:schemeClr val="bg1"/>
                </a:solidFill>
                <a:latin typeface="KaTeX_Math"/>
              </a:rPr>
              <a:t>A</a:t>
            </a:r>
            <a:r>
              <a:rPr lang="en-IN" sz="2000" b="0" i="1" dirty="0">
                <a:solidFill>
                  <a:schemeClr val="bg1"/>
                </a:solidFill>
                <a:effectLst/>
                <a:latin typeface="KaTeX_Math"/>
              </a:rPr>
              <a:t>ll Classical Computers are a Subset of Quantum computers </a:t>
            </a:r>
            <a:endParaRPr lang="en-IN" sz="12000" dirty="0">
              <a:solidFill>
                <a:schemeClr val="bg1"/>
              </a:solidFill>
            </a:endParaRPr>
          </a:p>
        </p:txBody>
      </p:sp>
      <p:sp>
        <p:nvSpPr>
          <p:cNvPr id="8" name="Subtitle 7">
            <a:extLst>
              <a:ext uri="{FF2B5EF4-FFF2-40B4-BE49-F238E27FC236}">
                <a16:creationId xmlns:a16="http://schemas.microsoft.com/office/drawing/2014/main" id="{3F931395-8D53-BE3C-A9F0-6EA8A7F9DA54}"/>
              </a:ext>
            </a:extLst>
          </p:cNvPr>
          <p:cNvSpPr>
            <a:spLocks noGrp="1"/>
          </p:cNvSpPr>
          <p:nvPr>
            <p:ph type="subTitle" idx="1"/>
          </p:nvPr>
        </p:nvSpPr>
        <p:spPr>
          <a:xfrm>
            <a:off x="2103120" y="4297362"/>
            <a:ext cx="4785360" cy="1655762"/>
          </a:xfrm>
        </p:spPr>
        <p:txBody>
          <a:bodyPr>
            <a:normAutofit/>
          </a:bodyPr>
          <a:lstStyle/>
          <a:p>
            <a:r>
              <a:rPr lang="en-IN" sz="2000" b="0" i="1" dirty="0">
                <a:solidFill>
                  <a:schemeClr val="bg1"/>
                </a:solidFill>
                <a:effectLst/>
                <a:latin typeface="KaTeX_Math"/>
              </a:rPr>
              <a:t>(Mathematically)    </a:t>
            </a:r>
            <a:r>
              <a:rPr lang="en-IN" sz="8000" b="0" i="1" dirty="0">
                <a:solidFill>
                  <a:schemeClr val="bg1"/>
                </a:solidFill>
                <a:effectLst/>
                <a:latin typeface="KaTeX_Math"/>
              </a:rPr>
              <a:t>C </a:t>
            </a:r>
            <a:r>
              <a:rPr lang="en-IN" sz="8000" b="0" i="0" dirty="0">
                <a:solidFill>
                  <a:schemeClr val="bg1"/>
                </a:solidFill>
                <a:effectLst/>
                <a:latin typeface="KaTeX_Main"/>
              </a:rPr>
              <a:t>⊆ </a:t>
            </a:r>
            <a:r>
              <a:rPr lang="en-IN" sz="8000" b="0" i="1" dirty="0">
                <a:solidFill>
                  <a:schemeClr val="bg1"/>
                </a:solidFill>
                <a:effectLst/>
                <a:latin typeface="KaTeX_Math"/>
              </a:rPr>
              <a:t>Q</a:t>
            </a:r>
            <a:endParaRPr lang="en-IN" sz="10000" dirty="0">
              <a:solidFill>
                <a:schemeClr val="bg1"/>
              </a:solidFill>
            </a:endParaRPr>
          </a:p>
        </p:txBody>
      </p:sp>
      <p:sp>
        <p:nvSpPr>
          <p:cNvPr id="11" name="Subtitle 7">
            <a:extLst>
              <a:ext uri="{FF2B5EF4-FFF2-40B4-BE49-F238E27FC236}">
                <a16:creationId xmlns:a16="http://schemas.microsoft.com/office/drawing/2014/main" id="{4C8892C3-18E2-3E50-8A14-F56B412D3785}"/>
              </a:ext>
            </a:extLst>
          </p:cNvPr>
          <p:cNvSpPr txBox="1">
            <a:spLocks/>
          </p:cNvSpPr>
          <p:nvPr/>
        </p:nvSpPr>
        <p:spPr>
          <a:xfrm>
            <a:off x="345440" y="2601119"/>
            <a:ext cx="1134872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solidFill>
                  <a:schemeClr val="bg1"/>
                </a:solidFill>
                <a:latin typeface="Söhne"/>
              </a:rPr>
              <a:t>At the most fundamental level, all physical systems, including classical computers, are governed by the laws of quantum mechanics. Classical computers, while designed based on classical physics principles, are composed of quantum particles (such as electrons) that follow quantum mechanical laws.</a:t>
            </a:r>
            <a:endParaRPr lang="en-IN" dirty="0">
              <a:solidFill>
                <a:schemeClr val="bg1"/>
              </a:solidFill>
            </a:endParaRPr>
          </a:p>
        </p:txBody>
      </p:sp>
    </p:spTree>
    <p:extLst>
      <p:ext uri="{BB962C8B-B14F-4D97-AF65-F5344CB8AC3E}">
        <p14:creationId xmlns:p14="http://schemas.microsoft.com/office/powerpoint/2010/main" val="27746454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40831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9275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79445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53073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7581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1BE2AA8-5E35-565D-E72C-E7619D0701F1}"/>
              </a:ext>
            </a:extLst>
          </p:cNvPr>
          <p:cNvSpPr>
            <a:spLocks noGrp="1"/>
          </p:cNvSpPr>
          <p:nvPr>
            <p:ph type="title"/>
          </p:nvPr>
        </p:nvSpPr>
        <p:spPr/>
        <p:txBody>
          <a:bodyPr>
            <a:normAutofit/>
          </a:bodyPr>
          <a:lstStyle/>
          <a:p>
            <a:r>
              <a:rPr lang="en-IN" sz="5000" dirty="0">
                <a:solidFill>
                  <a:schemeClr val="bg1"/>
                </a:solidFill>
              </a:rPr>
              <a:t>Representation of Information:</a:t>
            </a:r>
          </a:p>
        </p:txBody>
      </p:sp>
      <p:sp>
        <p:nvSpPr>
          <p:cNvPr id="5" name="Text Placeholder 4">
            <a:extLst>
              <a:ext uri="{FF2B5EF4-FFF2-40B4-BE49-F238E27FC236}">
                <a16:creationId xmlns:a16="http://schemas.microsoft.com/office/drawing/2014/main" id="{C7F43B64-AA27-9038-6C93-84B41147FF15}"/>
              </a:ext>
            </a:extLst>
          </p:cNvPr>
          <p:cNvSpPr>
            <a:spLocks noGrp="1"/>
          </p:cNvSpPr>
          <p:nvPr>
            <p:ph sz="half" idx="1"/>
          </p:nvPr>
        </p:nvSpPr>
        <p:spPr>
          <a:xfrm>
            <a:off x="838200" y="1707833"/>
            <a:ext cx="5181600" cy="4449127"/>
          </a:xfrm>
          <a:solidFill>
            <a:schemeClr val="tx1"/>
          </a:solidFill>
        </p:spPr>
        <p:txBody>
          <a:bodyPr>
            <a:normAutofit fontScale="77500" lnSpcReduction="20000"/>
          </a:bodyPr>
          <a:lstStyle/>
          <a:p>
            <a:pPr marL="0" indent="0">
              <a:buNone/>
            </a:pPr>
            <a:r>
              <a:rPr lang="en-IN" sz="3000" dirty="0">
                <a:solidFill>
                  <a:schemeClr val="bg1"/>
                </a:solidFill>
              </a:rPr>
              <a:t>Classical:</a:t>
            </a:r>
          </a:p>
          <a:p>
            <a:r>
              <a:rPr lang="en-IN" sz="3000" dirty="0">
                <a:solidFill>
                  <a:schemeClr val="bg1"/>
                </a:solidFill>
              </a:rPr>
              <a:t>In classical computer information is represented in the form of BITS.</a:t>
            </a:r>
          </a:p>
          <a:p>
            <a:endParaRPr lang="en-IN" sz="3000" dirty="0">
              <a:solidFill>
                <a:schemeClr val="bg1"/>
              </a:solidFill>
            </a:endParaRPr>
          </a:p>
          <a:p>
            <a:r>
              <a:rPr lang="en-IN" sz="10500" dirty="0">
                <a:solidFill>
                  <a:schemeClr val="bg1"/>
                </a:solidFill>
              </a:rPr>
              <a:t>  (0,1)</a:t>
            </a:r>
          </a:p>
          <a:p>
            <a:r>
              <a:rPr lang="en-IN" sz="3000" dirty="0">
                <a:solidFill>
                  <a:schemeClr val="bg1"/>
                </a:solidFill>
              </a:rPr>
              <a:t>A bit of information can exist only in one of the states either a 0 or 1 </a:t>
            </a:r>
          </a:p>
          <a:p>
            <a:r>
              <a:rPr lang="en-IN" sz="3000" dirty="0">
                <a:solidFill>
                  <a:schemeClr val="bg1"/>
                </a:solidFill>
              </a:rPr>
              <a:t>A Bit can never be in both 0 and 1 states simultaneously in a classical computer</a:t>
            </a:r>
          </a:p>
        </p:txBody>
      </p:sp>
      <p:sp>
        <p:nvSpPr>
          <p:cNvPr id="9" name="Content Placeholder 8">
            <a:extLst>
              <a:ext uri="{FF2B5EF4-FFF2-40B4-BE49-F238E27FC236}">
                <a16:creationId xmlns:a16="http://schemas.microsoft.com/office/drawing/2014/main" id="{2B964DDA-2E74-EEBD-E39D-38E2D6F52706}"/>
              </a:ext>
            </a:extLst>
          </p:cNvPr>
          <p:cNvSpPr>
            <a:spLocks noGrp="1"/>
          </p:cNvSpPr>
          <p:nvPr>
            <p:ph sz="half" idx="2"/>
          </p:nvPr>
        </p:nvSpPr>
        <p:spPr>
          <a:xfrm>
            <a:off x="6172200" y="1626552"/>
            <a:ext cx="5181600" cy="4148455"/>
          </a:xfrm>
        </p:spPr>
        <p:txBody>
          <a:bodyPr>
            <a:normAutofit fontScale="77500" lnSpcReduction="20000"/>
          </a:bodyPr>
          <a:lstStyle/>
          <a:p>
            <a:pPr marL="0" indent="0">
              <a:buNone/>
            </a:pPr>
            <a:r>
              <a:rPr lang="en-IN" dirty="0">
                <a:solidFill>
                  <a:schemeClr val="bg1"/>
                </a:solidFill>
              </a:rPr>
              <a:t>Quantum:</a:t>
            </a:r>
          </a:p>
          <a:p>
            <a:r>
              <a:rPr lang="en-IN" dirty="0">
                <a:solidFill>
                  <a:schemeClr val="bg1"/>
                </a:solidFill>
              </a:rPr>
              <a:t>In a Quantum computer information is represented in the form of a Qubit or a Quantum Bit.</a:t>
            </a:r>
          </a:p>
          <a:p>
            <a:endParaRPr lang="en-IN" dirty="0">
              <a:solidFill>
                <a:schemeClr val="bg1"/>
              </a:solidFill>
            </a:endParaRPr>
          </a:p>
          <a:p>
            <a:r>
              <a:rPr lang="en-IN" sz="7200" dirty="0">
                <a:solidFill>
                  <a:schemeClr val="bg1"/>
                </a:solidFill>
                <a:latin typeface="KaTeX_Main"/>
              </a:rPr>
              <a:t>( |</a:t>
            </a:r>
            <a:r>
              <a:rPr lang="en-IN" sz="7200" b="0" i="0" dirty="0">
                <a:solidFill>
                  <a:schemeClr val="bg1"/>
                </a:solidFill>
                <a:effectLst/>
                <a:latin typeface="KaTeX_Main"/>
              </a:rPr>
              <a:t>0⟩</a:t>
            </a:r>
            <a:r>
              <a:rPr lang="en-IN" sz="7200" dirty="0">
                <a:solidFill>
                  <a:schemeClr val="bg1"/>
                </a:solidFill>
                <a:latin typeface="Söhne"/>
              </a:rPr>
              <a:t>, </a:t>
            </a:r>
            <a:r>
              <a:rPr lang="en-IN" sz="7200" b="0" i="0" dirty="0">
                <a:solidFill>
                  <a:schemeClr val="bg1"/>
                </a:solidFill>
                <a:effectLst/>
                <a:latin typeface="KaTeX_Main"/>
              </a:rPr>
              <a:t>∣1⟩ )</a:t>
            </a:r>
          </a:p>
          <a:p>
            <a:endParaRPr lang="en-IN" dirty="0">
              <a:solidFill>
                <a:schemeClr val="bg1"/>
              </a:solidFill>
              <a:latin typeface="KaTeX_Main"/>
            </a:endParaRPr>
          </a:p>
          <a:p>
            <a:pPr>
              <a:spcBef>
                <a:spcPct val="50000"/>
              </a:spcBef>
            </a:pPr>
            <a:r>
              <a:rPr lang="en-IN" sz="3300" dirty="0">
                <a:solidFill>
                  <a:schemeClr val="bg1"/>
                </a:solidFill>
                <a:latin typeface="KaTeX_Main"/>
              </a:rPr>
              <a:t>A single quantum bit </a:t>
            </a:r>
            <a:r>
              <a:rPr lang="en-US" altLang="en-US" sz="3200" dirty="0">
                <a:solidFill>
                  <a:schemeClr val="bg1"/>
                </a:solidFill>
              </a:rPr>
              <a:t>can be forced </a:t>
            </a:r>
          </a:p>
          <a:p>
            <a:pPr marL="0" indent="0">
              <a:spcBef>
                <a:spcPct val="50000"/>
              </a:spcBef>
              <a:buNone/>
            </a:pPr>
            <a:r>
              <a:rPr lang="en-US" altLang="en-US" sz="3200" dirty="0">
                <a:solidFill>
                  <a:schemeClr val="bg1"/>
                </a:solidFill>
              </a:rPr>
              <a:t>into a superposition of the two states</a:t>
            </a:r>
          </a:p>
          <a:p>
            <a:pPr marL="0" indent="0">
              <a:spcBef>
                <a:spcPct val="50000"/>
              </a:spcBef>
              <a:buNone/>
            </a:pPr>
            <a:r>
              <a:rPr lang="en-US" altLang="en-US" sz="4000" b="1" dirty="0">
                <a:solidFill>
                  <a:schemeClr val="bg1"/>
                </a:solidFill>
              </a:rPr>
              <a:t>    |</a:t>
            </a:r>
            <a:r>
              <a:rPr lang="en-US" altLang="en-US" sz="4000" b="1" dirty="0">
                <a:solidFill>
                  <a:schemeClr val="bg1"/>
                </a:solidFill>
                <a:sym typeface="Symbol" panose="05050102010706020507" pitchFamily="18" charset="2"/>
              </a:rPr>
              <a:t>&gt; = 1</a:t>
            </a:r>
            <a:r>
              <a:rPr lang="en-US" altLang="en-US" sz="4000" b="1" dirty="0">
                <a:solidFill>
                  <a:schemeClr val="bg1"/>
                </a:solidFill>
              </a:rPr>
              <a:t>|0&gt; + </a:t>
            </a:r>
            <a:r>
              <a:rPr lang="en-US" altLang="en-US" sz="4000" b="1" dirty="0">
                <a:solidFill>
                  <a:schemeClr val="bg1"/>
                </a:solidFill>
                <a:sym typeface="Symbol" panose="05050102010706020507" pitchFamily="18" charset="2"/>
              </a:rPr>
              <a:t>2</a:t>
            </a:r>
            <a:r>
              <a:rPr lang="en-US" altLang="en-US" sz="4000" b="1" dirty="0">
                <a:solidFill>
                  <a:schemeClr val="bg1"/>
                </a:solidFill>
              </a:rPr>
              <a:t>|1&gt;</a:t>
            </a:r>
          </a:p>
          <a:p>
            <a:endParaRPr lang="en-IN" sz="3300" dirty="0">
              <a:solidFill>
                <a:schemeClr val="bg1"/>
              </a:solidFill>
            </a:endParaRPr>
          </a:p>
        </p:txBody>
      </p:sp>
    </p:spTree>
    <p:extLst>
      <p:ext uri="{BB962C8B-B14F-4D97-AF65-F5344CB8AC3E}">
        <p14:creationId xmlns:p14="http://schemas.microsoft.com/office/powerpoint/2010/main" val="3203457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FFD86D-7D7E-52BF-F375-C2CE6BD6AA19}"/>
              </a:ext>
            </a:extLst>
          </p:cNvPr>
          <p:cNvPicPr>
            <a:picLocks noChangeAspect="1"/>
          </p:cNvPicPr>
          <p:nvPr/>
        </p:nvPicPr>
        <p:blipFill rotWithShape="1">
          <a:blip r:embed="rId2">
            <a:extLst>
              <a:ext uri="{28A0092B-C50C-407E-A947-70E740481C1C}">
                <a14:useLocalDpi xmlns:a14="http://schemas.microsoft.com/office/drawing/2010/main" val="0"/>
              </a:ext>
            </a:extLst>
          </a:blip>
          <a:srcRect l="-725" t="1339" b="11616"/>
          <a:stretch/>
        </p:blipFill>
        <p:spPr>
          <a:xfrm>
            <a:off x="6521879" y="1625283"/>
            <a:ext cx="4501721" cy="4252913"/>
          </a:xfrm>
          <a:prstGeom prst="rect">
            <a:avLst/>
          </a:prstGeom>
        </p:spPr>
      </p:pic>
      <p:pic>
        <p:nvPicPr>
          <p:cNvPr id="5" name="Picture 4">
            <a:extLst>
              <a:ext uri="{FF2B5EF4-FFF2-40B4-BE49-F238E27FC236}">
                <a16:creationId xmlns:a16="http://schemas.microsoft.com/office/drawing/2014/main" id="{34589B00-F2FF-BCCE-5E09-DC84E96506F3}"/>
              </a:ext>
            </a:extLst>
          </p:cNvPr>
          <p:cNvPicPr>
            <a:picLocks noChangeAspect="1"/>
          </p:cNvPicPr>
          <p:nvPr/>
        </p:nvPicPr>
        <p:blipFill rotWithShape="1">
          <a:blip r:embed="rId3">
            <a:extLst>
              <a:ext uri="{28A0092B-C50C-407E-A947-70E740481C1C}">
                <a14:useLocalDpi xmlns:a14="http://schemas.microsoft.com/office/drawing/2010/main" val="0"/>
              </a:ext>
            </a:extLst>
          </a:blip>
          <a:srcRect l="6530" t="4285" r="47216" b="10313"/>
          <a:stretch/>
        </p:blipFill>
        <p:spPr>
          <a:xfrm>
            <a:off x="1010078" y="1625283"/>
            <a:ext cx="4501721" cy="4318318"/>
          </a:xfrm>
          <a:prstGeom prst="rect">
            <a:avLst/>
          </a:prstGeom>
        </p:spPr>
      </p:pic>
      <p:sp>
        <p:nvSpPr>
          <p:cNvPr id="7" name="Title 6">
            <a:extLst>
              <a:ext uri="{FF2B5EF4-FFF2-40B4-BE49-F238E27FC236}">
                <a16:creationId xmlns:a16="http://schemas.microsoft.com/office/drawing/2014/main" id="{48B70969-3B97-D7B7-146C-FF6BD243181B}"/>
              </a:ext>
            </a:extLst>
          </p:cNvPr>
          <p:cNvSpPr>
            <a:spLocks noGrp="1"/>
          </p:cNvSpPr>
          <p:nvPr>
            <p:ph type="title"/>
          </p:nvPr>
        </p:nvSpPr>
        <p:spPr>
          <a:xfrm>
            <a:off x="838200" y="365125"/>
            <a:ext cx="4262119" cy="1325563"/>
          </a:xfrm>
        </p:spPr>
        <p:txBody>
          <a:bodyPr/>
          <a:lstStyle/>
          <a:p>
            <a:r>
              <a:rPr lang="en-IN" dirty="0">
                <a:solidFill>
                  <a:schemeClr val="bg1"/>
                </a:solidFill>
              </a:rPr>
              <a:t>Classical Bit:</a:t>
            </a:r>
          </a:p>
        </p:txBody>
      </p:sp>
      <p:sp>
        <p:nvSpPr>
          <p:cNvPr id="10" name="Title 6">
            <a:extLst>
              <a:ext uri="{FF2B5EF4-FFF2-40B4-BE49-F238E27FC236}">
                <a16:creationId xmlns:a16="http://schemas.microsoft.com/office/drawing/2014/main" id="{50B7F94D-FE88-4518-67C0-88DAC1E4781D}"/>
              </a:ext>
            </a:extLst>
          </p:cNvPr>
          <p:cNvSpPr txBox="1">
            <a:spLocks/>
          </p:cNvSpPr>
          <p:nvPr/>
        </p:nvSpPr>
        <p:spPr>
          <a:xfrm>
            <a:off x="6405880" y="365124"/>
            <a:ext cx="426211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bg1"/>
                </a:solidFill>
              </a:rPr>
              <a:t>Qubit in Superposition:</a:t>
            </a:r>
          </a:p>
        </p:txBody>
      </p:sp>
    </p:spTree>
    <p:extLst>
      <p:ext uri="{BB962C8B-B14F-4D97-AF65-F5344CB8AC3E}">
        <p14:creationId xmlns:p14="http://schemas.microsoft.com/office/powerpoint/2010/main" val="3554829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D6E53-1C1A-6ABE-A15D-47AA8F2116EC}"/>
              </a:ext>
            </a:extLst>
          </p:cNvPr>
          <p:cNvSpPr>
            <a:spLocks noGrp="1"/>
          </p:cNvSpPr>
          <p:nvPr>
            <p:ph type="ctrTitle"/>
          </p:nvPr>
        </p:nvSpPr>
        <p:spPr>
          <a:xfrm>
            <a:off x="2494280" y="2166461"/>
            <a:ext cx="6883400" cy="2044541"/>
          </a:xfrm>
        </p:spPr>
        <p:txBody>
          <a:bodyPr>
            <a:normAutofit fontScale="90000"/>
          </a:bodyPr>
          <a:lstStyle/>
          <a:p>
            <a:r>
              <a:rPr lang="en-IN" dirty="0">
                <a:solidFill>
                  <a:schemeClr val="bg1"/>
                </a:solidFill>
              </a:rPr>
              <a:t>Some</a:t>
            </a:r>
            <a:br>
              <a:rPr lang="en-IN" dirty="0">
                <a:solidFill>
                  <a:schemeClr val="bg1"/>
                </a:solidFill>
              </a:rPr>
            </a:br>
            <a:r>
              <a:rPr lang="en-IN" dirty="0">
                <a:solidFill>
                  <a:schemeClr val="bg1"/>
                </a:solidFill>
              </a:rPr>
              <a:t>Laws of Quantum mechanics</a:t>
            </a:r>
          </a:p>
        </p:txBody>
      </p:sp>
      <p:sp>
        <p:nvSpPr>
          <p:cNvPr id="4" name="Title 1">
            <a:extLst>
              <a:ext uri="{FF2B5EF4-FFF2-40B4-BE49-F238E27FC236}">
                <a16:creationId xmlns:a16="http://schemas.microsoft.com/office/drawing/2014/main" id="{43623043-61FA-B76A-48DC-3FFED012AEDE}"/>
              </a:ext>
            </a:extLst>
          </p:cNvPr>
          <p:cNvSpPr txBox="1">
            <a:spLocks/>
          </p:cNvSpPr>
          <p:nvPr/>
        </p:nvSpPr>
        <p:spPr>
          <a:xfrm>
            <a:off x="325120" y="2964339"/>
            <a:ext cx="10414000" cy="9293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dirty="0">
              <a:solidFill>
                <a:schemeClr val="bg1"/>
              </a:solidFill>
            </a:endParaRPr>
          </a:p>
        </p:txBody>
      </p:sp>
    </p:spTree>
    <p:extLst>
      <p:ext uri="{BB962C8B-B14F-4D97-AF65-F5344CB8AC3E}">
        <p14:creationId xmlns:p14="http://schemas.microsoft.com/office/powerpoint/2010/main" val="3094859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1CC54DF-7F83-E9AA-B698-1E841918AAAA}"/>
              </a:ext>
            </a:extLst>
          </p:cNvPr>
          <p:cNvSpPr txBox="1">
            <a:spLocks/>
          </p:cNvSpPr>
          <p:nvPr/>
        </p:nvSpPr>
        <p:spPr>
          <a:xfrm>
            <a:off x="1737360" y="3015139"/>
            <a:ext cx="9144000" cy="827722"/>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dirty="0">
              <a:solidFill>
                <a:schemeClr val="bg1"/>
              </a:solidFill>
            </a:endParaRPr>
          </a:p>
        </p:txBody>
      </p:sp>
      <p:sp>
        <p:nvSpPr>
          <p:cNvPr id="7" name="TextBox 6">
            <a:extLst>
              <a:ext uri="{FF2B5EF4-FFF2-40B4-BE49-F238E27FC236}">
                <a16:creationId xmlns:a16="http://schemas.microsoft.com/office/drawing/2014/main" id="{E0269F17-DD8E-7015-D4AE-FC44EC03E861}"/>
              </a:ext>
            </a:extLst>
          </p:cNvPr>
          <p:cNvSpPr txBox="1"/>
          <p:nvPr/>
        </p:nvSpPr>
        <p:spPr>
          <a:xfrm>
            <a:off x="224790" y="96202"/>
            <a:ext cx="11275060" cy="3477875"/>
          </a:xfrm>
          <a:prstGeom prst="rect">
            <a:avLst/>
          </a:prstGeom>
          <a:noFill/>
        </p:spPr>
        <p:txBody>
          <a:bodyPr wrap="square">
            <a:spAutoFit/>
          </a:bodyPr>
          <a:lstStyle/>
          <a:p>
            <a:pPr marL="457200" indent="-457200">
              <a:buFont typeface="Arial" panose="020B0604020202020204" pitchFamily="34" charset="0"/>
              <a:buChar char="•"/>
            </a:pPr>
            <a:r>
              <a:rPr lang="en-IN" sz="4000" b="1" i="0" dirty="0">
                <a:solidFill>
                  <a:schemeClr val="bg1"/>
                </a:solidFill>
                <a:effectLst/>
                <a:latin typeface="Söhne"/>
              </a:rPr>
              <a:t>Superposition:</a:t>
            </a:r>
          </a:p>
          <a:p>
            <a:r>
              <a:rPr lang="en-IN" sz="2500" b="1" dirty="0">
                <a:solidFill>
                  <a:schemeClr val="bg1"/>
                </a:solidFill>
                <a:latin typeface="Söhne"/>
              </a:rPr>
              <a:t>LAW:</a:t>
            </a:r>
            <a:r>
              <a:rPr lang="en-IN" sz="3000" b="1" dirty="0">
                <a:solidFill>
                  <a:schemeClr val="bg1"/>
                </a:solidFill>
                <a:latin typeface="Söhne"/>
              </a:rPr>
              <a:t> </a:t>
            </a:r>
            <a:r>
              <a:rPr lang="en-US" sz="3000" b="0" i="0" dirty="0">
                <a:solidFill>
                  <a:schemeClr val="bg1"/>
                </a:solidFill>
                <a:effectLst/>
                <a:latin typeface="Söhne"/>
              </a:rPr>
              <a:t>Particles, such as electrons and photons, can exist in multiple states simultaneously.</a:t>
            </a:r>
          </a:p>
          <a:p>
            <a:pPr algn="ctr">
              <a:spcBef>
                <a:spcPct val="50000"/>
              </a:spcBef>
            </a:pPr>
            <a:r>
              <a:rPr lang="en-US" altLang="en-US" sz="3000" b="1" dirty="0">
                <a:solidFill>
                  <a:schemeClr val="bg1"/>
                </a:solidFill>
              </a:rPr>
              <a:t>|</a:t>
            </a:r>
            <a:r>
              <a:rPr lang="en-US" altLang="en-US" sz="3000" b="1" dirty="0">
                <a:solidFill>
                  <a:schemeClr val="bg1"/>
                </a:solidFill>
                <a:sym typeface="Symbol" panose="05050102010706020507" pitchFamily="18" charset="2"/>
              </a:rPr>
              <a:t>&gt; = 1</a:t>
            </a:r>
            <a:r>
              <a:rPr lang="en-US" altLang="en-US" sz="3000" b="1" dirty="0">
                <a:solidFill>
                  <a:schemeClr val="bg1"/>
                </a:solidFill>
              </a:rPr>
              <a:t>|0&gt; + </a:t>
            </a:r>
            <a:r>
              <a:rPr lang="en-US" altLang="en-US" sz="3000" b="1" dirty="0">
                <a:solidFill>
                  <a:schemeClr val="bg1"/>
                </a:solidFill>
                <a:sym typeface="Symbol" panose="05050102010706020507" pitchFamily="18" charset="2"/>
              </a:rPr>
              <a:t>2</a:t>
            </a:r>
            <a:r>
              <a:rPr lang="en-US" altLang="en-US" sz="3000" b="1" dirty="0">
                <a:solidFill>
                  <a:schemeClr val="bg1"/>
                </a:solidFill>
              </a:rPr>
              <a:t>|1&gt;</a:t>
            </a:r>
            <a:endParaRPr lang="en-US" altLang="en-US" sz="3000" dirty="0">
              <a:solidFill>
                <a:schemeClr val="bg1"/>
              </a:solidFill>
            </a:endParaRPr>
          </a:p>
          <a:p>
            <a:pPr>
              <a:spcBef>
                <a:spcPct val="50000"/>
              </a:spcBef>
            </a:pPr>
            <a:r>
              <a:rPr lang="en-US" altLang="en-US" sz="3000" dirty="0">
                <a:solidFill>
                  <a:schemeClr val="bg1"/>
                </a:solidFill>
              </a:rPr>
              <a:t>Where </a:t>
            </a:r>
            <a:r>
              <a:rPr lang="en-US" altLang="en-US" sz="3000" b="1" dirty="0">
                <a:solidFill>
                  <a:schemeClr val="bg1"/>
                </a:solidFill>
                <a:sym typeface="Symbol" panose="05050102010706020507" pitchFamily="18" charset="2"/>
              </a:rPr>
              <a:t>1 and 2 </a:t>
            </a:r>
            <a:r>
              <a:rPr lang="en-US" altLang="en-US" sz="3000" dirty="0">
                <a:solidFill>
                  <a:schemeClr val="bg1"/>
                </a:solidFill>
                <a:sym typeface="Symbol" panose="05050102010706020507" pitchFamily="18" charset="2"/>
              </a:rPr>
              <a:t>are complex numbers representing the probability of the superposition collapsing to </a:t>
            </a:r>
            <a:r>
              <a:rPr lang="en-US" altLang="en-US" sz="3000" b="1" dirty="0">
                <a:solidFill>
                  <a:schemeClr val="bg1"/>
                </a:solidFill>
              </a:rPr>
              <a:t>|0&gt; or |1&gt;</a:t>
            </a:r>
            <a:r>
              <a:rPr lang="en-US" altLang="en-US" sz="3000" b="1" dirty="0">
                <a:solidFill>
                  <a:schemeClr val="bg1"/>
                </a:solidFill>
                <a:latin typeface="Söhne"/>
              </a:rPr>
              <a:t> respectively</a:t>
            </a:r>
            <a:endParaRPr lang="en-US" altLang="en-US" sz="3000" dirty="0">
              <a:solidFill>
                <a:schemeClr val="bg1"/>
              </a:solidFill>
            </a:endParaRPr>
          </a:p>
        </p:txBody>
      </p:sp>
      <p:pic>
        <p:nvPicPr>
          <p:cNvPr id="10" name="Picture 9">
            <a:extLst>
              <a:ext uri="{FF2B5EF4-FFF2-40B4-BE49-F238E27FC236}">
                <a16:creationId xmlns:a16="http://schemas.microsoft.com/office/drawing/2014/main" id="{67C85274-ECE8-36B5-320E-E628D34938A0}"/>
              </a:ext>
            </a:extLst>
          </p:cNvPr>
          <p:cNvPicPr>
            <a:picLocks noChangeAspect="1"/>
          </p:cNvPicPr>
          <p:nvPr/>
        </p:nvPicPr>
        <p:blipFill rotWithShape="1">
          <a:blip r:embed="rId2"/>
          <a:srcRect l="747" t="1701" r="1749" b="6437"/>
          <a:stretch/>
        </p:blipFill>
        <p:spPr>
          <a:xfrm>
            <a:off x="1910080" y="3842861"/>
            <a:ext cx="7904480" cy="2449334"/>
          </a:xfrm>
          <a:prstGeom prst="rect">
            <a:avLst/>
          </a:prstGeom>
        </p:spPr>
      </p:pic>
    </p:spTree>
    <p:extLst>
      <p:ext uri="{BB962C8B-B14F-4D97-AF65-F5344CB8AC3E}">
        <p14:creationId xmlns:p14="http://schemas.microsoft.com/office/powerpoint/2010/main" val="3995841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1CC54DF-7F83-E9AA-B698-1E841918AAAA}"/>
              </a:ext>
            </a:extLst>
          </p:cNvPr>
          <p:cNvSpPr txBox="1">
            <a:spLocks/>
          </p:cNvSpPr>
          <p:nvPr/>
        </p:nvSpPr>
        <p:spPr>
          <a:xfrm>
            <a:off x="1737360" y="3015139"/>
            <a:ext cx="9144000" cy="827722"/>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dirty="0">
              <a:solidFill>
                <a:schemeClr val="bg1"/>
              </a:solidFill>
            </a:endParaRPr>
          </a:p>
        </p:txBody>
      </p:sp>
      <p:sp>
        <p:nvSpPr>
          <p:cNvPr id="7" name="TextBox 6">
            <a:extLst>
              <a:ext uri="{FF2B5EF4-FFF2-40B4-BE49-F238E27FC236}">
                <a16:creationId xmlns:a16="http://schemas.microsoft.com/office/drawing/2014/main" id="{E0269F17-DD8E-7015-D4AE-FC44EC03E861}"/>
              </a:ext>
            </a:extLst>
          </p:cNvPr>
          <p:cNvSpPr txBox="1"/>
          <p:nvPr/>
        </p:nvSpPr>
        <p:spPr>
          <a:xfrm>
            <a:off x="224790" y="289242"/>
            <a:ext cx="11275060" cy="4524315"/>
          </a:xfrm>
          <a:prstGeom prst="rect">
            <a:avLst/>
          </a:prstGeom>
          <a:noFill/>
        </p:spPr>
        <p:txBody>
          <a:bodyPr wrap="square">
            <a:spAutoFit/>
          </a:bodyPr>
          <a:lstStyle/>
          <a:p>
            <a:pPr marL="457200" indent="-457200">
              <a:buFont typeface="Arial" panose="020B0604020202020204" pitchFamily="34" charset="0"/>
              <a:buChar char="•"/>
            </a:pPr>
            <a:r>
              <a:rPr lang="en-US" sz="7200" b="1" i="0" dirty="0">
                <a:solidFill>
                  <a:schemeClr val="bg1"/>
                </a:solidFill>
                <a:effectLst/>
                <a:latin typeface="Söhne"/>
              </a:rPr>
              <a:t>Entanglement:</a:t>
            </a:r>
          </a:p>
          <a:p>
            <a:r>
              <a:rPr lang="en-US" sz="3000" b="1" dirty="0">
                <a:solidFill>
                  <a:schemeClr val="bg1"/>
                </a:solidFill>
                <a:latin typeface="Söhne"/>
              </a:rPr>
              <a:t>LAW:</a:t>
            </a:r>
            <a:r>
              <a:rPr lang="en-US" sz="3000" b="0" i="0" dirty="0">
                <a:solidFill>
                  <a:schemeClr val="bg1"/>
                </a:solidFill>
                <a:effectLst/>
                <a:latin typeface="Söhne"/>
              </a:rPr>
              <a:t> Entanglement is a quantum phenomenon where particles become correlated in such a way that the state of one particle is directly related to the state of another, regardless of the distance between them</a:t>
            </a:r>
            <a:endParaRPr lang="en-US" sz="3000" b="1" i="0" dirty="0">
              <a:solidFill>
                <a:schemeClr val="bg1"/>
              </a:solidFill>
              <a:effectLst/>
              <a:latin typeface="Söhne"/>
            </a:endParaRPr>
          </a:p>
          <a:p>
            <a:endParaRPr lang="en-US" sz="3200" dirty="0">
              <a:solidFill>
                <a:schemeClr val="bg1"/>
              </a:solidFill>
              <a:latin typeface="Söhne"/>
            </a:endParaRPr>
          </a:p>
          <a:p>
            <a:endParaRPr lang="en-US" sz="3200" dirty="0">
              <a:solidFill>
                <a:schemeClr val="bg1"/>
              </a:solidFill>
              <a:latin typeface="Söhne"/>
            </a:endParaRPr>
          </a:p>
          <a:p>
            <a:endParaRPr lang="en-US" sz="3200" dirty="0">
              <a:solidFill>
                <a:schemeClr val="bg1"/>
              </a:solidFill>
              <a:latin typeface="Söhne"/>
            </a:endParaRPr>
          </a:p>
        </p:txBody>
      </p:sp>
      <p:pic>
        <p:nvPicPr>
          <p:cNvPr id="4098" name="Picture 2" descr="What is quantum entanglement? A physicist explains the science of  Einstein's 'spooky action at a distance'">
            <a:extLst>
              <a:ext uri="{FF2B5EF4-FFF2-40B4-BE49-F238E27FC236}">
                <a16:creationId xmlns:a16="http://schemas.microsoft.com/office/drawing/2014/main" id="{388D4B6E-F199-6424-50EF-3DB00B3638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507" t="8450" r="53520" b="7477"/>
          <a:stretch/>
        </p:blipFill>
        <p:spPr bwMode="auto">
          <a:xfrm>
            <a:off x="497840" y="3771741"/>
            <a:ext cx="2092960" cy="235473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What is quantum entanglement? A physicist explains the science of  Einstein's 'spooky action at a distance'">
            <a:extLst>
              <a:ext uri="{FF2B5EF4-FFF2-40B4-BE49-F238E27FC236}">
                <a16:creationId xmlns:a16="http://schemas.microsoft.com/office/drawing/2014/main" id="{16281E86-9540-046A-2BD1-466907B468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413" t="15588" r="22907" b="12036"/>
          <a:stretch/>
        </p:blipFill>
        <p:spPr bwMode="auto">
          <a:xfrm>
            <a:off x="9874250" y="3771741"/>
            <a:ext cx="2092960" cy="242585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Blue Light Line PNG Transparent Images Free Download ...">
            <a:extLst>
              <a:ext uri="{FF2B5EF4-FFF2-40B4-BE49-F238E27FC236}">
                <a16:creationId xmlns:a16="http://schemas.microsoft.com/office/drawing/2014/main" id="{D96F5CBD-0F77-ABC4-AE77-9D24E619DF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4733" b="45489"/>
          <a:stretch/>
        </p:blipFill>
        <p:spPr bwMode="auto">
          <a:xfrm>
            <a:off x="2590800" y="4645917"/>
            <a:ext cx="7283450" cy="335280"/>
          </a:xfrm>
          <a:prstGeom prst="rect">
            <a:avLst/>
          </a:prstGeom>
          <a:noFill/>
          <a:effectLst>
            <a:outerShdw blurRad="50800" dist="50800" dir="5400000" algn="ctr" rotWithShape="0">
              <a:srgbClr val="000000">
                <a:alpha val="0"/>
              </a:srgbClr>
            </a:outerShdw>
            <a:reflection stA="0" endPos="65000" dist="50800" dir="5400000" sy="-100000" algn="bl" rotWithShape="0"/>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98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9">
    <wetp:webextensionref xmlns:r="http://schemas.openxmlformats.org/officeDocument/2006/relationships" r:id="rId1"/>
  </wetp:taskpane>
  <wetp:taskpane dockstate="right" visibility="0" width="350" row="10">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CB4C317D-753A-4081-BD87-305B23D55BB0}">
  <we:reference id="wa104381909" version="3.12.1.0" store="en-US" storeType="OMEX"/>
  <we:alternateReferences>
    <we:reference id="WA104381909" version="3.12.1.0" store="WA104381909"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FEDF81A8-066A-4FDC-9CA0-53E27E53F763}">
  <we:reference id="wa200004052" version="1.0.0.2" store="en-US" storeType="OMEX"/>
  <we:alternateReferences>
    <we:reference id="WA200004052" version="1.0.0.2" store="WA20000405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840</TotalTime>
  <Words>1680</Words>
  <Application>Microsoft Office PowerPoint</Application>
  <PresentationFormat>Widescreen</PresentationFormat>
  <Paragraphs>160</Paragraphs>
  <Slides>49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49</vt:i4>
      </vt:variant>
    </vt:vector>
  </HeadingPairs>
  <TitlesOfParts>
    <vt:vector size="62" baseType="lpstr">
      <vt:lpstr>Aptos</vt:lpstr>
      <vt:lpstr>Arial</vt:lpstr>
      <vt:lpstr>Arial</vt:lpstr>
      <vt:lpstr>Calibri</vt:lpstr>
      <vt:lpstr>Calibri Light</vt:lpstr>
      <vt:lpstr>Cambria Math</vt:lpstr>
      <vt:lpstr>Google Sans</vt:lpstr>
      <vt:lpstr>KaTeX_Main</vt:lpstr>
      <vt:lpstr>KaTeX_Math</vt:lpstr>
      <vt:lpstr>Nunito</vt:lpstr>
      <vt:lpstr>Segoe UI Light</vt:lpstr>
      <vt:lpstr>Söhne</vt:lpstr>
      <vt:lpstr>Office Theme</vt:lpstr>
      <vt:lpstr>Quantum Computing </vt:lpstr>
      <vt:lpstr> What is a Classical computer ??  What is a Quantum Computer??</vt:lpstr>
      <vt:lpstr>PowerPoint Presentation</vt:lpstr>
      <vt:lpstr>Representation of Information</vt:lpstr>
      <vt:lpstr>Representation of Information:</vt:lpstr>
      <vt:lpstr>Classical Bit:</vt:lpstr>
      <vt:lpstr>Some Laws of Quantum mechanics</vt:lpstr>
      <vt:lpstr>PowerPoint Presentation</vt:lpstr>
      <vt:lpstr>PowerPoint Presentation</vt:lpstr>
      <vt:lpstr>PowerPoint Presentation</vt:lpstr>
      <vt:lpstr>Breaking the Encryption </vt:lpstr>
      <vt:lpstr>RSA Algorithm:</vt:lpstr>
      <vt:lpstr>PowerPoint Presentation</vt:lpstr>
      <vt:lpstr>PowerPoint Presentation</vt:lpstr>
      <vt:lpstr>Private keys of A: 207472224618141595667734852078819970307921695222108268171682760858748021070160389964747211920170504317  29275299914574625625899121966847505496583100844167325500773485198126916735167260215619523429714031</vt:lpstr>
      <vt:lpstr>207472224618141595667734852078819970307921695222108268171682760858748021070160389964747211920170504317    29275299914574625625899121966847505496583100844167325500773485198126916735167260215619523429714031</vt:lpstr>
      <vt:lpstr> Public Key of A: 47505496583100844167325500773485198126916735167260215619523429714031902454228914655621760776946038991070349541916262235020064903144856319081877639000989911801218260152580379498873669330750327856703270717314437116783608583708840781213497030387</vt:lpstr>
      <vt:lpstr> Now if A wants to send the message called “Secret Pass” to B, A will use the public Key of the B to Encrypt the message </vt:lpstr>
      <vt:lpstr> Now B can decrypt the message using his Private keys  </vt:lpstr>
      <vt:lpstr> The strength of the RSA algorithm is due to the computational limitations of the classical computers.   RSA algorithm uses prime numbers of 300 digits long and the product of these primes is a much larger number,    So it is computationally unfeasible to  perform that calculation even a Super Computer right now would take  ”16 Million years” to complete that task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Applying Shor’s algorithm: </vt:lpstr>
      <vt:lpstr> Key Takeaways:</vt:lpstr>
      <vt:lpstr>C ⊆ Q All Classical Computers are a Subset of Quantum computers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Computing</dc:title>
  <dc:creator>PRAVEEN AVILIKONDA</dc:creator>
  <cp:lastModifiedBy>PRAVEEN AVILIKONDA</cp:lastModifiedBy>
  <cp:revision>3</cp:revision>
  <dcterms:created xsi:type="dcterms:W3CDTF">2023-11-23T11:03:07Z</dcterms:created>
  <dcterms:modified xsi:type="dcterms:W3CDTF">2023-11-24T09:28:03Z</dcterms:modified>
</cp:coreProperties>
</file>