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3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9" r:id="rId22"/>
    <p:sldId id="280" r:id="rId23"/>
    <p:sldId id="278" r:id="rId24"/>
    <p:sldId id="281" r:id="rId25"/>
    <p:sldId id="289" r:id="rId26"/>
    <p:sldId id="283" r:id="rId27"/>
    <p:sldId id="284" r:id="rId28"/>
    <p:sldId id="285" r:id="rId29"/>
    <p:sldId id="292" r:id="rId30"/>
    <p:sldId id="290" r:id="rId31"/>
    <p:sldId id="291" r:id="rId32"/>
    <p:sldId id="286" r:id="rId33"/>
    <p:sldId id="287" r:id="rId34"/>
    <p:sldId id="288" r:id="rId35"/>
    <p:sldId id="26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ocs.2018.10.422" TargetMode="External"/><Relationship Id="rId2" Type="http://schemas.openxmlformats.org/officeDocument/2006/relationships/hyperlink" Target="https://scholar.google.com/scholar_lookup?title=A+support+vector+machine+with+Gabor+features+for+animal+intrusion+detection+in+agriculture+fields&amp;author=Radhakrishnan,+S.&amp;author=Ramanathan,+R.&amp;publication_year=2018&amp;journal=Procedia+Comput.+Sci.&amp;volume=143&amp;pages=493%E2%80%93501&amp;doi=10.1016/j.procs.2018.10.4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com/scholar_lookup?title=A+study+on+sensor+based+animal+intrusion+alert+system+using+image+processing+techniques&amp;conference=Proceedings+of+the+2019+Third+International+Conference+on+I-SMAC+(IoT+in+Social,+Mobile,+Analytics+and+Cloud)+(I-SMAC)&amp;author=Jeevitha,+S.&amp;author=Kumar,+S.V.&amp;publication_year=2019&amp;pages=20%E2%80%9323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F73B-3269-072D-E08F-81BB6FB45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524" y="931863"/>
            <a:ext cx="8791575" cy="238760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 : INTELLIGENT SURVEILLANCE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06614-2F03-8A6A-0652-25ABF7801543}"/>
              </a:ext>
            </a:extLst>
          </p:cNvPr>
          <p:cNvSpPr txBox="1"/>
          <p:nvPr/>
        </p:nvSpPr>
        <p:spPr>
          <a:xfrm>
            <a:off x="2168524" y="3319463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IOT based intruder detection system based on object and emotion recognition</a:t>
            </a:r>
          </a:p>
        </p:txBody>
      </p:sp>
    </p:spTree>
    <p:extLst>
      <p:ext uri="{BB962C8B-B14F-4D97-AF65-F5344CB8AC3E}">
        <p14:creationId xmlns:p14="http://schemas.microsoft.com/office/powerpoint/2010/main" val="1793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7ECB-6B0C-BBB6-8A10-6EF48B92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47" y="322185"/>
            <a:ext cx="9905998" cy="147857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8F41-6FA7-3BB8-3BD6-422B31A2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09" y="1651035"/>
            <a:ext cx="9723016" cy="4462895"/>
          </a:xfrm>
          <a:noFill/>
          <a:ln cap="rnd">
            <a:noFill/>
            <a:round/>
          </a:ln>
          <a:effectLst>
            <a:outerShdw blurRad="50800" dist="50800" dir="5400000" sx="1000" sy="1000" algn="ctr" rotWithShape="0">
              <a:schemeClr val="tx1"/>
            </a:outerShdw>
          </a:effectLst>
        </p:spPr>
        <p:txBody>
          <a:bodyPr wrap="square">
            <a:normAutofit/>
          </a:bodyPr>
          <a:lstStyle/>
          <a:p>
            <a:pPr marL="457200" lvl="1" indent="0">
              <a:buNone/>
            </a:pPr>
            <a:r>
              <a:rPr lang="en-US" sz="2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900" b="1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Live Surveillance:</a:t>
            </a:r>
          </a:p>
          <a:p>
            <a:pPr marL="457200" lvl="1" indent="0">
              <a:buNone/>
            </a:pPr>
            <a:r>
              <a:rPr lang="en-US" sz="2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- 1.1 Provides users with live video feeds from surveillance cameras.</a:t>
            </a:r>
          </a:p>
          <a:p>
            <a:pPr marL="457200" lvl="1" indent="0">
              <a:buNone/>
            </a:pP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- 1.2 Allows users to select the live surveillance option for real-time monitoring</a:t>
            </a:r>
            <a:r>
              <a:rPr lang="en-US" sz="2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2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900" b="1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Recognition:</a:t>
            </a:r>
          </a:p>
          <a:p>
            <a:pPr marL="457200" lvl="1" indent="0">
              <a:buNone/>
            </a:pP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- 2.1 Conducts real-time object detection in the live video feeds.</a:t>
            </a:r>
          </a:p>
          <a:p>
            <a:pPr marL="457200" lvl="1" indent="0">
              <a:buNone/>
            </a:pP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- 2.2 Enables users to select object recognition for identifying various objects </a:t>
            </a:r>
          </a:p>
          <a:p>
            <a:pPr marL="457200" lvl="1" indent="0">
              <a:buNone/>
            </a:pP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 the surveillance footage.</a:t>
            </a:r>
          </a:p>
          <a:p>
            <a:pPr marL="457200" lvl="1" indent="0">
              <a:buNone/>
            </a:pPr>
            <a:endParaRPr lang="en-IN" sz="2200" dirty="0">
              <a:ln>
                <a:solidFill>
                  <a:schemeClr val="tx1"/>
                </a:soli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3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3A4-E4AA-5270-B21B-039BC70D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149" y="179573"/>
            <a:ext cx="9905998" cy="1478570"/>
          </a:xfrm>
        </p:spPr>
        <p:txBody>
          <a:bodyPr/>
          <a:lstStyle/>
          <a:p>
            <a:r>
              <a:rPr lang="en-IN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F751-BD2F-05C5-C30E-60E4F33E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93" y="1658143"/>
            <a:ext cx="11213147" cy="354171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5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500" b="1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Detection:</a:t>
            </a:r>
          </a:p>
          <a:p>
            <a:pPr marL="457200" lvl="1" indent="0">
              <a:buNone/>
            </a:pPr>
            <a:r>
              <a:rPr lang="en-US" sz="25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- 3.1 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Analyzes facial expressions and emotions in real-time from the live video </a:t>
            </a:r>
            <a:r>
              <a:rPr lang="en-US" dirty="0">
                <a:ln cap="sq">
                  <a:noFill/>
                </a:ln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chemeClr val="tx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feeds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- 3.2 Allows users to select emotion detection for identifying emotions displayed </a:t>
            </a:r>
          </a:p>
          <a:p>
            <a:pPr marL="457200" lvl="1" indent="0">
              <a:buNone/>
            </a:pP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by individuals in the surveillance footage.</a:t>
            </a:r>
          </a:p>
          <a:p>
            <a:pPr marL="457200" lvl="1" indent="0">
              <a:buNone/>
            </a:pPr>
            <a:r>
              <a:rPr lang="en-US" sz="25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500" b="1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Alert System:</a:t>
            </a:r>
          </a:p>
          <a:p>
            <a:pPr marL="457200" lvl="1" indent="0">
              <a:buNone/>
            </a:pP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- 4.1 Triggers alerts based on detected objects and emotions in the live video feeds.</a:t>
            </a:r>
          </a:p>
          <a:p>
            <a:pPr marL="457200" lvl="1" indent="0">
              <a:buNone/>
            </a:pP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- 4.2 Notifies users promptly through email, SMS, or mobile apps upon</a:t>
            </a:r>
          </a:p>
          <a:p>
            <a:pPr marL="457200" lvl="1" indent="0">
              <a:buNone/>
            </a:pPr>
            <a:r>
              <a:rPr 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detecting concerning objects or emotions.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19334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0A68-C3C6-FDC1-3143-67B36FE3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SPECIFICATIONS: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BBAD-B2FE-B975-F572-0D600810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373" y="1796904"/>
            <a:ext cx="10736552" cy="29640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Software Specifications:</a:t>
            </a:r>
          </a:p>
          <a:p>
            <a:pPr marL="0" indent="0">
              <a:buNone/>
            </a:pPr>
            <a:r>
              <a:rPr lang="en-IN" sz="2200" dirty="0"/>
              <a:t>		Technology			: Python, C++</a:t>
            </a:r>
          </a:p>
          <a:p>
            <a:pPr marL="457200" lvl="1" indent="0">
              <a:buNone/>
            </a:pPr>
            <a:r>
              <a:rPr lang="en-IN" sz="2200" dirty="0"/>
              <a:t>		Libraries			: YOLO, OPEN CV, DEEPFACE, 								  TENSORFLOW, MATPLOTLIB</a:t>
            </a:r>
          </a:p>
          <a:p>
            <a:pPr marL="457200" lvl="1" indent="0">
              <a:buNone/>
            </a:pPr>
            <a:r>
              <a:rPr lang="en-IN" sz="2200" dirty="0"/>
              <a:t>		Version 				: Python 3.6, C++</a:t>
            </a:r>
          </a:p>
          <a:p>
            <a:pPr marL="457200" lvl="1" indent="0">
              <a:buNone/>
            </a:pPr>
            <a:r>
              <a:rPr lang="en-IN" sz="2200" dirty="0"/>
              <a:t>		IDE 				: Arduino IDE, VS CODE</a:t>
            </a:r>
          </a:p>
          <a:p>
            <a:pPr marL="457200" lvl="1" indent="0">
              <a:buNone/>
            </a:pPr>
            <a:r>
              <a:rPr lang="en-IN" sz="2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571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D9FE-5783-08F5-238D-5B3BD95E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SPECIFICATIONS: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A824-0753-2512-B0A4-69E945D6D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90375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/>
              <a:t>Hardware Specifications:</a:t>
            </a:r>
          </a:p>
          <a:p>
            <a:pPr marL="0" indent="0">
              <a:buNone/>
            </a:pPr>
            <a:r>
              <a:rPr lang="en-IN" sz="2500" dirty="0"/>
              <a:t>			BOARDS		: ARDUINO UNO, ESP32 CAM</a:t>
            </a:r>
          </a:p>
          <a:p>
            <a:pPr marL="914400" lvl="2" indent="0">
              <a:buNone/>
            </a:pPr>
            <a:r>
              <a:rPr lang="en-IN" sz="2500" dirty="0"/>
              <a:t>		RAM			: 8 GB</a:t>
            </a:r>
          </a:p>
          <a:p>
            <a:pPr marL="914400" lvl="2" indent="0">
              <a:buNone/>
            </a:pPr>
            <a:r>
              <a:rPr lang="en-IN" sz="2500" dirty="0"/>
              <a:t>		Processor		: AMD RYZEN R5</a:t>
            </a:r>
          </a:p>
          <a:p>
            <a:pPr marL="914400" lvl="2" indent="0">
              <a:buNone/>
            </a:pPr>
            <a:r>
              <a:rPr lang="en-IN" sz="2500" dirty="0"/>
              <a:t>		Hard Disk		: 32 GB</a:t>
            </a:r>
          </a:p>
        </p:txBody>
      </p:sp>
    </p:spTree>
    <p:extLst>
      <p:ext uri="{BB962C8B-B14F-4D97-AF65-F5344CB8AC3E}">
        <p14:creationId xmlns:p14="http://schemas.microsoft.com/office/powerpoint/2010/main" val="129334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366B-6511-2043-685A-37477BDA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564BB-6982-78A4-CAB6-51C630DC4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0" y="1979069"/>
            <a:ext cx="6929119" cy="3859255"/>
          </a:xfrm>
        </p:spPr>
      </p:pic>
    </p:spTree>
    <p:extLst>
      <p:ext uri="{BB962C8B-B14F-4D97-AF65-F5344CB8AC3E}">
        <p14:creationId xmlns:p14="http://schemas.microsoft.com/office/powerpoint/2010/main" val="232571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ED5E-2E52-CD72-BA29-1502E8E3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369E0-9896-004C-1CA4-4559BD86041C}"/>
              </a:ext>
            </a:extLst>
          </p:cNvPr>
          <p:cNvSpPr txBox="1"/>
          <p:nvPr/>
        </p:nvSpPr>
        <p:spPr>
          <a:xfrm>
            <a:off x="1141413" y="1686560"/>
            <a:ext cx="10698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(You Only Look Once) is a deep learning algorithm for real-time object detection. It processes entire images in a single pass through a convolutional neural network (CNN), dividing them into a grid and predicting bounding boxes and class probabilities for objects. This simultaneous prediction enables real-time performance. YOLO uses non-maximum suppression to filter redundant detections, outputting the most confident predictions. Its efficiency and accuracy make it ideal for applications like surveillance, autonomous vehicles, and video analysis.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57EA5B1-757B-79A1-40B2-27B84D8F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3381982"/>
            <a:ext cx="6839268" cy="23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7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7136-8E0A-5AF0-E9CF-38DB41BC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and Emotion Recognition using Yolo: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3E21F2-BE3E-EC75-0828-9FA29491C5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960" y="2381568"/>
            <a:ext cx="7732080" cy="2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7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764E-DA73-4C63-004C-971F8C00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482600"/>
            <a:ext cx="9828211" cy="5308601"/>
          </a:xfrm>
        </p:spPr>
        <p:txBody>
          <a:bodyPr>
            <a:normAutofit/>
          </a:bodyPr>
          <a:lstStyle/>
          <a:p>
            <a:r>
              <a:rPr lang="en-IN" sz="4400" b="1" dirty="0"/>
              <a:t>UMLs</a:t>
            </a:r>
          </a:p>
          <a:p>
            <a:pPr lvl="2"/>
            <a:r>
              <a:rPr lang="en-IN" sz="2200" dirty="0"/>
              <a:t>Use-case Diagram: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D8FA1-FEE1-0FBC-1BDE-3B0F12DC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52" y="2094441"/>
            <a:ext cx="9278959" cy="266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4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127E-7754-C320-32C4-1FE3961F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702733"/>
            <a:ext cx="9880600" cy="5325534"/>
          </a:xfrm>
        </p:spPr>
        <p:txBody>
          <a:bodyPr/>
          <a:lstStyle/>
          <a:p>
            <a:r>
              <a:rPr lang="en-IN" sz="4400" b="1" dirty="0"/>
              <a:t>UMLs</a:t>
            </a:r>
          </a:p>
          <a:p>
            <a:pPr lvl="1"/>
            <a:r>
              <a:rPr lang="en-IN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7594A-5D00-E573-E6F0-75B622D4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39" y="405822"/>
            <a:ext cx="7635502" cy="604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127E-7754-C320-32C4-1FE3961F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702733"/>
            <a:ext cx="9880600" cy="5325534"/>
          </a:xfrm>
        </p:spPr>
        <p:txBody>
          <a:bodyPr/>
          <a:lstStyle/>
          <a:p>
            <a:r>
              <a:rPr lang="en-IN" sz="4400" b="1" dirty="0"/>
              <a:t>UMLs</a:t>
            </a:r>
          </a:p>
          <a:p>
            <a:pPr lvl="1"/>
            <a:r>
              <a:rPr lang="en-IN" dirty="0"/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4BC94-01C4-89C2-3D82-FA707CFF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61" y="347134"/>
            <a:ext cx="7313222" cy="60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7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7B5CB-BA5A-EA43-5509-60164F56F1D7}"/>
              </a:ext>
            </a:extLst>
          </p:cNvPr>
          <p:cNvSpPr txBox="1"/>
          <p:nvPr/>
        </p:nvSpPr>
        <p:spPr>
          <a:xfrm>
            <a:off x="609600" y="1135677"/>
            <a:ext cx="105283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AVILIKONDA PRAVEEN KUMAR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(22001F0005)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P. CHENNA REDDY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JAWAHARLAL NEHRU TECHNOLOGICAL UNIVERSITY ANANTAPUR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ANANTHAPURAMU-515002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2023 - 2024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5A6F6-F2F0-72D9-4941-8323982FC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39" y="2997540"/>
            <a:ext cx="1257361" cy="1144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ACDD2-4365-6FE7-4F6E-8D37B11BB625}"/>
              </a:ext>
            </a:extLst>
          </p:cNvPr>
          <p:cNvSpPr txBox="1"/>
          <p:nvPr/>
        </p:nvSpPr>
        <p:spPr>
          <a:xfrm>
            <a:off x="1219200" y="581679"/>
            <a:ext cx="10255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 : INTELLIGENT SURVEILLANCE SYSTEM</a:t>
            </a:r>
          </a:p>
        </p:txBody>
      </p:sp>
    </p:spTree>
    <p:extLst>
      <p:ext uri="{BB962C8B-B14F-4D97-AF65-F5344CB8AC3E}">
        <p14:creationId xmlns:p14="http://schemas.microsoft.com/office/powerpoint/2010/main" val="335416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127E-7754-C320-32C4-1FE3961F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19" y="702733"/>
            <a:ext cx="9880600" cy="5325534"/>
          </a:xfrm>
        </p:spPr>
        <p:txBody>
          <a:bodyPr/>
          <a:lstStyle/>
          <a:p>
            <a:r>
              <a:rPr lang="en-IN" sz="4400" b="1" dirty="0"/>
              <a:t>UMLs</a:t>
            </a:r>
          </a:p>
          <a:p>
            <a:pPr lvl="1"/>
            <a:r>
              <a:rPr lang="en-IN" dirty="0"/>
              <a:t>Collaboration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3019F-01DF-4DB9-045B-5B269CC1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789" y="600243"/>
            <a:ext cx="7377011" cy="52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1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127E-7754-C320-32C4-1FE3961F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19" y="702733"/>
            <a:ext cx="9880600" cy="5325534"/>
          </a:xfrm>
        </p:spPr>
        <p:txBody>
          <a:bodyPr/>
          <a:lstStyle/>
          <a:p>
            <a:r>
              <a:rPr lang="en-IN" sz="4400" b="1" dirty="0"/>
              <a:t>UMLs</a:t>
            </a:r>
          </a:p>
          <a:p>
            <a:pPr lvl="1"/>
            <a:r>
              <a:rPr lang="en-IN" dirty="0"/>
              <a:t>Component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32B1C-02A2-32C8-A582-0972191C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317" y="136525"/>
            <a:ext cx="69723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3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127E-7754-C320-32C4-1FE3961F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19" y="702733"/>
            <a:ext cx="9880600" cy="5325534"/>
          </a:xfrm>
        </p:spPr>
        <p:txBody>
          <a:bodyPr/>
          <a:lstStyle/>
          <a:p>
            <a:r>
              <a:rPr lang="en-IN" sz="4400" dirty="0"/>
              <a:t>UMLs</a:t>
            </a:r>
          </a:p>
          <a:p>
            <a:pPr lvl="1"/>
            <a:r>
              <a:rPr lang="en-IN" dirty="0"/>
              <a:t>Component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32B1C-02A2-32C8-A582-0972191C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717" y="102659"/>
            <a:ext cx="69723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17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2FAE-CFEF-D8B2-B215-E224DA7F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FAB6-E970-E108-ACAF-488EBFB0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3809"/>
            <a:ext cx="9905999" cy="3541714"/>
          </a:xfrm>
        </p:spPr>
        <p:txBody>
          <a:bodyPr/>
          <a:lstStyle/>
          <a:p>
            <a:r>
              <a:rPr lang="en-IN" dirty="0"/>
              <a:t>Home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53186-BF74-8B58-E381-5DA1BDDEE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8" t="4443" r="9142" b="7810"/>
          <a:stretch/>
        </p:blipFill>
        <p:spPr>
          <a:xfrm>
            <a:off x="3316443" y="1933809"/>
            <a:ext cx="757977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58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2FAE-CFEF-D8B2-B215-E224DA7F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OUTPUT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FAB6-E970-E108-ACAF-488EBFB0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9853"/>
            <a:ext cx="9905999" cy="3541714"/>
          </a:xfrm>
        </p:spPr>
        <p:txBody>
          <a:bodyPr/>
          <a:lstStyle/>
          <a:p>
            <a:r>
              <a:rPr lang="en-IN" dirty="0"/>
              <a:t>IP Address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8F4CE-5641-33C2-71C2-A852E394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67" y="1899853"/>
            <a:ext cx="6965880" cy="45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9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2FAE-CFEF-D8B2-B215-E224DA7F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OUTPUT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FAB6-E970-E108-ACAF-488EBFB0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935" y="1928673"/>
            <a:ext cx="9905999" cy="3541714"/>
          </a:xfrm>
        </p:spPr>
        <p:txBody>
          <a:bodyPr/>
          <a:lstStyle/>
          <a:p>
            <a:r>
              <a:rPr lang="en-IN" dirty="0"/>
              <a:t>Operations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9FF976-3B26-AB95-5669-4FC91820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502" y="1928673"/>
            <a:ext cx="7392432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80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2FAE-CFEF-D8B2-B215-E224DA7F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FAB6-E970-E108-ACAF-488EBFB0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94" y="2033185"/>
            <a:ext cx="9905999" cy="3541714"/>
          </a:xfrm>
        </p:spPr>
        <p:txBody>
          <a:bodyPr/>
          <a:lstStyle/>
          <a:p>
            <a:r>
              <a:rPr lang="en-IN" dirty="0"/>
              <a:t>Emotion Recognition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33255-6B1D-AFC5-275B-6E8F362B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254" y="2033185"/>
            <a:ext cx="5764945" cy="39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8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2FAE-CFEF-D8B2-B215-E224DA7F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FAB6-E970-E108-ACAF-488EBFB0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1622"/>
            <a:ext cx="9905999" cy="3541714"/>
          </a:xfrm>
        </p:spPr>
        <p:txBody>
          <a:bodyPr/>
          <a:lstStyle/>
          <a:p>
            <a:r>
              <a:rPr lang="en-IN" dirty="0"/>
              <a:t>Object Detection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22FD3-CC40-BC6D-B14B-3B09E1B9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845" y="1961622"/>
            <a:ext cx="4891088" cy="36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89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2FAE-CFEF-D8B2-B215-E224DA7F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FAB6-E970-E108-ACAF-488EBFB0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0267"/>
            <a:ext cx="9905999" cy="3541714"/>
          </a:xfrm>
        </p:spPr>
        <p:txBody>
          <a:bodyPr/>
          <a:lstStyle/>
          <a:p>
            <a:r>
              <a:rPr lang="en-IN" dirty="0"/>
              <a:t>Alert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B3AB5-676E-CC4E-F252-4D0B08CE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8840" y="2258724"/>
            <a:ext cx="6076615" cy="3750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6E337-F7E4-DF74-9255-FC93C2F14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20" y="1826761"/>
            <a:ext cx="5576499" cy="41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77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2FAE-CFEF-D8B2-B215-E224DA7F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FAB6-E970-E108-ACAF-488EBFB0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0267"/>
            <a:ext cx="9905999" cy="3541714"/>
          </a:xfrm>
        </p:spPr>
        <p:txBody>
          <a:bodyPr/>
          <a:lstStyle/>
          <a:p>
            <a:r>
              <a:rPr lang="en-IN" dirty="0"/>
              <a:t>Telegram group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B3AB5-676E-CC4E-F252-4D0B08CE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11" y="1710267"/>
            <a:ext cx="6843638" cy="42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03FA-1BB3-631D-2A3F-C08A38C5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939" y="0"/>
            <a:ext cx="9905998" cy="1478570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7CFA-6F99-CF12-5358-DD2BB0BDE92A}"/>
              </a:ext>
            </a:extLst>
          </p:cNvPr>
          <p:cNvSpPr txBox="1"/>
          <p:nvPr/>
        </p:nvSpPr>
        <p:spPr>
          <a:xfrm>
            <a:off x="1298608" y="1045819"/>
            <a:ext cx="5890662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                                   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DRAWBACKS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SPECIFICATIONS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SPECIFICATIONS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CIRCUIT DIAGRAM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C03FC-402E-F907-7133-49E25C2B06C7}"/>
              </a:ext>
            </a:extLst>
          </p:cNvPr>
          <p:cNvSpPr txBox="1"/>
          <p:nvPr/>
        </p:nvSpPr>
        <p:spPr>
          <a:xfrm>
            <a:off x="5993236" y="1187107"/>
            <a:ext cx="5890662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AND EMOTION DETECTION USING YOLO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IMAGES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65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3EEA-E818-94A1-C4B1-14410524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Images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832C4-D1AD-DEA7-3FC6-331137232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79" t="12013" r="22636" b="18414"/>
          <a:stretch/>
        </p:blipFill>
        <p:spPr>
          <a:xfrm>
            <a:off x="3036888" y="2097088"/>
            <a:ext cx="5515960" cy="2464067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2E82107-70F9-5597-8C88-3D8E0B0AF86B}"/>
              </a:ext>
            </a:extLst>
          </p:cNvPr>
          <p:cNvSpPr txBox="1">
            <a:spLocks/>
          </p:cNvSpPr>
          <p:nvPr/>
        </p:nvSpPr>
        <p:spPr>
          <a:xfrm>
            <a:off x="3036888" y="434208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front view </a:t>
            </a:r>
          </a:p>
        </p:txBody>
      </p:sp>
    </p:spTree>
    <p:extLst>
      <p:ext uri="{BB962C8B-B14F-4D97-AF65-F5344CB8AC3E}">
        <p14:creationId xmlns:p14="http://schemas.microsoft.com/office/powerpoint/2010/main" val="3139721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6E84-F68D-A832-6774-058614B3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images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522BF-9762-D420-D5C1-28C07B2F6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83" b="22500"/>
          <a:stretch/>
        </p:blipFill>
        <p:spPr>
          <a:xfrm>
            <a:off x="1959082" y="2054995"/>
            <a:ext cx="3086100" cy="3800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247DB-ECF2-A675-E7EC-1A964BFFBA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16" r="41641" b="12500"/>
          <a:stretch/>
        </p:blipFill>
        <p:spPr>
          <a:xfrm>
            <a:off x="6171598" y="2201070"/>
            <a:ext cx="3863377" cy="35925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DA420A-A70F-12A4-205B-77B576E976E4}"/>
              </a:ext>
            </a:extLst>
          </p:cNvPr>
          <p:cNvSpPr txBox="1">
            <a:spLocks/>
          </p:cNvSpPr>
          <p:nvPr/>
        </p:nvSpPr>
        <p:spPr>
          <a:xfrm>
            <a:off x="6761163" y="550019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Back view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AA785-92B1-4130-5E3F-14C534EC50E6}"/>
              </a:ext>
            </a:extLst>
          </p:cNvPr>
          <p:cNvSpPr txBox="1">
            <a:spLocks/>
          </p:cNvSpPr>
          <p:nvPr/>
        </p:nvSpPr>
        <p:spPr>
          <a:xfrm>
            <a:off x="1959082" y="539621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Top view </a:t>
            </a:r>
          </a:p>
        </p:txBody>
      </p:sp>
    </p:spTree>
    <p:extLst>
      <p:ext uri="{BB962C8B-B14F-4D97-AF65-F5344CB8AC3E}">
        <p14:creationId xmlns:p14="http://schemas.microsoft.com/office/powerpoint/2010/main" val="36764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0428-99E7-DF35-F08E-19D4B80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8" y="37492"/>
            <a:ext cx="9905998" cy="147857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D7D4-9CD7-D450-7C4E-FC2090C9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87" y="1163637"/>
            <a:ext cx="9905999" cy="3541714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Intelligent Surveillance System is set to redefine security and monitoring practices by offering a comprehensive, solution that integrates: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Object Recognition: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objects in real-time, enhancing situational awareness and threat detection.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Emotion Detection: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Aiding in identifying potentially hazardous or suspicious behavior.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Alerts: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immediate alerts based on predefined criteria and minimizing potential risks.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Alert Group: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with Telegram to send alerts to designated groups, ensuring that relevant personnel are immediately informed of any incidents, facilitating quick and coordinated responses.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aims to create a robust and intelligent surveillance environment, moving beyond traditional passive monitoring.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us in revolutionizing surveillance and security. Let's secure our spaces intelligently and efficiently. Let's secure with the Intelligent Surveillance System.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59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AEAB-8458-2BF7-12AA-E56B8CB7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04168"/>
            <a:ext cx="9905998" cy="147857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179C-A165-E500-7EC8-65D3B492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268413"/>
            <a:ext cx="9905999" cy="3541714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Intelligent Surveillance System envisions a future where surveillance and security are more advanced, accessible, and efficient. Our plans include: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Personalization: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Tailoring surveillance operations to specific security needs and preferences of different environments, ensuring maximum effectiveness and efficiency.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Smart Home Systems: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seamless integration with smart home and IoT devices to create a holistic security ecosystem, enabling coordinated and automated responses to potential threats.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Functionalities: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additional features such as license plate recognition, advanced facial recognition, and behavior analysis to cater to diverse security requirements and scenarios.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Solutions: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scalable cloud-based surveillance solutions to ensure easy access, management, and storage of data, reducing the need for extensive on-site hardware.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Cybersecurity Measures: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robust cybersecurity protocols to protect surveillance data and systems from unauthorized access and cyber threats.</a:t>
            </a:r>
          </a:p>
          <a:p>
            <a:pPr algn="just"/>
            <a:r>
              <a:rPr lang="en-US" sz="8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embracing these advancements, the Intelligent Surveillance System aims to stay at the forefront of security technology, providing cutting-edge solutions to ensure safety and peace of mind in an ever-evolving world.</a:t>
            </a:r>
            <a:endParaRPr lang="en-IN" sz="8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45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34EA-4D26-4C80-7F31-02AFA096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1D8E-15D2-67D3-C1A9-E696DD43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1362"/>
            <a:ext cx="9905999" cy="354171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Radhakrishnan, S.; Ramanathan, R. A support vector machine with Gabor features for animal intrusion detection in agriculture fields.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Procedia </a:t>
            </a:r>
            <a:r>
              <a:rPr lang="en-US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Sci.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143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493–501. [</a:t>
            </a: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Scholar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sz="24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CrossRef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Jeevitha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S.; Kumar, S.V. A study on sensor based animal intrusion alert system using image processing techniques. In Proceedings of the 2019 Third International Conference on I-SMAC (IoT in Social, Mobile, Analytics and Cloud) (I-SMAC),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Palladam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India, 12–14 December 2019; IEEE: Piscataway, NJ, USA, 2019; pp. 20–23. [</a:t>
            </a:r>
            <a:r>
              <a:rPr lang="en-IN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Scholar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Raiaan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MAK, Fahad NM, Chowdhury S,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Sutradhar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Mihad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SS, Islam MM (2023) IoT-Based object-detection system to Safeguard Endangered Animals and Bolster Agricultural Farm Security. Future Internet 15(12):372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517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6063-5E4B-A552-C6D3-3A75CE69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683" y="2689715"/>
            <a:ext cx="4434633" cy="1478570"/>
          </a:xfrm>
        </p:spPr>
        <p:txBody>
          <a:bodyPr>
            <a:normAutofit/>
          </a:bodyPr>
          <a:lstStyle/>
          <a:p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41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6565-6375-4276-A361-7F8C3772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031" y="478816"/>
            <a:ext cx="3563938" cy="841984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7646-028A-7AF9-9C9B-286DF836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80" y="1512886"/>
            <a:ext cx="10071099" cy="4329113"/>
          </a:xfrm>
        </p:spPr>
        <p:txBody>
          <a:bodyPr numCol="1"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0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Intelligent S</a:t>
            </a:r>
            <a:r>
              <a:rPr lang="en-US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urveillance </a:t>
            </a:r>
            <a:r>
              <a:rPr lang="en-US" sz="30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is an IOT device designed to revolutionize the way security is managed, offering a comprehensive solution that enhances safety, efficiency, and situational awareness throughout the entire surveillance lifecycle.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Intelligent S</a:t>
            </a:r>
            <a:r>
              <a:rPr lang="en-US"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urveillance </a:t>
            </a:r>
            <a:r>
              <a:rPr lang="en-US" sz="32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offers advanced detection and analysis capabilities, allowing for the automatic identification of security threats, suspicious behavior, and anomalous activities in real-time.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19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A2BD-BD0B-5D52-A799-5A779957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13" y="645808"/>
            <a:ext cx="4040187" cy="84198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C35A-E7BE-2F11-122A-3D2783FC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2" y="1658143"/>
            <a:ext cx="9905999" cy="3541714"/>
          </a:xfrm>
        </p:spPr>
        <p:txBody>
          <a:bodyPr numCol="1"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xisting S</a:t>
            </a:r>
            <a:r>
              <a:rPr lang="en-US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urveillance </a:t>
            </a:r>
            <a:r>
              <a:rPr lang="en-US" sz="30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 leverage a combination of sensors,  surveillance technology, and alarm systems to detect, deter, and respond to security threats effectively.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0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play a crucial role in protecting assets, premises, and individuals against unauthorized access, theft, vandalism, and other security </a:t>
            </a:r>
            <a:br>
              <a:rPr lang="en-US" sz="2400" dirty="0"/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risks.</a:t>
            </a:r>
            <a:endParaRPr lang="en-IN" sz="32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3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3B82-40EF-2DB1-F66E-8A201B34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356" y="722008"/>
            <a:ext cx="2935287" cy="68958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DB4B-B354-6EA6-637C-EB830F29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712" y="1937543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Intelligent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screening capabilities.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Alarms.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Remote Management features.</a:t>
            </a:r>
          </a:p>
        </p:txBody>
      </p:sp>
    </p:spTree>
    <p:extLst>
      <p:ext uri="{BB962C8B-B14F-4D97-AF65-F5344CB8AC3E}">
        <p14:creationId xmlns:p14="http://schemas.microsoft.com/office/powerpoint/2010/main" val="2947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E195-A178-1341-AFB0-C5DB1F60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067" y="224818"/>
            <a:ext cx="4230687" cy="99438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E335-8C52-0F6F-B478-980077875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9200"/>
            <a:ext cx="9905999" cy="6502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provides Real-Time Screening capabilities for Real-Time Intruder detection.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false Alarms by identifying Intruders based on Object and Emotion recognition.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Remote Management features.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uses trained ML algorithms to differentiate Intruders from normal people.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8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8A5A-1F6D-FBE4-22E8-DAD0F931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406" y="785508"/>
            <a:ext cx="3405187" cy="56258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A5CB-D9B6-7D17-A69A-37FF24F0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2" y="1658143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false alarms.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screening.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intruder detection.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0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EB56-4D42-8DC6-71F3-E5E8B2AE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61587" cy="1218749"/>
          </a:xfrm>
        </p:spPr>
        <p:txBody>
          <a:bodyPr/>
          <a:lstStyle/>
          <a:p>
            <a:r>
              <a:rPr lang="en-IN" dirty="0"/>
              <a:t>ARCHITECTURE</a:t>
            </a:r>
            <a:br>
              <a:rPr lang="en-IN" dirty="0"/>
            </a:br>
            <a:r>
              <a:rPr lang="en-IN" dirty="0"/>
              <a:t>			    </a:t>
            </a:r>
            <a:r>
              <a:rPr lang="en-IN" sz="1600" b="1" dirty="0"/>
              <a:t>Intelligent surveillance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B727C-2275-1483-C180-AA3773157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182" y="1919288"/>
            <a:ext cx="9274867" cy="3998912"/>
          </a:xfrm>
        </p:spPr>
      </p:pic>
    </p:spTree>
    <p:extLst>
      <p:ext uri="{BB962C8B-B14F-4D97-AF65-F5344CB8AC3E}">
        <p14:creationId xmlns:p14="http://schemas.microsoft.com/office/powerpoint/2010/main" val="997299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450</TotalTime>
  <Words>1244</Words>
  <Application>Microsoft Office PowerPoint</Application>
  <PresentationFormat>Widescreen</PresentationFormat>
  <Paragraphs>150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Times New Roman</vt:lpstr>
      <vt:lpstr>Tw Cen MT</vt:lpstr>
      <vt:lpstr>Wingdings</vt:lpstr>
      <vt:lpstr>Circuit</vt:lpstr>
      <vt:lpstr>ISS : INTELLIGENT SURVEILLANCE SYSTEM</vt:lpstr>
      <vt:lpstr>PowerPoint Presentation</vt:lpstr>
      <vt:lpstr>contents </vt:lpstr>
      <vt:lpstr>Introduction</vt:lpstr>
      <vt:lpstr>Existing system</vt:lpstr>
      <vt:lpstr>DRAWBACKS</vt:lpstr>
      <vt:lpstr>Proposed system</vt:lpstr>
      <vt:lpstr>ADVANTAGES</vt:lpstr>
      <vt:lpstr>ARCHITECTURE        Intelligent surveillance system</vt:lpstr>
      <vt:lpstr>MODULES</vt:lpstr>
      <vt:lpstr>MODULES:</vt:lpstr>
      <vt:lpstr>SOFTWARE SPECIFICATIONS:</vt:lpstr>
      <vt:lpstr>HARDWARE SPECIFICATIONS:</vt:lpstr>
      <vt:lpstr>circuit Diagram:</vt:lpstr>
      <vt:lpstr>ALGORITHMS:</vt:lpstr>
      <vt:lpstr>Object and Emotion Recognition using Yolo: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SCREENS</vt:lpstr>
      <vt:lpstr>OUTPUT SCREENS</vt:lpstr>
      <vt:lpstr>OUTPUT SCREENS</vt:lpstr>
      <vt:lpstr>OUTPUT SCREENS</vt:lpstr>
      <vt:lpstr>OUTPUT SCREENS</vt:lpstr>
      <vt:lpstr>OUTPUT SCREENS</vt:lpstr>
      <vt:lpstr>OUTPUT SCREENS</vt:lpstr>
      <vt:lpstr>Project Images </vt:lpstr>
      <vt:lpstr>Project images </vt:lpstr>
      <vt:lpstr>Conclusion</vt:lpstr>
      <vt:lpstr>FUTURE SCOPE </vt:lpstr>
      <vt:lpstr>REFERENCES: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INDS : INTELLIGENT INTRUDER DETECTION SYSTEM</dc:title>
  <dc:creator>PRAVEEN AVILIKONDA</dc:creator>
  <cp:lastModifiedBy>PRAVEEN AVILIKONDA</cp:lastModifiedBy>
  <cp:revision>12</cp:revision>
  <dcterms:created xsi:type="dcterms:W3CDTF">2024-03-05T15:04:20Z</dcterms:created>
  <dcterms:modified xsi:type="dcterms:W3CDTF">2024-05-18T05:12:06Z</dcterms:modified>
</cp:coreProperties>
</file>