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0" r:id="rId5"/>
    <p:sldId id="258" r:id="rId6"/>
    <p:sldId id="261" r:id="rId7"/>
    <p:sldId id="263" r:id="rId8"/>
    <p:sldId id="264" r:id="rId9"/>
    <p:sldId id="268" r:id="rId10"/>
    <p:sldId id="269" r:id="rId11"/>
    <p:sldId id="276" r:id="rId12"/>
    <p:sldId id="277" r:id="rId13"/>
    <p:sldId id="278" r:id="rId14"/>
    <p:sldId id="279" r:id="rId15"/>
    <p:sldId id="273" r:id="rId16"/>
    <p:sldId id="271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dijana.kosmajac@dal.c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287" y="1924593"/>
            <a:ext cx="9678508" cy="1755507"/>
          </a:xfrm>
        </p:spPr>
        <p:txBody>
          <a:bodyPr/>
          <a:lstStyle/>
          <a:p>
            <a:pPr algn="ctr"/>
            <a:r>
              <a:rPr lang="en-US" b="1"/>
              <a:t>MINI </a:t>
            </a:r>
            <a:r>
              <a:rPr lang="en-US" b="1" smtClean="0"/>
              <a:t>PROJECT </a:t>
            </a:r>
            <a:r>
              <a:rPr lang="en-US" b="1" dirty="0"/>
              <a:t>AND SEMINAR </a:t>
            </a:r>
            <a:r>
              <a:rPr lang="en-US" dirty="0"/>
              <a:t>(CS271)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6" y="2394857"/>
            <a:ext cx="11146971" cy="36249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>
                <a:solidFill>
                  <a:schemeClr val="tx1"/>
                </a:solidFill>
              </a:rPr>
              <a:t>process of extracting the digital DNA sequence of a Twitter user, by scanning its timeline according to an alphabet defined as follows: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B 3 type alphabet encodes user behaviors according to their type of tweets produced, either tweets, retweets , or </a:t>
            </a:r>
            <a:r>
              <a:rPr lang="en-US" dirty="0" smtClean="0">
                <a:solidFill>
                  <a:schemeClr val="tx1"/>
                </a:solidFill>
              </a:rPr>
              <a:t>replies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07" y="3292795"/>
            <a:ext cx="5270233" cy="16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2521131"/>
            <a:ext cx="11103428" cy="391885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On Twitter could include a different base for each user-to-user interaction type.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A-------</a:t>
            </a: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 Tweet</a:t>
            </a:r>
          </a:p>
          <a:p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T-------- 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Retweet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C------- Reply</a:t>
            </a:r>
          </a:p>
          <a:p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D------- Link/URL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Interactions can be encoded as strings formed by such characters according to the sequence of user-performed actions.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2603500"/>
            <a:ext cx="11181805" cy="3679734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The DNA Sequencing technique only exploits Twitter timeline data to perform </a:t>
            </a:r>
            <a:r>
              <a:rPr lang="en-IN" dirty="0" err="1" smtClean="0">
                <a:solidFill>
                  <a:schemeClr val="tx1"/>
                </a:solidFill>
              </a:rPr>
              <a:t>Bot</a:t>
            </a:r>
            <a:r>
              <a:rPr lang="en-IN" dirty="0" smtClean="0">
                <a:solidFill>
                  <a:schemeClr val="tx1"/>
                </a:solidFill>
              </a:rPr>
              <a:t> detection.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Envision of possibility to exploit results of our DNA-inspired technique as a feature in a more complex detection system.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DNA -------</a:t>
            </a: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Tweet Type </a:t>
            </a:r>
          </a:p>
          <a:p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DNA------- Tweet Content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Results of these models could be used simultaneously in an ensemble or voting system.</a:t>
            </a:r>
            <a:r>
              <a:rPr lang="en-IN" dirty="0" smtClean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30" y="2603499"/>
            <a:ext cx="11116490" cy="3718923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We generally compute a score for each word to signify its importance in the document and corpus.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This method is a widely used technique in Information Retrieval and Text Mining.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popular approach used to weigh terms for NLP tasks because it assigns a value to a term according to its importance in a document scaled by its importance across all documents in your corpus 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𝑡𝑓𝑖𝑑𝑓(𝑡,𝑑,𝐷)=𝑡𝑓(𝑡,𝑑).𝑖𝑑𝑓(𝑡,𝐷)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Which mathematically eliminates naturally occurring words in the English language, and selects words that are more. 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2603500"/>
            <a:ext cx="11090365" cy="34163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Information gain is the reduction in entropy or surprise by transforming a dataset and is often used in training decision trees.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Information gain is calculated by comparing the entropy of the dataset before and after a transformation.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Low Probability-----------</a:t>
            </a: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 More Information.</a:t>
            </a:r>
          </a:p>
          <a:p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High Probability ---------  Less Information.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Whereas a distribution where events have equal probability has a larger entropy. </a:t>
            </a:r>
          </a:p>
          <a:p>
            <a:pPr>
              <a:buNone/>
            </a:pPr>
            <a:r>
              <a:rPr lang="fr-FR" i="1" dirty="0" smtClean="0">
                <a:solidFill>
                  <a:schemeClr val="tx1"/>
                </a:solidFill>
              </a:rPr>
              <a:t>                Information gain (</a:t>
            </a:r>
            <a:r>
              <a:rPr lang="fr-FR" i="1" dirty="0" err="1" smtClean="0">
                <a:solidFill>
                  <a:schemeClr val="tx1"/>
                </a:solidFill>
              </a:rPr>
              <a:t>T,x</a:t>
            </a:r>
            <a:r>
              <a:rPr lang="fr-FR" i="1" dirty="0" smtClean="0">
                <a:solidFill>
                  <a:schemeClr val="tx1"/>
                </a:solidFill>
              </a:rPr>
              <a:t>)=</a:t>
            </a:r>
            <a:r>
              <a:rPr lang="fr-FR" i="1" dirty="0" err="1" smtClean="0">
                <a:solidFill>
                  <a:schemeClr val="tx1"/>
                </a:solidFill>
              </a:rPr>
              <a:t>Entropy</a:t>
            </a:r>
            <a:r>
              <a:rPr lang="fr-FR" i="1" dirty="0" smtClean="0">
                <a:solidFill>
                  <a:schemeClr val="tx1"/>
                </a:solidFill>
              </a:rPr>
              <a:t>(T)-</a:t>
            </a:r>
            <a:r>
              <a:rPr lang="fr-FR" i="1" dirty="0" err="1" smtClean="0">
                <a:solidFill>
                  <a:schemeClr val="tx1"/>
                </a:solidFill>
              </a:rPr>
              <a:t>Average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Entropy</a:t>
            </a:r>
            <a:r>
              <a:rPr lang="fr-FR" i="1" dirty="0" smtClean="0">
                <a:solidFill>
                  <a:schemeClr val="tx1"/>
                </a:solidFill>
              </a:rPr>
              <a:t>(</a:t>
            </a:r>
            <a:r>
              <a:rPr lang="fr-FR" i="1" dirty="0" err="1" smtClean="0">
                <a:solidFill>
                  <a:schemeClr val="tx1"/>
                </a:solidFill>
              </a:rPr>
              <a:t>T,x</a:t>
            </a:r>
            <a:r>
              <a:rPr lang="fr-FR" i="1" dirty="0" smtClean="0">
                <a:solidFill>
                  <a:schemeClr val="tx1"/>
                </a:solidFill>
              </a:rPr>
              <a:t>) 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Entropy is the measures of impurity, disorder or uncertainty in a bunch </a:t>
            </a:r>
            <a:r>
              <a:rPr lang="en-IN" smtClean="0">
                <a:solidFill>
                  <a:schemeClr val="tx1"/>
                </a:solidFill>
              </a:rPr>
              <a:t>of examples.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28" y="529531"/>
            <a:ext cx="8761413" cy="706964"/>
          </a:xfrm>
        </p:spPr>
        <p:txBody>
          <a:bodyPr/>
          <a:lstStyle/>
          <a:p>
            <a:r>
              <a:rPr lang="en-IN" dirty="0" smtClean="0"/>
              <a:t>Sample Image in Twitter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58"/>
          <a:stretch/>
        </p:blipFill>
        <p:spPr>
          <a:xfrm>
            <a:off x="4492791" y="1419496"/>
            <a:ext cx="3232542" cy="534706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85"/>
          <a:stretch/>
        </p:blipFill>
        <p:spPr>
          <a:xfrm>
            <a:off x="488745" y="1419496"/>
            <a:ext cx="3299483" cy="5347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097" b="19265"/>
          <a:stretch/>
        </p:blipFill>
        <p:spPr>
          <a:xfrm>
            <a:off x="8429897" y="1419496"/>
            <a:ext cx="2989391" cy="53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165" y="3169558"/>
            <a:ext cx="9600132" cy="2874191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In this work, </a:t>
            </a:r>
            <a:r>
              <a:rPr lang="en-US" dirty="0" smtClean="0">
                <a:solidFill>
                  <a:schemeClr val="tx1"/>
                </a:solidFill>
              </a:rPr>
              <a:t>we have considered only the user behaviors to detect Twitter Bots.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Research experiments includes a real time Twitter dataset collected through Twitter API.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We model the user behaviors as DNA sequence and design Information gain(Entropy) based approach to detect Bots from Humans.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Essence of our proposed work determines the Information Gain in the DNA sequence which acts as the indicator for Automation.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8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2393950"/>
            <a:ext cx="10894423" cy="43399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[1]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i="1" dirty="0" smtClean="0">
                <a:solidFill>
                  <a:schemeClr val="tx1"/>
                </a:solidFill>
              </a:rPr>
              <a:t> </a:t>
            </a:r>
            <a:r>
              <a:rPr lang="it-IT" i="1" dirty="0">
                <a:solidFill>
                  <a:schemeClr val="tx1"/>
                </a:solidFill>
              </a:rPr>
              <a:t>S Cresci, R Di Pietro, M Petrocchi, A Spognardi, M Tesconi,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Emergent properties, models, and laws of behavioral similarities within groups of twitter </a:t>
            </a:r>
            <a:r>
              <a:rPr lang="en-US" dirty="0" smtClean="0">
                <a:solidFill>
                  <a:schemeClr val="tx1"/>
                </a:solidFill>
              </a:rPr>
              <a:t>users</a:t>
            </a:r>
            <a:r>
              <a:rPr lang="en-US" i="1" dirty="0" smtClean="0">
                <a:solidFill>
                  <a:schemeClr val="tx1"/>
                </a:solidFill>
              </a:rPr>
              <a:t>”, 2020.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[2] </a:t>
            </a:r>
            <a:r>
              <a:rPr lang="en-IN" dirty="0" err="1" smtClean="0">
                <a:solidFill>
                  <a:schemeClr val="tx1"/>
                </a:solidFill>
              </a:rPr>
              <a:t>Aljohani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NR, </a:t>
            </a:r>
            <a:r>
              <a:rPr lang="en-IN" dirty="0" err="1">
                <a:solidFill>
                  <a:schemeClr val="tx1"/>
                </a:solidFill>
              </a:rPr>
              <a:t>Fayoumi</a:t>
            </a:r>
            <a:r>
              <a:rPr lang="en-IN" dirty="0">
                <a:solidFill>
                  <a:schemeClr val="tx1"/>
                </a:solidFill>
              </a:rPr>
              <a:t> A, Hassan SU, “Bot prediction on social networks of Twitter in </a:t>
            </a:r>
            <a:r>
              <a:rPr lang="en-IN" dirty="0" err="1">
                <a:solidFill>
                  <a:schemeClr val="tx1"/>
                </a:solidFill>
              </a:rPr>
              <a:t>altmetrics</a:t>
            </a:r>
            <a:r>
              <a:rPr lang="en-IN" dirty="0">
                <a:solidFill>
                  <a:schemeClr val="tx1"/>
                </a:solidFill>
              </a:rPr>
              <a:t> using deep graph convolutional networks”, 2020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[3] </a:t>
            </a:r>
            <a:r>
              <a:rPr lang="en-IN" dirty="0">
                <a:solidFill>
                  <a:schemeClr val="tx1"/>
                </a:solidFill>
              </a:rPr>
              <a:t>Jonathan </a:t>
            </a:r>
            <a:r>
              <a:rPr lang="en-IN" dirty="0" err="1" smtClean="0">
                <a:solidFill>
                  <a:schemeClr val="tx1"/>
                </a:solidFill>
              </a:rPr>
              <a:t>Debure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>
                <a:solidFill>
                  <a:schemeClr val="tx1"/>
                </a:solidFill>
              </a:rPr>
              <a:t>Stephan </a:t>
            </a:r>
            <a:r>
              <a:rPr lang="en-IN" dirty="0" err="1" smtClean="0">
                <a:solidFill>
                  <a:schemeClr val="tx1"/>
                </a:solidFill>
              </a:rPr>
              <a:t>Brunessaux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Camelia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Constantin, </a:t>
            </a:r>
            <a:r>
              <a:rPr lang="en-IN" dirty="0" err="1">
                <a:solidFill>
                  <a:schemeClr val="tx1"/>
                </a:solidFill>
              </a:rPr>
              <a:t>Cédric</a:t>
            </a:r>
            <a:r>
              <a:rPr lang="en-IN" dirty="0">
                <a:solidFill>
                  <a:schemeClr val="tx1"/>
                </a:solidFill>
              </a:rPr>
              <a:t> du </a:t>
            </a:r>
            <a:r>
              <a:rPr lang="en-IN" dirty="0" err="1" smtClean="0">
                <a:solidFill>
                  <a:schemeClr val="tx1"/>
                </a:solidFill>
              </a:rPr>
              <a:t>Mouza</a:t>
            </a:r>
            <a:r>
              <a:rPr lang="en-IN" dirty="0" smtClean="0">
                <a:solidFill>
                  <a:schemeClr val="tx1"/>
                </a:solidFill>
              </a:rPr>
              <a:t>, “</a:t>
            </a:r>
            <a:r>
              <a:rPr lang="en-US" dirty="0">
                <a:solidFill>
                  <a:schemeClr val="tx1"/>
                </a:solidFill>
              </a:rPr>
              <a:t>A pattern-based approach for an early detection of popular Twitter </a:t>
            </a:r>
            <a:r>
              <a:rPr lang="en-US" dirty="0" smtClean="0">
                <a:solidFill>
                  <a:schemeClr val="tx1"/>
                </a:solidFill>
              </a:rPr>
              <a:t>accounts”, </a:t>
            </a:r>
            <a:r>
              <a:rPr lang="en-US" i="1" dirty="0" smtClean="0">
                <a:solidFill>
                  <a:schemeClr val="tx1"/>
                </a:solidFill>
              </a:rPr>
              <a:t>24th </a:t>
            </a:r>
            <a:r>
              <a:rPr lang="en-US" i="1" dirty="0">
                <a:solidFill>
                  <a:schemeClr val="tx1"/>
                </a:solidFill>
              </a:rPr>
              <a:t>Symposium on International Database Engineering &amp; </a:t>
            </a:r>
            <a:r>
              <a:rPr lang="en-US" i="1" dirty="0" smtClean="0">
                <a:solidFill>
                  <a:schemeClr val="tx1"/>
                </a:solidFill>
              </a:rPr>
              <a:t>Applications</a:t>
            </a:r>
            <a:r>
              <a:rPr lang="en-US" dirty="0" smtClean="0">
                <a:solidFill>
                  <a:schemeClr val="tx1"/>
                </a:solidFill>
              </a:rPr>
              <a:t>, 2020.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i="1" dirty="0" smtClean="0">
                <a:solidFill>
                  <a:schemeClr val="tx1"/>
                </a:solidFill>
              </a:rPr>
              <a:t>[4] Stefano </a:t>
            </a:r>
            <a:r>
              <a:rPr lang="it-IT" i="1" dirty="0">
                <a:solidFill>
                  <a:schemeClr val="tx1"/>
                </a:solidFill>
              </a:rPr>
              <a:t>Cresci , Marinella Petrocchi, Angelo Spognardi ,Stefano Tognazzi</a:t>
            </a:r>
            <a:r>
              <a:rPr lang="en-IN" i="1" dirty="0">
                <a:solidFill>
                  <a:schemeClr val="tx1"/>
                </a:solidFill>
              </a:rPr>
              <a:t>.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i="1" dirty="0">
                <a:solidFill>
                  <a:schemeClr val="tx1"/>
                </a:solidFill>
              </a:rPr>
              <a:t>Online Social Networks and Media_ On the capability of evolved </a:t>
            </a:r>
            <a:r>
              <a:rPr lang="en-US" i="1" dirty="0" err="1">
                <a:solidFill>
                  <a:schemeClr val="tx1"/>
                </a:solidFill>
              </a:rPr>
              <a:t>spambots</a:t>
            </a:r>
            <a:r>
              <a:rPr lang="en-US" i="1" dirty="0">
                <a:solidFill>
                  <a:schemeClr val="tx1"/>
                </a:solidFill>
              </a:rPr>
              <a:t> to evade detection via genetic engineering”, 2019</a:t>
            </a:r>
            <a:r>
              <a:rPr lang="en-US" i="1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chemeClr val="tx1"/>
                </a:solidFill>
              </a:rPr>
              <a:t>[5] </a:t>
            </a:r>
            <a:r>
              <a:rPr lang="en-IN" dirty="0" err="1" smtClean="0">
                <a:solidFill>
                  <a:schemeClr val="tx1"/>
                </a:solidFill>
              </a:rPr>
              <a:t>Dijana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err="1" smtClean="0">
                <a:solidFill>
                  <a:schemeClr val="tx1"/>
                </a:solidFill>
              </a:rPr>
              <a:t>Kosmajac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Vlado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err="1" smtClean="0">
                <a:solidFill>
                  <a:schemeClr val="tx1"/>
                </a:solidFill>
              </a:rPr>
              <a:t>Keselj</a:t>
            </a:r>
            <a:r>
              <a:rPr lang="en-IN" dirty="0" smtClean="0">
                <a:solidFill>
                  <a:schemeClr val="tx1"/>
                </a:solidFill>
              </a:rPr>
              <a:t>, “</a:t>
            </a:r>
            <a:r>
              <a:rPr lang="en-IN" dirty="0">
                <a:solidFill>
                  <a:schemeClr val="tx1"/>
                </a:solidFill>
              </a:rPr>
              <a:t>Twitter User Profiling: Bot and Gender </a:t>
            </a:r>
            <a:r>
              <a:rPr lang="en-IN" dirty="0" smtClean="0">
                <a:solidFill>
                  <a:schemeClr val="tx1"/>
                </a:solidFill>
              </a:rPr>
              <a:t>Identification”, </a:t>
            </a:r>
            <a:r>
              <a:rPr lang="en-US" i="1" dirty="0">
                <a:solidFill>
                  <a:schemeClr val="tx1"/>
                </a:solidFill>
              </a:rPr>
              <a:t>International Conference of the Cross-Language Evaluation Forum for European </a:t>
            </a:r>
            <a:r>
              <a:rPr lang="en-US" i="1" dirty="0" smtClean="0">
                <a:solidFill>
                  <a:schemeClr val="tx1"/>
                </a:solidFill>
              </a:rPr>
              <a:t>Languages, 2019.</a:t>
            </a:r>
          </a:p>
          <a:p>
            <a:pPr marL="0" indent="0" algn="just">
              <a:buNone/>
            </a:pPr>
            <a:endParaRPr lang="en-IN" i="1" dirty="0" smtClean="0"/>
          </a:p>
        </p:txBody>
      </p:sp>
      <p:sp>
        <p:nvSpPr>
          <p:cNvPr id="5" name="AutoShape 2" descr="Email author">
            <a:hlinkClick r:id="rId2" tooltip="dijana.kosmajac@dal.ca"/>
          </p:cNvPr>
          <p:cNvSpPr>
            <a:spLocks noChangeAspect="1" noChangeArrowheads="1"/>
          </p:cNvSpPr>
          <p:nvPr/>
        </p:nvSpPr>
        <p:spPr bwMode="auto">
          <a:xfrm>
            <a:off x="1028700" y="-1206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Email author">
            <a:hlinkClick r:id="rId2" tooltip="dijana.kosmajac@dal.ca"/>
          </p:cNvPr>
          <p:cNvSpPr>
            <a:spLocks noChangeAspect="1" noChangeArrowheads="1"/>
          </p:cNvSpPr>
          <p:nvPr/>
        </p:nvSpPr>
        <p:spPr bwMode="auto">
          <a:xfrm>
            <a:off x="1181100" y="31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Email author">
            <a:hlinkClick r:id="rId2" tooltip="dijana.kosmajac@dal.ca"/>
          </p:cNvPr>
          <p:cNvSpPr>
            <a:spLocks noChangeAspect="1" noChangeArrowheads="1"/>
          </p:cNvSpPr>
          <p:nvPr/>
        </p:nvSpPr>
        <p:spPr bwMode="auto">
          <a:xfrm>
            <a:off x="1333500" y="1841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8" descr="Email author">
            <a:hlinkClick r:id="rId2" tooltip="dijana.kosmajac@dal.ca"/>
          </p:cNvPr>
          <p:cNvSpPr>
            <a:spLocks noChangeAspect="1" noChangeArrowheads="1"/>
          </p:cNvSpPr>
          <p:nvPr/>
        </p:nvSpPr>
        <p:spPr bwMode="auto">
          <a:xfrm>
            <a:off x="1485900" y="3365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0" descr="Email author">
            <a:hlinkClick r:id="rId2" tooltip="dijana.kosmajac@dal.ca"/>
          </p:cNvPr>
          <p:cNvSpPr>
            <a:spLocks noChangeAspect="1" noChangeArrowheads="1"/>
          </p:cNvSpPr>
          <p:nvPr/>
        </p:nvSpPr>
        <p:spPr bwMode="auto">
          <a:xfrm>
            <a:off x="1638300" y="4889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1523999"/>
            <a:ext cx="107115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/>
              <a:t>[6] </a:t>
            </a:r>
            <a:r>
              <a:rPr lang="de-DE" dirty="0"/>
              <a:t>Feng Wei, Uyen Trang Nguyen, “</a:t>
            </a:r>
            <a:r>
              <a:rPr lang="en-US" dirty="0"/>
              <a:t>Twitter Bot Detection Using Bidirectional Long Short-Term Memory Neural Networks and Word Embedding's”, </a:t>
            </a:r>
            <a:r>
              <a:rPr lang="en-US" b="1" dirty="0"/>
              <a:t> </a:t>
            </a:r>
            <a:r>
              <a:rPr lang="en-US" i="1" dirty="0"/>
              <a:t>IEEE International Conference on Trust, Privacy and Security, 2019.</a:t>
            </a:r>
          </a:p>
          <a:p>
            <a:pPr algn="just"/>
            <a:endParaRPr lang="it-IT" i="1" dirty="0"/>
          </a:p>
          <a:p>
            <a:pPr algn="just"/>
            <a:r>
              <a:rPr lang="it-IT" i="1" dirty="0" smtClean="0"/>
              <a:t>[7] </a:t>
            </a:r>
            <a:r>
              <a:rPr lang="en-IN" dirty="0"/>
              <a:t>D </a:t>
            </a:r>
            <a:r>
              <a:rPr lang="en-IN" dirty="0" err="1"/>
              <a:t>Kosmajac</a:t>
            </a:r>
            <a:r>
              <a:rPr lang="en-IN" dirty="0"/>
              <a:t>, V </a:t>
            </a:r>
            <a:r>
              <a:rPr lang="en-IN" dirty="0" err="1"/>
              <a:t>Keselj</a:t>
            </a:r>
            <a:r>
              <a:rPr lang="en-IN" dirty="0"/>
              <a:t>, “</a:t>
            </a:r>
            <a:r>
              <a:rPr lang="en-US" dirty="0"/>
              <a:t>Twitter</a:t>
            </a:r>
            <a:r>
              <a:rPr lang="en-US" b="1" dirty="0"/>
              <a:t> </a:t>
            </a:r>
            <a:r>
              <a:rPr lang="en-US" dirty="0"/>
              <a:t>bot detection using diversity measures”,</a:t>
            </a:r>
          </a:p>
          <a:p>
            <a:pPr algn="just"/>
            <a:r>
              <a:rPr lang="en-US" i="1" dirty="0"/>
              <a:t>International Conference of the Cross-Language, 2019. </a:t>
            </a:r>
          </a:p>
          <a:p>
            <a:pPr algn="just"/>
            <a:r>
              <a:rPr lang="en-IN" dirty="0"/>
              <a:t> </a:t>
            </a:r>
            <a:endParaRPr lang="it-IT" i="1" dirty="0"/>
          </a:p>
          <a:p>
            <a:pPr algn="just"/>
            <a:r>
              <a:rPr lang="it-IT" i="1" dirty="0" smtClean="0"/>
              <a:t>[8] </a:t>
            </a:r>
            <a:r>
              <a:rPr lang="it-IT" i="1" dirty="0"/>
              <a:t>M Petrocchi, S Cresci, R Di Pietro, A Spognardi, M Tesconi, </a:t>
            </a:r>
            <a:r>
              <a:rPr lang="en-US" dirty="0"/>
              <a:t>“ </a:t>
            </a:r>
            <a:r>
              <a:rPr lang="en-US" i="1" dirty="0"/>
              <a:t>Exploiting digital DNA for the analysis of similarities in Twitter behaviors”, 2017.</a:t>
            </a:r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 smtClean="0"/>
              <a:t>[9] </a:t>
            </a:r>
            <a:r>
              <a:rPr lang="it-IT" dirty="0"/>
              <a:t>A Spognardi, S</a:t>
            </a:r>
            <a:r>
              <a:rPr lang="it-IT" i="1" dirty="0"/>
              <a:t>tefano</a:t>
            </a:r>
            <a:r>
              <a:rPr lang="it-IT" dirty="0"/>
              <a:t> Cresci, R Di Pietro, M Petrocchi, and M Tesconi.</a:t>
            </a:r>
            <a:r>
              <a:rPr lang="en-US" dirty="0"/>
              <a:t> “DNA-inspired online behavioral modeling and its application to </a:t>
            </a:r>
            <a:r>
              <a:rPr lang="en-US" dirty="0" err="1"/>
              <a:t>Spambot</a:t>
            </a:r>
            <a:r>
              <a:rPr lang="en-US" dirty="0"/>
              <a:t> detection” </a:t>
            </a:r>
            <a:r>
              <a:rPr lang="en-US" i="1" dirty="0"/>
              <a:t>IEEE INTELLIGENT SYSTEMS, arXiv:1602.00110v1 Jan 2016.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 smtClean="0"/>
              <a:t>[10] </a:t>
            </a:r>
            <a:r>
              <a:rPr lang="en-US" i="1" dirty="0"/>
              <a:t>X. Hu, J. Tang, and H. Liu, “Online social spammer detection,” in AAAI Conference on Artificial Intelligence, 2014, pp. 59–65.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6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14" y="2420983"/>
            <a:ext cx="713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>
                <a:latin typeface="Arial Narrow" panose="020B0606020202030204" pitchFamily="34" charset="0"/>
              </a:rPr>
              <a:t>THANK YOU</a:t>
            </a:r>
            <a:endParaRPr lang="en-IN" sz="9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04" y="809896"/>
            <a:ext cx="9992017" cy="1319352"/>
          </a:xfrm>
        </p:spPr>
        <p:txBody>
          <a:bodyPr/>
          <a:lstStyle/>
          <a:p>
            <a:pPr algn="ctr"/>
            <a:r>
              <a:rPr lang="en-US" b="1" dirty="0"/>
              <a:t>User Activity Analysis to </a:t>
            </a:r>
            <a:r>
              <a:rPr lang="en-US" b="1" dirty="0" smtClean="0"/>
              <a:t>Detect </a:t>
            </a:r>
            <a:r>
              <a:rPr lang="en-US" b="1" dirty="0"/>
              <a:t>Borderline Bots in Twitter 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69" y="2612571"/>
            <a:ext cx="6792685" cy="1828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Under the guidance </a:t>
            </a:r>
            <a:r>
              <a:rPr lang="en-US" dirty="0" smtClean="0">
                <a:solidFill>
                  <a:schemeClr val="bg1"/>
                </a:solidFill>
              </a:rPr>
              <a:t>of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Dr. V.AKILA 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Assistant </a:t>
            </a:r>
            <a:r>
              <a:rPr lang="en-US" dirty="0">
                <a:solidFill>
                  <a:schemeClr val="bg1"/>
                </a:solidFill>
              </a:rPr>
              <a:t>Professor 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Department </a:t>
            </a:r>
            <a:r>
              <a:rPr lang="en-US" dirty="0">
                <a:solidFill>
                  <a:schemeClr val="bg1"/>
                </a:solidFill>
              </a:rPr>
              <a:t>of Computer Science and </a:t>
            </a:r>
            <a:r>
              <a:rPr lang="en-US" dirty="0" smtClean="0">
                <a:solidFill>
                  <a:schemeClr val="bg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09463" y="5033554"/>
            <a:ext cx="2569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Submitted </a:t>
            </a:r>
            <a:r>
              <a:rPr lang="en-US" sz="2000" dirty="0" smtClean="0"/>
              <a:t>by</a:t>
            </a:r>
          </a:p>
          <a:p>
            <a:endParaRPr lang="en-US" sz="2000" dirty="0"/>
          </a:p>
          <a:p>
            <a:r>
              <a:rPr lang="en-US" sz="2000" dirty="0" smtClean="0"/>
              <a:t>	Hari </a:t>
            </a:r>
            <a:r>
              <a:rPr lang="en-US" sz="2000" dirty="0" err="1"/>
              <a:t>Prasath.R</a:t>
            </a:r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Praveen.M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01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2547258"/>
            <a:ext cx="11068594" cy="409302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Bot is a software application that runs automated tasks over the Internet. Typically, bots perform tasks that are simple and repetitive much faster than a person could.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Bots </a:t>
            </a:r>
            <a:r>
              <a:rPr lang="en-US" dirty="0">
                <a:solidFill>
                  <a:schemeClr val="tx1"/>
                </a:solidFill>
              </a:rPr>
              <a:t>are created for many </a:t>
            </a:r>
            <a:r>
              <a:rPr lang="en-US" dirty="0" smtClean="0">
                <a:solidFill>
                  <a:schemeClr val="tx1"/>
                </a:solidFill>
              </a:rPr>
              <a:t>different reasons </a:t>
            </a:r>
            <a:r>
              <a:rPr lang="en-US" dirty="0">
                <a:solidFill>
                  <a:schemeClr val="tx1"/>
                </a:solidFill>
              </a:rPr>
              <a:t>such as conducting a distributed denial of service(DDOS), spreading spam, conducting click-fraud scams</a:t>
            </a:r>
            <a:r>
              <a:rPr lang="en-US" dirty="0" smtClean="0">
                <a:solidFill>
                  <a:schemeClr val="tx1"/>
                </a:solidFill>
              </a:rPr>
              <a:t>, stealing </a:t>
            </a:r>
            <a:r>
              <a:rPr lang="en-US" dirty="0">
                <a:solidFill>
                  <a:schemeClr val="tx1"/>
                </a:solidFill>
              </a:rPr>
              <a:t>personal user information(e.g. credit card numbers</a:t>
            </a:r>
            <a:r>
              <a:rPr lang="en-US" dirty="0" smtClean="0">
                <a:solidFill>
                  <a:schemeClr val="tx1"/>
                </a:solidFill>
              </a:rPr>
              <a:t>, social </a:t>
            </a:r>
            <a:r>
              <a:rPr lang="en-US" dirty="0">
                <a:solidFill>
                  <a:schemeClr val="tx1"/>
                </a:solidFill>
              </a:rPr>
              <a:t>security numbers), or taking advantage of the </a:t>
            </a:r>
            <a:r>
              <a:rPr lang="en-US" dirty="0" smtClean="0">
                <a:solidFill>
                  <a:schemeClr val="tx1"/>
                </a:solidFill>
              </a:rPr>
              <a:t>powerful computational </a:t>
            </a:r>
            <a:r>
              <a:rPr lang="en-US" dirty="0">
                <a:solidFill>
                  <a:schemeClr val="tx1"/>
                </a:solidFill>
              </a:rPr>
              <a:t>resources offered by the bots to carry </a:t>
            </a:r>
            <a:r>
              <a:rPr lang="en-US" dirty="0" smtClean="0">
                <a:solidFill>
                  <a:schemeClr val="tx1"/>
                </a:solidFill>
              </a:rPr>
              <a:t>some distributed </a:t>
            </a:r>
            <a:r>
              <a:rPr lang="en-US" dirty="0">
                <a:solidFill>
                  <a:schemeClr val="tx1"/>
                </a:solidFill>
              </a:rPr>
              <a:t>computing tasks.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Bots </a:t>
            </a:r>
            <a:r>
              <a:rPr lang="en-US" dirty="0">
                <a:solidFill>
                  <a:schemeClr val="tx1"/>
                </a:solidFill>
              </a:rPr>
              <a:t>interact over </a:t>
            </a:r>
            <a:r>
              <a:rPr lang="en-US" dirty="0" smtClean="0">
                <a:solidFill>
                  <a:schemeClr val="tx1"/>
                </a:solidFill>
              </a:rPr>
              <a:t>legitimate communication </a:t>
            </a:r>
            <a:r>
              <a:rPr lang="en-US" dirty="0">
                <a:solidFill>
                  <a:schemeClr val="tx1"/>
                </a:solidFill>
              </a:rPr>
              <a:t>channels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Twitter </a:t>
            </a:r>
            <a:r>
              <a:rPr lang="en-US" dirty="0">
                <a:solidFill>
                  <a:schemeClr val="tx1"/>
                </a:solidFill>
              </a:rPr>
              <a:t>bots are automated Twitter accounts controlled by bot software.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While </a:t>
            </a:r>
            <a:r>
              <a:rPr lang="en-US" dirty="0">
                <a:solidFill>
                  <a:schemeClr val="tx1"/>
                </a:solidFill>
              </a:rPr>
              <a:t>their purpose is </a:t>
            </a:r>
            <a:r>
              <a:rPr lang="en-US" dirty="0" smtClean="0">
                <a:solidFill>
                  <a:schemeClr val="tx1"/>
                </a:solidFill>
              </a:rPr>
              <a:t>to tweet</a:t>
            </a:r>
            <a:r>
              <a:rPr lang="en-US" dirty="0">
                <a:solidFill>
                  <a:schemeClr val="tx1"/>
                </a:solidFill>
              </a:rPr>
              <a:t>, retweet, liking tweets and following other </a:t>
            </a:r>
            <a:r>
              <a:rPr lang="en-US" dirty="0" smtClean="0">
                <a:solidFill>
                  <a:schemeClr val="tx1"/>
                </a:solidFill>
              </a:rPr>
              <a:t>users for </a:t>
            </a:r>
            <a:r>
              <a:rPr lang="en-US" dirty="0">
                <a:solidFill>
                  <a:schemeClr val="tx1"/>
                </a:solidFill>
              </a:rPr>
              <a:t>a specific goals on a large scale. The Botnets are large networks of bots.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</a:t>
            </a:r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3100252"/>
            <a:ext cx="10276115" cy="2760617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Bots evolve over a period of time.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Existing Techniques detects Bots of same pattern/ similar kinds of bots, Thus Borderline bots are not detected.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Most of the Existing Techniques use user, tweet or graphical features whereas, the use of user behaviours are still open field to explore.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Uncovering borderline bots that follow unique patterns using </a:t>
            </a:r>
            <a:r>
              <a:rPr lang="en-IN" sz="2000" dirty="0">
                <a:solidFill>
                  <a:schemeClr val="tx1"/>
                </a:solidFill>
              </a:rPr>
              <a:t>I</a:t>
            </a:r>
            <a:r>
              <a:rPr lang="en-IN" sz="2000" dirty="0" smtClean="0">
                <a:solidFill>
                  <a:schemeClr val="tx1"/>
                </a:solidFill>
              </a:rPr>
              <a:t>nformation gain(Entropy) approaches will yield better performance.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06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99591"/>
            <a:ext cx="9539172" cy="3118031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To detect 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Borderline bots </a:t>
            </a:r>
            <a:r>
              <a:rPr lang="en-US" sz="2000" dirty="0">
                <a:solidFill>
                  <a:schemeClr val="tx1"/>
                </a:solidFill>
              </a:rPr>
              <a:t>in Twitter </a:t>
            </a:r>
            <a:r>
              <a:rPr lang="en-US" sz="2000" dirty="0" smtClean="0">
                <a:solidFill>
                  <a:schemeClr val="tx1"/>
                </a:solidFill>
              </a:rPr>
              <a:t>through </a:t>
            </a:r>
            <a:r>
              <a:rPr lang="en-US" sz="2000" dirty="0">
                <a:solidFill>
                  <a:schemeClr val="tx1"/>
                </a:solidFill>
              </a:rPr>
              <a:t>user </a:t>
            </a:r>
            <a:r>
              <a:rPr lang="en-US" sz="2000" dirty="0" smtClean="0">
                <a:solidFill>
                  <a:schemeClr val="tx1"/>
                </a:solidFill>
              </a:rPr>
              <a:t>Behavior </a:t>
            </a:r>
            <a:r>
              <a:rPr lang="en-US" sz="2000" dirty="0">
                <a:solidFill>
                  <a:schemeClr val="tx1"/>
                </a:solidFill>
              </a:rPr>
              <a:t>Analysis.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identify what features contribute in detection of borderline bots.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To design an </a:t>
            </a:r>
            <a:r>
              <a:rPr lang="en-US" sz="2000" dirty="0">
                <a:solidFill>
                  <a:schemeClr val="tx1"/>
                </a:solidFill>
              </a:rPr>
              <a:t>efficient bot detection </a:t>
            </a:r>
            <a:r>
              <a:rPr lang="en-US" sz="2000" dirty="0" smtClean="0">
                <a:solidFill>
                  <a:schemeClr val="tx1"/>
                </a:solidFill>
              </a:rPr>
              <a:t>model - to detect borderline </a:t>
            </a:r>
            <a:r>
              <a:rPr lang="en-US" sz="2000" dirty="0" err="1" smtClean="0">
                <a:solidFill>
                  <a:schemeClr val="tx1"/>
                </a:solidFill>
              </a:rPr>
              <a:t>bot</a:t>
            </a:r>
            <a:r>
              <a:rPr lang="en-US" sz="2000" dirty="0" smtClean="0">
                <a:solidFill>
                  <a:schemeClr val="tx1"/>
                </a:solidFill>
              </a:rPr>
              <a:t> based </a:t>
            </a:r>
            <a:r>
              <a:rPr lang="en-US" sz="2000" dirty="0">
                <a:solidFill>
                  <a:schemeClr val="tx1"/>
                </a:solidFill>
              </a:rPr>
              <a:t>on Information </a:t>
            </a:r>
            <a:r>
              <a:rPr lang="en-US" sz="2000" dirty="0" smtClean="0">
                <a:solidFill>
                  <a:schemeClr val="tx1"/>
                </a:solidFill>
              </a:rPr>
              <a:t>Gain( Entropy ).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</a:t>
            </a:r>
            <a:r>
              <a:rPr lang="en-IN" dirty="0" smtClean="0"/>
              <a:t>Description 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1154954" y="2418291"/>
            <a:ext cx="2177143" cy="1291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rial Narrow" panose="020B0606020202030204" pitchFamily="34" charset="0"/>
              </a:rPr>
              <a:t>MODEL DIAGRAM</a:t>
            </a:r>
            <a:endParaRPr lang="en-IN" sz="2000" b="1" dirty="0">
              <a:latin typeface="Arial Narrow" panose="020B0606020202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2" b="29123"/>
          <a:stretch/>
        </p:blipFill>
        <p:spPr>
          <a:xfrm>
            <a:off x="3402141" y="2418291"/>
            <a:ext cx="5245470" cy="4442998"/>
          </a:xfrm>
        </p:spPr>
      </p:pic>
    </p:spTree>
    <p:extLst>
      <p:ext uri="{BB962C8B-B14F-4D97-AF65-F5344CB8AC3E}">
        <p14:creationId xmlns:p14="http://schemas.microsoft.com/office/powerpoint/2010/main" val="20873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4372" cy="706964"/>
          </a:xfrm>
        </p:spPr>
        <p:txBody>
          <a:bodyPr/>
          <a:lstStyle/>
          <a:p>
            <a:r>
              <a:rPr lang="en-IN" dirty="0" smtClean="0"/>
              <a:t>Feature Extraction(DNA sequence)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5785"/>
            <a:ext cx="10235857" cy="399759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igital </a:t>
            </a:r>
            <a:r>
              <a:rPr lang="en-US" dirty="0">
                <a:solidFill>
                  <a:schemeClr val="tx1"/>
                </a:solidFill>
              </a:rPr>
              <a:t>DNA sequences on </a:t>
            </a:r>
            <a:r>
              <a:rPr lang="en-US" dirty="0" smtClean="0">
                <a:solidFill>
                  <a:schemeClr val="tx1"/>
                </a:solidFill>
              </a:rPr>
              <a:t>Twitter could </a:t>
            </a:r>
            <a:r>
              <a:rPr lang="en-US" dirty="0">
                <a:solidFill>
                  <a:schemeClr val="tx1"/>
                </a:solidFill>
              </a:rPr>
              <a:t>include a different base for each user-to-user interaction type: comments (C), likes (L), </a:t>
            </a:r>
            <a:r>
              <a:rPr lang="en-US" dirty="0" smtClean="0">
                <a:solidFill>
                  <a:schemeClr val="tx1"/>
                </a:solidFill>
              </a:rPr>
              <a:t>Retweet (R), Tweet (T) and so on. </a:t>
            </a:r>
            <a:r>
              <a:rPr lang="en-US" dirty="0">
                <a:solidFill>
                  <a:schemeClr val="tx1"/>
                </a:solidFill>
              </a:rPr>
              <a:t>Then, interactions can be encoded as strings formed by such characters according to the sequence of user-performed actions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Just </a:t>
            </a:r>
            <a:r>
              <a:rPr lang="en-US" dirty="0">
                <a:solidFill>
                  <a:schemeClr val="tx1"/>
                </a:solidFill>
              </a:rPr>
              <a:t>like its biological predecessor, digital DNA is a compact representation of information—for example, a Twitter user’s timeline could be encoded as a single string of 3,200 characters (one character per tweet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Firstly, all tweets are sorted in chronological </a:t>
            </a:r>
            <a:r>
              <a:rPr lang="en-US" dirty="0" smtClean="0">
                <a:solidFill>
                  <a:schemeClr val="tx1"/>
                </a:solidFill>
              </a:rPr>
              <a:t>order. </a:t>
            </a:r>
            <a:r>
              <a:rPr lang="en-US" dirty="0">
                <a:solidFill>
                  <a:schemeClr val="tx1"/>
                </a:solidFill>
              </a:rPr>
              <a:t>Secondly, the </a:t>
            </a:r>
            <a:r>
              <a:rPr lang="en-US" dirty="0" smtClean="0">
                <a:solidFill>
                  <a:schemeClr val="tx1"/>
                </a:solidFill>
              </a:rPr>
              <a:t>behavior </a:t>
            </a:r>
            <a:r>
              <a:rPr lang="en-US" dirty="0">
                <a:solidFill>
                  <a:schemeClr val="tx1"/>
                </a:solidFill>
              </a:rPr>
              <a:t>of an account replacing each tweet, retweet &amp; reply of this account is modelled by the characters </a:t>
            </a:r>
            <a:r>
              <a:rPr lang="en-US" dirty="0" smtClean="0">
                <a:solidFill>
                  <a:schemeClr val="tx1"/>
                </a:solidFill>
              </a:rPr>
              <a:t>L, S, </a:t>
            </a:r>
            <a:r>
              <a:rPr lang="en-US" dirty="0">
                <a:solidFill>
                  <a:schemeClr val="tx1"/>
                </a:solidFill>
              </a:rPr>
              <a:t>T &amp; C respectively, thus creating a DNA sequence.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30" y="679269"/>
            <a:ext cx="7039141" cy="4955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3372" y="5895703"/>
            <a:ext cx="944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digital DNA each user action is associated to a given character, according to a predefined alphabet.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5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2516777"/>
            <a:ext cx="10755086" cy="39536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bases used to create a digital DNA sequence are </a:t>
            </a:r>
            <a:r>
              <a:rPr lang="en-US" dirty="0" smtClean="0">
                <a:solidFill>
                  <a:schemeClr val="tx1"/>
                </a:solidFill>
              </a:rPr>
              <a:t>represented </a:t>
            </a:r>
            <a:r>
              <a:rPr lang="en-US" dirty="0">
                <a:solidFill>
                  <a:schemeClr val="tx1"/>
                </a:solidFill>
              </a:rPr>
              <a:t>as a finite set of unique symbols or characters, denoted by B and defined as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= {B1, B2, . . . , BN } </a:t>
            </a:r>
            <a:r>
              <a:rPr lang="en-US" dirty="0" smtClean="0">
                <a:solidFill>
                  <a:schemeClr val="tx1"/>
                </a:solidFill>
              </a:rPr>
              <a:t>  Bi </a:t>
            </a:r>
            <a:r>
              <a:rPr lang="en-US" dirty="0">
                <a:solidFill>
                  <a:schemeClr val="tx1"/>
                </a:solidFill>
              </a:rPr>
              <a:t>6= </a:t>
            </a:r>
            <a:r>
              <a:rPr lang="en-US" dirty="0" err="1">
                <a:solidFill>
                  <a:schemeClr val="tx1"/>
                </a:solidFill>
              </a:rPr>
              <a:t>Bj</a:t>
            </a:r>
            <a:r>
              <a:rPr lang="en-US" dirty="0">
                <a:solidFill>
                  <a:schemeClr val="tx1"/>
                </a:solidFill>
              </a:rPr>
              <a:t> ∀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 = 1, . . . , N ∧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6= j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set B is also called the alphabet of a digital DNA sequence.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digital DNA sequence is an ordered tuple, or row vector, of characters (i.e., a string) whose possible values are defined by the bases of its alphabet. A sequence s is defined as: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= (b1, b2, . . . , </a:t>
            </a:r>
            <a:r>
              <a:rPr lang="en-US" dirty="0" err="1">
                <a:solidFill>
                  <a:schemeClr val="tx1"/>
                </a:solidFill>
              </a:rPr>
              <a:t>bn</a:t>
            </a:r>
            <a:r>
              <a:rPr lang="en-US" dirty="0" smtClean="0">
                <a:solidFill>
                  <a:schemeClr val="tx1"/>
                </a:solidFill>
              </a:rPr>
              <a:t>)   </a:t>
            </a:r>
            <a:r>
              <a:rPr lang="en-US" dirty="0">
                <a:solidFill>
                  <a:schemeClr val="tx1"/>
                </a:solidFill>
              </a:rPr>
              <a:t>bi ∈ B ∀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1, . . . , n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number of actions encoded in a DNA sequence </a:t>
            </a:r>
            <a:r>
              <a:rPr lang="en-US" dirty="0" smtClean="0">
                <a:solidFill>
                  <a:schemeClr val="tx1"/>
                </a:solidFill>
              </a:rPr>
              <a:t>determines </a:t>
            </a:r>
            <a:r>
              <a:rPr lang="en-US" dirty="0">
                <a:solidFill>
                  <a:schemeClr val="tx1"/>
                </a:solidFill>
              </a:rPr>
              <a:t>the length of the sequence, n = |s|. Thus, a limited number of bases in an alphabet can be used to create sequences of arbitrary length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1053</TotalTime>
  <Words>1437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Century Gothic</vt:lpstr>
      <vt:lpstr>Wingdings</vt:lpstr>
      <vt:lpstr>Wingdings 3</vt:lpstr>
      <vt:lpstr>Ion Boardroom</vt:lpstr>
      <vt:lpstr>MINI PROJECT AND SEMINAR (CS271)</vt:lpstr>
      <vt:lpstr>User Activity Analysis to Detect Borderline Bots in Twitter </vt:lpstr>
      <vt:lpstr>Introduction</vt:lpstr>
      <vt:lpstr>Problem Definition</vt:lpstr>
      <vt:lpstr>Objectives</vt:lpstr>
      <vt:lpstr>Work Description </vt:lpstr>
      <vt:lpstr>Feature Extraction(DNA sequence)</vt:lpstr>
      <vt:lpstr>PowerPoint Presentation</vt:lpstr>
      <vt:lpstr>PowerPoint Presentation</vt:lpstr>
      <vt:lpstr>PowerPoint Presentation</vt:lpstr>
      <vt:lpstr> </vt:lpstr>
      <vt:lpstr>PowerPoint Presentation</vt:lpstr>
      <vt:lpstr>TF-IDF</vt:lpstr>
      <vt:lpstr>Information Gain</vt:lpstr>
      <vt:lpstr>Sample Image in Twitter</vt:lpstr>
      <vt:lpstr>Conclusion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PROECT AND SEMINAR (CS271)</dc:title>
  <dc:creator>Welcome</dc:creator>
  <cp:lastModifiedBy>Welcome</cp:lastModifiedBy>
  <cp:revision>75</cp:revision>
  <dcterms:created xsi:type="dcterms:W3CDTF">2021-09-16T12:57:09Z</dcterms:created>
  <dcterms:modified xsi:type="dcterms:W3CDTF">2021-10-22T06:41:27Z</dcterms:modified>
</cp:coreProperties>
</file>