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5" r:id="rId11"/>
    <p:sldId id="266" r:id="rId12"/>
    <p:sldId id="270" r:id="rId13"/>
    <p:sldId id="267" r:id="rId14"/>
    <p:sldId id="264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571C9-DFD4-4C91-BA14-D2F788DD3DA4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43FB0-EF88-4B7D-8614-B2B896C8CC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43FB0-EF88-4B7D-8614-B2B896C8CCE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79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06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22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784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262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1242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161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26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238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09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73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33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37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07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087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673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5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156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4D73-2BC1-4F9B-ADE1-9A0180AB0DCF}" type="datetimeFigureOut">
              <a:rPr lang="pl-PL" smtClean="0"/>
              <a:t>11.06.2024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B566-9BCC-4BF0-8271-04B488549A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1456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C665FE-B685-2CF6-6D90-9B42DABB4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884" y="2134451"/>
            <a:ext cx="8676222" cy="1802297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pl-PL" sz="4400" dirty="0"/>
              <a:t>Projekt</a:t>
            </a:r>
            <a:br>
              <a:rPr lang="pl-PL" sz="4400" dirty="0"/>
            </a:br>
            <a:r>
              <a:rPr lang="pl-PL" sz="4400" dirty="0"/>
              <a:t>Wykład Monograficzny I</a:t>
            </a:r>
            <a:br>
              <a:rPr lang="pl-PL" sz="4400" dirty="0"/>
            </a:br>
            <a:r>
              <a:rPr lang="pl-PL" sz="4400" dirty="0"/>
              <a:t>grupa 5</a:t>
            </a:r>
          </a:p>
        </p:txBody>
      </p:sp>
    </p:spTree>
    <p:extLst>
      <p:ext uri="{BB962C8B-B14F-4D97-AF65-F5344CB8AC3E}">
        <p14:creationId xmlns:p14="http://schemas.microsoft.com/office/powerpoint/2010/main" val="404882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B3FE0-8103-C281-783D-D81E9602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Krok 1:</a:t>
            </a:r>
            <a:br>
              <a:rPr lang="pl-PL" dirty="0"/>
            </a:br>
            <a:r>
              <a:rPr lang="pl-PL" dirty="0"/>
              <a:t>Negacja zbiorów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B66A8C8F-9939-2B98-9CE9-5057A69D5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574" y="2646668"/>
            <a:ext cx="5249558" cy="2595287"/>
          </a:xfrm>
        </p:spPr>
      </p:pic>
    </p:spTree>
    <p:extLst>
      <p:ext uri="{BB962C8B-B14F-4D97-AF65-F5344CB8AC3E}">
        <p14:creationId xmlns:p14="http://schemas.microsoft.com/office/powerpoint/2010/main" val="361825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2B020A-B2D6-C55D-0070-4647A22A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916" y="-158147"/>
            <a:ext cx="4076243" cy="6106273"/>
          </a:xfrm>
        </p:spPr>
        <p:txBody>
          <a:bodyPr/>
          <a:lstStyle/>
          <a:p>
            <a:pPr algn="ctr"/>
            <a:r>
              <a:rPr lang="pl-PL" dirty="0"/>
              <a:t>Krok 2:</a:t>
            </a:r>
            <a:br>
              <a:rPr lang="pl-PL" dirty="0"/>
            </a:br>
            <a:r>
              <a:rPr lang="pl-PL" dirty="0"/>
              <a:t>Obliczenie dla każdego zbioru miary podobieństwa z negacją oraz ich średnią arytmetyczną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5A2B441-B5A0-6603-E0FD-62BEDC765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25" y="320861"/>
            <a:ext cx="5906859" cy="5906859"/>
          </a:xfrm>
        </p:spPr>
      </p:pic>
    </p:spTree>
    <p:extLst>
      <p:ext uri="{BB962C8B-B14F-4D97-AF65-F5344CB8AC3E}">
        <p14:creationId xmlns:p14="http://schemas.microsoft.com/office/powerpoint/2010/main" val="339628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AFCBFB-7101-3D59-A370-B2C7D8D0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45" y="1234459"/>
            <a:ext cx="8078709" cy="53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2175972-D33D-0E36-9BE4-4C18FEF2FD80}"/>
              </a:ext>
            </a:extLst>
          </p:cNvPr>
          <p:cNvSpPr txBox="1"/>
          <p:nvPr/>
        </p:nvSpPr>
        <p:spPr>
          <a:xfrm>
            <a:off x="1068308" y="452673"/>
            <a:ext cx="976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PRZYKŁADOWE OBLICZENIA DLA ZBIORU ROZMYTEGO A</a:t>
            </a:r>
          </a:p>
        </p:txBody>
      </p:sp>
    </p:spTree>
    <p:extLst>
      <p:ext uri="{BB962C8B-B14F-4D97-AF65-F5344CB8AC3E}">
        <p14:creationId xmlns:p14="http://schemas.microsoft.com/office/powerpoint/2010/main" val="134231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06428-E464-4A6C-AC80-35313081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Krok 3:</a:t>
            </a:r>
            <a:br>
              <a:rPr lang="pl-PL" dirty="0"/>
            </a:br>
            <a:r>
              <a:rPr lang="pl-PL" dirty="0"/>
              <a:t>Definicja funkcji sortującej wartości entropii zbiorów według porządku </a:t>
            </a:r>
            <a:r>
              <a:rPr lang="pl-PL" dirty="0" err="1"/>
              <a:t>possible</a:t>
            </a:r>
            <a:r>
              <a:rPr lang="pl-PL" dirty="0"/>
              <a:t> oraz wypisanie tych wartości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FBDFCDA-A3A2-E632-3D22-89672739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26" y="2319992"/>
            <a:ext cx="8183371" cy="398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C2605F-22C9-7B95-EB0E-19C77D63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Krok 4:</a:t>
            </a:r>
            <a:br>
              <a:rPr lang="pl-PL" dirty="0"/>
            </a:br>
            <a:r>
              <a:rPr lang="pl-PL" dirty="0"/>
              <a:t>Utworzenie wykresu z posortowanymi entropiami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474FDFB-FAD0-9516-C5A9-6B853EB1F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513" y="2467769"/>
            <a:ext cx="7543800" cy="3105150"/>
          </a:xfrm>
        </p:spPr>
      </p:pic>
    </p:spTree>
    <p:extLst>
      <p:ext uri="{BB962C8B-B14F-4D97-AF65-F5344CB8AC3E}">
        <p14:creationId xmlns:p14="http://schemas.microsoft.com/office/powerpoint/2010/main" val="98180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67295D-5476-C371-0BC5-69485AE0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4" y="890122"/>
            <a:ext cx="9905998" cy="1478570"/>
          </a:xfrm>
        </p:spPr>
        <p:txBody>
          <a:bodyPr/>
          <a:lstStyle/>
          <a:p>
            <a:pPr algn="ctr"/>
            <a:r>
              <a:rPr lang="pl-PL" dirty="0"/>
              <a:t>Wyniki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E5BD600-F688-A318-86FD-4A2950F10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62" y="3067050"/>
            <a:ext cx="9639300" cy="723900"/>
          </a:xfrm>
        </p:spPr>
      </p:pic>
    </p:spTree>
    <p:extLst>
      <p:ext uri="{BB962C8B-B14F-4D97-AF65-F5344CB8AC3E}">
        <p14:creationId xmlns:p14="http://schemas.microsoft.com/office/powerpoint/2010/main" val="208127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3D57C4-7E47-AB92-A982-1ED7A788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Wykres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AC662F5-CEAA-2DEC-9621-782EE2F84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42" y="1810106"/>
            <a:ext cx="6717246" cy="45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3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DB600-337F-4D78-C62B-A78ADAFF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800"/>
            <a:ext cx="9905998" cy="1905000"/>
          </a:xfrm>
        </p:spPr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F0845A-CD08-A4A2-5340-2BE41020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22" y="2666999"/>
            <a:ext cx="11362099" cy="3124201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Projekt wykonali: Michał Pilecki, Maciej Umiński, Jakub Opar, Łukasz Śliwa i Mateusz Sondej</a:t>
            </a:r>
          </a:p>
        </p:txBody>
      </p:sp>
    </p:spTree>
    <p:extLst>
      <p:ext uri="{BB962C8B-B14F-4D97-AF65-F5344CB8AC3E}">
        <p14:creationId xmlns:p14="http://schemas.microsoft.com/office/powerpoint/2010/main" val="32575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27297-1FE1-356D-068F-4E446A1B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Zadanie do rozwiązania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69EBF4A-20A4-9DC0-7D20-3834E0FFB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39" y="1814920"/>
            <a:ext cx="6684746" cy="4284117"/>
          </a:xfrm>
        </p:spPr>
      </p:pic>
    </p:spTree>
    <p:extLst>
      <p:ext uri="{BB962C8B-B14F-4D97-AF65-F5344CB8AC3E}">
        <p14:creationId xmlns:p14="http://schemas.microsoft.com/office/powerpoint/2010/main" val="9813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7C9AAB-EECB-20FD-0AC1-E096BABA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40" y="609600"/>
            <a:ext cx="10538233" cy="1905000"/>
          </a:xfrm>
        </p:spPr>
        <p:txBody>
          <a:bodyPr/>
          <a:lstStyle/>
          <a:p>
            <a:r>
              <a:rPr lang="pl-PL" dirty="0"/>
              <a:t>Definicja przedziałowych zbiorów rozmytych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F6F16595-F2DE-CEF2-6D52-EAB74EB68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409825"/>
            <a:ext cx="6400800" cy="2038350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C2B22A63-135A-7025-6A7E-3AA8C3D6F041}"/>
              </a:ext>
            </a:extLst>
          </p:cNvPr>
          <p:cNvSpPr txBox="1"/>
          <p:nvPr/>
        </p:nvSpPr>
        <p:spPr>
          <a:xfrm>
            <a:off x="887240" y="5051834"/>
            <a:ext cx="107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Importujemy także moduł </a:t>
            </a:r>
            <a:r>
              <a:rPr lang="pl-PL" dirty="0" err="1"/>
              <a:t>pyplot</a:t>
            </a:r>
            <a:r>
              <a:rPr lang="pl-PL" dirty="0"/>
              <a:t> z biblioteki </a:t>
            </a:r>
            <a:r>
              <a:rPr lang="pl-PL" dirty="0" err="1"/>
              <a:t>matplotlib</a:t>
            </a:r>
            <a:r>
              <a:rPr lang="pl-PL" dirty="0"/>
              <a:t>, żeby później wypisać entropie tych zbiorów na wykresie</a:t>
            </a:r>
          </a:p>
        </p:txBody>
      </p:sp>
    </p:spTree>
    <p:extLst>
      <p:ext uri="{BB962C8B-B14F-4D97-AF65-F5344CB8AC3E}">
        <p14:creationId xmlns:p14="http://schemas.microsoft.com/office/powerpoint/2010/main" val="240757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73326-BF22-F5F1-E9AE-F505C692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49" y="238408"/>
            <a:ext cx="11407367" cy="1905000"/>
          </a:xfrm>
        </p:spPr>
        <p:txBody>
          <a:bodyPr>
            <a:normAutofit/>
          </a:bodyPr>
          <a:lstStyle/>
          <a:p>
            <a:r>
              <a:rPr lang="pl-PL" sz="2800" dirty="0"/>
              <a:t>Definicja negacji, agregacji i częściowego porządku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161007-628E-19F7-E5CD-98E748F24277}"/>
              </a:ext>
            </a:extLst>
          </p:cNvPr>
          <p:cNvSpPr txBox="1"/>
          <p:nvPr/>
        </p:nvSpPr>
        <p:spPr>
          <a:xfrm>
            <a:off x="1023043" y="5269117"/>
            <a:ext cx="1041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Negacja - Oblicza negację danego przedziału, czyli odwraca wartości przedziału względem 1.</a:t>
            </a:r>
          </a:p>
          <a:p>
            <a:r>
              <a:rPr lang="pl-PL" dirty="0"/>
              <a:t>Agregacja - Oblicza średnią dwóch przedziałów, zarówno dolnych jak i górnych granic.</a:t>
            </a:r>
          </a:p>
          <a:p>
            <a:r>
              <a:rPr lang="pl-PL" dirty="0"/>
              <a:t>Porządek częściowy - Sprawdza, czy jeden przedział jest w całości mniejszy lub równy drugiemu przedziałowi.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A38F2C56-A84B-2B57-86AA-36699534C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651" y="1574447"/>
            <a:ext cx="6200775" cy="3533775"/>
          </a:xfrm>
        </p:spPr>
      </p:pic>
    </p:spTree>
    <p:extLst>
      <p:ext uri="{BB962C8B-B14F-4D97-AF65-F5344CB8AC3E}">
        <p14:creationId xmlns:p14="http://schemas.microsoft.com/office/powerpoint/2010/main" val="217681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8FAC3B-83E9-FC38-9588-0F35238C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funkcji </a:t>
            </a:r>
            <a:r>
              <a:rPr lang="pl-PL" dirty="0" err="1"/>
              <a:t>possible_order</a:t>
            </a:r>
            <a:r>
              <a:rPr lang="pl-PL" dirty="0"/>
              <a:t> oraz </a:t>
            </a:r>
            <a:r>
              <a:rPr lang="pl-PL" dirty="0" err="1"/>
              <a:t>width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4C78E9C-6B60-906A-B63F-5AA0EE24C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076" y="1991990"/>
            <a:ext cx="5384671" cy="2768923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E15DFC1-F383-78F6-CF24-CFD2128A1810}"/>
              </a:ext>
            </a:extLst>
          </p:cNvPr>
          <p:cNvSpPr txBox="1"/>
          <p:nvPr/>
        </p:nvSpPr>
        <p:spPr>
          <a:xfrm>
            <a:off x="914400" y="5024673"/>
            <a:ext cx="10954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</a:t>
            </a:r>
            <a:r>
              <a:rPr lang="pl-PL" dirty="0" err="1"/>
              <a:t>possible_order</a:t>
            </a:r>
            <a:r>
              <a:rPr lang="pl-PL" dirty="0"/>
              <a:t>, sprawdza, czy porządek </a:t>
            </a:r>
            <a:r>
              <a:rPr lang="pl-PL" dirty="0" err="1"/>
              <a:t>possible</a:t>
            </a:r>
            <a:r>
              <a:rPr lang="pl-PL" dirty="0"/>
              <a:t> jest możliwy w obie strony dwóch przedziałów, zwraca wartość True, jeżeli warunek jest spełniony, a </a:t>
            </a:r>
            <a:r>
              <a:rPr lang="pl-PL" dirty="0" err="1"/>
              <a:t>False</a:t>
            </a:r>
            <a:r>
              <a:rPr lang="pl-PL" dirty="0"/>
              <a:t> w przeciwnym razie.</a:t>
            </a:r>
          </a:p>
          <a:p>
            <a:r>
              <a:rPr lang="pl-PL" dirty="0"/>
              <a:t>Funkcja </a:t>
            </a:r>
            <a:r>
              <a:rPr lang="pl-PL" dirty="0" err="1"/>
              <a:t>width</a:t>
            </a:r>
            <a:r>
              <a:rPr lang="pl-PL" dirty="0"/>
              <a:t> oblicza szerokość przedziału.</a:t>
            </a:r>
          </a:p>
        </p:txBody>
      </p:sp>
    </p:spTree>
    <p:extLst>
      <p:ext uri="{BB962C8B-B14F-4D97-AF65-F5344CB8AC3E}">
        <p14:creationId xmlns:p14="http://schemas.microsoft.com/office/powerpoint/2010/main" val="56685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CA8F38-4085-16E7-5893-3558ACCF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8395"/>
            <a:ext cx="9905998" cy="1478570"/>
          </a:xfrm>
        </p:spPr>
        <p:txBody>
          <a:bodyPr/>
          <a:lstStyle/>
          <a:p>
            <a:pPr algn="ctr"/>
            <a:r>
              <a:rPr lang="pl-PL" dirty="0"/>
              <a:t>Miara pierwszeństwa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A4B3900-F2C7-0371-2E04-1B9FCDDD6FD5}"/>
              </a:ext>
            </a:extLst>
          </p:cNvPr>
          <p:cNvSpPr txBox="1"/>
          <p:nvPr/>
        </p:nvSpPr>
        <p:spPr>
          <a:xfrm>
            <a:off x="742384" y="4798336"/>
            <a:ext cx="1129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if</a:t>
            </a:r>
            <a:r>
              <a:rPr lang="pl-PL" dirty="0"/>
              <a:t> x == y: Jeśli przedziały są identyczne, funkcja zwraca miarę pierwszeństwa opartą na długości przedziału.</a:t>
            </a:r>
          </a:p>
          <a:p>
            <a:r>
              <a:rPr lang="pl-PL" dirty="0" err="1"/>
              <a:t>elif</a:t>
            </a:r>
            <a:r>
              <a:rPr lang="pl-PL" dirty="0"/>
              <a:t> </a:t>
            </a:r>
            <a:r>
              <a:rPr lang="pl-PL" dirty="0" err="1"/>
              <a:t>porzadek_czesciowy</a:t>
            </a:r>
            <a:r>
              <a:rPr lang="pl-PL" dirty="0"/>
              <a:t>(x, y): Jeśli przedział x jest w całości mniejszy lub równy przedziałowi y, funkcja zwraca [1, 1].</a:t>
            </a:r>
          </a:p>
          <a:p>
            <a:r>
              <a:rPr lang="pl-PL" dirty="0" err="1"/>
              <a:t>else</a:t>
            </a:r>
            <a:r>
              <a:rPr lang="pl-PL" dirty="0"/>
              <a:t>: W przeciwnym razie, funkcja oblicza miarę pierwszeństwa na podstawie wzorów i zwraca odpowiednie wartości.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D0BD8FA-BB69-6A41-7DC7-089083DA4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1906965"/>
            <a:ext cx="5276850" cy="2609850"/>
          </a:xfrm>
        </p:spPr>
      </p:pic>
    </p:spTree>
    <p:extLst>
      <p:ext uri="{BB962C8B-B14F-4D97-AF65-F5344CB8AC3E}">
        <p14:creationId xmlns:p14="http://schemas.microsoft.com/office/powerpoint/2010/main" val="241188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0F529B-C0FD-6B5F-4371-CADAD998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Miara podobieństwa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D695541-B60D-931A-C23E-3539E237CC7E}"/>
              </a:ext>
            </a:extLst>
          </p:cNvPr>
          <p:cNvSpPr txBox="1"/>
          <p:nvPr/>
        </p:nvSpPr>
        <p:spPr>
          <a:xfrm>
            <a:off x="1358021" y="4870764"/>
            <a:ext cx="1012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</a:t>
            </a:r>
            <a:r>
              <a:rPr lang="pl-PL" dirty="0" err="1"/>
              <a:t>similarity</a:t>
            </a:r>
            <a:r>
              <a:rPr lang="pl-PL" dirty="0"/>
              <a:t> oblicza miary podobieństwa między przedziałami z listy A, a ich negacjami z listy AN.</a:t>
            </a:r>
          </a:p>
          <a:p>
            <a:r>
              <a:rPr lang="pl-PL" dirty="0"/>
              <a:t>Wykorzystuje do tego funkcję </a:t>
            </a:r>
            <a:r>
              <a:rPr lang="pl-PL" dirty="0" err="1"/>
              <a:t>precedence</a:t>
            </a:r>
            <a:r>
              <a:rPr lang="pl-PL" dirty="0"/>
              <a:t>, która oblicza miary pierwszeństwa dla par przedziałów.</a:t>
            </a:r>
          </a:p>
          <a:p>
            <a:r>
              <a:rPr lang="pl-PL" dirty="0"/>
              <a:t>Miary podobieństwa są przechowywane w liście „</a:t>
            </a:r>
            <a:r>
              <a:rPr lang="pl-PL" dirty="0" err="1"/>
              <a:t>s_values</a:t>
            </a:r>
            <a:r>
              <a:rPr lang="pl-PL" dirty="0"/>
              <a:t>” i zwracane jako wynik.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E5428E5-D299-5148-DD0A-6B97B0568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856" y="1863823"/>
            <a:ext cx="6921112" cy="2781906"/>
          </a:xfrm>
        </p:spPr>
      </p:pic>
    </p:spTree>
    <p:extLst>
      <p:ext uri="{BB962C8B-B14F-4D97-AF65-F5344CB8AC3E}">
        <p14:creationId xmlns:p14="http://schemas.microsoft.com/office/powerpoint/2010/main" val="130466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9620E6-C35F-4B3E-F2D4-B0D9BD55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Definicja średniej z dwóch przedziałów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2A0C3B8-D1E3-261A-0273-819975BA2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42" y="2748229"/>
            <a:ext cx="9267515" cy="1590506"/>
          </a:xfrm>
        </p:spPr>
      </p:pic>
    </p:spTree>
    <p:extLst>
      <p:ext uri="{BB962C8B-B14F-4D97-AF65-F5344CB8AC3E}">
        <p14:creationId xmlns:p14="http://schemas.microsoft.com/office/powerpoint/2010/main" val="42829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91B79B-427B-F635-2559-524B4937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88" y="519066"/>
            <a:ext cx="11078424" cy="1680927"/>
          </a:xfrm>
        </p:spPr>
        <p:txBody>
          <a:bodyPr>
            <a:noAutofit/>
          </a:bodyPr>
          <a:lstStyle/>
          <a:p>
            <a:r>
              <a:rPr lang="pl-PL" sz="2400" dirty="0"/>
              <a:t>Funkcja przetwarza listę przedziałów poprzez iteracyjne obliczanie średniej dla par przedziałów, aż pozostanie tylko jeden przedział.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D51EE95-A5EC-4B90-1EC4-4654B18DB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9502" y="2387137"/>
            <a:ext cx="7010400" cy="2705100"/>
          </a:xfrm>
        </p:spPr>
      </p:pic>
    </p:spTree>
    <p:extLst>
      <p:ext uri="{BB962C8B-B14F-4D97-AF65-F5344CB8AC3E}">
        <p14:creationId xmlns:p14="http://schemas.microsoft.com/office/powerpoint/2010/main" val="1387002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267</TotalTime>
  <Words>347</Words>
  <Application>Microsoft Office PowerPoint</Application>
  <PresentationFormat>Panoramiczny</PresentationFormat>
  <Paragraphs>31</Paragraphs>
  <Slides>17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Aptos</vt:lpstr>
      <vt:lpstr>Arial</vt:lpstr>
      <vt:lpstr>Tw Cen MT</vt:lpstr>
      <vt:lpstr>Obwód</vt:lpstr>
      <vt:lpstr>Projekt Wykład Monograficzny I grupa 5</vt:lpstr>
      <vt:lpstr>Zadanie do rozwiązania</vt:lpstr>
      <vt:lpstr>Definicja przedziałowych zbiorów rozmytych</vt:lpstr>
      <vt:lpstr>Definicja negacji, agregacji i częściowego porządku</vt:lpstr>
      <vt:lpstr>Definicja funkcji possible_order oraz width</vt:lpstr>
      <vt:lpstr>Miara pierwszeństwa</vt:lpstr>
      <vt:lpstr>Miara podobieństwa</vt:lpstr>
      <vt:lpstr>Definicja średniej z dwóch przedziałów</vt:lpstr>
      <vt:lpstr>Funkcja przetwarza listę przedziałów poprzez iteracyjne obliczanie średniej dla par przedziałów, aż pozostanie tylko jeden przedział.</vt:lpstr>
      <vt:lpstr>Krok 1: Negacja zbiorów</vt:lpstr>
      <vt:lpstr>Krok 2: Obliczenie dla każdego zbioru miary podobieństwa z negacją oraz ich średnią arytmetyczną</vt:lpstr>
      <vt:lpstr>Prezentacja programu PowerPoint</vt:lpstr>
      <vt:lpstr>Krok 3: Definicja funkcji sortującej wartości entropii zbiorów według porządku possible oraz wypisanie tych wartości </vt:lpstr>
      <vt:lpstr>Krok 4: Utworzenie wykresu z posortowanymi entropiami</vt:lpstr>
      <vt:lpstr>Wyniki</vt:lpstr>
      <vt:lpstr>Wykres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Wykład Monograficzny I grupa 5</dc:title>
  <dc:creator>Mateusz Sondej</dc:creator>
  <cp:lastModifiedBy>Mateusz Sondej</cp:lastModifiedBy>
  <cp:revision>20</cp:revision>
  <dcterms:created xsi:type="dcterms:W3CDTF">2024-05-25T12:10:01Z</dcterms:created>
  <dcterms:modified xsi:type="dcterms:W3CDTF">2024-06-11T13:12:07Z</dcterms:modified>
</cp:coreProperties>
</file>