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0" r:id="rId5"/>
    <p:sldId id="266" r:id="rId6"/>
    <p:sldId id="263" r:id="rId7"/>
    <p:sldId id="261" r:id="rId8"/>
    <p:sldId id="258" r:id="rId9"/>
    <p:sldId id="264" r:id="rId10"/>
    <p:sldId id="268" r:id="rId11"/>
    <p:sldId id="259"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5/30/2022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5/30/2022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ithub.com/en/code-security/code-scanning" TargetMode="External"/><Relationship Id="rId2" Type="http://schemas.openxmlformats.org/officeDocument/2006/relationships/hyperlink" Target="https://docs.github.com/en/code-security/getting-started/adding-a-security-policy-to-your-repositor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ithub.com/en/code-security/getting-started/securing-your-organization" TargetMode="External"/><Relationship Id="rId2" Type="http://schemas.openxmlformats.org/officeDocument/2006/relationships/hyperlink" Target="https://docs.github.com/en/organizations/managing-peoples-access-to-your-organization-with-roles/roles-in-an-organizatio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rosoft/PowerShellForGitHu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hyperlink" Target="https://docs.github.com/en/repositories/creating-and-managing-repositori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ithub.com/en/r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github.com/en/repositories/configuring-branches-and-merges-in-your-repository/defining-the-mergeability-of-pull-requests/managing-a-branch-protection-ru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4ED6-915D-3384-7E3F-0BC6E75CCC6C}"/>
              </a:ext>
            </a:extLst>
          </p:cNvPr>
          <p:cNvSpPr>
            <a:spLocks noGrp="1"/>
          </p:cNvSpPr>
          <p:nvPr>
            <p:ph type="ctrTitle"/>
          </p:nvPr>
        </p:nvSpPr>
        <p:spPr/>
        <p:txBody>
          <a:bodyPr/>
          <a:lstStyle/>
          <a:p>
            <a:r>
              <a:rPr lang="en-US" dirty="0"/>
              <a:t>A GitHub Journey </a:t>
            </a:r>
          </a:p>
        </p:txBody>
      </p:sp>
      <p:sp>
        <p:nvSpPr>
          <p:cNvPr id="3" name="Subtitle 2">
            <a:extLst>
              <a:ext uri="{FF2B5EF4-FFF2-40B4-BE49-F238E27FC236}">
                <a16:creationId xmlns:a16="http://schemas.microsoft.com/office/drawing/2014/main" id="{2800A79E-9D78-B0E6-4594-8DA6729AA43B}"/>
              </a:ext>
            </a:extLst>
          </p:cNvPr>
          <p:cNvSpPr>
            <a:spLocks noGrp="1"/>
          </p:cNvSpPr>
          <p:nvPr>
            <p:ph type="subTitle" idx="1"/>
          </p:nvPr>
        </p:nvSpPr>
        <p:spPr/>
        <p:txBody>
          <a:bodyPr/>
          <a:lstStyle/>
          <a:p>
            <a:r>
              <a:rPr lang="en-US" dirty="0"/>
              <a:t>GitHub Example Customer Statement</a:t>
            </a:r>
          </a:p>
        </p:txBody>
      </p:sp>
    </p:spTree>
    <p:extLst>
      <p:ext uri="{BB962C8B-B14F-4D97-AF65-F5344CB8AC3E}">
        <p14:creationId xmlns:p14="http://schemas.microsoft.com/office/powerpoint/2010/main" val="258942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3A62-C84E-1EE4-7D8A-88B1C06126E5}"/>
              </a:ext>
            </a:extLst>
          </p:cNvPr>
          <p:cNvSpPr>
            <a:spLocks noGrp="1"/>
          </p:cNvSpPr>
          <p:nvPr>
            <p:ph type="title"/>
          </p:nvPr>
        </p:nvSpPr>
        <p:spPr/>
        <p:txBody>
          <a:bodyPr/>
          <a:lstStyle/>
          <a:p>
            <a:r>
              <a:rPr lang="en-US" dirty="0"/>
              <a:t>Making the Repository Template</a:t>
            </a:r>
          </a:p>
        </p:txBody>
      </p:sp>
      <p:sp>
        <p:nvSpPr>
          <p:cNvPr id="3" name="Content Placeholder 2">
            <a:extLst>
              <a:ext uri="{FF2B5EF4-FFF2-40B4-BE49-F238E27FC236}">
                <a16:creationId xmlns:a16="http://schemas.microsoft.com/office/drawing/2014/main" id="{480EBFB7-9071-763D-7E55-C64110365A95}"/>
              </a:ext>
            </a:extLst>
          </p:cNvPr>
          <p:cNvSpPr>
            <a:spLocks noGrp="1"/>
          </p:cNvSpPr>
          <p:nvPr>
            <p:ph idx="1"/>
          </p:nvPr>
        </p:nvSpPr>
        <p:spPr/>
        <p:txBody>
          <a:bodyPr/>
          <a:lstStyle/>
          <a:p>
            <a:r>
              <a:rPr lang="en-US" dirty="0">
                <a:solidFill>
                  <a:schemeClr val="bg1"/>
                </a:solidFill>
              </a:rPr>
              <a:t>Once I have completed the basic setup for the this repository then I can mark that as a template, so that new ones created would have an easy way to standardize settings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77284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7FCB-5EE9-0190-1933-D8DA06C2388A}"/>
              </a:ext>
            </a:extLst>
          </p:cNvPr>
          <p:cNvSpPr>
            <a:spLocks noGrp="1"/>
          </p:cNvSpPr>
          <p:nvPr>
            <p:ph type="title"/>
          </p:nvPr>
        </p:nvSpPr>
        <p:spPr/>
        <p:txBody>
          <a:bodyPr/>
          <a:lstStyle/>
          <a:p>
            <a:r>
              <a:rPr lang="en-US" dirty="0"/>
              <a:t>Code Protection </a:t>
            </a:r>
          </a:p>
        </p:txBody>
      </p:sp>
      <p:sp>
        <p:nvSpPr>
          <p:cNvPr id="3" name="Content Placeholder 2">
            <a:extLst>
              <a:ext uri="{FF2B5EF4-FFF2-40B4-BE49-F238E27FC236}">
                <a16:creationId xmlns:a16="http://schemas.microsoft.com/office/drawing/2014/main" id="{257F6CD2-AB7B-B593-7AC0-9BDA7898DACD}"/>
              </a:ext>
            </a:extLst>
          </p:cNvPr>
          <p:cNvSpPr>
            <a:spLocks noGrp="1"/>
          </p:cNvSpPr>
          <p:nvPr>
            <p:ph idx="1"/>
          </p:nvPr>
        </p:nvSpPr>
        <p:spPr/>
        <p:txBody>
          <a:bodyPr/>
          <a:lstStyle/>
          <a:p>
            <a:pPr marL="0" indent="0">
              <a:buNone/>
            </a:pPr>
            <a:r>
              <a:rPr lang="en-US" sz="1400" dirty="0">
                <a:solidFill>
                  <a:schemeClr val="bg1"/>
                </a:solidFill>
              </a:rPr>
              <a:t>Added the Security Policy to the template repository</a:t>
            </a:r>
          </a:p>
          <a:p>
            <a:pPr marL="0" indent="0">
              <a:buNone/>
            </a:pPr>
            <a:r>
              <a:rPr lang="en-US" sz="1400" dirty="0">
                <a:hlinkClick r:id="rId2"/>
              </a:rPr>
              <a:t>Adding a security policy to your repository - GitHub Docs</a:t>
            </a:r>
            <a:endParaRPr lang="en-US" dirty="0">
              <a:solidFill>
                <a:schemeClr val="bg1"/>
              </a:solidFill>
            </a:endParaRPr>
          </a:p>
          <a:p>
            <a:pPr marL="0" indent="0">
              <a:buNone/>
            </a:pPr>
            <a:r>
              <a:rPr lang="en-US" sz="1400" dirty="0">
                <a:solidFill>
                  <a:schemeClr val="bg1"/>
                </a:solidFill>
              </a:rPr>
              <a:t>Here is my link to the documentation on “Code Scanning”</a:t>
            </a:r>
          </a:p>
          <a:p>
            <a:pPr marL="0" indent="0">
              <a:buNone/>
            </a:pPr>
            <a:r>
              <a:rPr lang="en-US" sz="1400" dirty="0">
                <a:hlinkClick r:id="rId3"/>
              </a:rPr>
              <a:t>Finding</a:t>
            </a:r>
            <a:r>
              <a:rPr lang="en-US" sz="2000" dirty="0">
                <a:hlinkClick r:id="rId3"/>
              </a:rPr>
              <a:t> </a:t>
            </a:r>
            <a:r>
              <a:rPr lang="en-US" sz="1400" dirty="0">
                <a:hlinkClick r:id="rId3"/>
              </a:rPr>
              <a:t>security vulnerabilities and errors in your code with code scanning - GitHub Docs</a:t>
            </a:r>
            <a:endParaRPr lang="en-US" sz="1400" dirty="0"/>
          </a:p>
          <a:p>
            <a:pPr marL="0" indent="0">
              <a:buNone/>
            </a:pPr>
            <a:r>
              <a:rPr lang="en-US" sz="1400" dirty="0">
                <a:solidFill>
                  <a:schemeClr val="bg1"/>
                </a:solidFill>
              </a:rPr>
              <a:t>Managing Dependency Review</a:t>
            </a:r>
          </a:p>
          <a:p>
            <a:pPr marL="0" indent="0">
              <a:buNone/>
            </a:pPr>
            <a:r>
              <a:rPr lang="en-US" sz="1400" dirty="0">
                <a:solidFill>
                  <a:schemeClr val="bg1"/>
                </a:solidFill>
              </a:rPr>
              <a:t>This isn’t available for the free versions on private but enabled on all public versions as moved more towards that </a:t>
            </a:r>
          </a:p>
          <a:p>
            <a:endParaRPr lang="en-US" dirty="0">
              <a:solidFill>
                <a:schemeClr val="bg1"/>
              </a:solidFill>
            </a:endParaRPr>
          </a:p>
        </p:txBody>
      </p:sp>
    </p:spTree>
    <p:extLst>
      <p:ext uri="{BB962C8B-B14F-4D97-AF65-F5344CB8AC3E}">
        <p14:creationId xmlns:p14="http://schemas.microsoft.com/office/powerpoint/2010/main" val="72507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426E-556D-AFDB-7CBA-F6C16AD48528}"/>
              </a:ext>
            </a:extLst>
          </p:cNvPr>
          <p:cNvSpPr>
            <a:spLocks noGrp="1"/>
          </p:cNvSpPr>
          <p:nvPr>
            <p:ph type="title"/>
          </p:nvPr>
        </p:nvSpPr>
        <p:spPr/>
        <p:txBody>
          <a:bodyPr/>
          <a:lstStyle/>
          <a:p>
            <a:r>
              <a:rPr lang="en-US" dirty="0"/>
              <a:t>Webhook and Notification </a:t>
            </a:r>
          </a:p>
        </p:txBody>
      </p:sp>
      <p:sp>
        <p:nvSpPr>
          <p:cNvPr id="3" name="Content Placeholder 2">
            <a:extLst>
              <a:ext uri="{FF2B5EF4-FFF2-40B4-BE49-F238E27FC236}">
                <a16:creationId xmlns:a16="http://schemas.microsoft.com/office/drawing/2014/main" id="{8A267015-E731-FE10-FA9D-C022629B2B0B}"/>
              </a:ext>
            </a:extLst>
          </p:cNvPr>
          <p:cNvSpPr>
            <a:spLocks noGrp="1"/>
          </p:cNvSpPr>
          <p:nvPr>
            <p:ph idx="1"/>
          </p:nvPr>
        </p:nvSpPr>
        <p:spPr>
          <a:xfrm>
            <a:off x="680322" y="2336873"/>
            <a:ext cx="3581128" cy="3882772"/>
          </a:xfrm>
        </p:spPr>
        <p:txBody>
          <a:bodyPr>
            <a:normAutofit/>
          </a:bodyPr>
          <a:lstStyle/>
          <a:p>
            <a:r>
              <a:rPr lang="en-US" sz="2000" dirty="0">
                <a:solidFill>
                  <a:schemeClr val="bg1"/>
                </a:solidFill>
              </a:rPr>
              <a:t>I ran out of time to do this exercise the thought was to spin up a logic app in my MSDN subscription and use that to create a actions rules for events that are sent from GitHub webhooks</a:t>
            </a:r>
          </a:p>
          <a:p>
            <a:endParaRPr lang="en-US" dirty="0">
              <a:solidFill>
                <a:schemeClr val="bg1"/>
              </a:solidFill>
            </a:endParaRPr>
          </a:p>
          <a:p>
            <a:r>
              <a:rPr lang="en-US" sz="1800" dirty="0">
                <a:solidFill>
                  <a:schemeClr val="bg1"/>
                </a:solidFill>
              </a:rPr>
              <a:t>Of course base events are sent already like the example here</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540A3489-57AC-3EE5-3A0A-DEF2BA6B5315}"/>
              </a:ext>
            </a:extLst>
          </p:cNvPr>
          <p:cNvPicPr>
            <a:picLocks noChangeAspect="1"/>
          </p:cNvPicPr>
          <p:nvPr/>
        </p:nvPicPr>
        <p:blipFill>
          <a:blip r:embed="rId2"/>
          <a:stretch>
            <a:fillRect/>
          </a:stretch>
        </p:blipFill>
        <p:spPr>
          <a:xfrm>
            <a:off x="4877953" y="2268748"/>
            <a:ext cx="2723628" cy="3743864"/>
          </a:xfrm>
          <a:prstGeom prst="rect">
            <a:avLst/>
          </a:prstGeom>
        </p:spPr>
      </p:pic>
    </p:spTree>
    <p:extLst>
      <p:ext uri="{BB962C8B-B14F-4D97-AF65-F5344CB8AC3E}">
        <p14:creationId xmlns:p14="http://schemas.microsoft.com/office/powerpoint/2010/main" val="3796011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B20B-3040-DA65-BCB7-2946EBAEB75D}"/>
              </a:ext>
            </a:extLst>
          </p:cNvPr>
          <p:cNvSpPr>
            <a:spLocks noGrp="1"/>
          </p:cNvSpPr>
          <p:nvPr>
            <p:ph type="title"/>
          </p:nvPr>
        </p:nvSpPr>
        <p:spPr/>
        <p:txBody>
          <a:bodyPr/>
          <a:lstStyle/>
          <a:p>
            <a:r>
              <a:rPr lang="en-US" dirty="0"/>
              <a:t>Customer Statement</a:t>
            </a:r>
          </a:p>
        </p:txBody>
      </p:sp>
      <p:sp>
        <p:nvSpPr>
          <p:cNvPr id="3" name="Content Placeholder 2">
            <a:extLst>
              <a:ext uri="{FF2B5EF4-FFF2-40B4-BE49-F238E27FC236}">
                <a16:creationId xmlns:a16="http://schemas.microsoft.com/office/drawing/2014/main" id="{4734092D-3CDF-32BF-D5E4-DC03564BCDF3}"/>
              </a:ext>
            </a:extLst>
          </p:cNvPr>
          <p:cNvSpPr>
            <a:spLocks noGrp="1"/>
          </p:cNvSpPr>
          <p:nvPr>
            <p:ph idx="1"/>
          </p:nvPr>
        </p:nvSpPr>
        <p:spPr/>
        <p:txBody>
          <a:bodyPr/>
          <a:lstStyle/>
          <a:p>
            <a:r>
              <a:rPr lang="en-US" b="0" i="0" dirty="0">
                <a:solidFill>
                  <a:srgbClr val="222222"/>
                </a:solidFill>
                <a:effectLst/>
                <a:latin typeface="Arial" panose="020B0604020202020204" pitchFamily="34" charset="0"/>
              </a:rPr>
              <a:t>Our security team is asking for help ensuring proper reviews are being done to code being added into our repositories. We have hundreds of repositories in our organization. What is the best way we can achieve at scale? We are new to some of the out-of-the-box settings and the GitHub API. Can you please help us create a solution that will accomplish this for our security team?</a:t>
            </a:r>
            <a:endParaRPr lang="en-US" dirty="0"/>
          </a:p>
        </p:txBody>
      </p:sp>
    </p:spTree>
    <p:extLst>
      <p:ext uri="{BB962C8B-B14F-4D97-AF65-F5344CB8AC3E}">
        <p14:creationId xmlns:p14="http://schemas.microsoft.com/office/powerpoint/2010/main" val="2675018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D7A9-445D-9478-D17C-DAFF1988E310}"/>
              </a:ext>
            </a:extLst>
          </p:cNvPr>
          <p:cNvSpPr>
            <a:spLocks noGrp="1"/>
          </p:cNvSpPr>
          <p:nvPr>
            <p:ph type="title"/>
          </p:nvPr>
        </p:nvSpPr>
        <p:spPr/>
        <p:txBody>
          <a:bodyPr/>
          <a:lstStyle/>
          <a:p>
            <a:r>
              <a:rPr lang="en-US" dirty="0"/>
              <a:t>Organization Policy </a:t>
            </a:r>
          </a:p>
        </p:txBody>
      </p:sp>
      <p:sp>
        <p:nvSpPr>
          <p:cNvPr id="3" name="Content Placeholder 2">
            <a:extLst>
              <a:ext uri="{FF2B5EF4-FFF2-40B4-BE49-F238E27FC236}">
                <a16:creationId xmlns:a16="http://schemas.microsoft.com/office/drawing/2014/main" id="{D991D31B-EF77-857B-5778-A8BDF395A6B3}"/>
              </a:ext>
            </a:extLst>
          </p:cNvPr>
          <p:cNvSpPr>
            <a:spLocks noGrp="1"/>
          </p:cNvSpPr>
          <p:nvPr>
            <p:ph idx="1"/>
          </p:nvPr>
        </p:nvSpPr>
        <p:spPr>
          <a:xfrm>
            <a:off x="680321" y="2336873"/>
            <a:ext cx="6220811" cy="3599316"/>
          </a:xfrm>
        </p:spPr>
        <p:txBody>
          <a:bodyPr>
            <a:normAutofit fontScale="70000" lnSpcReduction="20000"/>
          </a:bodyPr>
          <a:lstStyle/>
          <a:p>
            <a:pPr marL="0" indent="0">
              <a:buNone/>
            </a:pPr>
            <a:r>
              <a:rPr lang="en-US" dirty="0">
                <a:solidFill>
                  <a:schemeClr val="bg1"/>
                </a:solidFill>
              </a:rPr>
              <a:t>Roles </a:t>
            </a:r>
          </a:p>
          <a:p>
            <a:pPr marL="0" indent="0">
              <a:buNone/>
            </a:pPr>
            <a:r>
              <a:rPr lang="en-US" sz="1500" dirty="0">
                <a:solidFill>
                  <a:schemeClr val="bg1"/>
                </a:solidFill>
              </a:rPr>
              <a:t>I didn’t setup any of these roles but It certainly is a good practice to setup roles on the organization level to limit scope to least privilege model</a:t>
            </a:r>
          </a:p>
          <a:p>
            <a:pPr marL="0" indent="0">
              <a:buNone/>
            </a:pPr>
            <a:r>
              <a:rPr lang="en-US" sz="1500" dirty="0">
                <a:solidFill>
                  <a:schemeClr val="bg1"/>
                </a:solidFill>
              </a:rPr>
              <a:t>Link - </a:t>
            </a:r>
            <a:r>
              <a:rPr lang="en-US" sz="1500" dirty="0">
                <a:solidFill>
                  <a:schemeClr val="bg1"/>
                </a:solidFill>
                <a:hlinkClick r:id="rId2">
                  <a:extLst>
                    <a:ext uri="{A12FA001-AC4F-418D-AE19-62706E023703}">
                      <ahyp:hlinkClr xmlns:ahyp="http://schemas.microsoft.com/office/drawing/2018/hyperlinkcolor" val="tx"/>
                    </a:ext>
                  </a:extLst>
                </a:hlinkClick>
              </a:rPr>
              <a:t>Roles in an organization - GitHub Docs</a:t>
            </a:r>
            <a:endParaRPr lang="en-US" sz="1500"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rPr>
              <a:t>Organizational – Policy – My example </a:t>
            </a:r>
          </a:p>
          <a:p>
            <a:pPr marL="0" indent="0">
              <a:buNone/>
            </a:pPr>
            <a:r>
              <a:rPr lang="en-US" sz="1400" dirty="0">
                <a:solidFill>
                  <a:schemeClr val="bg1"/>
                </a:solidFill>
              </a:rPr>
              <a:t>Several options available and the important thing is that the check box for the “automatically enable for new repositories”</a:t>
            </a:r>
          </a:p>
          <a:p>
            <a:pPr marL="0" indent="0">
              <a:buNone/>
            </a:pPr>
            <a:r>
              <a:rPr lang="en-US" sz="1400" dirty="0">
                <a:solidFill>
                  <a:schemeClr val="bg1"/>
                </a:solidFill>
              </a:rPr>
              <a:t>Dependabot alerts – Automatically scans for  vulnerabilities (public enabled by default private has restrictions)</a:t>
            </a:r>
          </a:p>
          <a:p>
            <a:pPr marL="0" indent="0">
              <a:buNone/>
            </a:pPr>
            <a:r>
              <a:rPr lang="en-US" sz="1400" dirty="0">
                <a:solidFill>
                  <a:schemeClr val="bg1"/>
                </a:solidFill>
              </a:rPr>
              <a:t>Dependency Graph – shows the dependency vulnerabilities (public enabled by default private has restrictions)</a:t>
            </a:r>
          </a:p>
          <a:p>
            <a:pPr marL="0" indent="0">
              <a:buNone/>
            </a:pPr>
            <a:r>
              <a:rPr lang="en-US" sz="1400" dirty="0">
                <a:solidFill>
                  <a:schemeClr val="bg1"/>
                </a:solidFill>
              </a:rPr>
              <a:t>Secret Scanning – scans for secrets that are in the repositories this is a advanced feature or enterprise feature</a:t>
            </a:r>
          </a:p>
          <a:p>
            <a:pPr marL="0" indent="0">
              <a:buNone/>
            </a:pPr>
            <a:r>
              <a:rPr lang="en-US" sz="1500" dirty="0">
                <a:solidFill>
                  <a:schemeClr val="bg1"/>
                </a:solidFill>
                <a:hlinkClick r:id="rId3">
                  <a:extLst>
                    <a:ext uri="{A12FA001-AC4F-418D-AE19-62706E023703}">
                      <ahyp:hlinkClr xmlns:ahyp="http://schemas.microsoft.com/office/drawing/2018/hyperlinkcolor" val="tx"/>
                    </a:ext>
                  </a:extLst>
                </a:hlinkClick>
              </a:rPr>
              <a:t>Link - Securing your organization - GitHub Docs</a:t>
            </a:r>
            <a:endParaRPr lang="en-US" dirty="0">
              <a:solidFill>
                <a:schemeClr val="bg1"/>
              </a:solidFill>
            </a:endParaRPr>
          </a:p>
          <a:p>
            <a:pPr marL="0" indent="0">
              <a:buNone/>
            </a:pPr>
            <a:r>
              <a:rPr lang="en-US" dirty="0"/>
              <a:t>	</a:t>
            </a:r>
          </a:p>
        </p:txBody>
      </p:sp>
      <p:pic>
        <p:nvPicPr>
          <p:cNvPr id="5" name="Picture 4">
            <a:extLst>
              <a:ext uri="{FF2B5EF4-FFF2-40B4-BE49-F238E27FC236}">
                <a16:creationId xmlns:a16="http://schemas.microsoft.com/office/drawing/2014/main" id="{3D716140-77F6-D0C4-1E43-A3422FA91B60}"/>
              </a:ext>
            </a:extLst>
          </p:cNvPr>
          <p:cNvPicPr>
            <a:picLocks noChangeAspect="1"/>
          </p:cNvPicPr>
          <p:nvPr/>
        </p:nvPicPr>
        <p:blipFill>
          <a:blip r:embed="rId4"/>
          <a:stretch>
            <a:fillRect/>
          </a:stretch>
        </p:blipFill>
        <p:spPr>
          <a:xfrm>
            <a:off x="7013275" y="2336873"/>
            <a:ext cx="3352167" cy="3511836"/>
          </a:xfrm>
          <a:prstGeom prst="rect">
            <a:avLst/>
          </a:prstGeom>
        </p:spPr>
      </p:pic>
    </p:spTree>
    <p:extLst>
      <p:ext uri="{BB962C8B-B14F-4D97-AF65-F5344CB8AC3E}">
        <p14:creationId xmlns:p14="http://schemas.microsoft.com/office/powerpoint/2010/main" val="341843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402A-E9ED-9F4F-2D59-66F0D31001D8}"/>
              </a:ext>
            </a:extLst>
          </p:cNvPr>
          <p:cNvSpPr>
            <a:spLocks noGrp="1"/>
          </p:cNvSpPr>
          <p:nvPr>
            <p:ph type="title"/>
          </p:nvPr>
        </p:nvSpPr>
        <p:spPr/>
        <p:txBody>
          <a:bodyPr/>
          <a:lstStyle/>
          <a:p>
            <a:r>
              <a:rPr lang="en-US" dirty="0"/>
              <a:t>Team Setup</a:t>
            </a:r>
          </a:p>
        </p:txBody>
      </p:sp>
      <p:sp>
        <p:nvSpPr>
          <p:cNvPr id="3" name="Content Placeholder 2">
            <a:extLst>
              <a:ext uri="{FF2B5EF4-FFF2-40B4-BE49-F238E27FC236}">
                <a16:creationId xmlns:a16="http://schemas.microsoft.com/office/drawing/2014/main" id="{E5C897D6-DB5E-9FD4-AC8B-46FDC60869A3}"/>
              </a:ext>
            </a:extLst>
          </p:cNvPr>
          <p:cNvSpPr>
            <a:spLocks noGrp="1"/>
          </p:cNvSpPr>
          <p:nvPr>
            <p:ph idx="1"/>
          </p:nvPr>
        </p:nvSpPr>
        <p:spPr/>
        <p:txBody>
          <a:bodyPr>
            <a:normAutofit/>
          </a:bodyPr>
          <a:lstStyle/>
          <a:p>
            <a:pPr marL="0" indent="0">
              <a:buNone/>
            </a:pPr>
            <a:r>
              <a:rPr lang="en-US" dirty="0">
                <a:solidFill>
                  <a:schemeClr val="bg1"/>
                </a:solidFill>
              </a:rPr>
              <a:t>Setting up teams and then assigning them roles to repositories is a way to at scale members and organize.</a:t>
            </a:r>
          </a:p>
          <a:p>
            <a:endParaRPr lang="en-US" dirty="0">
              <a:solidFill>
                <a:schemeClr val="bg1"/>
              </a:solidFill>
            </a:endParaRPr>
          </a:p>
          <a:p>
            <a:pPr marL="0" indent="0">
              <a:buNone/>
            </a:pPr>
            <a:r>
              <a:rPr lang="en-US" dirty="0">
                <a:solidFill>
                  <a:schemeClr val="bg1"/>
                </a:solidFill>
              </a:rPr>
              <a:t>For my example I used 4 Teams that I created using the PowerShell for GitHub.</a:t>
            </a:r>
          </a:p>
          <a:p>
            <a:pPr marL="0" indent="0">
              <a:buNone/>
            </a:pPr>
            <a:r>
              <a:rPr lang="en-US" b="1" u="sng" dirty="0">
                <a:solidFill>
                  <a:schemeClr val="bg1"/>
                </a:solidFill>
              </a:rPr>
              <a:t>Link </a:t>
            </a:r>
            <a:r>
              <a:rPr lang="en-US" dirty="0">
                <a:solidFill>
                  <a:schemeClr val="tx2">
                    <a:lumMod val="25000"/>
                  </a:schemeClr>
                </a:solidFill>
                <a:hlinkClick r:id="rId2">
                  <a:extLst>
                    <a:ext uri="{A12FA001-AC4F-418D-AE19-62706E023703}">
                      <ahyp:hlinkClr xmlns:ahyp="http://schemas.microsoft.com/office/drawing/2018/hyperlinkcolor" val="tx"/>
                    </a:ext>
                  </a:extLst>
                </a:hlinkClick>
              </a:rPr>
              <a:t>PowerShell For GitHub (Hosted On GitHub)</a:t>
            </a:r>
            <a:r>
              <a:rPr lang="en-US" dirty="0">
                <a:solidFill>
                  <a:schemeClr val="tx2">
                    <a:lumMod val="25000"/>
                  </a:schemeClr>
                </a:solidFill>
              </a:rPr>
              <a:t> </a:t>
            </a:r>
          </a:p>
          <a:p>
            <a:pPr marL="0" indent="0">
              <a:buNone/>
            </a:pPr>
            <a:endParaRPr lang="en-US" dirty="0">
              <a:solidFill>
                <a:schemeClr val="accent6">
                  <a:lumMod val="60000"/>
                  <a:lumOff val="40000"/>
                </a:schemeClr>
              </a:solidFill>
            </a:endParaRPr>
          </a:p>
          <a:p>
            <a:pPr marL="0" indent="0">
              <a:buNone/>
            </a:pPr>
            <a:endParaRPr lang="en-US" dirty="0">
              <a:solidFill>
                <a:schemeClr val="accent6">
                  <a:lumMod val="60000"/>
                  <a:lumOff val="40000"/>
                </a:schemeClr>
              </a:solidFill>
            </a:endParaRPr>
          </a:p>
          <a:p>
            <a:pPr marL="0" indent="0">
              <a:buNone/>
            </a:pPr>
            <a:endParaRPr lang="en-US" dirty="0">
              <a:solidFill>
                <a:schemeClr val="accent6">
                  <a:lumMod val="60000"/>
                  <a:lumOff val="40000"/>
                </a:schemeClr>
              </a:solidFill>
            </a:endParaRPr>
          </a:p>
          <a:p>
            <a:pPr marL="0" indent="0">
              <a:buNone/>
            </a:pPr>
            <a:endParaRPr lang="en-US" dirty="0">
              <a:solidFill>
                <a:schemeClr val="accent6">
                  <a:lumMod val="60000"/>
                  <a:lumOff val="40000"/>
                </a:schemeClr>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90238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402A-E9ED-9F4F-2D59-66F0D31001D8}"/>
              </a:ext>
            </a:extLst>
          </p:cNvPr>
          <p:cNvSpPr>
            <a:spLocks noGrp="1"/>
          </p:cNvSpPr>
          <p:nvPr>
            <p:ph type="title"/>
          </p:nvPr>
        </p:nvSpPr>
        <p:spPr/>
        <p:txBody>
          <a:bodyPr/>
          <a:lstStyle/>
          <a:p>
            <a:r>
              <a:rPr lang="en-US" dirty="0"/>
              <a:t>Team Setup</a:t>
            </a:r>
          </a:p>
        </p:txBody>
      </p:sp>
      <p:sp>
        <p:nvSpPr>
          <p:cNvPr id="3" name="Content Placeholder 2">
            <a:extLst>
              <a:ext uri="{FF2B5EF4-FFF2-40B4-BE49-F238E27FC236}">
                <a16:creationId xmlns:a16="http://schemas.microsoft.com/office/drawing/2014/main" id="{E5C897D6-DB5E-9FD4-AC8B-46FDC60869A3}"/>
              </a:ext>
            </a:extLst>
          </p:cNvPr>
          <p:cNvSpPr>
            <a:spLocks noGrp="1"/>
          </p:cNvSpPr>
          <p:nvPr>
            <p:ph idx="1"/>
          </p:nvPr>
        </p:nvSpPr>
        <p:spPr>
          <a:xfrm>
            <a:off x="4856673" y="2241982"/>
            <a:ext cx="2449902" cy="3862790"/>
          </a:xfrm>
        </p:spPr>
        <p:txBody>
          <a:bodyPr>
            <a:normAutofit/>
          </a:bodyPr>
          <a:lstStyle/>
          <a:p>
            <a:pPr marL="0" indent="0">
              <a:buNone/>
            </a:pPr>
            <a:r>
              <a:rPr lang="en-US" dirty="0">
                <a:solidFill>
                  <a:schemeClr val="bg1"/>
                </a:solidFill>
              </a:rPr>
              <a:t>Here is my example of teams that I created under a IT Parent Team</a:t>
            </a:r>
          </a:p>
          <a:p>
            <a:pPr marL="0" indent="0">
              <a:buNone/>
            </a:pPr>
            <a:r>
              <a:rPr lang="en-US" dirty="0">
                <a:solidFill>
                  <a:schemeClr val="bg1"/>
                </a:solidFill>
              </a:rPr>
              <a:t>I used a json file for the definitions </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accent6">
                  <a:lumMod val="60000"/>
                  <a:lumOff val="40000"/>
                </a:schemeClr>
              </a:solidFill>
            </a:endParaRPr>
          </a:p>
          <a:p>
            <a:pPr marL="0" indent="0">
              <a:buNone/>
            </a:pPr>
            <a:endParaRPr lang="en-US" dirty="0">
              <a:solidFill>
                <a:schemeClr val="accent6">
                  <a:lumMod val="60000"/>
                  <a:lumOff val="40000"/>
                </a:schemeClr>
              </a:solidFill>
            </a:endParaRPr>
          </a:p>
          <a:p>
            <a:pPr marL="0" indent="0">
              <a:buNone/>
            </a:pPr>
            <a:endParaRPr lang="en-US" dirty="0">
              <a:solidFill>
                <a:schemeClr val="accent6">
                  <a:lumMod val="60000"/>
                  <a:lumOff val="40000"/>
                </a:schemeClr>
              </a:solidFill>
            </a:endParaRPr>
          </a:p>
          <a:p>
            <a:pPr marL="0" indent="0">
              <a:buNone/>
            </a:pPr>
            <a:endParaRPr lang="en-US" dirty="0">
              <a:solidFill>
                <a:schemeClr val="accent6">
                  <a:lumMod val="60000"/>
                  <a:lumOff val="40000"/>
                </a:schemeClr>
              </a:solidFill>
            </a:endParaRPr>
          </a:p>
          <a:p>
            <a:pPr marL="0" indent="0">
              <a:buNone/>
            </a:pPr>
            <a:endParaRPr lang="en-US" dirty="0">
              <a:solidFill>
                <a:schemeClr val="bg1"/>
              </a:solidFill>
            </a:endParaRPr>
          </a:p>
        </p:txBody>
      </p:sp>
      <p:pic>
        <p:nvPicPr>
          <p:cNvPr id="7" name="Picture 6">
            <a:extLst>
              <a:ext uri="{FF2B5EF4-FFF2-40B4-BE49-F238E27FC236}">
                <a16:creationId xmlns:a16="http://schemas.microsoft.com/office/drawing/2014/main" id="{C52F9C66-B305-B11B-883F-D0B93B82284F}"/>
              </a:ext>
            </a:extLst>
          </p:cNvPr>
          <p:cNvPicPr>
            <a:picLocks noChangeAspect="1"/>
          </p:cNvPicPr>
          <p:nvPr/>
        </p:nvPicPr>
        <p:blipFill>
          <a:blip r:embed="rId2"/>
          <a:stretch>
            <a:fillRect/>
          </a:stretch>
        </p:blipFill>
        <p:spPr>
          <a:xfrm>
            <a:off x="711937" y="2193614"/>
            <a:ext cx="3376985" cy="3959525"/>
          </a:xfrm>
          <a:prstGeom prst="rect">
            <a:avLst/>
          </a:prstGeom>
        </p:spPr>
      </p:pic>
      <p:pic>
        <p:nvPicPr>
          <p:cNvPr id="9" name="Picture 8">
            <a:extLst>
              <a:ext uri="{FF2B5EF4-FFF2-40B4-BE49-F238E27FC236}">
                <a16:creationId xmlns:a16="http://schemas.microsoft.com/office/drawing/2014/main" id="{A864CD37-9EA0-6ED9-7156-E9A7CCE48E03}"/>
              </a:ext>
            </a:extLst>
          </p:cNvPr>
          <p:cNvPicPr>
            <a:picLocks noChangeAspect="1"/>
          </p:cNvPicPr>
          <p:nvPr/>
        </p:nvPicPr>
        <p:blipFill>
          <a:blip r:embed="rId3"/>
          <a:stretch>
            <a:fillRect/>
          </a:stretch>
        </p:blipFill>
        <p:spPr>
          <a:xfrm>
            <a:off x="7306575" y="2212840"/>
            <a:ext cx="3028187" cy="3751587"/>
          </a:xfrm>
          <a:prstGeom prst="rect">
            <a:avLst/>
          </a:prstGeom>
        </p:spPr>
      </p:pic>
      <p:pic>
        <p:nvPicPr>
          <p:cNvPr id="12" name="Graphic 11" descr="Back with solid fill">
            <a:extLst>
              <a:ext uri="{FF2B5EF4-FFF2-40B4-BE49-F238E27FC236}">
                <a16:creationId xmlns:a16="http://schemas.microsoft.com/office/drawing/2014/main" id="{FFB6D151-6F1D-A4AA-233C-13829FCAC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92175" y="4173377"/>
            <a:ext cx="914400" cy="914400"/>
          </a:xfrm>
          <a:prstGeom prst="rect">
            <a:avLst/>
          </a:prstGeom>
        </p:spPr>
      </p:pic>
      <p:pic>
        <p:nvPicPr>
          <p:cNvPr id="14" name="Graphic 13" descr="Arrow: Clockwise curve with solid fill">
            <a:extLst>
              <a:ext uri="{FF2B5EF4-FFF2-40B4-BE49-F238E27FC236}">
                <a16:creationId xmlns:a16="http://schemas.microsoft.com/office/drawing/2014/main" id="{62105EFC-C244-0A5C-C270-AB129CEC7D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384928">
            <a:off x="4107907" y="2652623"/>
            <a:ext cx="914400" cy="914400"/>
          </a:xfrm>
          <a:prstGeom prst="rect">
            <a:avLst/>
          </a:prstGeom>
        </p:spPr>
      </p:pic>
    </p:spTree>
    <p:extLst>
      <p:ext uri="{BB962C8B-B14F-4D97-AF65-F5344CB8AC3E}">
        <p14:creationId xmlns:p14="http://schemas.microsoft.com/office/powerpoint/2010/main" val="340302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6742-EBC8-1C64-DB68-26A2803DED17}"/>
              </a:ext>
            </a:extLst>
          </p:cNvPr>
          <p:cNvSpPr>
            <a:spLocks noGrp="1"/>
          </p:cNvSpPr>
          <p:nvPr>
            <p:ph type="title"/>
          </p:nvPr>
        </p:nvSpPr>
        <p:spPr/>
        <p:txBody>
          <a:bodyPr/>
          <a:lstStyle/>
          <a:p>
            <a:r>
              <a:rPr lang="en-US" dirty="0"/>
              <a:t>Repository Settings</a:t>
            </a:r>
          </a:p>
        </p:txBody>
      </p:sp>
      <p:sp>
        <p:nvSpPr>
          <p:cNvPr id="3" name="Content Placeholder 2">
            <a:extLst>
              <a:ext uri="{FF2B5EF4-FFF2-40B4-BE49-F238E27FC236}">
                <a16:creationId xmlns:a16="http://schemas.microsoft.com/office/drawing/2014/main" id="{4534FA6B-BB2F-B881-3816-59197A513589}"/>
              </a:ext>
            </a:extLst>
          </p:cNvPr>
          <p:cNvSpPr>
            <a:spLocks noGrp="1"/>
          </p:cNvSpPr>
          <p:nvPr>
            <p:ph idx="1"/>
          </p:nvPr>
        </p:nvSpPr>
        <p:spPr/>
        <p:txBody>
          <a:bodyPr>
            <a:normAutofit fontScale="77500" lnSpcReduction="20000"/>
          </a:bodyPr>
          <a:lstStyle/>
          <a:p>
            <a:pPr marL="0" indent="0" algn="ctr">
              <a:buNone/>
            </a:pPr>
            <a:r>
              <a:rPr lang="en-US" sz="3200" dirty="0">
                <a:solidFill>
                  <a:schemeClr val="bg1"/>
                </a:solidFill>
              </a:rPr>
              <a:t>Created “WidgetProduct1” Repository.</a:t>
            </a:r>
          </a:p>
          <a:p>
            <a:pPr marL="0" indent="0">
              <a:buNone/>
            </a:pPr>
            <a:endParaRPr lang="en-US" dirty="0">
              <a:solidFill>
                <a:schemeClr val="bg1"/>
              </a:solidFill>
            </a:endParaRPr>
          </a:p>
          <a:p>
            <a:pPr marL="0" indent="0">
              <a:buNone/>
            </a:pPr>
            <a:r>
              <a:rPr lang="en-US" dirty="0">
                <a:solidFill>
                  <a:schemeClr val="bg1"/>
                </a:solidFill>
              </a:rPr>
              <a:t>Elements in my example repository.</a:t>
            </a:r>
          </a:p>
          <a:p>
            <a:pPr lvl="1"/>
            <a:r>
              <a:rPr lang="en-US" dirty="0">
                <a:solidFill>
                  <a:schemeClr val="bg1"/>
                </a:solidFill>
              </a:rPr>
              <a:t>Teams Assignment</a:t>
            </a:r>
          </a:p>
          <a:p>
            <a:pPr lvl="1"/>
            <a:r>
              <a:rPr lang="en-US" sz="2000" dirty="0">
                <a:solidFill>
                  <a:schemeClr val="bg1"/>
                </a:solidFill>
              </a:rPr>
              <a:t>Security Policies</a:t>
            </a:r>
          </a:p>
          <a:p>
            <a:pPr lvl="1"/>
            <a:r>
              <a:rPr lang="en-US" dirty="0">
                <a:solidFill>
                  <a:schemeClr val="bg1"/>
                </a:solidFill>
              </a:rPr>
              <a:t>Workflow – Automation for the </a:t>
            </a:r>
            <a:r>
              <a:rPr lang="en-US" dirty="0" err="1">
                <a:solidFill>
                  <a:schemeClr val="bg1"/>
                </a:solidFill>
              </a:rPr>
              <a:t>ScanQ</a:t>
            </a:r>
            <a:r>
              <a:rPr lang="en-US" dirty="0">
                <a:solidFill>
                  <a:schemeClr val="bg1"/>
                </a:solidFill>
              </a:rPr>
              <a:t>  - Don’t have code in the languages it supports </a:t>
            </a:r>
          </a:p>
          <a:p>
            <a:pPr lvl="1"/>
            <a:r>
              <a:rPr lang="en-US" dirty="0">
                <a:solidFill>
                  <a:schemeClr val="bg1"/>
                </a:solidFill>
              </a:rPr>
              <a:t>Visibility - changed to “Closed” </a:t>
            </a:r>
          </a:p>
          <a:p>
            <a:pPr lvl="1"/>
            <a:endParaRPr lang="en-US" dirty="0">
              <a:solidFill>
                <a:schemeClr val="bg1"/>
              </a:solidFill>
            </a:endParaRPr>
          </a:p>
          <a:p>
            <a:pPr marL="457200" lvl="1" indent="0">
              <a:buNone/>
            </a:pPr>
            <a:r>
              <a:rPr lang="en-US" dirty="0">
                <a:solidFill>
                  <a:schemeClr val="bg1"/>
                </a:solidFill>
              </a:rPr>
              <a:t>There is a lot of other features such as Codespaces and tags that are not explored in this demo</a:t>
            </a:r>
          </a:p>
          <a:p>
            <a:pPr marL="457200" lvl="1" indent="0">
              <a:buNone/>
            </a:pPr>
            <a:endParaRPr lang="en-US" dirty="0">
              <a:solidFill>
                <a:schemeClr val="bg1"/>
              </a:solidFill>
            </a:endParaRPr>
          </a:p>
          <a:p>
            <a:pPr marL="457200" lvl="1" indent="0">
              <a:buNone/>
            </a:pPr>
            <a:r>
              <a:rPr lang="en-US" dirty="0">
                <a:hlinkClick r:id="rId2"/>
              </a:rPr>
              <a:t>Creating and managing repositories - GitHub Docs</a:t>
            </a:r>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rPr>
              <a:t>	</a:t>
            </a:r>
          </a:p>
        </p:txBody>
      </p:sp>
    </p:spTree>
    <p:extLst>
      <p:ext uri="{BB962C8B-B14F-4D97-AF65-F5344CB8AC3E}">
        <p14:creationId xmlns:p14="http://schemas.microsoft.com/office/powerpoint/2010/main" val="345539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6742-EBC8-1C64-DB68-26A2803DED17}"/>
              </a:ext>
            </a:extLst>
          </p:cNvPr>
          <p:cNvSpPr>
            <a:spLocks noGrp="1"/>
          </p:cNvSpPr>
          <p:nvPr>
            <p:ph type="title"/>
          </p:nvPr>
        </p:nvSpPr>
        <p:spPr/>
        <p:txBody>
          <a:bodyPr/>
          <a:lstStyle/>
          <a:p>
            <a:r>
              <a:rPr lang="en-US" dirty="0"/>
              <a:t>Repository Settings</a:t>
            </a:r>
          </a:p>
        </p:txBody>
      </p:sp>
      <p:sp>
        <p:nvSpPr>
          <p:cNvPr id="3" name="Content Placeholder 2">
            <a:extLst>
              <a:ext uri="{FF2B5EF4-FFF2-40B4-BE49-F238E27FC236}">
                <a16:creationId xmlns:a16="http://schemas.microsoft.com/office/drawing/2014/main" id="{4534FA6B-BB2F-B881-3816-59197A513589}"/>
              </a:ext>
            </a:extLst>
          </p:cNvPr>
          <p:cNvSpPr>
            <a:spLocks noGrp="1"/>
          </p:cNvSpPr>
          <p:nvPr>
            <p:ph idx="1"/>
          </p:nvPr>
        </p:nvSpPr>
        <p:spPr/>
        <p:txBody>
          <a:bodyPr>
            <a:normAutofit/>
          </a:bodyPr>
          <a:lstStyle/>
          <a:p>
            <a:pPr marL="0" indent="0" algn="ctr">
              <a:buNone/>
            </a:pPr>
            <a:r>
              <a:rPr lang="en-US" sz="3200" dirty="0">
                <a:solidFill>
                  <a:schemeClr val="bg1"/>
                </a:solidFill>
              </a:rPr>
              <a:t>Created “WidgetProduct1” Repository.</a:t>
            </a:r>
          </a:p>
          <a:p>
            <a:pPr marL="0" indent="0">
              <a:buNone/>
            </a:pPr>
            <a:endParaRPr lang="en-US" dirty="0">
              <a:solidFill>
                <a:schemeClr val="bg1"/>
              </a:solidFill>
            </a:endParaRPr>
          </a:p>
          <a:p>
            <a:pPr marL="0" indent="0">
              <a:buNone/>
            </a:pPr>
            <a:r>
              <a:rPr lang="en-US" dirty="0">
                <a:solidFill>
                  <a:schemeClr val="bg1"/>
                </a:solidFill>
              </a:rPr>
              <a:t>Again using the PowerShell GitHub,  I created repository by code and then I flagged that as a template, which I will use to create other repositories. </a:t>
            </a:r>
          </a:p>
          <a:p>
            <a:pPr marL="0" indent="0">
              <a:buNone/>
            </a:pPr>
            <a:endParaRPr lang="en-US" dirty="0">
              <a:solidFill>
                <a:schemeClr val="bg1"/>
              </a:solidFill>
            </a:endParaRPr>
          </a:p>
          <a:p>
            <a:pPr marL="0" indent="0">
              <a:buNone/>
            </a:pPr>
            <a:r>
              <a:rPr lang="en-US" dirty="0">
                <a:solidFill>
                  <a:schemeClr val="bg1"/>
                </a:solidFill>
              </a:rPr>
              <a:t>This module leverages the GitHub’s powerful API – References here. </a:t>
            </a:r>
          </a:p>
          <a:p>
            <a:pPr marL="0" indent="0">
              <a:buNone/>
            </a:pPr>
            <a:r>
              <a:rPr lang="en-US" dirty="0">
                <a:solidFill>
                  <a:schemeClr val="bg1"/>
                </a:solidFill>
                <a:hlinkClick r:id="rId2"/>
              </a:rPr>
              <a:t>https://docs.github.com/en/res</a:t>
            </a:r>
            <a:r>
              <a:rPr lang="en-US" dirty="0">
                <a:solidFill>
                  <a:schemeClr val="bg1"/>
                </a:solidFill>
              </a:rPr>
              <a:t> which was super easy to use</a:t>
            </a:r>
          </a:p>
          <a:p>
            <a:pPr marL="0" indent="0">
              <a:buNone/>
            </a:pPr>
            <a:endParaRPr lang="en-US" dirty="0">
              <a:solidFill>
                <a:schemeClr val="bg1"/>
              </a:solidFill>
            </a:endParaRPr>
          </a:p>
        </p:txBody>
      </p:sp>
    </p:spTree>
    <p:extLst>
      <p:ext uri="{BB962C8B-B14F-4D97-AF65-F5344CB8AC3E}">
        <p14:creationId xmlns:p14="http://schemas.microsoft.com/office/powerpoint/2010/main" val="41132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D3365-A6CF-87D1-BB38-1813FFD86E1E}"/>
              </a:ext>
            </a:extLst>
          </p:cNvPr>
          <p:cNvSpPr>
            <a:spLocks noGrp="1"/>
          </p:cNvSpPr>
          <p:nvPr>
            <p:ph type="title"/>
          </p:nvPr>
        </p:nvSpPr>
        <p:spPr/>
        <p:txBody>
          <a:bodyPr/>
          <a:lstStyle/>
          <a:p>
            <a:r>
              <a:rPr lang="en-US" dirty="0"/>
              <a:t>Branch Policies</a:t>
            </a:r>
          </a:p>
        </p:txBody>
      </p:sp>
      <p:sp>
        <p:nvSpPr>
          <p:cNvPr id="3" name="Content Placeholder 2">
            <a:extLst>
              <a:ext uri="{FF2B5EF4-FFF2-40B4-BE49-F238E27FC236}">
                <a16:creationId xmlns:a16="http://schemas.microsoft.com/office/drawing/2014/main" id="{0B55CEFE-6E92-1137-0418-6ADF3D633B8F}"/>
              </a:ext>
            </a:extLst>
          </p:cNvPr>
          <p:cNvSpPr>
            <a:spLocks noGrp="1"/>
          </p:cNvSpPr>
          <p:nvPr>
            <p:ph idx="1"/>
          </p:nvPr>
        </p:nvSpPr>
        <p:spPr/>
        <p:txBody>
          <a:bodyPr/>
          <a:lstStyle/>
          <a:p>
            <a:r>
              <a:rPr lang="en-US" dirty="0">
                <a:solidFill>
                  <a:schemeClr val="bg1"/>
                </a:solidFill>
              </a:rPr>
              <a:t>Here is where you set the policy up that will allow you to protect your branches.</a:t>
            </a:r>
          </a:p>
          <a:p>
            <a:r>
              <a:rPr lang="en-US" dirty="0">
                <a:solidFill>
                  <a:schemeClr val="bg1"/>
                </a:solidFill>
              </a:rPr>
              <a:t>Here is a link </a:t>
            </a:r>
            <a:r>
              <a:rPr lang="en-US" dirty="0">
                <a:solidFill>
                  <a:schemeClr val="bg1"/>
                </a:solidFill>
                <a:hlinkClick r:id="rId2"/>
              </a:rPr>
              <a:t>“</a:t>
            </a:r>
            <a:r>
              <a:rPr lang="en-US" dirty="0">
                <a:hlinkClick r:id="rId2"/>
              </a:rPr>
              <a:t>Managing a branch protection rule - GitHub Docs</a:t>
            </a:r>
            <a:r>
              <a:rPr lang="en-US" dirty="0"/>
              <a:t>”</a:t>
            </a:r>
            <a:r>
              <a:rPr lang="en-US" dirty="0">
                <a:solidFill>
                  <a:schemeClr val="bg1"/>
                </a:solidFill>
              </a:rPr>
              <a:t> to some documentation around Branch Policies</a:t>
            </a:r>
          </a:p>
          <a:p>
            <a:endParaRPr lang="en-US" dirty="0">
              <a:solidFill>
                <a:schemeClr val="bg1"/>
              </a:solidFill>
            </a:endParaRPr>
          </a:p>
          <a:p>
            <a:endParaRPr lang="en-US" dirty="0">
              <a:solidFill>
                <a:schemeClr val="bg1"/>
              </a:solidFill>
            </a:endParaRPr>
          </a:p>
          <a:p>
            <a:endParaRPr lang="en-US" dirty="0"/>
          </a:p>
          <a:p>
            <a:endParaRPr lang="en-US" dirty="0"/>
          </a:p>
        </p:txBody>
      </p:sp>
      <p:pic>
        <p:nvPicPr>
          <p:cNvPr id="8" name="Content Placeholder 4">
            <a:extLst>
              <a:ext uri="{FF2B5EF4-FFF2-40B4-BE49-F238E27FC236}">
                <a16:creationId xmlns:a16="http://schemas.microsoft.com/office/drawing/2014/main" id="{DDE3E832-876A-89AA-6923-883AC892B22B}"/>
              </a:ext>
            </a:extLst>
          </p:cNvPr>
          <p:cNvPicPr>
            <a:picLocks noChangeAspect="1"/>
          </p:cNvPicPr>
          <p:nvPr/>
        </p:nvPicPr>
        <p:blipFill>
          <a:blip r:embed="rId3"/>
          <a:stretch>
            <a:fillRect/>
          </a:stretch>
        </p:blipFill>
        <p:spPr>
          <a:xfrm>
            <a:off x="983411" y="3863129"/>
            <a:ext cx="5488405" cy="2883418"/>
          </a:xfrm>
          <a:prstGeom prst="rect">
            <a:avLst/>
          </a:prstGeom>
        </p:spPr>
      </p:pic>
    </p:spTree>
    <p:extLst>
      <p:ext uri="{BB962C8B-B14F-4D97-AF65-F5344CB8AC3E}">
        <p14:creationId xmlns:p14="http://schemas.microsoft.com/office/powerpoint/2010/main" val="319200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D3365-A6CF-87D1-BB38-1813FFD86E1E}"/>
              </a:ext>
            </a:extLst>
          </p:cNvPr>
          <p:cNvSpPr>
            <a:spLocks noGrp="1"/>
          </p:cNvSpPr>
          <p:nvPr>
            <p:ph type="title"/>
          </p:nvPr>
        </p:nvSpPr>
        <p:spPr/>
        <p:txBody>
          <a:bodyPr/>
          <a:lstStyle/>
          <a:p>
            <a:r>
              <a:rPr lang="en-US" dirty="0"/>
              <a:t>Branch Policies</a:t>
            </a:r>
          </a:p>
        </p:txBody>
      </p:sp>
      <p:sp>
        <p:nvSpPr>
          <p:cNvPr id="8" name="Content Placeholder 7">
            <a:extLst>
              <a:ext uri="{FF2B5EF4-FFF2-40B4-BE49-F238E27FC236}">
                <a16:creationId xmlns:a16="http://schemas.microsoft.com/office/drawing/2014/main" id="{C110E64C-13DD-FC6B-B99F-C1B31C4E3815}"/>
              </a:ext>
            </a:extLst>
          </p:cNvPr>
          <p:cNvSpPr>
            <a:spLocks noGrp="1"/>
          </p:cNvSpPr>
          <p:nvPr>
            <p:ph idx="1"/>
          </p:nvPr>
        </p:nvSpPr>
        <p:spPr/>
        <p:txBody>
          <a:bodyPr/>
          <a:lstStyle/>
          <a:p>
            <a:pPr marL="0" indent="0">
              <a:buNone/>
            </a:pPr>
            <a:r>
              <a:rPr lang="en-US" b="1" u="sng" dirty="0">
                <a:solidFill>
                  <a:schemeClr val="bg1"/>
                </a:solidFill>
              </a:rPr>
              <a:t>Key Values </a:t>
            </a:r>
          </a:p>
          <a:p>
            <a:r>
              <a:rPr lang="en-US" dirty="0">
                <a:solidFill>
                  <a:schemeClr val="bg1"/>
                </a:solidFill>
              </a:rPr>
              <a:t>Require Pull Requests with 2+ approvers</a:t>
            </a:r>
          </a:p>
          <a:p>
            <a:r>
              <a:rPr lang="en-US" dirty="0">
                <a:solidFill>
                  <a:schemeClr val="bg1"/>
                </a:solidFill>
              </a:rPr>
              <a:t>Restrict who can dismiss pull requests</a:t>
            </a:r>
          </a:p>
          <a:p>
            <a:r>
              <a:rPr lang="en-US" dirty="0">
                <a:solidFill>
                  <a:schemeClr val="bg1"/>
                </a:solidFill>
              </a:rPr>
              <a:t>Require Conversation resolution before merging</a:t>
            </a:r>
          </a:p>
          <a:p>
            <a:r>
              <a:rPr lang="en-US" dirty="0">
                <a:solidFill>
                  <a:schemeClr val="bg1"/>
                </a:solidFill>
              </a:rPr>
              <a:t>Include administrators </a:t>
            </a:r>
          </a:p>
          <a:p>
            <a:r>
              <a:rPr lang="en-US" dirty="0">
                <a:solidFill>
                  <a:schemeClr val="bg1"/>
                </a:solidFill>
              </a:rPr>
              <a:t>Restrict who can push to matching branches</a:t>
            </a:r>
            <a:endParaRPr lang="en-US" dirty="0"/>
          </a:p>
        </p:txBody>
      </p:sp>
    </p:spTree>
    <p:extLst>
      <p:ext uri="{BB962C8B-B14F-4D97-AF65-F5344CB8AC3E}">
        <p14:creationId xmlns:p14="http://schemas.microsoft.com/office/powerpoint/2010/main" val="34174809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TM04033917[[fn=Berlin]]</Template>
  <TotalTime>263</TotalTime>
  <Words>639</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A GitHub Journey </vt:lpstr>
      <vt:lpstr>Customer Statement</vt:lpstr>
      <vt:lpstr>Organization Policy </vt:lpstr>
      <vt:lpstr>Team Setup</vt:lpstr>
      <vt:lpstr>Team Setup</vt:lpstr>
      <vt:lpstr>Repository Settings</vt:lpstr>
      <vt:lpstr>Repository Settings</vt:lpstr>
      <vt:lpstr>Branch Policies</vt:lpstr>
      <vt:lpstr>Branch Policies</vt:lpstr>
      <vt:lpstr>Making the Repository Template</vt:lpstr>
      <vt:lpstr>Code Protection </vt:lpstr>
      <vt:lpstr>Webhook and Notification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Features</dc:title>
  <dc:creator>Chris Taylor</dc:creator>
  <cp:lastModifiedBy>Chris Taylor</cp:lastModifiedBy>
  <cp:revision>3</cp:revision>
  <dcterms:created xsi:type="dcterms:W3CDTF">2022-05-30T14:49:52Z</dcterms:created>
  <dcterms:modified xsi:type="dcterms:W3CDTF">2022-05-30T19:13:45Z</dcterms:modified>
</cp:coreProperties>
</file>