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66" d="100"/>
          <a:sy n="66" d="100"/>
        </p:scale>
        <p:origin x="1618" y="331"/>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30/09/2023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‹N°›</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‹N°›</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2111375" y="750550"/>
            <a:ext cx="8358505" cy="4164349"/>
          </a:xfrm>
        </p:spPr>
        <p:txBody>
          <a:bodyPr/>
          <a:lstStyle/>
          <a:p>
            <a:r>
              <a:rPr lang="en-US" dirty="0"/>
              <a:t>Control stores have been identified: 233, 155, and 237 for trial stores 77, 86, and 88, respectively. Trial stores 77 and 88 exhibit significant differences in at least two of the three trial months, while trial store 86 does not. It's worth discussing with the client if trial implementation varied in store 86. Nonetheless, the trial indicates a substantial sales increase..</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In this task an overall analysis was revealing the customers types and their sales preferences </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Image 2">
            <a:extLst>
              <a:ext uri="{FF2B5EF4-FFF2-40B4-BE49-F238E27FC236}">
                <a16:creationId xmlns:a16="http://schemas.microsoft.com/office/drawing/2014/main" id="{E17C1A80-404D-0A98-28E6-6BDB153BB21B}"/>
              </a:ext>
            </a:extLst>
          </p:cNvPr>
          <p:cNvPicPr>
            <a:picLocks noChangeAspect="1"/>
          </p:cNvPicPr>
          <p:nvPr/>
        </p:nvPicPr>
        <p:blipFill>
          <a:blip r:embed="rId3"/>
          <a:stretch>
            <a:fillRect/>
          </a:stretch>
        </p:blipFill>
        <p:spPr>
          <a:xfrm>
            <a:off x="852746" y="1846057"/>
            <a:ext cx="5046168" cy="2868945"/>
          </a:xfrm>
          <a:prstGeom prst="rect">
            <a:avLst/>
          </a:prstGeom>
        </p:spPr>
      </p:pic>
      <p:sp>
        <p:nvSpPr>
          <p:cNvPr id="5" name="ZoneTexte 4">
            <a:extLst>
              <a:ext uri="{FF2B5EF4-FFF2-40B4-BE49-F238E27FC236}">
                <a16:creationId xmlns:a16="http://schemas.microsoft.com/office/drawing/2014/main" id="{D16B1BD6-5292-B00F-3E24-BA96AE5E5216}"/>
              </a:ext>
            </a:extLst>
          </p:cNvPr>
          <p:cNvSpPr txBox="1"/>
          <p:nvPr/>
        </p:nvSpPr>
        <p:spPr>
          <a:xfrm>
            <a:off x="1070516" y="5082701"/>
            <a:ext cx="4503434" cy="1799617"/>
          </a:xfrm>
          <a:prstGeom prst="rect">
            <a:avLst/>
          </a:prstGeom>
          <a:noFill/>
        </p:spPr>
        <p:txBody>
          <a:bodyPr wrap="square" lIns="0" tIns="0" rIns="0" bIns="0" rtlCol="0" anchor="t">
            <a:noAutofit/>
          </a:bodyPr>
          <a:lstStyle/>
          <a:p>
            <a:pPr algn="l"/>
            <a:r>
              <a:rPr lang="fr-FR" dirty="0">
                <a:latin typeface="Roboto Light" panose="02000000000000000000" pitchFamily="2" charset="0"/>
                <a:ea typeface="Roboto Light" panose="02000000000000000000" pitchFamily="2" charset="0"/>
              </a:rPr>
              <a:t>The </a:t>
            </a:r>
            <a:r>
              <a:rPr lang="fr-FR" dirty="0" err="1">
                <a:latin typeface="Roboto Light" panose="02000000000000000000" pitchFamily="2" charset="0"/>
                <a:ea typeface="Roboto Light" panose="02000000000000000000" pitchFamily="2" charset="0"/>
              </a:rPr>
              <a:t>customer</a:t>
            </a:r>
            <a:r>
              <a:rPr lang="fr-FR" dirty="0">
                <a:latin typeface="Roboto Light" panose="02000000000000000000" pitchFamily="2" charset="0"/>
                <a:ea typeface="Roboto Light" panose="02000000000000000000" pitchFamily="2" charset="0"/>
              </a:rPr>
              <a:t> sales </a:t>
            </a:r>
            <a:r>
              <a:rPr lang="fr-FR" dirty="0" err="1">
                <a:latin typeface="Roboto Light" panose="02000000000000000000" pitchFamily="2" charset="0"/>
                <a:ea typeface="Roboto Light" panose="02000000000000000000" pitchFamily="2" charset="0"/>
              </a:rPr>
              <a:t>cannot</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be</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judged</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based</a:t>
            </a:r>
            <a:r>
              <a:rPr lang="fr-FR" dirty="0">
                <a:latin typeface="Roboto Light" panose="02000000000000000000" pitchFamily="2" charset="0"/>
                <a:ea typeface="Roboto Light" panose="02000000000000000000" pitchFamily="2" charset="0"/>
              </a:rPr>
              <a:t> on the </a:t>
            </a:r>
            <a:r>
              <a:rPr lang="fr-FR" dirty="0" err="1">
                <a:latin typeface="Roboto Light" panose="02000000000000000000" pitchFamily="2" charset="0"/>
                <a:ea typeface="Roboto Light" panose="02000000000000000000" pitchFamily="2" charset="0"/>
              </a:rPr>
              <a:t>period</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when</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almodt</a:t>
            </a:r>
            <a:r>
              <a:rPr lang="fr-FR" dirty="0">
                <a:latin typeface="Roboto Light" panose="02000000000000000000" pitchFamily="2" charset="0"/>
                <a:ea typeface="Roboto Light" panose="02000000000000000000" pitchFamily="2" charset="0"/>
              </a:rPr>
              <a:t> all sales per </a:t>
            </a:r>
            <a:r>
              <a:rPr lang="fr-FR" dirty="0" err="1">
                <a:latin typeface="Roboto Light" panose="02000000000000000000" pitchFamily="2" charset="0"/>
                <a:ea typeface="Roboto Light" panose="02000000000000000000" pitchFamily="2" charset="0"/>
              </a:rPr>
              <a:t>month</a:t>
            </a:r>
            <a:r>
              <a:rPr lang="fr-FR" dirty="0">
                <a:latin typeface="Roboto Light" panose="02000000000000000000" pitchFamily="2" charset="0"/>
                <a:ea typeface="Roboto Light" panose="02000000000000000000" pitchFamily="2" charset="0"/>
              </a:rPr>
              <a:t> are close values </a:t>
            </a:r>
          </a:p>
        </p:txBody>
      </p:sp>
      <p:pic>
        <p:nvPicPr>
          <p:cNvPr id="7" name="Image 6">
            <a:extLst>
              <a:ext uri="{FF2B5EF4-FFF2-40B4-BE49-F238E27FC236}">
                <a16:creationId xmlns:a16="http://schemas.microsoft.com/office/drawing/2014/main" id="{F27D8677-C0B8-A5AA-A776-563C4A274853}"/>
              </a:ext>
            </a:extLst>
          </p:cNvPr>
          <p:cNvPicPr>
            <a:picLocks noChangeAspect="1"/>
          </p:cNvPicPr>
          <p:nvPr/>
        </p:nvPicPr>
        <p:blipFill>
          <a:blip r:embed="rId4"/>
          <a:stretch>
            <a:fillRect/>
          </a:stretch>
        </p:blipFill>
        <p:spPr>
          <a:xfrm>
            <a:off x="6096000" y="3025376"/>
            <a:ext cx="5243254" cy="3379253"/>
          </a:xfrm>
          <a:prstGeom prst="rect">
            <a:avLst/>
          </a:prstGeom>
        </p:spPr>
      </p:pic>
      <p:sp>
        <p:nvSpPr>
          <p:cNvPr id="8" name="ZoneTexte 7">
            <a:extLst>
              <a:ext uri="{FF2B5EF4-FFF2-40B4-BE49-F238E27FC236}">
                <a16:creationId xmlns:a16="http://schemas.microsoft.com/office/drawing/2014/main" id="{529114C0-642A-8D24-96C0-747A2FE8B940}"/>
              </a:ext>
            </a:extLst>
          </p:cNvPr>
          <p:cNvSpPr txBox="1"/>
          <p:nvPr/>
        </p:nvSpPr>
        <p:spPr>
          <a:xfrm>
            <a:off x="6563448" y="1725624"/>
            <a:ext cx="4775806" cy="1167319"/>
          </a:xfrm>
          <a:prstGeom prst="rect">
            <a:avLst/>
          </a:prstGeom>
          <a:noFill/>
        </p:spPr>
        <p:txBody>
          <a:bodyPr wrap="square" lIns="0" tIns="0" rIns="0" bIns="0" rtlCol="0" anchor="t">
            <a:noAutofit/>
          </a:bodyPr>
          <a:lstStyle/>
          <a:p>
            <a:pPr algn="l"/>
            <a:r>
              <a:rPr lang="fr-FR" dirty="0">
                <a:latin typeface="Roboto Light" panose="02000000000000000000" pitchFamily="2" charset="0"/>
                <a:ea typeface="Roboto Light" panose="02000000000000000000" pitchFamily="2" charset="0"/>
              </a:rPr>
              <a:t>As </a:t>
            </a:r>
            <a:r>
              <a:rPr lang="fr-FR" dirty="0" err="1">
                <a:latin typeface="Roboto Light" panose="02000000000000000000" pitchFamily="2" charset="0"/>
                <a:ea typeface="Roboto Light" panose="02000000000000000000" pitchFamily="2" charset="0"/>
              </a:rPr>
              <a:t>months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analysis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can’t</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reveale</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much</a:t>
            </a:r>
            <a:r>
              <a:rPr lang="fr-FR" dirty="0">
                <a:latin typeface="Roboto Light" panose="02000000000000000000" pitchFamily="2" charset="0"/>
                <a:ea typeface="Roboto Light" panose="02000000000000000000" pitchFamily="2" charset="0"/>
              </a:rPr>
              <a:t> , the </a:t>
            </a:r>
            <a:r>
              <a:rPr lang="fr-FR" dirty="0" err="1">
                <a:latin typeface="Roboto Light" panose="02000000000000000000" pitchFamily="2" charset="0"/>
                <a:ea typeface="Roboto Light" panose="02000000000000000000" pitchFamily="2" charset="0"/>
              </a:rPr>
              <a:t>number</a:t>
            </a:r>
            <a:r>
              <a:rPr lang="fr-FR" dirty="0">
                <a:latin typeface="Roboto Light" panose="02000000000000000000" pitchFamily="2" charset="0"/>
                <a:ea typeface="Roboto Light" panose="02000000000000000000" pitchFamily="2" charset="0"/>
              </a:rPr>
              <a:t> of transaction by </a:t>
            </a:r>
            <a:r>
              <a:rPr lang="fr-FR" dirty="0" err="1">
                <a:latin typeface="Roboto Light" panose="02000000000000000000" pitchFamily="2" charset="0"/>
                <a:ea typeface="Roboto Light" panose="02000000000000000000" pitchFamily="2" charset="0"/>
              </a:rPr>
              <a:t>day</a:t>
            </a:r>
            <a:r>
              <a:rPr lang="fr-FR" dirty="0">
                <a:latin typeface="Roboto Light" panose="02000000000000000000" pitchFamily="2" charset="0"/>
                <a:ea typeface="Roboto Light" panose="02000000000000000000" pitchFamily="2" charset="0"/>
              </a:rPr>
              <a:t> can </a:t>
            </a:r>
            <a:r>
              <a:rPr lang="fr-FR" dirty="0" err="1">
                <a:latin typeface="Roboto Light" panose="02000000000000000000" pitchFamily="2" charset="0"/>
                <a:ea typeface="Roboto Light" panose="02000000000000000000" pitchFamily="2" charset="0"/>
              </a:rPr>
              <a:t>say</a:t>
            </a:r>
            <a:r>
              <a:rPr lang="fr-FR" dirty="0">
                <a:latin typeface="Roboto Light" panose="02000000000000000000" pitchFamily="2" charset="0"/>
                <a:ea typeface="Roboto Light" panose="02000000000000000000" pitchFamily="2" charset="0"/>
              </a:rPr>
              <a:t> a lot about how </a:t>
            </a:r>
            <a:r>
              <a:rPr lang="fr-FR" dirty="0" err="1">
                <a:latin typeface="Roboto Light" panose="02000000000000000000" pitchFamily="2" charset="0"/>
                <a:ea typeface="Roboto Light" panose="02000000000000000000" pitchFamily="2" charset="0"/>
              </a:rPr>
              <a:t>every</a:t>
            </a:r>
            <a:r>
              <a:rPr lang="fr-FR" dirty="0">
                <a:latin typeface="Roboto Light" panose="02000000000000000000" pitchFamily="2" charset="0"/>
                <a:ea typeface="Roboto Light" panose="02000000000000000000" pitchFamily="2" charset="0"/>
              </a:rPr>
              <a:t> </a:t>
            </a:r>
            <a:r>
              <a:rPr lang="fr-FR" b="1" dirty="0">
                <a:latin typeface="Roboto Light" panose="02000000000000000000" pitchFamily="2" charset="0"/>
                <a:ea typeface="Roboto Light" panose="02000000000000000000" pitchFamily="2" charset="0"/>
              </a:rPr>
              <a:t>start of the </a:t>
            </a:r>
            <a:r>
              <a:rPr lang="fr-FR" b="1" dirty="0" err="1">
                <a:latin typeface="Roboto Light" panose="02000000000000000000" pitchFamily="2" charset="0"/>
                <a:ea typeface="Roboto Light" panose="02000000000000000000" pitchFamily="2" charset="0"/>
              </a:rPr>
              <a:t>year</a:t>
            </a:r>
            <a:r>
              <a:rPr lang="fr-FR" dirty="0">
                <a:latin typeface="Roboto Light" panose="02000000000000000000" pitchFamily="2" charset="0"/>
                <a:ea typeface="Roboto Light" panose="02000000000000000000" pitchFamily="2" charset="0"/>
              </a:rPr>
              <a:t> and </a:t>
            </a:r>
            <a:r>
              <a:rPr lang="fr-FR" dirty="0" err="1">
                <a:latin typeface="Roboto Light" panose="02000000000000000000" pitchFamily="2" charset="0"/>
                <a:ea typeface="Roboto Light" panose="02000000000000000000" pitchFamily="2" charset="0"/>
              </a:rPr>
              <a:t>with</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less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intensity</a:t>
            </a:r>
            <a:r>
              <a:rPr lang="fr-FR" dirty="0">
                <a:latin typeface="Roboto Light" panose="02000000000000000000" pitchFamily="2" charset="0"/>
                <a:ea typeface="Roboto Light" panose="02000000000000000000" pitchFamily="2" charset="0"/>
              </a:rPr>
              <a:t> </a:t>
            </a:r>
            <a:r>
              <a:rPr lang="fr-FR" b="1" dirty="0">
                <a:latin typeface="Roboto Light" panose="02000000000000000000" pitchFamily="2" charset="0"/>
                <a:ea typeface="Roboto Light" panose="02000000000000000000" pitchFamily="2" charset="0"/>
              </a:rPr>
              <a:t>start of </a:t>
            </a:r>
            <a:r>
              <a:rPr lang="fr-FR" b="1" dirty="0" err="1">
                <a:latin typeface="Roboto Light" panose="02000000000000000000" pitchFamily="2" charset="0"/>
                <a:ea typeface="Roboto Light" panose="02000000000000000000" pitchFamily="2" charset="0"/>
              </a:rPr>
              <a:t>months</a:t>
            </a:r>
            <a:r>
              <a:rPr lang="fr-FR" b="1" dirty="0">
                <a:latin typeface="Roboto Light" panose="02000000000000000000" pitchFamily="2" charset="0"/>
                <a:ea typeface="Roboto Light" panose="02000000000000000000" pitchFamily="2" charset="0"/>
              </a:rPr>
              <a:t> </a:t>
            </a:r>
            <a:r>
              <a:rPr lang="fr-FR" dirty="0">
                <a:latin typeface="Roboto Light" panose="02000000000000000000" pitchFamily="2" charset="0"/>
                <a:ea typeface="Roboto Light" panose="02000000000000000000" pitchFamily="2" charset="0"/>
              </a:rPr>
              <a:t>the sales </a:t>
            </a:r>
            <a:r>
              <a:rPr lang="fr-FR" dirty="0" err="1">
                <a:latin typeface="Roboto Light" panose="02000000000000000000" pitchFamily="2" charset="0"/>
                <a:ea typeface="Roboto Light" panose="02000000000000000000" pitchFamily="2" charset="0"/>
              </a:rPr>
              <a:t>increase</a:t>
            </a:r>
            <a:r>
              <a:rPr lang="fr-FR" dirty="0">
                <a:latin typeface="Roboto Light" panose="02000000000000000000" pitchFamily="2" charset="0"/>
                <a:ea typeface="Roboto Light" panose="02000000000000000000" pitchFamily="2" charset="0"/>
              </a:rPr>
              <a:t> .</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02518" y="110242"/>
            <a:ext cx="10479600" cy="824400"/>
          </a:xfrm>
        </p:spPr>
        <p:txBody>
          <a:bodyPr/>
          <a:lstStyle/>
          <a:p>
            <a:r>
              <a:rPr lang="en-AU" dirty="0"/>
              <a:t>This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10" name="ZoneTexte 9">
            <a:extLst>
              <a:ext uri="{FF2B5EF4-FFF2-40B4-BE49-F238E27FC236}">
                <a16:creationId xmlns:a16="http://schemas.microsoft.com/office/drawing/2014/main" id="{B8B6FECA-C06D-6A98-9293-D34EA5AB0949}"/>
              </a:ext>
            </a:extLst>
          </p:cNvPr>
          <p:cNvSpPr txBox="1"/>
          <p:nvPr/>
        </p:nvSpPr>
        <p:spPr>
          <a:xfrm>
            <a:off x="7966953" y="2977062"/>
            <a:ext cx="2672674" cy="2031325"/>
          </a:xfrm>
          <a:prstGeom prst="rect">
            <a:avLst/>
          </a:prstGeom>
          <a:noFill/>
        </p:spPr>
        <p:txBody>
          <a:bodyPr wrap="square">
            <a:spAutoFit/>
          </a:bodyPr>
          <a:lstStyle/>
          <a:p>
            <a:r>
              <a:rPr lang="en-US" dirty="0"/>
              <a:t>It's evident that sales surge in the days leading up to Christmas, while there are no sales on Christmas day itself, primarily because stores are closed on that day.</a:t>
            </a:r>
            <a:endParaRPr lang="fr-FR" dirty="0"/>
          </a:p>
        </p:txBody>
      </p:sp>
      <p:pic>
        <p:nvPicPr>
          <p:cNvPr id="11" name="Image 10">
            <a:extLst>
              <a:ext uri="{FF2B5EF4-FFF2-40B4-BE49-F238E27FC236}">
                <a16:creationId xmlns:a16="http://schemas.microsoft.com/office/drawing/2014/main" id="{8299187D-2746-6890-3A1D-3BA9467C90AC}"/>
              </a:ext>
            </a:extLst>
          </p:cNvPr>
          <p:cNvPicPr>
            <a:picLocks noChangeAspect="1"/>
          </p:cNvPicPr>
          <p:nvPr/>
        </p:nvPicPr>
        <p:blipFill>
          <a:blip r:embed="rId3"/>
          <a:stretch>
            <a:fillRect/>
          </a:stretch>
        </p:blipFill>
        <p:spPr>
          <a:xfrm>
            <a:off x="1439824" y="1818200"/>
            <a:ext cx="6351898" cy="4349048"/>
          </a:xfrm>
          <a:prstGeom prst="rect">
            <a:avLst/>
          </a:prstGeom>
        </p:spPr>
      </p:pic>
      <p:sp>
        <p:nvSpPr>
          <p:cNvPr id="12" name="ZoneTexte 11">
            <a:extLst>
              <a:ext uri="{FF2B5EF4-FFF2-40B4-BE49-F238E27FC236}">
                <a16:creationId xmlns:a16="http://schemas.microsoft.com/office/drawing/2014/main" id="{D181F67F-96E4-44FE-CE37-CCD4328C9451}"/>
              </a:ext>
            </a:extLst>
          </p:cNvPr>
          <p:cNvSpPr txBox="1"/>
          <p:nvPr/>
        </p:nvSpPr>
        <p:spPr>
          <a:xfrm>
            <a:off x="1595335" y="1262850"/>
            <a:ext cx="6040877" cy="526330"/>
          </a:xfrm>
          <a:prstGeom prst="rect">
            <a:avLst/>
          </a:prstGeom>
          <a:noFill/>
        </p:spPr>
        <p:txBody>
          <a:bodyPr wrap="square" lIns="0" tIns="0" rIns="0" bIns="0" rtlCol="0" anchor="t">
            <a:noAutofit/>
          </a:bodyPr>
          <a:lstStyle/>
          <a:p>
            <a:pPr algn="l"/>
            <a:r>
              <a:rPr lang="fr-FR" dirty="0">
                <a:latin typeface="Roboto Light" panose="02000000000000000000" pitchFamily="2" charset="0"/>
                <a:ea typeface="Roboto Light" panose="02000000000000000000" pitchFamily="2" charset="0"/>
              </a:rPr>
              <a:t>As </a:t>
            </a:r>
            <a:r>
              <a:rPr lang="fr-FR" dirty="0" err="1">
                <a:latin typeface="Roboto Light" panose="02000000000000000000" pitchFamily="2" charset="0"/>
                <a:ea typeface="Roboto Light" panose="02000000000000000000" pitchFamily="2" charset="0"/>
              </a:rPr>
              <a:t>cocnlusion</a:t>
            </a:r>
            <a:r>
              <a:rPr lang="fr-FR" dirty="0">
                <a:latin typeface="Roboto Light" panose="02000000000000000000" pitchFamily="2" charset="0"/>
                <a:ea typeface="Roboto Light" panose="02000000000000000000" pitchFamily="2" charset="0"/>
              </a:rPr>
              <a:t> and </a:t>
            </a:r>
            <a:r>
              <a:rPr lang="fr-FR" dirty="0" err="1">
                <a:latin typeface="Roboto Light" panose="02000000000000000000" pitchFamily="2" charset="0"/>
                <a:ea typeface="Roboto Light" panose="02000000000000000000" pitchFamily="2" charset="0"/>
              </a:rPr>
              <a:t>after</a:t>
            </a:r>
            <a:r>
              <a:rPr lang="fr-FR" dirty="0">
                <a:latin typeface="Roboto Light" panose="02000000000000000000" pitchFamily="2" charset="0"/>
                <a:ea typeface="Roboto Light" panose="02000000000000000000" pitchFamily="2" charset="0"/>
              </a:rPr>
              <a:t> zoom in on the second graph, </a:t>
            </a:r>
            <a:r>
              <a:rPr lang="fr-FR" dirty="0" err="1">
                <a:latin typeface="Roboto Light" panose="02000000000000000000" pitchFamily="2" charset="0"/>
                <a:ea typeface="Roboto Light" panose="02000000000000000000" pitchFamily="2" charset="0"/>
              </a:rPr>
              <a:t>we</a:t>
            </a:r>
            <a:r>
              <a:rPr lang="fr-FR" dirty="0">
                <a:latin typeface="Roboto Light" panose="02000000000000000000" pitchFamily="2" charset="0"/>
                <a:ea typeface="Roboto Light" panose="02000000000000000000" pitchFamily="2" charset="0"/>
              </a:rPr>
              <a:t> can </a:t>
            </a:r>
            <a:r>
              <a:rPr lang="fr-FR" dirty="0" err="1">
                <a:latin typeface="Roboto Light" panose="02000000000000000000" pitchFamily="2" charset="0"/>
                <a:ea typeface="Roboto Light" panose="02000000000000000000" pitchFamily="2" charset="0"/>
              </a:rPr>
              <a:t>conclude</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that</a:t>
            </a:r>
            <a:r>
              <a:rPr lang="fr-FR" dirty="0">
                <a:latin typeface="Roboto Light" panose="02000000000000000000" pitchFamily="2" charset="0"/>
                <a:ea typeface="Roboto Light" panose="02000000000000000000" pitchFamily="2" charset="0"/>
              </a:rPr>
              <a:t> the </a:t>
            </a:r>
            <a:r>
              <a:rPr lang="fr-FR" dirty="0" err="1">
                <a:latin typeface="Roboto Light" panose="02000000000000000000" pitchFamily="2" charset="0"/>
                <a:ea typeface="Roboto Light" panose="02000000000000000000" pitchFamily="2" charset="0"/>
              </a:rPr>
              <a:t>christams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preparation</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days</a:t>
            </a:r>
            <a:r>
              <a:rPr lang="fr-FR" dirty="0">
                <a:latin typeface="Roboto Light" panose="02000000000000000000" pitchFamily="2" charset="0"/>
                <a:ea typeface="Roboto Light" panose="02000000000000000000" pitchFamily="2" charset="0"/>
              </a:rPr>
              <a:t> are the </a:t>
            </a:r>
            <a:r>
              <a:rPr lang="fr-FR" dirty="0" err="1">
                <a:latin typeface="Roboto Light" panose="02000000000000000000" pitchFamily="2" charset="0"/>
                <a:ea typeface="Roboto Light" panose="02000000000000000000" pitchFamily="2" charset="0"/>
              </a:rPr>
              <a:t>busiest</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days</a:t>
            </a:r>
            <a:r>
              <a:rPr lang="fr-FR" dirty="0">
                <a:latin typeface="Roboto Light" panose="02000000000000000000" pitchFamily="2" charset="0"/>
                <a:ea typeface="Roboto Light" panose="02000000000000000000" pitchFamily="2" charset="0"/>
              </a:rPr>
              <a:t> for the stores </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Image 5">
            <a:extLst>
              <a:ext uri="{FF2B5EF4-FFF2-40B4-BE49-F238E27FC236}">
                <a16:creationId xmlns:a16="http://schemas.microsoft.com/office/drawing/2014/main" id="{46A41288-AD98-B9CF-1EC4-5ED0201B5F85}"/>
              </a:ext>
            </a:extLst>
          </p:cNvPr>
          <p:cNvPicPr>
            <a:picLocks noChangeAspect="1"/>
          </p:cNvPicPr>
          <p:nvPr/>
        </p:nvPicPr>
        <p:blipFill>
          <a:blip r:embed="rId3"/>
          <a:stretch>
            <a:fillRect/>
          </a:stretch>
        </p:blipFill>
        <p:spPr>
          <a:xfrm>
            <a:off x="917857" y="1922068"/>
            <a:ext cx="6264183" cy="4008467"/>
          </a:xfrm>
          <a:prstGeom prst="rect">
            <a:avLst/>
          </a:prstGeom>
        </p:spPr>
      </p:pic>
      <p:sp>
        <p:nvSpPr>
          <p:cNvPr id="11" name="ZoneTexte 10">
            <a:extLst>
              <a:ext uri="{FF2B5EF4-FFF2-40B4-BE49-F238E27FC236}">
                <a16:creationId xmlns:a16="http://schemas.microsoft.com/office/drawing/2014/main" id="{6A8878CC-167C-9968-CE69-C5C54677EB5C}"/>
              </a:ext>
            </a:extLst>
          </p:cNvPr>
          <p:cNvSpPr txBox="1"/>
          <p:nvPr/>
        </p:nvSpPr>
        <p:spPr>
          <a:xfrm>
            <a:off x="7399020" y="2143976"/>
            <a:ext cx="4015105" cy="3054485"/>
          </a:xfrm>
          <a:prstGeom prst="rect">
            <a:avLst/>
          </a:prstGeom>
          <a:noFill/>
        </p:spPr>
        <p:txBody>
          <a:bodyPr wrap="square" lIns="0" tIns="0" rIns="0" bIns="0" rtlCol="0" anchor="t">
            <a:noAutofit/>
          </a:bodyPr>
          <a:lstStyle/>
          <a:p>
            <a:pPr algn="l"/>
            <a:r>
              <a:rPr lang="fr-FR" dirty="0">
                <a:latin typeface="Roboto Light" panose="02000000000000000000" pitchFamily="2" charset="0"/>
                <a:ea typeface="Roboto Light" panose="02000000000000000000" pitchFamily="2" charset="0"/>
              </a:rPr>
              <a:t>*for </a:t>
            </a:r>
            <a:r>
              <a:rPr lang="fr-FR" b="1" dirty="0">
                <a:latin typeface="Roboto Light" panose="02000000000000000000" pitchFamily="2" charset="0"/>
                <a:ea typeface="Roboto Light" panose="02000000000000000000" pitchFamily="2" charset="0"/>
              </a:rPr>
              <a:t>the mainstream </a:t>
            </a:r>
            <a:r>
              <a:rPr lang="fr-FR" b="1" dirty="0" err="1">
                <a:latin typeface="Roboto Light" panose="02000000000000000000" pitchFamily="2" charset="0"/>
                <a:ea typeface="Roboto Light" panose="02000000000000000000" pitchFamily="2" charset="0"/>
              </a:rPr>
              <a:t>customers</a:t>
            </a:r>
            <a:r>
              <a:rPr lang="fr-FR" b="1" dirty="0">
                <a:latin typeface="Roboto Light" panose="02000000000000000000" pitchFamily="2" charset="0"/>
                <a:ea typeface="Roboto Light" panose="02000000000000000000" pitchFamily="2" charset="0"/>
              </a:rPr>
              <a:t> </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midaged</a:t>
            </a:r>
            <a:r>
              <a:rPr lang="fr-FR" dirty="0">
                <a:latin typeface="Roboto Light" panose="02000000000000000000" pitchFamily="2" charset="0"/>
                <a:ea typeface="Roboto Light" panose="02000000000000000000" pitchFamily="2" charset="0"/>
              </a:rPr>
              <a:t> singles and couples and </a:t>
            </a:r>
            <a:r>
              <a:rPr lang="fr-FR" dirty="0" err="1">
                <a:latin typeface="Roboto Light" panose="02000000000000000000" pitchFamily="2" charset="0"/>
                <a:ea typeface="Roboto Light" panose="02000000000000000000" pitchFamily="2" charset="0"/>
              </a:rPr>
              <a:t>retreties</a:t>
            </a:r>
            <a:r>
              <a:rPr lang="fr-FR" dirty="0">
                <a:latin typeface="Roboto Light" panose="02000000000000000000" pitchFamily="2" charset="0"/>
                <a:ea typeface="Roboto Light" panose="02000000000000000000" pitchFamily="2" charset="0"/>
              </a:rPr>
              <a:t> are the </a:t>
            </a:r>
            <a:r>
              <a:rPr lang="fr-FR" dirty="0" err="1">
                <a:latin typeface="Roboto Light" panose="02000000000000000000" pitchFamily="2" charset="0"/>
                <a:ea typeface="Roboto Light" panose="02000000000000000000" pitchFamily="2" charset="0"/>
              </a:rPr>
              <a:t>number</a:t>
            </a:r>
            <a:r>
              <a:rPr lang="fr-FR" dirty="0">
                <a:latin typeface="Roboto Light" panose="02000000000000000000" pitchFamily="2" charset="0"/>
                <a:ea typeface="Roboto Light" panose="02000000000000000000" pitchFamily="2" charset="0"/>
              </a:rPr>
              <a:t> one </a:t>
            </a:r>
            <a:r>
              <a:rPr lang="fr-FR" dirty="0" err="1">
                <a:latin typeface="Roboto Light" panose="02000000000000000000" pitchFamily="2" charset="0"/>
                <a:ea typeface="Roboto Light" panose="02000000000000000000" pitchFamily="2" charset="0"/>
              </a:rPr>
              <a:t>target</a:t>
            </a:r>
            <a:r>
              <a:rPr lang="fr-FR" dirty="0">
                <a:latin typeface="Roboto Light" panose="02000000000000000000" pitchFamily="2" charset="0"/>
                <a:ea typeface="Roboto Light" panose="02000000000000000000" pitchFamily="2" charset="0"/>
              </a:rPr>
              <a:t> </a:t>
            </a:r>
          </a:p>
          <a:p>
            <a:pPr algn="l"/>
            <a:r>
              <a:rPr lang="fr-FR" dirty="0">
                <a:latin typeface="Roboto Light" panose="02000000000000000000" pitchFamily="2" charset="0"/>
                <a:ea typeface="Roboto Light" panose="02000000000000000000" pitchFamily="2" charset="0"/>
              </a:rPr>
              <a:t>*for the </a:t>
            </a:r>
            <a:r>
              <a:rPr lang="fr-FR" b="1" dirty="0">
                <a:latin typeface="Roboto Light" panose="02000000000000000000" pitchFamily="2" charset="0"/>
                <a:ea typeface="Roboto Light" panose="02000000000000000000" pitchFamily="2" charset="0"/>
              </a:rPr>
              <a:t>Budget </a:t>
            </a:r>
            <a:r>
              <a:rPr lang="fr-FR" b="1" dirty="0" err="1">
                <a:latin typeface="Roboto Light" panose="02000000000000000000" pitchFamily="2" charset="0"/>
                <a:ea typeface="Roboto Light" panose="02000000000000000000" pitchFamily="2" charset="0"/>
              </a:rPr>
              <a:t>customers</a:t>
            </a:r>
            <a:r>
              <a:rPr lang="fr-FR" dirty="0">
                <a:latin typeface="Roboto Light" panose="02000000000000000000" pitchFamily="2" charset="0"/>
                <a:ea typeface="Roboto Light" panose="02000000000000000000" pitchFamily="2" charset="0"/>
              </a:rPr>
              <a:t>:</a:t>
            </a:r>
          </a:p>
          <a:p>
            <a:pPr algn="l"/>
            <a:r>
              <a:rPr lang="fr-FR" dirty="0" err="1">
                <a:latin typeface="Roboto Light" panose="02000000000000000000" pitchFamily="2" charset="0"/>
                <a:ea typeface="Roboto Light" panose="02000000000000000000" pitchFamily="2" charset="0"/>
              </a:rPr>
              <a:t>older</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families</a:t>
            </a:r>
            <a:r>
              <a:rPr lang="fr-FR" dirty="0">
                <a:latin typeface="Roboto Light" panose="02000000000000000000" pitchFamily="2" charset="0"/>
                <a:ea typeface="Roboto Light" panose="02000000000000000000" pitchFamily="2" charset="0"/>
              </a:rPr>
              <a:t> are the </a:t>
            </a:r>
            <a:r>
              <a:rPr lang="fr-FR" dirty="0" err="1">
                <a:latin typeface="Roboto Light" panose="02000000000000000000" pitchFamily="2" charset="0"/>
                <a:ea typeface="Roboto Light" panose="02000000000000000000" pitchFamily="2" charset="0"/>
              </a:rPr>
              <a:t>number</a:t>
            </a:r>
            <a:r>
              <a:rPr lang="fr-FR" dirty="0">
                <a:latin typeface="Roboto Light" panose="02000000000000000000" pitchFamily="2" charset="0"/>
                <a:ea typeface="Roboto Light" panose="02000000000000000000" pitchFamily="2" charset="0"/>
              </a:rPr>
              <a:t> one </a:t>
            </a:r>
            <a:r>
              <a:rPr lang="fr-FR" dirty="0" err="1">
                <a:latin typeface="Roboto Light" panose="02000000000000000000" pitchFamily="2" charset="0"/>
                <a:ea typeface="Roboto Light" panose="02000000000000000000" pitchFamily="2" charset="0"/>
              </a:rPr>
              <a:t>buyers</a:t>
            </a:r>
            <a:r>
              <a:rPr lang="fr-FR" dirty="0">
                <a:latin typeface="Roboto Light" panose="02000000000000000000" pitchFamily="2" charset="0"/>
                <a:ea typeface="Roboto Light" panose="02000000000000000000" pitchFamily="2" charset="0"/>
              </a:rPr>
              <a:t> for </a:t>
            </a:r>
            <a:r>
              <a:rPr lang="fr-FR" dirty="0" err="1">
                <a:latin typeface="Roboto Light" panose="02000000000000000000" pitchFamily="2" charset="0"/>
                <a:ea typeface="Roboto Light" panose="02000000000000000000" pitchFamily="2" charset="0"/>
              </a:rPr>
              <a:t>this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category</a:t>
            </a:r>
            <a:r>
              <a:rPr lang="fr-FR" dirty="0">
                <a:latin typeface="Roboto Light" panose="02000000000000000000" pitchFamily="2" charset="0"/>
                <a:ea typeface="Roboto Light" panose="02000000000000000000" pitchFamily="2" charset="0"/>
              </a:rPr>
              <a:t> </a:t>
            </a:r>
          </a:p>
          <a:p>
            <a:pPr algn="l"/>
            <a:r>
              <a:rPr lang="fr-FR" dirty="0">
                <a:latin typeface="Roboto Light" panose="02000000000000000000" pitchFamily="2" charset="0"/>
                <a:ea typeface="Roboto Light" panose="02000000000000000000" pitchFamily="2" charset="0"/>
              </a:rPr>
              <a:t>*for the </a:t>
            </a:r>
            <a:r>
              <a:rPr lang="fr-FR" b="1" dirty="0">
                <a:latin typeface="Roboto Light" panose="02000000000000000000" pitchFamily="2" charset="0"/>
                <a:ea typeface="Roboto Light" panose="02000000000000000000" pitchFamily="2" charset="0"/>
              </a:rPr>
              <a:t>premium </a:t>
            </a:r>
            <a:r>
              <a:rPr lang="fr-FR" b="1" dirty="0" err="1">
                <a:latin typeface="Roboto Light" panose="02000000000000000000" pitchFamily="2" charset="0"/>
                <a:ea typeface="Roboto Light" panose="02000000000000000000" pitchFamily="2" charset="0"/>
              </a:rPr>
              <a:t>customers</a:t>
            </a:r>
            <a:r>
              <a:rPr lang="fr-FR" b="1" dirty="0">
                <a:latin typeface="Roboto Light" panose="02000000000000000000" pitchFamily="2" charset="0"/>
                <a:ea typeface="Roboto Light" panose="02000000000000000000" pitchFamily="2" charset="0"/>
              </a:rPr>
              <a:t> </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older</a:t>
            </a:r>
            <a:r>
              <a:rPr lang="fr-FR" dirty="0">
                <a:latin typeface="Roboto Light" panose="02000000000000000000" pitchFamily="2" charset="0"/>
                <a:ea typeface="Roboto Light" panose="02000000000000000000" pitchFamily="2" charset="0"/>
              </a:rPr>
              <a:t> singles and couples are the </a:t>
            </a:r>
            <a:r>
              <a:rPr lang="fr-FR" dirty="0" err="1">
                <a:latin typeface="Roboto Light" panose="02000000000000000000" pitchFamily="2" charset="0"/>
                <a:ea typeface="Roboto Light" panose="02000000000000000000" pitchFamily="2" charset="0"/>
              </a:rPr>
              <a:t>ones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making</a:t>
            </a:r>
            <a:r>
              <a:rPr lang="fr-FR" dirty="0">
                <a:latin typeface="Roboto Light" panose="02000000000000000000" pitchFamily="2" charset="0"/>
                <a:ea typeface="Roboto Light" panose="02000000000000000000" pitchFamily="2" charset="0"/>
              </a:rPr>
              <a:t> the </a:t>
            </a:r>
            <a:r>
              <a:rPr lang="fr-FR" dirty="0" err="1">
                <a:latin typeface="Roboto Light" panose="02000000000000000000" pitchFamily="2" charset="0"/>
                <a:ea typeface="Roboto Light" panose="02000000000000000000" pitchFamily="2" charset="0"/>
              </a:rPr>
              <a:t>highest</a:t>
            </a:r>
            <a:r>
              <a:rPr lang="fr-FR" dirty="0">
                <a:latin typeface="Roboto Light" panose="02000000000000000000" pitchFamily="2" charset="0"/>
                <a:ea typeface="Roboto Light" panose="02000000000000000000" pitchFamily="2" charset="0"/>
              </a:rPr>
              <a:t> sales for </a:t>
            </a:r>
            <a:r>
              <a:rPr lang="fr-FR" dirty="0" err="1">
                <a:latin typeface="Roboto Light" panose="02000000000000000000" pitchFamily="2" charset="0"/>
                <a:ea typeface="Roboto Light" panose="02000000000000000000" pitchFamily="2" charset="0"/>
              </a:rPr>
              <a:t>this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category</a:t>
            </a:r>
            <a:r>
              <a:rPr lang="fr-FR" dirty="0">
                <a:latin typeface="Roboto Light" panose="02000000000000000000" pitchFamily="2" charset="0"/>
                <a:ea typeface="Roboto Light" panose="02000000000000000000" pitchFamily="2" charset="0"/>
              </a:rPr>
              <a:t> </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Image 4">
            <a:extLst>
              <a:ext uri="{FF2B5EF4-FFF2-40B4-BE49-F238E27FC236}">
                <a16:creationId xmlns:a16="http://schemas.microsoft.com/office/drawing/2014/main" id="{21B433D2-FF73-10AC-A73A-2935111B2858}"/>
              </a:ext>
            </a:extLst>
          </p:cNvPr>
          <p:cNvPicPr>
            <a:picLocks noChangeAspect="1"/>
          </p:cNvPicPr>
          <p:nvPr/>
        </p:nvPicPr>
        <p:blipFill rotWithShape="1">
          <a:blip r:embed="rId3"/>
          <a:srcRect t="8635"/>
          <a:stretch/>
        </p:blipFill>
        <p:spPr>
          <a:xfrm>
            <a:off x="755014" y="865571"/>
            <a:ext cx="3541076" cy="2369455"/>
          </a:xfrm>
          <a:prstGeom prst="rect">
            <a:avLst/>
          </a:prstGeom>
        </p:spPr>
      </p:pic>
      <p:pic>
        <p:nvPicPr>
          <p:cNvPr id="7" name="Image 6">
            <a:extLst>
              <a:ext uri="{FF2B5EF4-FFF2-40B4-BE49-F238E27FC236}">
                <a16:creationId xmlns:a16="http://schemas.microsoft.com/office/drawing/2014/main" id="{34E34B60-1B9D-1BFB-D1D9-B8689C74DEBF}"/>
              </a:ext>
            </a:extLst>
          </p:cNvPr>
          <p:cNvPicPr>
            <a:picLocks noChangeAspect="1"/>
          </p:cNvPicPr>
          <p:nvPr/>
        </p:nvPicPr>
        <p:blipFill rotWithShape="1">
          <a:blip r:embed="rId4"/>
          <a:srcRect l="4266" t="6737"/>
          <a:stretch/>
        </p:blipFill>
        <p:spPr>
          <a:xfrm>
            <a:off x="3671941" y="2620865"/>
            <a:ext cx="3710940" cy="2593776"/>
          </a:xfrm>
          <a:prstGeom prst="rect">
            <a:avLst/>
          </a:prstGeom>
        </p:spPr>
      </p:pic>
      <p:sp>
        <p:nvSpPr>
          <p:cNvPr id="8" name="ZoneTexte 7">
            <a:extLst>
              <a:ext uri="{FF2B5EF4-FFF2-40B4-BE49-F238E27FC236}">
                <a16:creationId xmlns:a16="http://schemas.microsoft.com/office/drawing/2014/main" id="{9CE1D5C3-9D72-05FE-D0C3-5E46645491D9}"/>
              </a:ext>
            </a:extLst>
          </p:cNvPr>
          <p:cNvSpPr txBox="1"/>
          <p:nvPr/>
        </p:nvSpPr>
        <p:spPr>
          <a:xfrm>
            <a:off x="5280660" y="1135380"/>
            <a:ext cx="5623560" cy="687482"/>
          </a:xfrm>
          <a:prstGeom prst="rect">
            <a:avLst/>
          </a:prstGeom>
          <a:noFill/>
        </p:spPr>
        <p:txBody>
          <a:bodyPr wrap="square" lIns="0" tIns="0" rIns="0" bIns="0" rtlCol="0" anchor="t">
            <a:noAutofit/>
          </a:bodyPr>
          <a:lstStyle/>
          <a:p>
            <a:pPr algn="l"/>
            <a:r>
              <a:rPr lang="fr-FR" dirty="0">
                <a:latin typeface="Roboto Light" panose="02000000000000000000" pitchFamily="2" charset="0"/>
                <a:ea typeface="Roboto Light" panose="02000000000000000000" pitchFamily="2" charset="0"/>
              </a:rPr>
              <a:t>At first </a:t>
            </a:r>
            <a:r>
              <a:rPr lang="fr-FR" dirty="0" err="1">
                <a:latin typeface="Roboto Light" panose="02000000000000000000" pitchFamily="2" charset="0"/>
                <a:ea typeface="Roboto Light" panose="02000000000000000000" pitchFamily="2" charset="0"/>
              </a:rPr>
              <a:t>glance</a:t>
            </a:r>
            <a:r>
              <a:rPr lang="fr-FR" dirty="0">
                <a:latin typeface="Roboto Light" panose="02000000000000000000" pitchFamily="2" charset="0"/>
                <a:ea typeface="Roboto Light" panose="02000000000000000000" pitchFamily="2" charset="0"/>
              </a:rPr>
              <a:t> the contrôle stores </a:t>
            </a:r>
            <a:r>
              <a:rPr lang="fr-FR" dirty="0" err="1">
                <a:latin typeface="Roboto Light" panose="02000000000000000000" pitchFamily="2" charset="0"/>
                <a:ea typeface="Roboto Light" panose="02000000000000000000" pitchFamily="2" charset="0"/>
              </a:rPr>
              <a:t>present</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lower</a:t>
            </a:r>
            <a:r>
              <a:rPr lang="fr-FR" dirty="0">
                <a:latin typeface="Roboto Light" panose="02000000000000000000" pitchFamily="2" charset="0"/>
                <a:ea typeface="Roboto Light" panose="02000000000000000000" pitchFamily="2" charset="0"/>
              </a:rPr>
              <a:t> sales </a:t>
            </a:r>
            <a:r>
              <a:rPr lang="fr-FR" dirty="0" err="1">
                <a:latin typeface="Roboto Light" panose="02000000000000000000" pitchFamily="2" charset="0"/>
                <a:ea typeface="Roboto Light" panose="02000000000000000000" pitchFamily="2" charset="0"/>
              </a:rPr>
              <a:t>number</a:t>
            </a:r>
            <a:r>
              <a:rPr lang="fr-FR" dirty="0">
                <a:latin typeface="Roboto Light" panose="02000000000000000000" pitchFamily="2" charset="0"/>
                <a:ea typeface="Roboto Light" panose="02000000000000000000" pitchFamily="2" charset="0"/>
              </a:rPr>
              <a:t> and </a:t>
            </a:r>
            <a:r>
              <a:rPr lang="fr-FR" dirty="0" err="1">
                <a:latin typeface="Roboto Light" panose="02000000000000000000" pitchFamily="2" charset="0"/>
                <a:ea typeface="Roboto Light" panose="02000000000000000000" pitchFamily="2" charset="0"/>
              </a:rPr>
              <a:t>thus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lower</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customer</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numbers</a:t>
            </a:r>
            <a:r>
              <a:rPr lang="fr-FR" dirty="0">
                <a:latin typeface="Roboto Light" panose="02000000000000000000" pitchFamily="2" charset="0"/>
                <a:ea typeface="Roboto Light" panose="02000000000000000000" pitchFamily="2" charset="0"/>
              </a:rPr>
              <a:t> </a:t>
            </a:r>
            <a:r>
              <a:rPr lang="fr-FR" dirty="0" err="1">
                <a:latin typeface="Roboto Light" panose="02000000000000000000" pitchFamily="2" charset="0"/>
                <a:ea typeface="Roboto Light" panose="02000000000000000000" pitchFamily="2" charset="0"/>
              </a:rPr>
              <a:t>than</a:t>
            </a:r>
            <a:r>
              <a:rPr lang="fr-FR" dirty="0">
                <a:latin typeface="Roboto Light" panose="02000000000000000000" pitchFamily="2" charset="0"/>
                <a:ea typeface="Roboto Light" panose="02000000000000000000" pitchFamily="2" charset="0"/>
              </a:rPr>
              <a:t> the </a:t>
            </a:r>
            <a:r>
              <a:rPr lang="fr-FR" dirty="0" err="1">
                <a:latin typeface="Roboto Light" panose="02000000000000000000" pitchFamily="2" charset="0"/>
                <a:ea typeface="Roboto Light" panose="02000000000000000000" pitchFamily="2" charset="0"/>
              </a:rPr>
              <a:t>other</a:t>
            </a:r>
            <a:r>
              <a:rPr lang="fr-FR" dirty="0">
                <a:latin typeface="Roboto Light" panose="02000000000000000000" pitchFamily="2" charset="0"/>
                <a:ea typeface="Roboto Light" panose="02000000000000000000" pitchFamily="2" charset="0"/>
              </a:rPr>
              <a:t> stores .</a:t>
            </a:r>
          </a:p>
        </p:txBody>
      </p:sp>
      <p:sp>
        <p:nvSpPr>
          <p:cNvPr id="10" name="ZoneTexte 9">
            <a:extLst>
              <a:ext uri="{FF2B5EF4-FFF2-40B4-BE49-F238E27FC236}">
                <a16:creationId xmlns:a16="http://schemas.microsoft.com/office/drawing/2014/main" id="{3CD4B1F0-9F4D-152E-894C-1E2B735EF823}"/>
              </a:ext>
            </a:extLst>
          </p:cNvPr>
          <p:cNvSpPr txBox="1"/>
          <p:nvPr/>
        </p:nvSpPr>
        <p:spPr>
          <a:xfrm>
            <a:off x="7398121" y="2752428"/>
            <a:ext cx="3923293" cy="2462213"/>
          </a:xfrm>
          <a:prstGeom prst="rect">
            <a:avLst/>
          </a:prstGeom>
          <a:noFill/>
        </p:spPr>
        <p:txBody>
          <a:bodyPr wrap="square">
            <a:spAutoFit/>
          </a:bodyPr>
          <a:lstStyle/>
          <a:p>
            <a:r>
              <a:rPr lang="fr-FR" sz="1400" dirty="0" err="1">
                <a:latin typeface="Calibri" panose="020F0502020204030204" pitchFamily="34" charset="0"/>
                <a:cs typeface="Calibri" panose="020F0502020204030204" pitchFamily="34" charset="0"/>
              </a:rPr>
              <a:t>With</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further</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anlaysis</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we</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concluded</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that</a:t>
            </a:r>
            <a:r>
              <a:rPr lang="fr-FR" sz="1400" dirty="0">
                <a:latin typeface="Calibri" panose="020F0502020204030204" pitchFamily="34" charset="0"/>
                <a:cs typeface="Calibri" panose="020F0502020204030204" pitchFamily="34" charset="0"/>
              </a:rPr>
              <a:t> Store 77's trial </a:t>
            </a:r>
            <a:r>
              <a:rPr lang="fr-FR" sz="1400" dirty="0" err="1">
                <a:latin typeface="Calibri" panose="020F0502020204030204" pitchFamily="34" charset="0"/>
                <a:cs typeface="Calibri" panose="020F0502020204030204" pitchFamily="34" charset="0"/>
              </a:rPr>
              <a:t>period</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differs</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significantly</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from</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its</a:t>
            </a:r>
            <a:r>
              <a:rPr lang="fr-FR" sz="1400" dirty="0">
                <a:latin typeface="Calibri" panose="020F0502020204030204" pitchFamily="34" charset="0"/>
                <a:cs typeface="Calibri" panose="020F0502020204030204" pitchFamily="34" charset="0"/>
              </a:rPr>
              <a:t> control store in </a:t>
            </a:r>
            <a:r>
              <a:rPr lang="fr-FR" sz="1400" dirty="0" err="1">
                <a:latin typeface="Calibri" panose="020F0502020204030204" pitchFamily="34" charset="0"/>
                <a:cs typeface="Calibri" panose="020F0502020204030204" pitchFamily="34" charset="0"/>
              </a:rPr>
              <a:t>two</a:t>
            </a:r>
            <a:r>
              <a:rPr lang="fr-FR" sz="1400" dirty="0">
                <a:latin typeface="Calibri" panose="020F0502020204030204" pitchFamily="34" charset="0"/>
                <a:cs typeface="Calibri" panose="020F0502020204030204" pitchFamily="34" charset="0"/>
              </a:rPr>
              <a:t> of </a:t>
            </a:r>
            <a:r>
              <a:rPr lang="fr-FR" sz="1400" dirty="0" err="1">
                <a:latin typeface="Calibri" panose="020F0502020204030204" pitchFamily="34" charset="0"/>
                <a:cs typeface="Calibri" panose="020F0502020204030204" pitchFamily="34" charset="0"/>
              </a:rPr>
              <a:t>three</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months</a:t>
            </a:r>
            <a:r>
              <a:rPr lang="fr-FR" sz="1400" dirty="0">
                <a:latin typeface="Calibri" panose="020F0502020204030204" pitchFamily="34" charset="0"/>
                <a:cs typeface="Calibri" panose="020F0502020204030204" pitchFamily="34" charset="0"/>
              </a:rPr>
              <a:t>. Store 155 </a:t>
            </a:r>
            <a:r>
              <a:rPr lang="fr-FR" sz="1400" dirty="0" err="1">
                <a:latin typeface="Calibri" panose="020F0502020204030204" pitchFamily="34" charset="0"/>
                <a:cs typeface="Calibri" panose="020F0502020204030204" pitchFamily="34" charset="0"/>
              </a:rPr>
              <a:t>is</a:t>
            </a:r>
            <a:r>
              <a:rPr lang="fr-FR" sz="1400" dirty="0">
                <a:latin typeface="Calibri" panose="020F0502020204030204" pitchFamily="34" charset="0"/>
                <a:cs typeface="Calibri" panose="020F0502020204030204" pitchFamily="34" charset="0"/>
              </a:rPr>
              <a:t> a </a:t>
            </a:r>
            <a:r>
              <a:rPr lang="fr-FR" sz="1400" dirty="0" err="1">
                <a:latin typeface="Calibri" panose="020F0502020204030204" pitchFamily="34" charset="0"/>
                <a:cs typeface="Calibri" panose="020F0502020204030204" pitchFamily="34" charset="0"/>
              </a:rPr>
              <a:t>potential</a:t>
            </a:r>
            <a:r>
              <a:rPr lang="fr-FR" sz="1400" dirty="0">
                <a:latin typeface="Calibri" panose="020F0502020204030204" pitchFamily="34" charset="0"/>
                <a:cs typeface="Calibri" panose="020F0502020204030204" pitchFamily="34" charset="0"/>
              </a:rPr>
              <a:t> control for store 86, </a:t>
            </a:r>
            <a:r>
              <a:rPr lang="fr-FR" sz="1400" dirty="0" err="1">
                <a:latin typeface="Calibri" panose="020F0502020204030204" pitchFamily="34" charset="0"/>
                <a:cs typeface="Calibri" panose="020F0502020204030204" pitchFamily="34" charset="0"/>
              </a:rPr>
              <a:t>with</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visual</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pre</a:t>
            </a:r>
            <a:r>
              <a:rPr lang="fr-FR" sz="1400" dirty="0">
                <a:latin typeface="Calibri" panose="020F0502020204030204" pitchFamily="34" charset="0"/>
                <a:cs typeface="Calibri" panose="020F0502020204030204" pitchFamily="34" charset="0"/>
              </a:rPr>
              <a:t>-trial checks </a:t>
            </a:r>
            <a:r>
              <a:rPr lang="fr-FR" sz="1400" dirty="0" err="1">
                <a:latin typeface="Calibri" panose="020F0502020204030204" pitchFamily="34" charset="0"/>
                <a:cs typeface="Calibri" panose="020F0502020204030204" pitchFamily="34" charset="0"/>
              </a:rPr>
              <a:t>needed</a:t>
            </a:r>
            <a:r>
              <a:rPr lang="fr-FR" sz="1400" dirty="0">
                <a:latin typeface="Calibri" panose="020F0502020204030204" pitchFamily="34" charset="0"/>
                <a:cs typeface="Calibri" panose="020F0502020204030204" pitchFamily="34" charset="0"/>
              </a:rPr>
              <a:t>. Store 86's trial </a:t>
            </a:r>
            <a:r>
              <a:rPr lang="fr-FR" sz="1400" dirty="0" err="1">
                <a:latin typeface="Calibri" panose="020F0502020204030204" pitchFamily="34" charset="0"/>
                <a:cs typeface="Calibri" panose="020F0502020204030204" pitchFamily="34" charset="0"/>
              </a:rPr>
              <a:t>aligns</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with</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its</a:t>
            </a:r>
            <a:r>
              <a:rPr lang="fr-FR" sz="1400" dirty="0">
                <a:latin typeface="Calibri" panose="020F0502020204030204" pitchFamily="34" charset="0"/>
                <a:cs typeface="Calibri" panose="020F0502020204030204" pitchFamily="34" charset="0"/>
              </a:rPr>
              <a:t> control, </a:t>
            </a:r>
            <a:r>
              <a:rPr lang="fr-FR" sz="1400" dirty="0" err="1">
                <a:latin typeface="Calibri" panose="020F0502020204030204" pitchFamily="34" charset="0"/>
                <a:cs typeface="Calibri" panose="020F0502020204030204" pitchFamily="34" charset="0"/>
              </a:rPr>
              <a:t>except</a:t>
            </a:r>
            <a:r>
              <a:rPr lang="fr-FR" sz="1400" dirty="0">
                <a:latin typeface="Calibri" panose="020F0502020204030204" pitchFamily="34" charset="0"/>
                <a:cs typeface="Calibri" panose="020F0502020204030204" pitchFamily="34" charset="0"/>
              </a:rPr>
              <a:t> for </a:t>
            </a:r>
            <a:r>
              <a:rPr lang="fr-FR" sz="1400" dirty="0" err="1">
                <a:latin typeface="Calibri" panose="020F0502020204030204" pitchFamily="34" charset="0"/>
                <a:cs typeface="Calibri" panose="020F0502020204030204" pitchFamily="34" charset="0"/>
              </a:rPr>
              <a:t>two</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months</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with</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increased</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customer</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numbers</a:t>
            </a:r>
            <a:r>
              <a:rPr lang="fr-FR" sz="1400" dirty="0">
                <a:latin typeface="Calibri" panose="020F0502020204030204" pitchFamily="34" charset="0"/>
                <a:cs typeface="Calibri" panose="020F0502020204030204" pitchFamily="34" charset="0"/>
              </a:rPr>
              <a:t>. Store 237 </a:t>
            </a:r>
            <a:r>
              <a:rPr lang="fr-FR" sz="1400" dirty="0" err="1">
                <a:latin typeface="Calibri" panose="020F0502020204030204" pitchFamily="34" charset="0"/>
                <a:cs typeface="Calibri" panose="020F0502020204030204" pitchFamily="34" charset="0"/>
              </a:rPr>
              <a:t>could</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be</a:t>
            </a:r>
            <a:r>
              <a:rPr lang="fr-FR" sz="1400" dirty="0">
                <a:latin typeface="Calibri" panose="020F0502020204030204" pitchFamily="34" charset="0"/>
                <a:cs typeface="Calibri" panose="020F0502020204030204" pitchFamily="34" charset="0"/>
              </a:rPr>
              <a:t> a control for store 88, </a:t>
            </a:r>
            <a:r>
              <a:rPr lang="fr-FR" sz="1400" dirty="0" err="1">
                <a:latin typeface="Calibri" panose="020F0502020204030204" pitchFamily="34" charset="0"/>
                <a:cs typeface="Calibri" panose="020F0502020204030204" pitchFamily="34" charset="0"/>
              </a:rPr>
              <a:t>needing</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visual</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pre</a:t>
            </a:r>
            <a:r>
              <a:rPr lang="fr-FR" sz="1400" dirty="0">
                <a:latin typeface="Calibri" panose="020F0502020204030204" pitchFamily="34" charset="0"/>
                <a:cs typeface="Calibri" panose="020F0502020204030204" pitchFamily="34" charset="0"/>
              </a:rPr>
              <a:t>-trial checks. Store 88's trial </a:t>
            </a:r>
            <a:r>
              <a:rPr lang="fr-FR" sz="1400" dirty="0" err="1">
                <a:latin typeface="Calibri" panose="020F0502020204030204" pitchFamily="34" charset="0"/>
                <a:cs typeface="Calibri" panose="020F0502020204030204" pitchFamily="34" charset="0"/>
              </a:rPr>
              <a:t>significantly</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differs</a:t>
            </a:r>
            <a:r>
              <a:rPr lang="fr-FR" sz="1400" dirty="0">
                <a:latin typeface="Calibri" panose="020F0502020204030204" pitchFamily="34" charset="0"/>
                <a:cs typeface="Calibri" panose="020F0502020204030204" pitchFamily="34" charset="0"/>
              </a:rPr>
              <a:t> in </a:t>
            </a:r>
            <a:r>
              <a:rPr lang="fr-FR" sz="1400" dirty="0" err="1">
                <a:latin typeface="Calibri" panose="020F0502020204030204" pitchFamily="34" charset="0"/>
                <a:cs typeface="Calibri" panose="020F0502020204030204" pitchFamily="34" charset="0"/>
              </a:rPr>
              <a:t>two</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months</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particularly</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with</a:t>
            </a:r>
            <a:r>
              <a:rPr lang="fr-FR" sz="1400" dirty="0">
                <a:latin typeface="Calibri" panose="020F0502020204030204" pitchFamily="34" charset="0"/>
                <a:cs typeface="Calibri" panose="020F0502020204030204" pitchFamily="34" charset="0"/>
              </a:rPr>
              <a:t> more </a:t>
            </a:r>
            <a:r>
              <a:rPr lang="fr-FR" sz="1400" dirty="0" err="1">
                <a:latin typeface="Calibri" panose="020F0502020204030204" pitchFamily="34" charset="0"/>
                <a:cs typeface="Calibri" panose="020F0502020204030204" pitchFamily="34" charset="0"/>
              </a:rPr>
              <a:t>customers</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implying</a:t>
            </a:r>
            <a:r>
              <a:rPr lang="fr-FR" sz="1400" dirty="0">
                <a:latin typeface="Calibri" panose="020F0502020204030204" pitchFamily="34" charset="0"/>
                <a:cs typeface="Calibri" panose="020F0502020204030204" pitchFamily="34" charset="0"/>
              </a:rPr>
              <a:t> a positive trial impact.</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6368</TotalTime>
  <Words>704</Words>
  <Application>Microsoft Office PowerPoint</Application>
  <PresentationFormat>Grand écran</PresentationFormat>
  <Paragraphs>46</Paragraphs>
  <Slides>11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Roboto Medium</vt:lpstr>
      <vt:lpstr>Roboto Light</vt:lpstr>
      <vt:lpstr>Arial</vt:lpstr>
      <vt:lpstr>Roboto</vt:lpstr>
      <vt:lpstr>Calibri</vt:lpstr>
      <vt:lpstr>Office Theme</vt:lpstr>
      <vt:lpstr>Category review: Chips</vt:lpstr>
      <vt:lpstr>Présentation PowerPoint</vt:lpstr>
      <vt:lpstr>Présentation PowerPoint</vt:lpstr>
      <vt:lpstr>01</vt:lpstr>
      <vt:lpstr>Présentation PowerPoint</vt:lpstr>
      <vt:lpstr>Présentation PowerPoint</vt:lpstr>
      <vt:lpstr>Présentation PowerPoint</vt:lpstr>
      <vt:lpstr>02</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douaakhila1@gmail.com</cp:lastModifiedBy>
  <cp:revision>465</cp:revision>
  <dcterms:created xsi:type="dcterms:W3CDTF">2018-02-07T23:23:24Z</dcterms:created>
  <dcterms:modified xsi:type="dcterms:W3CDTF">2023-09-30T00:13:43Z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