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embeddedFontLst>
    <p:embeddedFont>
      <p:font typeface="Calibri Light" panose="020F0302020204030204" pitchFamily="34" charset="0"/>
      <p:regular r:id="rId18"/>
      <p:italic r:id="rId19"/>
    </p:embeddedFont>
    <p:embeddedFont>
      <p:font typeface="Calibri" panose="020F0502020204030204" pitchFamily="34" charset="0"/>
      <p:regular r:id="rId20"/>
      <p:bold r:id="rId21"/>
      <p:italic r:id="rId22"/>
      <p:boldItalic r:id="rId23"/>
    </p:embeddedFont>
    <p:embeddedFont>
      <p:font typeface="Libre Baskerville" panose="020B0604020202020204" charset="0"/>
      <p:regular r:id="rId24"/>
      <p:bold r:id="rId25"/>
      <p: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B7oanx4RqalduiaDGPPKh8rGX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fd668c675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fd668c67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1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657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1742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6349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5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668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5836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7490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5451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392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9811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634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rcuitbasics.com/wp-content/uploads/2015/01/555-Timer-Datasheet.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circuitbread.com/tutorials/555-timer-1-introduction-to-555-tim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p:nvPr/>
        </p:nvSpPr>
        <p:spPr>
          <a:xfrm>
            <a:off x="914371" y="1692851"/>
            <a:ext cx="10422295"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PRESENTATION ON</a:t>
            </a:r>
            <a:br>
              <a:rPr lang="en-IN" sz="2400" b="1" i="0" u="none" strike="noStrike" cap="none" dirty="0">
                <a:solidFill>
                  <a:schemeClr val="dk1"/>
                </a:solidFill>
                <a:latin typeface="Times New Roman"/>
                <a:ea typeface="Times New Roman"/>
                <a:cs typeface="Times New Roman"/>
                <a:sym typeface="Times New Roman"/>
              </a:rPr>
            </a:br>
            <a:r>
              <a:rPr lang="en-IN" sz="2400" b="1" i="0" u="none" strike="noStrike" cap="none" dirty="0">
                <a:solidFill>
                  <a:schemeClr val="dk1"/>
                </a:solidFill>
                <a:latin typeface="Times New Roman"/>
                <a:ea typeface="Times New Roman"/>
                <a:cs typeface="Times New Roman"/>
                <a:sym typeface="Times New Roman"/>
              </a:rPr>
              <a:t>“</a:t>
            </a:r>
            <a:r>
              <a:rPr lang="en-IN" sz="2400" b="1" i="1" u="none" strike="noStrike" cap="none" dirty="0">
                <a:solidFill>
                  <a:srgbClr val="000000"/>
                </a:solidFill>
                <a:latin typeface="Arial"/>
                <a:ea typeface="Arial"/>
                <a:cs typeface="Arial"/>
                <a:sym typeface="Arial"/>
              </a:rPr>
              <a:t>Fastest Finger First</a:t>
            </a:r>
            <a:r>
              <a:rPr lang="en-IN" sz="1400" b="1" i="0" u="none" strike="noStrike" cap="none" dirty="0">
                <a:solidFill>
                  <a:srgbClr val="000000"/>
                </a:solidFill>
                <a:latin typeface="Arial"/>
                <a:ea typeface="Arial"/>
                <a:cs typeface="Arial"/>
                <a:sym typeface="Arial"/>
              </a:rPr>
              <a:t> </a:t>
            </a:r>
            <a:r>
              <a:rPr lang="en-IN" sz="2400" b="1" i="0" u="none" strike="noStrike" cap="none" dirty="0">
                <a:solidFill>
                  <a:srgbClr val="000000"/>
                </a:solidFill>
                <a:latin typeface="Arial"/>
                <a:ea typeface="Arial"/>
                <a:cs typeface="Arial"/>
                <a:sym typeface="Arial"/>
              </a:rPr>
              <a:t>”</a:t>
            </a:r>
            <a:endParaRPr dirty="0"/>
          </a:p>
          <a:p>
            <a:pPr marL="0" marR="0" lvl="0" indent="0" algn="ctr" rtl="0">
              <a:lnSpc>
                <a:spcPct val="100000"/>
              </a:lnSpc>
              <a:spcBef>
                <a:spcPts val="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
            </a:r>
            <a:br>
              <a:rPr lang="en-IN" sz="2400" b="1" i="0" u="none" strike="noStrike" cap="none" dirty="0">
                <a:solidFill>
                  <a:schemeClr val="dk1"/>
                </a:solidFill>
                <a:latin typeface="Times New Roman"/>
                <a:ea typeface="Times New Roman"/>
                <a:cs typeface="Times New Roman"/>
                <a:sym typeface="Times New Roman"/>
              </a:rPr>
            </a:br>
            <a:endParaRPr sz="2400" b="0" i="0" u="none" strike="noStrike" cap="none" dirty="0">
              <a:solidFill>
                <a:srgbClr val="FF0000"/>
              </a:solidFill>
              <a:latin typeface="Calibri"/>
              <a:ea typeface="Calibri"/>
              <a:cs typeface="Calibri"/>
              <a:sym typeface="Calibri"/>
            </a:endParaRPr>
          </a:p>
        </p:txBody>
      </p:sp>
      <p:sp>
        <p:nvSpPr>
          <p:cNvPr id="86" name="Google Shape;86;p1"/>
          <p:cNvSpPr txBox="1"/>
          <p:nvPr/>
        </p:nvSpPr>
        <p:spPr>
          <a:xfrm>
            <a:off x="3258196" y="5325808"/>
            <a:ext cx="609755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
            </a:r>
            <a:br>
              <a:rPr lang="en-IN" sz="1800" b="0" i="0" u="none" strike="noStrike" cap="none">
                <a:solidFill>
                  <a:schemeClr val="dk1"/>
                </a:solidFill>
                <a:latin typeface="Times New Roman"/>
                <a:ea typeface="Times New Roman"/>
                <a:cs typeface="Times New Roman"/>
                <a:sym typeface="Times New Roman"/>
              </a:rPr>
            </a:br>
            <a:endParaRPr sz="1800" b="0" i="0" u="none" strike="noStrike" cap="none">
              <a:solidFill>
                <a:schemeClr val="dk1"/>
              </a:solidFill>
              <a:latin typeface="Times New Roman"/>
              <a:ea typeface="Times New Roman"/>
              <a:cs typeface="Times New Roman"/>
              <a:sym typeface="Times New Roman"/>
            </a:endParaRPr>
          </a:p>
        </p:txBody>
      </p:sp>
      <p:sp>
        <p:nvSpPr>
          <p:cNvPr id="87" name="Google Shape;87;p1"/>
          <p:cNvSpPr txBox="1"/>
          <p:nvPr/>
        </p:nvSpPr>
        <p:spPr>
          <a:xfrm>
            <a:off x="3076741" y="3709404"/>
            <a:ext cx="609755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Shah Pray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dirty="0">
                <a:latin typeface="Libre Baskerville"/>
                <a:ea typeface="Libre Baskerville"/>
                <a:cs typeface="Libre Baskerville"/>
                <a:sym typeface="Libre Baskerville"/>
              </a:rPr>
              <a:t>555 Timer IC</a:t>
            </a:r>
            <a:br>
              <a:rPr lang="en-IN" dirty="0">
                <a:latin typeface="Libre Baskerville"/>
                <a:ea typeface="Libre Baskerville"/>
                <a:cs typeface="Libre Baskerville"/>
                <a:sym typeface="Libre Baskerville"/>
              </a:rPr>
            </a:br>
            <a:endParaRPr dirty="0">
              <a:latin typeface="Libre Baskerville"/>
              <a:ea typeface="Libre Baskerville"/>
              <a:cs typeface="Libre Baskerville"/>
              <a:sym typeface="Libre Baskerville"/>
            </a:endParaRPr>
          </a:p>
        </p:txBody>
      </p:sp>
      <p:pic>
        <p:nvPicPr>
          <p:cNvPr id="144" name="Google Shape;144;p31"/>
          <p:cNvPicPr preferRelativeResize="0"/>
          <p:nvPr/>
        </p:nvPicPr>
        <p:blipFill rotWithShape="1">
          <a:blip r:embed="rId3">
            <a:alphaModFix/>
          </a:blip>
          <a:srcRect/>
          <a:stretch/>
        </p:blipFill>
        <p:spPr>
          <a:xfrm>
            <a:off x="1715406" y="1884652"/>
            <a:ext cx="8623495" cy="39223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a:latin typeface="Libre Baskerville"/>
                <a:ea typeface="Libre Baskerville"/>
                <a:cs typeface="Libre Baskerville"/>
                <a:sym typeface="Libre Baskerville"/>
              </a:rPr>
              <a:t>Working</a:t>
            </a:r>
            <a:endParaRPr/>
          </a:p>
        </p:txBody>
      </p:sp>
      <p:sp>
        <p:nvSpPr>
          <p:cNvPr id="150" name="Google Shape;150;p32"/>
          <p:cNvSpPr txBox="1">
            <a:spLocks noGrp="1"/>
          </p:cNvSpPr>
          <p:nvPr>
            <p:ph idx="1"/>
          </p:nvPr>
        </p:nvSpPr>
        <p:spPr>
          <a:xfrm>
            <a:off x="838200" y="1690688"/>
            <a:ext cx="10515600" cy="48902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ct val="64864"/>
              <a:buChar char="•"/>
            </a:pPr>
            <a:r>
              <a:rPr lang="en-IN" sz="2400" dirty="0">
                <a:latin typeface="Arial"/>
                <a:ea typeface="Arial"/>
                <a:cs typeface="Arial"/>
                <a:sym typeface="Arial"/>
              </a:rPr>
              <a:t>When the output of all the modules are in OFF state, the voltage at status rail will be at 0V (default). When any team presses the button, this 0V from status rail is applied at Pin-2. Because 0V is less than 1/3rds of the supply voltage, the output of 555 IC corresponding to the team which pressed the trigger first turns ON</a:t>
            </a:r>
            <a:r>
              <a:rPr lang="en-IN" sz="2400" dirty="0" smtClean="0">
                <a:latin typeface="Arial"/>
                <a:ea typeface="Arial"/>
                <a:cs typeface="Arial"/>
                <a:sym typeface="Arial"/>
              </a:rPr>
              <a:t>.</a:t>
            </a:r>
            <a:endParaRPr sz="2400" dirty="0">
              <a:latin typeface="Arial"/>
              <a:ea typeface="Arial"/>
              <a:cs typeface="Arial"/>
              <a:sym typeface="Arial"/>
            </a:endParaRPr>
          </a:p>
          <a:p>
            <a:pPr marL="457200" lvl="0" indent="-342900" algn="l" rtl="0">
              <a:lnSpc>
                <a:spcPct val="90000"/>
              </a:lnSpc>
              <a:spcBef>
                <a:spcPts val="1000"/>
              </a:spcBef>
              <a:spcAft>
                <a:spcPts val="0"/>
              </a:spcAft>
              <a:buClr>
                <a:schemeClr val="dk1"/>
              </a:buClr>
              <a:buSzPct val="64864"/>
              <a:buChar char="•"/>
            </a:pPr>
            <a:r>
              <a:rPr lang="en-IN" sz="2400" dirty="0">
                <a:latin typeface="Arial"/>
                <a:ea typeface="Arial"/>
                <a:cs typeface="Arial"/>
                <a:sym typeface="Arial"/>
              </a:rPr>
              <a:t>Immediately after this happens, the voltage at status rail changes to positive voltage because of the feedback via PN diode. So even if other teams press the trigger now, the voltage at Pin-2 of the respective modules will be at positive voltage </a:t>
            </a:r>
            <a:endParaRPr lang="en-IN" sz="2400" dirty="0" smtClean="0">
              <a:latin typeface="Arial"/>
              <a:ea typeface="Arial"/>
              <a:cs typeface="Arial"/>
              <a:sym typeface="Arial"/>
            </a:endParaRPr>
          </a:p>
          <a:p>
            <a:pPr marL="457200" indent="-342900">
              <a:spcBef>
                <a:spcPts val="1000"/>
              </a:spcBef>
              <a:spcAft>
                <a:spcPts val="0"/>
              </a:spcAft>
              <a:buClr>
                <a:schemeClr val="dk1"/>
              </a:buClr>
              <a:buSzPct val="64864"/>
              <a:buFont typeface="Calibri" panose="020F0502020204030204" pitchFamily="34" charset="0"/>
              <a:buChar char="•"/>
            </a:pPr>
            <a:r>
              <a:rPr lang="en-US" sz="2400" dirty="0">
                <a:latin typeface="Arial"/>
                <a:ea typeface="Arial"/>
                <a:cs typeface="Arial"/>
                <a:sym typeface="Arial"/>
              </a:rPr>
              <a:t>Resetting of states of all the modules is done by applying 0V at the reset pin of all the 555 ICs using reset rail and a dedicated push button and the output doesn’t turn ON</a:t>
            </a:r>
          </a:p>
          <a:p>
            <a:pPr marL="457200" lvl="0" indent="-342900" algn="l" rtl="0">
              <a:lnSpc>
                <a:spcPct val="90000"/>
              </a:lnSpc>
              <a:spcBef>
                <a:spcPts val="1000"/>
              </a:spcBef>
              <a:spcAft>
                <a:spcPts val="0"/>
              </a:spcAft>
              <a:buClr>
                <a:schemeClr val="dk1"/>
              </a:buClr>
              <a:buSzPct val="64864"/>
              <a:buChar char="•"/>
            </a:pPr>
            <a:endParaRPr lang="en-IN" sz="2400" dirty="0" smtClean="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a:latin typeface="Libre Baskerville"/>
                <a:ea typeface="Libre Baskerville"/>
                <a:cs typeface="Libre Baskerville"/>
                <a:sym typeface="Libre Baskerville"/>
              </a:rPr>
              <a:t>Applications</a:t>
            </a:r>
            <a:br>
              <a:rPr lang="en-IN">
                <a:latin typeface="Libre Baskerville"/>
                <a:ea typeface="Libre Baskerville"/>
                <a:cs typeface="Libre Baskerville"/>
                <a:sym typeface="Libre Baskerville"/>
              </a:rPr>
            </a:br>
            <a:endParaRPr/>
          </a:p>
        </p:txBody>
      </p:sp>
      <p:sp>
        <p:nvSpPr>
          <p:cNvPr id="161" name="Google Shape;161;p3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We can conduct quizzes ,in which we can identify which team or person press buzzer first</a:t>
            </a:r>
            <a:r>
              <a:rPr lang="en-IN" sz="2400" dirty="0" smtClean="0">
                <a:latin typeface="Arial"/>
                <a:ea typeface="Arial"/>
                <a:cs typeface="Arial"/>
                <a:sym typeface="Arial"/>
              </a:rPr>
              <a:t>.</a:t>
            </a:r>
            <a:endParaRPr sz="2400" dirty="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This make easy to identify the winner of round and quiz will fair for all participants</a:t>
            </a:r>
            <a:r>
              <a:rPr lang="en-IN" sz="2400" dirty="0" smtClean="0">
                <a:latin typeface="Arial"/>
                <a:ea typeface="Arial"/>
                <a:cs typeface="Arial"/>
                <a:sym typeface="Arial"/>
              </a:rPr>
              <a:t>.</a:t>
            </a:r>
          </a:p>
          <a:p>
            <a:pPr marL="457200" lvl="0" indent="-342900">
              <a:spcBef>
                <a:spcPts val="1000"/>
              </a:spcBef>
              <a:spcAft>
                <a:spcPts val="0"/>
              </a:spcAft>
              <a:buClr>
                <a:schemeClr val="dk1"/>
              </a:buClr>
              <a:buSzPts val="1800"/>
              <a:buChar char="•"/>
            </a:pPr>
            <a:r>
              <a:rPr lang="en-US" sz="2400" dirty="0">
                <a:latin typeface="Arial" panose="020B0604020202020204" pitchFamily="34" charset="0"/>
                <a:cs typeface="Arial" panose="020B0604020202020204" pitchFamily="34" charset="0"/>
              </a:rPr>
              <a:t>Used in corporate training programs for team-building exercises and competitive tasks.</a:t>
            </a:r>
            <a:endParaRPr sz="2400" dirty="0">
              <a:latin typeface="Arial" panose="020B0604020202020204" pitchFamily="34" charset="0"/>
              <a:cs typeface="Arial" panose="020B0604020202020204" pitchFamily="34" charset="0"/>
            </a:endParaRPr>
          </a:p>
          <a:p>
            <a:pPr marL="114300" lvl="0" indent="0" algn="l" rtl="0">
              <a:lnSpc>
                <a:spcPct val="90000"/>
              </a:lnSpc>
              <a:spcBef>
                <a:spcPts val="1000"/>
              </a:spcBef>
              <a:spcAft>
                <a:spcPts val="0"/>
              </a:spcAft>
              <a:buSzPts val="1800"/>
              <a:buNone/>
            </a:pPr>
            <a:r>
              <a:rPr lang="en-IN" dirty="0">
                <a:ea typeface="Arial"/>
                <a:cs typeface="Arial"/>
                <a:sym typeface="Arial"/>
              </a:rPr>
              <a:t> </a:t>
            </a:r>
            <a:endParaRPr lang="en-IN" dirty="0" smtClean="0">
              <a:ea typeface="Arial"/>
              <a:cs typeface="Arial"/>
              <a:sym typeface="Arial"/>
            </a:endParaRPr>
          </a:p>
          <a:p>
            <a:pPr marL="457200" indent="-342900">
              <a:spcBef>
                <a:spcPts val="1000"/>
              </a:spcBef>
              <a:spcAft>
                <a:spcPts val="0"/>
              </a:spcAft>
              <a:buSzPts val="1800"/>
            </a:pPr>
            <a:endParaRPr dirty="0"/>
          </a:p>
          <a:p>
            <a:pPr marL="457200" lvl="0" indent="-228600" algn="l" rtl="0">
              <a:lnSpc>
                <a:spcPct val="90000"/>
              </a:lnSpc>
              <a:spcBef>
                <a:spcPts val="1000"/>
              </a:spcBef>
              <a:spcAft>
                <a:spcPts val="0"/>
              </a:spcAft>
              <a:buClr>
                <a:schemeClr val="dk1"/>
              </a:buClr>
              <a:buSzPts val="1800"/>
              <a:buNone/>
            </a:pPr>
            <a:endParaRPr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dirty="0">
                <a:latin typeface="Libre Baskerville"/>
                <a:ea typeface="Libre Baskerville"/>
                <a:cs typeface="Libre Baskerville"/>
                <a:sym typeface="Libre Baskerville"/>
              </a:rPr>
              <a:t>Future Work</a:t>
            </a:r>
            <a:br>
              <a:rPr lang="en-IN" dirty="0">
                <a:latin typeface="Libre Baskerville"/>
                <a:ea typeface="Libre Baskerville"/>
                <a:cs typeface="Libre Baskerville"/>
                <a:sym typeface="Libre Baskerville"/>
              </a:rPr>
            </a:br>
            <a:endParaRPr dirty="0"/>
          </a:p>
        </p:txBody>
      </p:sp>
      <p:sp>
        <p:nvSpPr>
          <p:cNvPr id="167" name="Google Shape;167;p3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chemeClr val="dk1"/>
              </a:buClr>
              <a:buSzPts val="1800"/>
              <a:buChar char="•"/>
            </a:pPr>
            <a:r>
              <a:rPr lang="en-IN" sz="2400" dirty="0">
                <a:latin typeface="Arial"/>
                <a:ea typeface="Arial"/>
                <a:cs typeface="Arial"/>
                <a:sym typeface="Arial"/>
              </a:rPr>
              <a:t>I will try to include more modules so more number of team can participate</a:t>
            </a:r>
            <a:r>
              <a:rPr lang="en-IN" sz="2400" dirty="0" smtClean="0">
                <a:latin typeface="Arial"/>
                <a:ea typeface="Arial"/>
                <a:cs typeface="Arial"/>
                <a:sym typeface="Arial"/>
              </a:rPr>
              <a:t>.</a:t>
            </a:r>
            <a:endParaRPr sz="2400" dirty="0">
              <a:latin typeface="Arial"/>
              <a:ea typeface="Arial"/>
              <a:cs typeface="Arial"/>
              <a:sym typeface="Arial"/>
            </a:endParaRPr>
          </a:p>
          <a:p>
            <a:pPr marL="457200" lvl="0" indent="-342900" algn="just" rtl="0">
              <a:lnSpc>
                <a:spcPct val="90000"/>
              </a:lnSpc>
              <a:spcBef>
                <a:spcPts val="1000"/>
              </a:spcBef>
              <a:spcAft>
                <a:spcPts val="0"/>
              </a:spcAft>
              <a:buClr>
                <a:schemeClr val="dk1"/>
              </a:buClr>
              <a:buSzPts val="1800"/>
              <a:buChar char="•"/>
            </a:pPr>
            <a:r>
              <a:rPr lang="en-IN" sz="2400" dirty="0">
                <a:latin typeface="Arial"/>
                <a:ea typeface="Arial"/>
                <a:cs typeface="Arial"/>
                <a:sym typeface="Arial"/>
              </a:rPr>
              <a:t>I try to increase the accuracy of our project</a:t>
            </a:r>
            <a:r>
              <a:rPr lang="en-IN" sz="2400" dirty="0" smtClean="0">
                <a:latin typeface="Arial"/>
                <a:ea typeface="Arial"/>
                <a:cs typeface="Arial"/>
                <a:sym typeface="Arial"/>
              </a:rPr>
              <a:t>.</a:t>
            </a:r>
            <a:endParaRPr sz="2400" dirty="0">
              <a:latin typeface="Arial"/>
              <a:ea typeface="Arial"/>
              <a:cs typeface="Arial"/>
              <a:sym typeface="Arial"/>
            </a:endParaRPr>
          </a:p>
          <a:p>
            <a:pPr marL="457200" lvl="0" indent="-342900" algn="just" rtl="0">
              <a:lnSpc>
                <a:spcPct val="90000"/>
              </a:lnSpc>
              <a:spcBef>
                <a:spcPts val="1000"/>
              </a:spcBef>
              <a:spcAft>
                <a:spcPts val="0"/>
              </a:spcAft>
              <a:buClr>
                <a:schemeClr val="dk1"/>
              </a:buClr>
              <a:buSzPts val="1800"/>
              <a:buChar char="•"/>
            </a:pPr>
            <a:r>
              <a:rPr lang="en-IN" sz="2400" dirty="0">
                <a:latin typeface="Arial"/>
                <a:ea typeface="Arial"/>
                <a:cs typeface="Arial"/>
                <a:sym typeface="Arial"/>
              </a:rPr>
              <a:t>I include buzzer which sounds when someone</a:t>
            </a:r>
            <a:r>
              <a:rPr lang="en-IN" sz="2400" dirty="0"/>
              <a:t> </a:t>
            </a:r>
            <a:r>
              <a:rPr lang="en-IN" sz="2400" dirty="0">
                <a:latin typeface="Arial"/>
                <a:ea typeface="Arial"/>
                <a:cs typeface="Arial"/>
                <a:sym typeface="Arial"/>
              </a:rPr>
              <a:t>press the trigger</a:t>
            </a:r>
            <a:endParaRPr sz="2400" dirty="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dirty="0">
                <a:latin typeface="Libre Baskerville"/>
                <a:ea typeface="Libre Baskerville"/>
                <a:cs typeface="Libre Baskerville"/>
                <a:sym typeface="Libre Baskerville"/>
              </a:rPr>
              <a:t>Conclusion</a:t>
            </a:r>
            <a:br>
              <a:rPr lang="en-IN" dirty="0">
                <a:latin typeface="Libre Baskerville"/>
                <a:ea typeface="Libre Baskerville"/>
                <a:cs typeface="Libre Baskerville"/>
                <a:sym typeface="Libre Baskerville"/>
              </a:rPr>
            </a:br>
            <a:endParaRPr dirty="0"/>
          </a:p>
        </p:txBody>
      </p:sp>
      <p:sp>
        <p:nvSpPr>
          <p:cNvPr id="173" name="Google Shape;173;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just"/>
            <a:r>
              <a:rPr lang="en-US" sz="2400" dirty="0"/>
              <a:t>The </a:t>
            </a:r>
            <a:r>
              <a:rPr lang="en-US" sz="2400" b="1" dirty="0"/>
              <a:t>Fastest Finger First Circuit</a:t>
            </a:r>
            <a:r>
              <a:rPr lang="en-US" sz="2400" dirty="0"/>
              <a:t> is an efficient and reliable system designed to identify the first responder in competitive events such as quizzes and game shows. By using a </a:t>
            </a:r>
            <a:r>
              <a:rPr lang="en-US" sz="2400" b="1" dirty="0"/>
              <a:t>555 Timer IC</a:t>
            </a:r>
            <a:r>
              <a:rPr lang="en-US" sz="2400" dirty="0"/>
              <a:t>, diodes, and push buttons, this circuit ensures a </a:t>
            </a:r>
            <a:r>
              <a:rPr lang="en-US" sz="2400" b="1" dirty="0"/>
              <a:t>fair and transparent</a:t>
            </a:r>
            <a:r>
              <a:rPr lang="en-US" sz="2400" dirty="0"/>
              <a:t> selection process by preventing multiple activations once a response is recorded</a:t>
            </a:r>
            <a:r>
              <a:rPr lang="en-IN" sz="2400" dirty="0" smtClean="0"/>
              <a:t>.</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200"/>
              <a:buNone/>
            </a:pPr>
            <a:r>
              <a:rPr lang="en-IN">
                <a:latin typeface="Libre Baskerville"/>
                <a:ea typeface="Libre Baskerville"/>
                <a:cs typeface="Libre Baskerville"/>
                <a:sym typeface="Libre Baskerville"/>
              </a:rPr>
              <a:t>References</a:t>
            </a:r>
            <a:br>
              <a:rPr lang="en-IN">
                <a:latin typeface="Libre Baskerville"/>
                <a:ea typeface="Libre Baskerville"/>
                <a:cs typeface="Libre Baskerville"/>
                <a:sym typeface="Libre Baskerville"/>
              </a:rPr>
            </a:br>
            <a:endParaRPr/>
          </a:p>
        </p:txBody>
      </p:sp>
      <p:sp>
        <p:nvSpPr>
          <p:cNvPr id="179" name="Google Shape;179;p12"/>
          <p:cNvSpPr txBox="1">
            <a:spLocks noGrp="1"/>
          </p:cNvSpPr>
          <p:nvPr>
            <p:ph idx="1"/>
          </p:nvPr>
        </p:nvSpPr>
        <p:spPr>
          <a:xfrm>
            <a:off x="149289" y="1825625"/>
            <a:ext cx="11812555"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u="sng" dirty="0">
                <a:solidFill>
                  <a:schemeClr val="hlink"/>
                </a:solidFill>
                <a:latin typeface="Times New Roman"/>
                <a:ea typeface="Times New Roman"/>
                <a:cs typeface="Times New Roman"/>
                <a:sym typeface="Times New Roman"/>
                <a:hlinkClick r:id="rId3"/>
              </a:rPr>
              <a:t>https://www.circuitbasics.com/wp-content/uploads/2015/01/555-Timer-Datasheet.pdf</a:t>
            </a:r>
            <a:endParaRPr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228600" algn="l" rtl="0">
              <a:lnSpc>
                <a:spcPct val="90000"/>
              </a:lnSpc>
              <a:spcBef>
                <a:spcPts val="0"/>
              </a:spcBef>
              <a:spcAft>
                <a:spcPts val="0"/>
              </a:spcAft>
              <a:buClr>
                <a:schemeClr val="dk1"/>
              </a:buClr>
              <a:buSzPts val="2800"/>
              <a:buChar char="•"/>
            </a:pPr>
            <a:r>
              <a:rPr lang="en-IN" u="sng" dirty="0">
                <a:solidFill>
                  <a:schemeClr val="hlink"/>
                </a:solidFill>
                <a:latin typeface="Times New Roman"/>
                <a:ea typeface="Times New Roman"/>
                <a:cs typeface="Times New Roman"/>
                <a:sym typeface="Times New Roman"/>
                <a:hlinkClick r:id="rId4"/>
              </a:rPr>
              <a:t>https://www.circuitbread.com/tutorials/555-timer-1-introduction-to-555-timers</a:t>
            </a:r>
            <a:endParaRPr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CONTENT</a:t>
            </a:r>
            <a:endParaRPr/>
          </a:p>
        </p:txBody>
      </p:sp>
      <p:sp>
        <p:nvSpPr>
          <p:cNvPr id="94" name="Google Shape;94;p2"/>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Abstract</a:t>
            </a:r>
            <a:endParaRPr dirty="0"/>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Circuit diagram</a:t>
            </a:r>
            <a:endParaRPr dirty="0"/>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Working</a:t>
            </a:r>
            <a:endParaRPr dirty="0">
              <a:latin typeface="Libre Baskerville"/>
              <a:ea typeface="Libre Baskerville"/>
              <a:cs typeface="Libre Baskerville"/>
              <a:sym typeface="Libre Baskerville"/>
            </a:endParaRPr>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Components</a:t>
            </a:r>
            <a:endParaRPr dirty="0"/>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Software Implementation</a:t>
            </a:r>
            <a:endParaRPr dirty="0"/>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Software Simulation </a:t>
            </a:r>
            <a:endParaRPr dirty="0">
              <a:latin typeface="Libre Baskerville"/>
              <a:ea typeface="Libre Baskerville"/>
              <a:cs typeface="Libre Baskerville"/>
              <a:sym typeface="Libre Baskerville"/>
            </a:endParaRPr>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Applications</a:t>
            </a:r>
            <a:endParaRPr dirty="0">
              <a:latin typeface="Libre Baskerville"/>
              <a:ea typeface="Libre Baskerville"/>
              <a:cs typeface="Libre Baskerville"/>
              <a:sym typeface="Libre Baskerville"/>
            </a:endParaRPr>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Future scope</a:t>
            </a:r>
            <a:endParaRPr dirty="0"/>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Conclusion</a:t>
            </a:r>
            <a:endParaRPr dirty="0"/>
          </a:p>
          <a:p>
            <a:pPr marL="457200" lvl="0" indent="-342900" algn="l" rtl="0">
              <a:lnSpc>
                <a:spcPct val="90000"/>
              </a:lnSpc>
              <a:spcBef>
                <a:spcPts val="1000"/>
              </a:spcBef>
              <a:spcAft>
                <a:spcPts val="0"/>
              </a:spcAft>
              <a:buClr>
                <a:schemeClr val="dk1"/>
              </a:buClr>
              <a:buSzPct val="69498"/>
              <a:buChar char="•"/>
            </a:pPr>
            <a:r>
              <a:rPr lang="en-IN" dirty="0">
                <a:latin typeface="Libre Baskerville"/>
                <a:ea typeface="Libre Baskerville"/>
                <a:cs typeface="Libre Baskerville"/>
                <a:sym typeface="Libre Baskerville"/>
              </a:rPr>
              <a:t>References</a:t>
            </a:r>
            <a:endParaRPr dirty="0"/>
          </a:p>
          <a:p>
            <a:pPr marL="228600" lvl="0" indent="-76200" algn="l" rtl="0">
              <a:lnSpc>
                <a:spcPct val="90000"/>
              </a:lnSpc>
              <a:spcBef>
                <a:spcPts val="0"/>
              </a:spcBef>
              <a:spcAft>
                <a:spcPts val="0"/>
              </a:spcAft>
              <a:buClr>
                <a:schemeClr val="dk1"/>
              </a:buClr>
              <a:buSzPct val="92664"/>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200"/>
              <a:buNone/>
            </a:pPr>
            <a:r>
              <a:rPr lang="en-IN">
                <a:latin typeface="Libre Baskerville"/>
                <a:ea typeface="Libre Baskerville"/>
                <a:cs typeface="Libre Baskerville"/>
                <a:sym typeface="Libre Baskerville"/>
              </a:rPr>
              <a:t>Abstract</a:t>
            </a:r>
            <a:endParaRPr/>
          </a:p>
        </p:txBody>
      </p:sp>
      <p:sp>
        <p:nvSpPr>
          <p:cNvPr id="100" name="Google Shape;100;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800"/>
              <a:buChar char="•"/>
            </a:pPr>
            <a:r>
              <a:rPr lang="en-IN" sz="2400" dirty="0">
                <a:latin typeface="Arial"/>
                <a:ea typeface="Arial"/>
                <a:cs typeface="Arial"/>
                <a:sym typeface="Arial"/>
              </a:rPr>
              <a:t>A project on how to make a fastest finger first circuit which can track the first person to press the trigger or Buzzer</a:t>
            </a:r>
            <a:r>
              <a:rPr lang="en-IN" sz="2400" dirty="0">
                <a:latin typeface="Times New Roman"/>
                <a:ea typeface="Times New Roman"/>
                <a:cs typeface="Times New Roman"/>
                <a:sym typeface="Times New Roman"/>
              </a:rPr>
              <a:t>.</a:t>
            </a:r>
            <a:endParaRPr sz="2400" dirty="0"/>
          </a:p>
          <a:p>
            <a:pPr marL="228600" lvl="0" indent="-50800" algn="just" rtl="0">
              <a:lnSpc>
                <a:spcPct val="90000"/>
              </a:lnSpc>
              <a:spcBef>
                <a:spcPts val="0"/>
              </a:spcBef>
              <a:spcAft>
                <a:spcPts val="0"/>
              </a:spcAft>
              <a:buSzPts val="2800"/>
              <a:buNone/>
            </a:pPr>
            <a:endParaRPr sz="2400" dirty="0"/>
          </a:p>
          <a:p>
            <a:pPr marL="228600" lvl="0" indent="-228600" algn="just" rtl="0">
              <a:lnSpc>
                <a:spcPct val="90000"/>
              </a:lnSpc>
              <a:spcBef>
                <a:spcPts val="1000"/>
              </a:spcBef>
              <a:spcAft>
                <a:spcPts val="0"/>
              </a:spcAft>
              <a:buSzPts val="2800"/>
              <a:buChar char="•"/>
            </a:pPr>
            <a:r>
              <a:rPr lang="en-IN" sz="2400" dirty="0">
                <a:latin typeface="Arial"/>
                <a:ea typeface="Arial"/>
                <a:cs typeface="Arial"/>
                <a:sym typeface="Arial"/>
              </a:rPr>
              <a:t>This circuit consists of multiple replicas of a module, each of which can be assigned to a single quiz taker or a team</a:t>
            </a:r>
            <a:r>
              <a:rPr lang="en-IN" sz="2400" dirty="0">
                <a:latin typeface="Times New Roman"/>
                <a:ea typeface="Times New Roman"/>
                <a:cs typeface="Times New Roman"/>
                <a:sym typeface="Times New Roman"/>
              </a:rPr>
              <a:t>.</a:t>
            </a:r>
            <a:endParaRPr sz="2400" dirty="0"/>
          </a:p>
          <a:p>
            <a:pPr marL="228600" lvl="0" indent="-50800" algn="just" rtl="0">
              <a:lnSpc>
                <a:spcPct val="90000"/>
              </a:lnSpc>
              <a:spcBef>
                <a:spcPts val="1000"/>
              </a:spcBef>
              <a:spcAft>
                <a:spcPts val="0"/>
              </a:spcAft>
              <a:buSzPts val="2800"/>
              <a:buNone/>
            </a:pPr>
            <a:endParaRPr sz="2400" dirty="0"/>
          </a:p>
          <a:p>
            <a:pPr marL="228600" lvl="0" indent="-228600" algn="just" rtl="0">
              <a:lnSpc>
                <a:spcPct val="90000"/>
              </a:lnSpc>
              <a:spcBef>
                <a:spcPts val="1000"/>
              </a:spcBef>
              <a:spcAft>
                <a:spcPts val="0"/>
              </a:spcAft>
              <a:buSzPts val="2800"/>
              <a:buChar char="•"/>
            </a:pPr>
            <a:r>
              <a:rPr lang="en-IN" sz="2400" dirty="0">
                <a:latin typeface="Arial"/>
                <a:ea typeface="Arial"/>
                <a:cs typeface="Arial"/>
                <a:sym typeface="Arial"/>
              </a:rPr>
              <a:t>Each module contains a trigger (We used momentary push button in the video) and an LED indicating whether the team corresponding to this module is the first one to press the trigger</a:t>
            </a:r>
            <a:r>
              <a:rPr lang="en-IN"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IN">
                <a:latin typeface="Arial"/>
                <a:ea typeface="Arial"/>
                <a:cs typeface="Arial"/>
                <a:sym typeface="Arial"/>
              </a:rPr>
              <a:t>We can create numbers of same module for require number of teams/person attempting quiz .</a:t>
            </a:r>
            <a:endParaRPr/>
          </a:p>
          <a:p>
            <a:pPr marL="457200" lvl="0" indent="-228600" algn="l" rtl="0">
              <a:lnSpc>
                <a:spcPct val="90000"/>
              </a:lnSpc>
              <a:spcBef>
                <a:spcPts val="1000"/>
              </a:spcBef>
              <a:spcAft>
                <a:spcPts val="0"/>
              </a:spcAft>
              <a:buClr>
                <a:schemeClr val="dk1"/>
              </a:buClr>
              <a:buSzPts val="1800"/>
              <a:buNone/>
            </a:pPr>
            <a:endParaRPr>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IN">
                <a:latin typeface="Arial"/>
                <a:ea typeface="Arial"/>
                <a:cs typeface="Arial"/>
                <a:sym typeface="Arial"/>
              </a:rPr>
              <a:t>For this project the number of module is 3.</a:t>
            </a:r>
            <a:endParaRPr/>
          </a:p>
          <a:p>
            <a:pPr marL="457200" lvl="0" indent="-228600" algn="l" rtl="0">
              <a:lnSpc>
                <a:spcPct val="90000"/>
              </a:lnSpc>
              <a:spcBef>
                <a:spcPts val="1000"/>
              </a:spcBef>
              <a:spcAft>
                <a:spcPts val="0"/>
              </a:spcAft>
              <a:buClr>
                <a:schemeClr val="dk1"/>
              </a:buClr>
              <a:buSzPts val="1800"/>
              <a:buNone/>
            </a:pPr>
            <a:endParaRPr>
              <a:latin typeface="Arial"/>
              <a:ea typeface="Arial"/>
              <a:cs typeface="Arial"/>
              <a:sym typeface="Arial"/>
            </a:endParaRPr>
          </a:p>
          <a:p>
            <a:pPr marL="114300" lvl="0" indent="0" algn="l" rtl="0">
              <a:lnSpc>
                <a:spcPct val="90000"/>
              </a:lnSpc>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a:latin typeface="Libre Baskerville"/>
                <a:ea typeface="Libre Baskerville"/>
                <a:cs typeface="Libre Baskerville"/>
                <a:sym typeface="Libre Baskerville"/>
              </a:rPr>
              <a:t>Circuit diagram</a:t>
            </a:r>
            <a:br>
              <a:rPr lang="en-IN">
                <a:latin typeface="Libre Baskerville"/>
                <a:ea typeface="Libre Baskerville"/>
                <a:cs typeface="Libre Baskerville"/>
                <a:sym typeface="Libre Baskerville"/>
              </a:rPr>
            </a:br>
            <a:endParaRPr/>
          </a:p>
        </p:txBody>
      </p:sp>
      <p:pic>
        <p:nvPicPr>
          <p:cNvPr id="111" name="Google Shape;111;p27" descr="https://elonics.org/fastest-finger-first-quiz-buzzer-circuit-using-555ic/circuit.png"/>
          <p:cNvPicPr preferRelativeResize="0"/>
          <p:nvPr/>
        </p:nvPicPr>
        <p:blipFill rotWithShape="1">
          <a:blip r:embed="rId3">
            <a:alphaModFix/>
          </a:blip>
          <a:srcRect b="15339"/>
          <a:stretch/>
        </p:blipFill>
        <p:spPr>
          <a:xfrm>
            <a:off x="661183" y="1027905"/>
            <a:ext cx="10692617" cy="51056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dirty="0">
                <a:latin typeface="Libre Baskerville"/>
                <a:ea typeface="Libre Baskerville"/>
                <a:cs typeface="Libre Baskerville"/>
                <a:sym typeface="Libre Baskerville"/>
              </a:rPr>
              <a:t>Components</a:t>
            </a:r>
            <a:endParaRPr dirty="0"/>
          </a:p>
        </p:txBody>
      </p:sp>
      <p:sp>
        <p:nvSpPr>
          <p:cNvPr id="117" name="Google Shape;117;p2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555 Timer IC</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Momentary Push Button Switch</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1N4148 Diodes</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LED </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10K Resistor</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1K Resistors</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Breadboard</a:t>
            </a:r>
            <a:endParaRPr sz="2400" dirty="0"/>
          </a:p>
          <a:p>
            <a:pPr marL="457200" lvl="0" indent="-342900" algn="l" rtl="0">
              <a:lnSpc>
                <a:spcPct val="90000"/>
              </a:lnSpc>
              <a:spcBef>
                <a:spcPts val="1000"/>
              </a:spcBef>
              <a:spcAft>
                <a:spcPts val="0"/>
              </a:spcAft>
              <a:buClr>
                <a:schemeClr val="dk1"/>
              </a:buClr>
              <a:buSzPts val="1800"/>
              <a:buChar char="•"/>
            </a:pPr>
            <a:r>
              <a:rPr lang="en-IN" sz="2400" dirty="0">
                <a:latin typeface="Arial"/>
                <a:ea typeface="Arial"/>
                <a:cs typeface="Arial"/>
                <a:sym typeface="Arial"/>
              </a:rPr>
              <a:t>Battery</a:t>
            </a:r>
            <a:endParaRPr sz="24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dirty="0">
                <a:latin typeface="Libre Baskerville"/>
                <a:ea typeface="Libre Baskerville"/>
                <a:cs typeface="Libre Baskerville"/>
                <a:sym typeface="Libre Baskerville"/>
              </a:rPr>
              <a:t>Software</a:t>
            </a:r>
            <a:r>
              <a:rPr lang="en-IN" b="1" dirty="0">
                <a:latin typeface="Libre Baskerville"/>
                <a:ea typeface="Libre Baskerville"/>
                <a:cs typeface="Libre Baskerville"/>
                <a:sym typeface="Libre Baskerville"/>
              </a:rPr>
              <a:t> </a:t>
            </a:r>
            <a:r>
              <a:rPr lang="en-IN" dirty="0">
                <a:latin typeface="Libre Baskerville"/>
                <a:ea typeface="Libre Baskerville"/>
                <a:cs typeface="Libre Baskerville"/>
                <a:sym typeface="Libre Baskerville"/>
              </a:rPr>
              <a:t>Implementation</a:t>
            </a:r>
            <a:endParaRPr dirty="0">
              <a:latin typeface="Libre Baskerville"/>
              <a:ea typeface="Libre Baskerville"/>
              <a:cs typeface="Libre Baskerville"/>
              <a:sym typeface="Libre Baskerville"/>
            </a:endParaRPr>
          </a:p>
        </p:txBody>
      </p:sp>
      <p:sp>
        <p:nvSpPr>
          <p:cNvPr id="123" name="Google Shape;123;p29"/>
          <p:cNvSpPr txBox="1">
            <a:spLocks noGrp="1"/>
          </p:cNvSpPr>
          <p:nvPr>
            <p:ph idx="1"/>
          </p:nvPr>
        </p:nvSpPr>
        <p:spPr>
          <a:xfrm>
            <a:off x="838200" y="1715222"/>
            <a:ext cx="10515600" cy="435133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124" name="Google Shape;124;p29"/>
          <p:cNvPicPr preferRelativeResize="0"/>
          <p:nvPr/>
        </p:nvPicPr>
        <p:blipFill rotWithShape="1">
          <a:blip r:embed="rId3">
            <a:alphaModFix/>
          </a:blip>
          <a:srcRect/>
          <a:stretch/>
        </p:blipFill>
        <p:spPr>
          <a:xfrm>
            <a:off x="838199" y="1537855"/>
            <a:ext cx="10515601" cy="47521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a:latin typeface="Libre Baskerville"/>
                <a:ea typeface="Libre Baskerville"/>
                <a:cs typeface="Libre Baskerville"/>
                <a:sym typeface="Libre Baskerville"/>
              </a:rPr>
              <a:t>Software Simulation </a:t>
            </a:r>
            <a:endParaRPr>
              <a:latin typeface="Libre Baskerville"/>
              <a:ea typeface="Libre Baskerville"/>
              <a:cs typeface="Libre Baskerville"/>
              <a:sym typeface="Libre Baskerville"/>
            </a:endParaRPr>
          </a:p>
        </p:txBody>
      </p:sp>
      <p:sp>
        <p:nvSpPr>
          <p:cNvPr id="130" name="Google Shape;130;p3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131" name="Google Shape;131;p30"/>
          <p:cNvPicPr preferRelativeResize="0"/>
          <p:nvPr/>
        </p:nvPicPr>
        <p:blipFill rotWithShape="1">
          <a:blip r:embed="rId3">
            <a:alphaModFix/>
          </a:blip>
          <a:srcRect/>
          <a:stretch/>
        </p:blipFill>
        <p:spPr>
          <a:xfrm>
            <a:off x="868680" y="1429688"/>
            <a:ext cx="10515600" cy="44394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fd668c675f_1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dirty="0">
                <a:latin typeface="Libre Baskerville"/>
                <a:ea typeface="Libre Baskerville"/>
                <a:cs typeface="Libre Baskerville"/>
                <a:sym typeface="Libre Baskerville"/>
              </a:rPr>
              <a:t>Breadboard Implementation</a:t>
            </a:r>
            <a:endParaRPr dirty="0">
              <a:latin typeface="Libre Baskerville"/>
              <a:ea typeface="Libre Baskerville"/>
              <a:cs typeface="Libre Baskerville"/>
              <a:sym typeface="Libre Baskerville"/>
            </a:endParaRPr>
          </a:p>
          <a:p>
            <a:pPr marL="0" lvl="0" indent="0" algn="l" rtl="0">
              <a:spcBef>
                <a:spcPts val="0"/>
              </a:spcBef>
              <a:spcAft>
                <a:spcPts val="0"/>
              </a:spcAft>
              <a:buNone/>
            </a:pPr>
            <a:endParaRPr dirty="0"/>
          </a:p>
        </p:txBody>
      </p:sp>
      <p:sp>
        <p:nvSpPr>
          <p:cNvPr id="137" name="Google Shape;137;g1fd668c675f_1_0"/>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38" name="Google Shape;138;g1fd668c675f_1_0"/>
          <p:cNvPicPr preferRelativeResize="0"/>
          <p:nvPr/>
        </p:nvPicPr>
        <p:blipFill>
          <a:blip r:embed="rId3">
            <a:alphaModFix/>
          </a:blip>
          <a:stretch>
            <a:fillRect/>
          </a:stretch>
        </p:blipFill>
        <p:spPr>
          <a:xfrm>
            <a:off x="1097280" y="1845734"/>
            <a:ext cx="10058400" cy="4254680"/>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TotalTime>
  <Words>460</Words>
  <Application>Microsoft Office PowerPoint</Application>
  <PresentationFormat>Widescreen</PresentationFormat>
  <Paragraphs>58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Arial</vt:lpstr>
      <vt:lpstr>Calibri Light</vt:lpstr>
      <vt:lpstr>Calibri</vt:lpstr>
      <vt:lpstr>Libre Baskerville</vt:lpstr>
      <vt:lpstr>Retrospect</vt:lpstr>
      <vt:lpstr>PowerPoint Presentation</vt:lpstr>
      <vt:lpstr>CONTENT</vt:lpstr>
      <vt:lpstr>Abstract</vt:lpstr>
      <vt:lpstr>PowerPoint Presentation</vt:lpstr>
      <vt:lpstr>Circuit diagram </vt:lpstr>
      <vt:lpstr>Components</vt:lpstr>
      <vt:lpstr>Software Implementation</vt:lpstr>
      <vt:lpstr>Software Simulation </vt:lpstr>
      <vt:lpstr>Breadboard Implementation </vt:lpstr>
      <vt:lpstr>555 Timer IC </vt:lpstr>
      <vt:lpstr>Working</vt:lpstr>
      <vt:lpstr>Applications </vt:lpstr>
      <vt:lpstr>Future Work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Talapara</dc:creator>
  <cp:lastModifiedBy>HP</cp:lastModifiedBy>
  <cp:revision>7</cp:revision>
  <dcterms:created xsi:type="dcterms:W3CDTF">2023-01-06T17:09:14Z</dcterms:created>
  <dcterms:modified xsi:type="dcterms:W3CDTF">2025-03-10T17:53:12Z</dcterms:modified>
</cp:coreProperties>
</file>