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87" r:id="rId4"/>
    <p:sldId id="293" r:id="rId5"/>
    <p:sldId id="289" r:id="rId6"/>
    <p:sldId id="292" r:id="rId7"/>
    <p:sldId id="266" r:id="rId8"/>
    <p:sldId id="290" r:id="rId9"/>
    <p:sldId id="288" r:id="rId10"/>
    <p:sldId id="291" r:id="rId11"/>
  </p:sldIdLst>
  <p:sldSz cx="12179300" cy="68453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/>
    <p:restoredTop sz="94694"/>
  </p:normalViewPr>
  <p:slideViewPr>
    <p:cSldViewPr snapToGrid="0">
      <p:cViewPr varScale="1">
        <p:scale>
          <a:sx n="121" d="100"/>
          <a:sy n="121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39239" cy="238601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10000"/>
              </a:lnSpc>
              <a:defRPr sz="6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0450"/>
            <a:ext cx="9139239" cy="16541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indent="457200" algn="ctr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0" indent="914400" algn="ctr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75383" y="6401117"/>
            <a:ext cx="273656" cy="269241"/>
          </a:xfrm>
          <a:prstGeom prst="rect">
            <a:avLst/>
          </a:prstGeom>
        </p:spPr>
        <p:txBody>
          <a:bodyPr/>
          <a:lstStyle>
            <a:lvl1pPr defTabSz="10287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36612" y="363538"/>
            <a:ext cx="10512426" cy="132556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8012" y="1598612"/>
            <a:ext cx="5383214" cy="219551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75383" y="6401117"/>
            <a:ext cx="273656" cy="269241"/>
          </a:xfrm>
          <a:prstGeom prst="rect">
            <a:avLst/>
          </a:prstGeom>
        </p:spPr>
        <p:txBody>
          <a:bodyPr/>
          <a:lstStyle>
            <a:lvl1pPr defTabSz="10287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0839" cy="285115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10000"/>
              </a:lnSpc>
              <a:defRPr sz="6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7875"/>
            <a:ext cx="10510839" cy="1498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75383" y="6401117"/>
            <a:ext cx="273656" cy="269241"/>
          </a:xfrm>
          <a:prstGeom prst="rect">
            <a:avLst/>
          </a:prstGeom>
        </p:spPr>
        <p:txBody>
          <a:bodyPr/>
          <a:lstStyle>
            <a:lvl1pPr defTabSz="10287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텍스트"/>
          <p:cNvSpPr txBox="1">
            <a:spLocks noGrp="1"/>
          </p:cNvSpPr>
          <p:nvPr>
            <p:ph type="title"/>
          </p:nvPr>
        </p:nvSpPr>
        <p:spPr>
          <a:xfrm>
            <a:off x="836612" y="363538"/>
            <a:ext cx="10512426" cy="132556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8012" y="1598612"/>
            <a:ext cx="2614613" cy="219551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75383" y="6401117"/>
            <a:ext cx="273656" cy="269241"/>
          </a:xfrm>
          <a:prstGeom prst="rect">
            <a:avLst/>
          </a:prstGeom>
        </p:spPr>
        <p:txBody>
          <a:bodyPr/>
          <a:lstStyle>
            <a:lvl1pPr defTabSz="10287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0838" cy="132556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6201" cy="82232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69025" y="1681163"/>
            <a:ext cx="5181600" cy="822326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75383" y="6401117"/>
            <a:ext cx="273656" cy="269241"/>
          </a:xfrm>
          <a:prstGeom prst="rect">
            <a:avLst/>
          </a:prstGeom>
        </p:spPr>
        <p:txBody>
          <a:bodyPr/>
          <a:lstStyle>
            <a:lvl1pPr defTabSz="10287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텍스트"/>
          <p:cNvSpPr txBox="1">
            <a:spLocks noGrp="1"/>
          </p:cNvSpPr>
          <p:nvPr>
            <p:ph type="title"/>
          </p:nvPr>
        </p:nvSpPr>
        <p:spPr>
          <a:xfrm>
            <a:off x="836612" y="363538"/>
            <a:ext cx="10512426" cy="132556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75383" y="6401117"/>
            <a:ext cx="273656" cy="269241"/>
          </a:xfrm>
          <a:prstGeom prst="rect">
            <a:avLst/>
          </a:prstGeom>
        </p:spPr>
        <p:txBody>
          <a:bodyPr/>
          <a:lstStyle>
            <a:lvl1pPr defTabSz="10287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75383" y="6401117"/>
            <a:ext cx="273656" cy="269241"/>
          </a:xfrm>
          <a:prstGeom prst="rect">
            <a:avLst/>
          </a:prstGeom>
        </p:spPr>
        <p:txBody>
          <a:bodyPr/>
          <a:lstStyle>
            <a:lvl1pPr defTabSz="10287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0651" cy="159861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10000"/>
              </a:lnSpc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5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1600" y="987425"/>
            <a:ext cx="6169025" cy="48704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5813"/>
            <a:ext cx="3930651" cy="38100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75383" y="6401117"/>
            <a:ext cx="273656" cy="269241"/>
          </a:xfrm>
          <a:prstGeom prst="rect">
            <a:avLst/>
          </a:prstGeom>
        </p:spPr>
        <p:txBody>
          <a:bodyPr/>
          <a:lstStyle>
            <a:lvl1pPr defTabSz="10287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0651" cy="159861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10000"/>
              </a:lnSpc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1600" y="987425"/>
            <a:ext cx="6169025" cy="48704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5813"/>
            <a:ext cx="3930651" cy="3810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75383" y="6401117"/>
            <a:ext cx="273656" cy="269241"/>
          </a:xfrm>
          <a:prstGeom prst="rect">
            <a:avLst/>
          </a:prstGeom>
        </p:spPr>
        <p:txBody>
          <a:bodyPr/>
          <a:lstStyle>
            <a:lvl1pPr defTabSz="10287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그림 7" descr="그림 7"/>
          <p:cNvPicPr>
            <a:picLocks noChangeAspect="1"/>
          </p:cNvPicPr>
          <p:nvPr/>
        </p:nvPicPr>
        <p:blipFill rotWithShape="1">
          <a:blip r:embed="rId2"/>
          <a:srcRect t="19300" b="17640"/>
          <a:stretch/>
        </p:blipFill>
        <p:spPr>
          <a:xfrm>
            <a:off x="2085814" y="1174663"/>
            <a:ext cx="8007671" cy="449597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extBox 9"/>
          <p:cNvSpPr txBox="1"/>
          <p:nvPr/>
        </p:nvSpPr>
        <p:spPr>
          <a:xfrm>
            <a:off x="709372" y="1481479"/>
            <a:ext cx="106375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3200" b="1" spc="-150">
                <a:solidFill>
                  <a:srgbClr val="47474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defRPr>
            </a:lvl1pPr>
          </a:lstStyle>
          <a:p>
            <a:r>
              <a:rPr lang="en-US" dirty="0"/>
              <a:t>MQTT</a:t>
            </a:r>
            <a:endParaRPr dirty="0"/>
          </a:p>
        </p:txBody>
      </p:sp>
      <p:sp>
        <p:nvSpPr>
          <p:cNvPr id="178" name="TextBox 4"/>
          <p:cNvSpPr txBox="1"/>
          <p:nvPr/>
        </p:nvSpPr>
        <p:spPr>
          <a:xfrm>
            <a:off x="728713" y="2071696"/>
            <a:ext cx="135710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>
                <a:latin typeface="210 청춘시대 R"/>
                <a:ea typeface="210 청춘시대 R"/>
                <a:cs typeface="210 청춘시대 R"/>
                <a:sym typeface="210 청춘시대 R"/>
              </a:defRPr>
            </a:lvl1pPr>
          </a:lstStyle>
          <a:p>
            <a:r>
              <a:rPr lang="en-US" dirty="0"/>
              <a:t>MQTT Protocol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1"/>
          <p:cNvSpPr txBox="1"/>
          <p:nvPr/>
        </p:nvSpPr>
        <p:spPr>
          <a:xfrm>
            <a:off x="457574" y="668895"/>
            <a:ext cx="381450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3400" b="1" spc="-150">
                <a:solidFill>
                  <a:srgbClr val="404040"/>
                </a:solidFill>
                <a:latin typeface="Source Han Sans KR Heavy"/>
                <a:ea typeface="Source Han Sans KR Heavy"/>
                <a:cs typeface="Source Han Sans KR Heavy"/>
                <a:sym typeface="Source Han Sans KR Heavy"/>
              </a:defRPr>
            </a:lvl1pPr>
          </a:lstStyle>
          <a:p>
            <a:r>
              <a:rPr lang="en-US" dirty="0"/>
              <a:t>MQTT</a:t>
            </a:r>
            <a:r>
              <a:rPr lang="en-US" b="0" dirty="0"/>
              <a:t> Connection flow</a:t>
            </a:r>
            <a:endParaRPr b="0" dirty="0"/>
          </a:p>
        </p:txBody>
      </p:sp>
      <p:sp>
        <p:nvSpPr>
          <p:cNvPr id="269" name="직선 연결선 4"/>
          <p:cNvSpPr/>
          <p:nvPr/>
        </p:nvSpPr>
        <p:spPr>
          <a:xfrm>
            <a:off x="963612" y="498157"/>
            <a:ext cx="9599614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직사각형 16"/>
          <p:cNvSpPr/>
          <p:nvPr/>
        </p:nvSpPr>
        <p:spPr>
          <a:xfrm>
            <a:off x="331788" y="754062"/>
            <a:ext cx="101601" cy="388938"/>
          </a:xfrm>
          <a:prstGeom prst="rect">
            <a:avLst/>
          </a:prstGeom>
          <a:solidFill>
            <a:srgbClr val="6DD6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1" name="그림 25" descr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005" y="371768"/>
            <a:ext cx="878188" cy="198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BBC3C9-0D29-3D7F-AEE7-EAFEBA82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41" y="1284448"/>
            <a:ext cx="9006417" cy="51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83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1"/>
          <p:cNvSpPr txBox="1"/>
          <p:nvPr/>
        </p:nvSpPr>
        <p:spPr>
          <a:xfrm>
            <a:off x="457574" y="668895"/>
            <a:ext cx="300819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3400" b="1" spc="-150">
                <a:solidFill>
                  <a:srgbClr val="404040"/>
                </a:solidFill>
                <a:latin typeface="Source Han Sans KR Heavy"/>
                <a:ea typeface="Source Han Sans KR Heavy"/>
                <a:cs typeface="Source Han Sans KR Heavy"/>
                <a:sym typeface="Source Han Sans KR Heavy"/>
              </a:defRPr>
            </a:lvl1pPr>
          </a:lstStyle>
          <a:p>
            <a:r>
              <a:rPr lang="en" dirty="0"/>
              <a:t>Communication…</a:t>
            </a:r>
            <a:endParaRPr dirty="0"/>
          </a:p>
        </p:txBody>
      </p:sp>
      <p:sp>
        <p:nvSpPr>
          <p:cNvPr id="243" name="직선 연결선 4"/>
          <p:cNvSpPr/>
          <p:nvPr/>
        </p:nvSpPr>
        <p:spPr>
          <a:xfrm>
            <a:off x="963612" y="498157"/>
            <a:ext cx="9599614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직사각형 16"/>
          <p:cNvSpPr/>
          <p:nvPr/>
        </p:nvSpPr>
        <p:spPr>
          <a:xfrm>
            <a:off x="331788" y="754062"/>
            <a:ext cx="101601" cy="388938"/>
          </a:xfrm>
          <a:prstGeom prst="rect">
            <a:avLst/>
          </a:prstGeom>
          <a:solidFill>
            <a:srgbClr val="6DD6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5" name="그림 25" descr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005" y="371768"/>
            <a:ext cx="878188" cy="19866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QTT란?…">
            <a:extLst>
              <a:ext uri="{FF2B5EF4-FFF2-40B4-BE49-F238E27FC236}">
                <a16:creationId xmlns:a16="http://schemas.microsoft.com/office/drawing/2014/main" id="{CA939FC4-B03F-565E-3F5C-F969EC8D7204}"/>
              </a:ext>
            </a:extLst>
          </p:cNvPr>
          <p:cNvSpPr txBox="1"/>
          <p:nvPr/>
        </p:nvSpPr>
        <p:spPr>
          <a:xfrm>
            <a:off x="1699520" y="3234719"/>
            <a:ext cx="9323670" cy="600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2800"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Socket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HTTP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Serial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Web Socket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</a:t>
            </a:r>
            <a:endParaRPr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1"/>
          <p:cNvSpPr txBox="1"/>
          <p:nvPr/>
        </p:nvSpPr>
        <p:spPr>
          <a:xfrm>
            <a:off x="457574" y="668895"/>
            <a:ext cx="112947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3400" b="1" spc="-150">
                <a:solidFill>
                  <a:srgbClr val="404040"/>
                </a:solidFill>
                <a:latin typeface="Source Han Sans KR Heavy"/>
                <a:ea typeface="Source Han Sans KR Heavy"/>
                <a:cs typeface="Source Han Sans KR Heavy"/>
                <a:sym typeface="Source Han Sans KR Heavy"/>
              </a:defRPr>
            </a:lvl1pPr>
          </a:lstStyle>
          <a:p>
            <a:r>
              <a:rPr lang="en-US" dirty="0"/>
              <a:t>MQTT</a:t>
            </a:r>
            <a:endParaRPr dirty="0"/>
          </a:p>
        </p:txBody>
      </p:sp>
      <p:sp>
        <p:nvSpPr>
          <p:cNvPr id="261" name="직선 연결선 4"/>
          <p:cNvSpPr/>
          <p:nvPr/>
        </p:nvSpPr>
        <p:spPr>
          <a:xfrm>
            <a:off x="963612" y="498157"/>
            <a:ext cx="9599614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2" name="직사각형 16"/>
          <p:cNvSpPr/>
          <p:nvPr/>
        </p:nvSpPr>
        <p:spPr>
          <a:xfrm>
            <a:off x="331788" y="754062"/>
            <a:ext cx="101601" cy="388938"/>
          </a:xfrm>
          <a:prstGeom prst="rect">
            <a:avLst/>
          </a:prstGeom>
          <a:solidFill>
            <a:srgbClr val="6DD6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3" name="그림 25" descr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005" y="371768"/>
            <a:ext cx="878188" cy="19866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MQTT란?…"/>
          <p:cNvSpPr txBox="1"/>
          <p:nvPr/>
        </p:nvSpPr>
        <p:spPr>
          <a:xfrm>
            <a:off x="457574" y="2238432"/>
            <a:ext cx="9323670" cy="2262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800"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Message Queuing Telemetry Transport</a:t>
            </a:r>
          </a:p>
          <a:p>
            <a:pPr>
              <a:lnSpc>
                <a:spcPct val="150000"/>
              </a:lnSpc>
              <a:defRPr sz="2800"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Publish-subscribe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메시징 프로토콜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defRPr sz="2800"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Facebook messenger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도입되어 있음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defRPr sz="2800"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경량으로 배터리 수명 및 트래픽 절약이 가능하여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IoT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많이 활용 중</a:t>
            </a:r>
          </a:p>
        </p:txBody>
      </p:sp>
      <p:pic>
        <p:nvPicPr>
          <p:cNvPr id="266" name="Mqtt-hor.svg.png" descr="Mqtt-ho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863" y="1464986"/>
            <a:ext cx="2335142" cy="5929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805591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1"/>
          <p:cNvSpPr txBox="1"/>
          <p:nvPr/>
        </p:nvSpPr>
        <p:spPr>
          <a:xfrm>
            <a:off x="457574" y="668895"/>
            <a:ext cx="112947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3400" b="1" spc="-150">
                <a:solidFill>
                  <a:srgbClr val="404040"/>
                </a:solidFill>
                <a:latin typeface="Source Han Sans KR Heavy"/>
                <a:ea typeface="Source Han Sans KR Heavy"/>
                <a:cs typeface="Source Han Sans KR Heavy"/>
                <a:sym typeface="Source Han Sans KR Heavy"/>
              </a:defRPr>
            </a:lvl1pPr>
          </a:lstStyle>
          <a:p>
            <a:r>
              <a:rPr lang="en-US" dirty="0"/>
              <a:t>MQTT</a:t>
            </a:r>
            <a:endParaRPr dirty="0"/>
          </a:p>
        </p:txBody>
      </p:sp>
      <p:sp>
        <p:nvSpPr>
          <p:cNvPr id="261" name="직선 연결선 4"/>
          <p:cNvSpPr/>
          <p:nvPr/>
        </p:nvSpPr>
        <p:spPr>
          <a:xfrm>
            <a:off x="963612" y="498157"/>
            <a:ext cx="9599614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2" name="직사각형 16"/>
          <p:cNvSpPr/>
          <p:nvPr/>
        </p:nvSpPr>
        <p:spPr>
          <a:xfrm>
            <a:off x="331788" y="754062"/>
            <a:ext cx="101601" cy="388938"/>
          </a:xfrm>
          <a:prstGeom prst="rect">
            <a:avLst/>
          </a:prstGeom>
          <a:solidFill>
            <a:srgbClr val="6DD6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3" name="그림 25" descr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005" y="371768"/>
            <a:ext cx="878188" cy="198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6CBB4A-B50A-3465-80CB-1BAA6963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19" y="1935064"/>
            <a:ext cx="7772400" cy="40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883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1"/>
          <p:cNvSpPr txBox="1"/>
          <p:nvPr/>
        </p:nvSpPr>
        <p:spPr>
          <a:xfrm>
            <a:off x="457574" y="668895"/>
            <a:ext cx="257698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3400" b="1" spc="-150">
                <a:solidFill>
                  <a:srgbClr val="404040"/>
                </a:solidFill>
                <a:latin typeface="Source Han Sans KR Heavy"/>
                <a:ea typeface="Source Han Sans KR Heavy"/>
                <a:cs typeface="Source Han Sans KR Heavy"/>
                <a:sym typeface="Source Han Sans KR Heavy"/>
              </a:defRPr>
            </a:lvl1pPr>
          </a:lstStyle>
          <a:p>
            <a:r>
              <a:rPr lang="en-US" dirty="0"/>
              <a:t>MQTT</a:t>
            </a:r>
            <a:r>
              <a:rPr lang="ko-KR" altLang="en-US" dirty="0"/>
              <a:t> </a:t>
            </a:r>
            <a:r>
              <a:rPr lang="en-US" altLang="ko-KR" dirty="0"/>
              <a:t>VS HTTP</a:t>
            </a:r>
            <a:endParaRPr dirty="0"/>
          </a:p>
        </p:txBody>
      </p:sp>
      <p:sp>
        <p:nvSpPr>
          <p:cNvPr id="261" name="직선 연결선 4"/>
          <p:cNvSpPr/>
          <p:nvPr/>
        </p:nvSpPr>
        <p:spPr>
          <a:xfrm>
            <a:off x="963612" y="498157"/>
            <a:ext cx="9599614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2" name="직사각형 16"/>
          <p:cNvSpPr/>
          <p:nvPr/>
        </p:nvSpPr>
        <p:spPr>
          <a:xfrm>
            <a:off x="331788" y="754062"/>
            <a:ext cx="101601" cy="388938"/>
          </a:xfrm>
          <a:prstGeom prst="rect">
            <a:avLst/>
          </a:prstGeom>
          <a:solidFill>
            <a:srgbClr val="6DD6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3" name="그림 25" descr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005" y="371768"/>
            <a:ext cx="878188" cy="198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E348C9-A818-B5A1-A249-085214D0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84" y="2701596"/>
            <a:ext cx="4992753" cy="144210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CF4459A-AD93-DC44-E997-8A9F2716E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766" y="2007258"/>
            <a:ext cx="4832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QTT란?…">
            <a:extLst>
              <a:ext uri="{FF2B5EF4-FFF2-40B4-BE49-F238E27FC236}">
                <a16:creationId xmlns:a16="http://schemas.microsoft.com/office/drawing/2014/main" id="{60ED473C-8F16-DFC0-2C0B-8A2AAC28CD7C}"/>
              </a:ext>
            </a:extLst>
          </p:cNvPr>
          <p:cNvSpPr txBox="1"/>
          <p:nvPr/>
        </p:nvSpPr>
        <p:spPr>
          <a:xfrm>
            <a:off x="1634614" y="5303089"/>
            <a:ext cx="3233892" cy="515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2800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MQTT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헤더</a:t>
            </a:r>
          </a:p>
        </p:txBody>
      </p:sp>
      <p:sp>
        <p:nvSpPr>
          <p:cNvPr id="4" name="MQTT란?…">
            <a:extLst>
              <a:ext uri="{FF2B5EF4-FFF2-40B4-BE49-F238E27FC236}">
                <a16:creationId xmlns:a16="http://schemas.microsoft.com/office/drawing/2014/main" id="{9AB37C41-A569-A1B4-F02A-6EEF1723F2E0}"/>
              </a:ext>
            </a:extLst>
          </p:cNvPr>
          <p:cNvSpPr txBox="1"/>
          <p:nvPr/>
        </p:nvSpPr>
        <p:spPr>
          <a:xfrm>
            <a:off x="7053281" y="5303089"/>
            <a:ext cx="3233892" cy="515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2800"/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헤더</a:t>
            </a:r>
          </a:p>
        </p:txBody>
      </p:sp>
    </p:spTree>
    <p:extLst>
      <p:ext uri="{BB962C8B-B14F-4D97-AF65-F5344CB8AC3E}">
        <p14:creationId xmlns:p14="http://schemas.microsoft.com/office/powerpoint/2010/main" val="35042518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1"/>
          <p:cNvSpPr txBox="1"/>
          <p:nvPr/>
        </p:nvSpPr>
        <p:spPr>
          <a:xfrm>
            <a:off x="457574" y="668895"/>
            <a:ext cx="1993492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3400" b="1" spc="-150">
                <a:solidFill>
                  <a:srgbClr val="404040"/>
                </a:solidFill>
                <a:latin typeface="Source Han Sans KR Heavy"/>
                <a:ea typeface="Source Han Sans KR Heavy"/>
                <a:cs typeface="Source Han Sans KR Heavy"/>
                <a:sym typeface="Source Han Sans KR Heavy"/>
              </a:defRPr>
            </a:lvl1pPr>
          </a:lstStyle>
          <a:p>
            <a:r>
              <a:rPr lang="en-US" altLang="ko-Kore-KR" dirty="0"/>
              <a:t>MQTT</a:t>
            </a:r>
            <a:r>
              <a:rPr lang="en-US" altLang="ko-Kore-KR" b="0" dirty="0"/>
              <a:t> </a:t>
            </a:r>
            <a:r>
              <a:rPr lang="en-US" altLang="ko-Kore-KR" b="0" dirty="0" err="1"/>
              <a:t>trem</a:t>
            </a:r>
            <a:endParaRPr lang="en-US" altLang="ko-Kore-KR" b="0" dirty="0"/>
          </a:p>
        </p:txBody>
      </p:sp>
      <p:sp>
        <p:nvSpPr>
          <p:cNvPr id="261" name="직선 연결선 4"/>
          <p:cNvSpPr/>
          <p:nvPr/>
        </p:nvSpPr>
        <p:spPr>
          <a:xfrm>
            <a:off x="963612" y="498157"/>
            <a:ext cx="9599614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2" name="직사각형 16"/>
          <p:cNvSpPr/>
          <p:nvPr/>
        </p:nvSpPr>
        <p:spPr>
          <a:xfrm>
            <a:off x="331788" y="754062"/>
            <a:ext cx="101601" cy="388938"/>
          </a:xfrm>
          <a:prstGeom prst="rect">
            <a:avLst/>
          </a:prstGeom>
          <a:solidFill>
            <a:srgbClr val="6DD6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3" name="그림 25" descr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005" y="371768"/>
            <a:ext cx="878188" cy="19866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MQTT란?…"/>
          <p:cNvSpPr txBox="1"/>
          <p:nvPr/>
        </p:nvSpPr>
        <p:spPr>
          <a:xfrm>
            <a:off x="457574" y="2238432"/>
            <a:ext cx="9323670" cy="1977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800"/>
            </a:pPr>
            <a:r>
              <a:rPr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Broker       : </a:t>
            </a:r>
            <a:r>
              <a:rPr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중계</a:t>
            </a:r>
            <a:r>
              <a:rPr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서버 역할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defRPr sz="2800"/>
            </a:pPr>
            <a:r>
              <a:rPr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Publisher   : </a:t>
            </a:r>
            <a:r>
              <a:rPr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메시지를 받는 클라이언트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defRPr sz="2800"/>
            </a:pPr>
            <a:r>
              <a:rPr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Subscriber : </a:t>
            </a:r>
            <a:r>
              <a:rPr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메시지를 보내는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14262180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1"/>
          <p:cNvSpPr txBox="1"/>
          <p:nvPr/>
        </p:nvSpPr>
        <p:spPr>
          <a:xfrm>
            <a:off x="457574" y="668895"/>
            <a:ext cx="318452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3400" b="1" spc="-150">
                <a:solidFill>
                  <a:srgbClr val="404040"/>
                </a:solidFill>
                <a:latin typeface="Source Han Sans KR Heavy"/>
                <a:ea typeface="Source Han Sans KR Heavy"/>
                <a:cs typeface="Source Han Sans KR Heavy"/>
                <a:sym typeface="Source Han Sans KR Heavy"/>
              </a:defRPr>
            </a:lvl1pPr>
          </a:lstStyle>
          <a:p>
            <a:r>
              <a:rPr lang="en-US" dirty="0"/>
              <a:t>MQTT</a:t>
            </a:r>
            <a:r>
              <a:rPr lang="en-US" b="0" dirty="0"/>
              <a:t> Architecture</a:t>
            </a:r>
            <a:endParaRPr b="0" dirty="0"/>
          </a:p>
        </p:txBody>
      </p:sp>
      <p:sp>
        <p:nvSpPr>
          <p:cNvPr id="269" name="직선 연결선 4"/>
          <p:cNvSpPr/>
          <p:nvPr/>
        </p:nvSpPr>
        <p:spPr>
          <a:xfrm>
            <a:off x="963612" y="498157"/>
            <a:ext cx="9599614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직사각형 16"/>
          <p:cNvSpPr/>
          <p:nvPr/>
        </p:nvSpPr>
        <p:spPr>
          <a:xfrm>
            <a:off x="331788" y="754062"/>
            <a:ext cx="101601" cy="388938"/>
          </a:xfrm>
          <a:prstGeom prst="rect">
            <a:avLst/>
          </a:prstGeom>
          <a:solidFill>
            <a:srgbClr val="6DD6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1" name="그림 25" descr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005" y="371768"/>
            <a:ext cx="878188" cy="198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MQTT: publish / subscribe architecture">
            <a:extLst>
              <a:ext uri="{FF2B5EF4-FFF2-40B4-BE49-F238E27FC236}">
                <a16:creationId xmlns:a16="http://schemas.microsoft.com/office/drawing/2014/main" id="{D8E22896-BCB7-4A62-CEAD-5EED12D0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470"/>
            <a:ext cx="9131300" cy="285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1"/>
          <p:cNvSpPr txBox="1"/>
          <p:nvPr/>
        </p:nvSpPr>
        <p:spPr>
          <a:xfrm>
            <a:off x="457574" y="668895"/>
            <a:ext cx="269079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3400" b="1" spc="-150">
                <a:solidFill>
                  <a:srgbClr val="404040"/>
                </a:solidFill>
                <a:latin typeface="Source Han Sans KR Heavy"/>
                <a:ea typeface="Source Han Sans KR Heavy"/>
                <a:cs typeface="Source Han Sans KR Heavy"/>
                <a:sym typeface="Source Han Sans KR Heavy"/>
              </a:defRPr>
            </a:lvl1pPr>
          </a:lstStyle>
          <a:p>
            <a:r>
              <a:rPr lang="en-US" dirty="0"/>
              <a:t>MQTT</a:t>
            </a:r>
            <a:r>
              <a:rPr lang="en-US" b="0" dirty="0"/>
              <a:t> Structure</a:t>
            </a:r>
            <a:endParaRPr b="0" dirty="0"/>
          </a:p>
        </p:txBody>
      </p:sp>
      <p:sp>
        <p:nvSpPr>
          <p:cNvPr id="269" name="직선 연결선 4"/>
          <p:cNvSpPr/>
          <p:nvPr/>
        </p:nvSpPr>
        <p:spPr>
          <a:xfrm>
            <a:off x="963612" y="498157"/>
            <a:ext cx="9599614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직사각형 16"/>
          <p:cNvSpPr/>
          <p:nvPr/>
        </p:nvSpPr>
        <p:spPr>
          <a:xfrm>
            <a:off x="331788" y="754062"/>
            <a:ext cx="101601" cy="388938"/>
          </a:xfrm>
          <a:prstGeom prst="rect">
            <a:avLst/>
          </a:prstGeom>
          <a:solidFill>
            <a:srgbClr val="6DD6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1" name="그림 25" descr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005" y="371768"/>
            <a:ext cx="878188" cy="198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27EBD18-63B2-89A9-9DCC-FF36E4664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12" y="1284448"/>
            <a:ext cx="8930413" cy="51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41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1"/>
          <p:cNvSpPr txBox="1"/>
          <p:nvPr/>
        </p:nvSpPr>
        <p:spPr>
          <a:xfrm>
            <a:off x="457574" y="668895"/>
            <a:ext cx="257698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3400" b="1" spc="-150">
                <a:solidFill>
                  <a:srgbClr val="404040"/>
                </a:solidFill>
                <a:latin typeface="Source Han Sans KR Heavy"/>
                <a:ea typeface="Source Han Sans KR Heavy"/>
                <a:cs typeface="Source Han Sans KR Heavy"/>
                <a:sym typeface="Source Han Sans KR Heavy"/>
              </a:defRPr>
            </a:lvl1pPr>
          </a:lstStyle>
          <a:p>
            <a:r>
              <a:rPr lang="en-US" dirty="0"/>
              <a:t>MQTT</a:t>
            </a:r>
            <a:r>
              <a:rPr lang="en-US" b="0" dirty="0"/>
              <a:t> Example</a:t>
            </a:r>
            <a:endParaRPr b="0" dirty="0"/>
          </a:p>
        </p:txBody>
      </p:sp>
      <p:sp>
        <p:nvSpPr>
          <p:cNvPr id="269" name="직선 연결선 4"/>
          <p:cNvSpPr/>
          <p:nvPr/>
        </p:nvSpPr>
        <p:spPr>
          <a:xfrm>
            <a:off x="963612" y="498157"/>
            <a:ext cx="9599614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직사각형 16"/>
          <p:cNvSpPr/>
          <p:nvPr/>
        </p:nvSpPr>
        <p:spPr>
          <a:xfrm>
            <a:off x="331788" y="754062"/>
            <a:ext cx="101601" cy="388938"/>
          </a:xfrm>
          <a:prstGeom prst="rect">
            <a:avLst/>
          </a:prstGeom>
          <a:solidFill>
            <a:srgbClr val="6DD6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1" name="그림 25" descr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005" y="371768"/>
            <a:ext cx="878188" cy="198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D19F6E5-0FF0-D51C-5BF3-9DDC8D61F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6"/>
          <a:stretch/>
        </p:blipFill>
        <p:spPr>
          <a:xfrm>
            <a:off x="1554466" y="1698292"/>
            <a:ext cx="9070367" cy="4648851"/>
          </a:xfrm>
          <a:prstGeom prst="rect">
            <a:avLst/>
          </a:prstGeom>
        </p:spPr>
      </p:pic>
      <p:sp>
        <p:nvSpPr>
          <p:cNvPr id="3" name="MQTT란?…">
            <a:extLst>
              <a:ext uri="{FF2B5EF4-FFF2-40B4-BE49-F238E27FC236}">
                <a16:creationId xmlns:a16="http://schemas.microsoft.com/office/drawing/2014/main" id="{AC5B947E-BA9B-2EF2-09BB-C95BF640A7E2}"/>
              </a:ext>
            </a:extLst>
          </p:cNvPr>
          <p:cNvSpPr txBox="1"/>
          <p:nvPr/>
        </p:nvSpPr>
        <p:spPr>
          <a:xfrm>
            <a:off x="1734126" y="2984721"/>
            <a:ext cx="3815943" cy="515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800"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Subscriber: cook</a:t>
            </a:r>
            <a:endParaRPr lang="ko-KR" altLang="en-US" sz="2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MQTT란?…">
            <a:extLst>
              <a:ext uri="{FF2B5EF4-FFF2-40B4-BE49-F238E27FC236}">
                <a16:creationId xmlns:a16="http://schemas.microsoft.com/office/drawing/2014/main" id="{7F2CD15B-419C-4A53-C41E-DC0D5F745E80}"/>
              </a:ext>
            </a:extLst>
          </p:cNvPr>
          <p:cNvSpPr txBox="1"/>
          <p:nvPr/>
        </p:nvSpPr>
        <p:spPr>
          <a:xfrm>
            <a:off x="6458526" y="5753862"/>
            <a:ext cx="3815943" cy="515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800"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Subscriber: </a:t>
            </a:r>
            <a:r>
              <a:rPr lang="en-US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iot</a:t>
            </a:r>
            <a:endParaRPr lang="ko-KR" altLang="en-US" sz="2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MQTT란?…">
            <a:extLst>
              <a:ext uri="{FF2B5EF4-FFF2-40B4-BE49-F238E27FC236}">
                <a16:creationId xmlns:a16="http://schemas.microsoft.com/office/drawing/2014/main" id="{30F54140-18FC-32A1-AD25-3863C78FBC6E}"/>
              </a:ext>
            </a:extLst>
          </p:cNvPr>
          <p:cNvSpPr txBox="1"/>
          <p:nvPr/>
        </p:nvSpPr>
        <p:spPr>
          <a:xfrm>
            <a:off x="4857735" y="5753862"/>
            <a:ext cx="1384668" cy="515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800"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Publisher</a:t>
            </a:r>
            <a:endParaRPr lang="ko-KR" altLang="en-US" sz="2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MQTT란?…">
            <a:extLst>
              <a:ext uri="{FF2B5EF4-FFF2-40B4-BE49-F238E27FC236}">
                <a16:creationId xmlns:a16="http://schemas.microsoft.com/office/drawing/2014/main" id="{791B5A1B-4049-912E-1797-53EF1796D340}"/>
              </a:ext>
            </a:extLst>
          </p:cNvPr>
          <p:cNvSpPr txBox="1"/>
          <p:nvPr/>
        </p:nvSpPr>
        <p:spPr>
          <a:xfrm>
            <a:off x="6458526" y="3764954"/>
            <a:ext cx="1384668" cy="515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800"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Broker</a:t>
            </a:r>
            <a:endParaRPr lang="ko-KR" altLang="en-US" sz="2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9545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94</Words>
  <Application>Microsoft Macintosh PowerPoint</Application>
  <PresentationFormat>사용자 지정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210 청춘시대 R</vt:lpstr>
      <vt:lpstr>Apple SD Gothic Neo</vt:lpstr>
      <vt:lpstr>맑은 고딕</vt:lpstr>
      <vt:lpstr>Source Han Sans KR Bold</vt:lpstr>
      <vt:lpstr>Source Han Sans KR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구준한</cp:lastModifiedBy>
  <cp:revision>31</cp:revision>
  <dcterms:modified xsi:type="dcterms:W3CDTF">2023-01-07T11:58:08Z</dcterms:modified>
</cp:coreProperties>
</file>