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C6AA-0D49-4587-91BD-B489F4CE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98F1A-023C-4B17-A59F-3F1BCA48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D694D-5EEB-43BF-BE40-7F8C4FF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F4BE7-B0C4-4CAC-8A53-106F66C1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F31D9-1207-4D5B-A077-87FB5EC5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5631-D2EB-477C-BEA7-C7E47F46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581F0-BDA5-4FCE-8D15-07E5174DB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7E1F9-8049-484F-B0BD-2F191268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B9350-4075-4870-8EB3-9DAEBD37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13004-FEFF-4ED3-A435-B1A3039E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77E2B-47A8-48E7-9B80-6B23DDC13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C5F-6AC4-459B-B2E7-1555DE55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87805-A1BE-493F-8F81-F8F4407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4C080-5887-4351-B8B5-5EA20BF1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E1747-3AA0-4BEC-A589-A1966B6F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44135-3735-4EC6-83FD-76F6DCB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E6A67-019D-4CBD-B75D-236C1EE7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F7439-DC94-47D2-98AB-3FA10F7E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BAF7C-E2CB-4E55-9694-10F88CF1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87516-27FB-4D69-B5F1-B994C89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8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8757-9977-41BA-BC5A-5DAE2227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747EE-D17D-436D-8752-A17418A6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ED3-8EC3-4E9D-9469-D0C3BEDC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D5757-6C9C-4F58-BEE8-49201750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F44B7-CF86-4E24-B144-9935A6D3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7B3F-5DC9-4670-A62C-8AC6EA1B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76547-0E5B-46D8-9857-CF6BA533A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B46DA-E6DC-4B93-9FA4-AB1A47A5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D5298-E677-4562-B66C-322A113D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97B3E-F71F-49C9-899B-2CC2CE0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12C07-26C8-4B57-92C8-F2FA1376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9630-CAE2-4324-AC63-7C8EF0B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172D1-2FD2-4BBE-92C9-6CB36F7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A2E5D-8656-46D4-8496-3C693A944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3743B-D947-4017-B13E-916AF84C4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AC0476-79C0-4039-A0DB-32D889CD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45DFD3-E4FA-4526-B016-554748D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AAE6F-4700-42D9-97C9-5D142BF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063A1-A715-4AFD-86DD-BE2471C3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BC91-2CF9-40E6-B7B1-F421C024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A989D-E002-4B45-80BF-F0AE6877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6DA265-2A3B-4A49-82DC-0786B08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C5AAA4-BCDB-44FA-A9DC-A73A8E8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36E93-7149-4932-989E-0D7A768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23CCEA-79B1-420F-97D5-E0E2BB7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D9554-C920-484B-98BB-4118C66E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BE3F7-D596-414E-AD3B-57D452CA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9FC29-11D8-42DA-B000-62E577DC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0B526-ABF0-4DA8-BFB6-AC59F4E9E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2ACFA-C6D7-4B9C-945A-99191136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847A5-B950-4736-831A-B1CA321D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22D0B-00C4-400E-A890-28A8574C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8E015-4DFC-400E-A17A-D5D7C36B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901B7F-8B19-4F9F-8092-0F0F068C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C8DF4-2F98-41DD-84A9-6949305F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AB92A-8E6D-422C-8463-D1099359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E8B9D-F8F6-4BF9-84B4-A399881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E0D7D-4005-4662-BF35-D75EEF8E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C35DB-AEAB-4190-96C6-07EB861C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5098C-80AC-4CA6-B9D9-F3000FFC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26BE-EC23-455C-97E9-C28A89999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9F0B-552C-4AE9-9B4A-BC425B14A7F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76539-9D66-4712-B56F-88BF3A858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EACB-8825-48EC-A3BC-1DEC4F316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0ADE-DD55-4722-9F72-2F94EE0A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412C5-7EC0-440A-BAA8-FB6A7B28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74" y="2667699"/>
            <a:ext cx="6431560" cy="926154"/>
          </a:xfrm>
        </p:spPr>
        <p:txBody>
          <a:bodyPr/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Database Lock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5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3AAC3A-3807-4487-80AE-287686D07BCD}"/>
              </a:ext>
            </a:extLst>
          </p:cNvPr>
          <p:cNvSpPr/>
          <p:nvPr/>
        </p:nvSpPr>
        <p:spPr>
          <a:xfrm>
            <a:off x="1497969" y="117225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비관적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(pessimistic lock)</a:t>
            </a:r>
          </a:p>
        </p:txBody>
      </p:sp>
      <p:pic>
        <p:nvPicPr>
          <p:cNvPr id="8194" name="Picture 2" descr="https://blog.kakaocdn.net/dn/5wxW6/btq9hyUsNAt/KtepF9HSKgm19t3G9RRoVK/img.png">
            <a:extLst>
              <a:ext uri="{FF2B5EF4-FFF2-40B4-BE49-F238E27FC236}">
                <a16:creationId xmlns:a16="http://schemas.microsoft.com/office/drawing/2014/main" id="{0BF86B7A-8AF9-4B96-8441-8744CB1A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46" y="1912503"/>
            <a:ext cx="6947876" cy="41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3AAC3A-3807-4487-80AE-287686D07BCD}"/>
              </a:ext>
            </a:extLst>
          </p:cNvPr>
          <p:cNvSpPr/>
          <p:nvPr/>
        </p:nvSpPr>
        <p:spPr>
          <a:xfrm>
            <a:off x="1497969" y="1172253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낙관적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락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(optimistic lock)</a:t>
            </a:r>
          </a:p>
        </p:txBody>
      </p:sp>
      <p:pic>
        <p:nvPicPr>
          <p:cNvPr id="9220" name="Picture 4" descr="https://blog.kakaocdn.net/dn/INtDF/btq9hzFPQQU/IvsEoEH3yYXqL1irPPs4W1/img.png">
            <a:extLst>
              <a:ext uri="{FF2B5EF4-FFF2-40B4-BE49-F238E27FC236}">
                <a16:creationId xmlns:a16="http://schemas.microsoft.com/office/drawing/2014/main" id="{9243F14F-DB4B-407E-81C5-492302BB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50" y="2076059"/>
            <a:ext cx="8148506" cy="337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7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45BB8-92BC-48A8-B45F-CD0E80B74F09}"/>
              </a:ext>
            </a:extLst>
          </p:cNvPr>
          <p:cNvSpPr txBox="1"/>
          <p:nvPr/>
        </p:nvSpPr>
        <p:spPr>
          <a:xfrm>
            <a:off x="5269684" y="3013501"/>
            <a:ext cx="1652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Q&amp;A</a:t>
            </a:r>
            <a:endParaRPr lang="ko-KR" altLang="en-US" sz="4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0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 </a:t>
            </a:r>
            <a:r>
              <a:rPr lang="ko-KR" altLang="en-US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이란</a:t>
            </a:r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?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7726C2-5D3B-46EE-B737-ADBAADFB1AA5}"/>
              </a:ext>
            </a:extLst>
          </p:cNvPr>
          <p:cNvSpPr/>
          <p:nvPr/>
        </p:nvSpPr>
        <p:spPr>
          <a:xfrm>
            <a:off x="1862356" y="2374084"/>
            <a:ext cx="8254767" cy="1778466"/>
          </a:xfrm>
          <a:prstGeom prst="roundRect">
            <a:avLst>
              <a:gd name="adj" fmla="val 270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데이터베이스는 여러 사용자들이 같은 데이터를 동시에 접근하는 상황에서</a:t>
            </a:r>
            <a:r>
              <a:rPr lang="en-US" altLang="ko-KR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데이터의 무결성과 일관성을 지키기 위해 </a:t>
            </a:r>
            <a:r>
              <a:rPr lang="ko-KR" altLang="en-US" dirty="0" err="1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락을</a:t>
            </a:r>
            <a:r>
              <a:rPr lang="ko-KR" altLang="en-US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사용한다</a:t>
            </a:r>
            <a:r>
              <a:rPr lang="en-US" altLang="ko-KR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82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Transaction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1032" name="Picture 8" descr="http://wiki.hash.kr/images/thumb/1/11/%ED%8A%B8%EB%9E%9C%EC%9E%AD%EC%85%98%EC%9D%98_%ED%95%84%EC%9A%94%EC%84%B1.png/500px-%ED%8A%B8%EB%9E%9C%EC%9E%AD%EC%85%98%EC%9D%98_%ED%95%84%EC%9A%94%EC%84%B1.png">
            <a:extLst>
              <a:ext uri="{FF2B5EF4-FFF2-40B4-BE49-F238E27FC236}">
                <a16:creationId xmlns:a16="http://schemas.microsoft.com/office/drawing/2014/main" id="{65D67687-FDC7-4B99-8E36-A0624FFA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97" y="1132513"/>
            <a:ext cx="8501919" cy="44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7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Transaction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1028" name="Picture 4" descr="JPA의 낙관적 락과 비관적 락을 통해 엔티티에 대한 동시성 제어하기">
            <a:extLst>
              <a:ext uri="{FF2B5EF4-FFF2-40B4-BE49-F238E27FC236}">
                <a16:creationId xmlns:a16="http://schemas.microsoft.com/office/drawing/2014/main" id="{10C37051-558A-45CA-B219-ADDE1550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3" y="849677"/>
            <a:ext cx="10012613" cy="5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JPA의 낙관적 락과 비관적 락을 통해 엔티티에 대한 동시성 제어하기">
            <a:extLst>
              <a:ext uri="{FF2B5EF4-FFF2-40B4-BE49-F238E27FC236}">
                <a16:creationId xmlns:a16="http://schemas.microsoft.com/office/drawing/2014/main" id="{90C3C2C3-C5C8-4792-A57C-919FEADD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918291"/>
            <a:ext cx="10012613" cy="5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물음표, 구두, 상징, 징후, 돕다, 착란, 물어보기, 의사 소통">
            <a:extLst>
              <a:ext uri="{FF2B5EF4-FFF2-40B4-BE49-F238E27FC236}">
                <a16:creationId xmlns:a16="http://schemas.microsoft.com/office/drawing/2014/main" id="{5D231AEF-FAE5-4A97-9DE3-AC8B416A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037" y="1501628"/>
            <a:ext cx="5237003" cy="4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0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3077" name="Picture 5" descr="https://blog.kakaocdn.net/dn/qvPPr/btrBwtAdARb/IQ8IwKSxwR3QXpyscKZ1HK/img.png">
            <a:extLst>
              <a:ext uri="{FF2B5EF4-FFF2-40B4-BE49-F238E27FC236}">
                <a16:creationId xmlns:a16="http://schemas.microsoft.com/office/drawing/2014/main" id="{E5EF7149-264A-4AEB-B48F-3F92ED78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82" y="1123950"/>
            <a:ext cx="50673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E0F041-F800-428C-8CBA-2D84DE5B9D2C}"/>
              </a:ext>
            </a:extLst>
          </p:cNvPr>
          <p:cNvSpPr/>
          <p:nvPr/>
        </p:nvSpPr>
        <p:spPr>
          <a:xfrm>
            <a:off x="4718860" y="5734050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데이터베이스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 Level</a:t>
            </a:r>
            <a:endParaRPr lang="ko-KR" altLang="en-US" i="0" dirty="0">
              <a:solidFill>
                <a:srgbClr val="000000"/>
              </a:solidFill>
              <a:effectLst/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84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B145B-B8A2-4FA5-BF9A-6746984C25B6}"/>
              </a:ext>
            </a:extLst>
          </p:cNvPr>
          <p:cNvSpPr/>
          <p:nvPr/>
        </p:nvSpPr>
        <p:spPr>
          <a:xfrm>
            <a:off x="1815144" y="1983996"/>
            <a:ext cx="132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Shared Lock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772BFE-5CD1-4B49-9314-2294DFB1F59B}"/>
              </a:ext>
            </a:extLst>
          </p:cNvPr>
          <p:cNvSpPr/>
          <p:nvPr/>
        </p:nvSpPr>
        <p:spPr>
          <a:xfrm>
            <a:off x="1815144" y="4562380"/>
            <a:ext cx="15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Exclusive Lock</a:t>
            </a:r>
          </a:p>
        </p:txBody>
      </p:sp>
      <p:pic>
        <p:nvPicPr>
          <p:cNvPr id="6146" name="Picture 2" descr="2회차_잠금모드 : 네이버 블로그">
            <a:extLst>
              <a:ext uri="{FF2B5EF4-FFF2-40B4-BE49-F238E27FC236}">
                <a16:creationId xmlns:a16="http://schemas.microsoft.com/office/drawing/2014/main" id="{649DBA20-2071-4B91-BCA4-DCBD0976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0" y="730058"/>
            <a:ext cx="3253313" cy="28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blogthumb-phinf.pstatic.net/MjAxNzA1MTlfMTU5/MDAxNDk1MTg0ODUxMjM3.jzES1vIxLccbidfz6yHpXNYihAhsqqgOmI3XOZazdrEg.eHeYBajmsvfvZQWyODtszTD67PTXEwy7m9F5usftwp0g.PNG.sam_sist/image.png?type=w800">
            <a:extLst>
              <a:ext uri="{FF2B5EF4-FFF2-40B4-BE49-F238E27FC236}">
                <a16:creationId xmlns:a16="http://schemas.microsoft.com/office/drawing/2014/main" id="{5D7E6159-A118-4603-AF0D-A9ACEA85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70" y="3722528"/>
            <a:ext cx="39243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8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B145B-B8A2-4FA5-BF9A-6746984C25B6}"/>
              </a:ext>
            </a:extLst>
          </p:cNvPr>
          <p:cNvSpPr/>
          <p:nvPr/>
        </p:nvSpPr>
        <p:spPr>
          <a:xfrm>
            <a:off x="1771097" y="1239365"/>
            <a:ext cx="274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Shared and Exclusive Locks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B68C9F-0B36-40CD-9AAC-B184C00614AE}"/>
              </a:ext>
            </a:extLst>
          </p:cNvPr>
          <p:cNvSpPr/>
          <p:nvPr/>
        </p:nvSpPr>
        <p:spPr>
          <a:xfrm>
            <a:off x="1771097" y="1759536"/>
            <a:ext cx="7278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공유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은 데이터를 읽을 때 사용되어지는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입니다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이런 공유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은 공유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 </a:t>
            </a:r>
            <a:r>
              <a:rPr lang="ko-KR" altLang="en-US" sz="16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끼리는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동시에 접근이 가능합니다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즉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하나의 데이터를 읽는 것은 여러 사용자가 동시에 할 수 있다라는 것입니다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하지만 공유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 설정된 데이터에 베타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사용할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수는 없습니다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Ex) </a:t>
            </a:r>
            <a:r>
              <a:rPr lang="en-US" altLang="ko-KR" sz="1600" dirty="0" err="1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최신버전기준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SELECT … FOR SHARE</a:t>
            </a:r>
            <a:endParaRPr lang="ko-KR" altLang="en-US" sz="16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87C07-C884-4BA9-A6A3-99EF73B9EDFA}"/>
              </a:ext>
            </a:extLst>
          </p:cNvPr>
          <p:cNvSpPr/>
          <p:nvPr/>
        </p:nvSpPr>
        <p:spPr>
          <a:xfrm>
            <a:off x="1771097" y="3429000"/>
            <a:ext cx="7750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베타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은 데이터를 변경하고자 할 때 사용되며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트랜잭션이 완료될 때까지 유지됩니다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 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베타락은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이 해제될 때까지 다른 트랜잭션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읽기 포함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은 해당 리소스에 접근할 수 없습니다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 또한 해당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은 다른 트랜잭션이 수행되고 있는 데이터에 대해서는 접근하여 함께 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을 설정할 수 없습니다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</a:p>
          <a:p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Ex) SELECT … FOR UPDATE, UPDATE, DELETE </a:t>
            </a:r>
            <a:r>
              <a:rPr lang="ko-KR" altLang="en-US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등에 걸린다</a:t>
            </a:r>
            <a:r>
              <a:rPr lang="en-US" altLang="ko-KR" sz="16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lang="ko-KR" altLang="en-US" sz="160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2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pic>
        <p:nvPicPr>
          <p:cNvPr id="7170" name="Picture 2" descr="https://mblogthumb-phinf.pstatic.net/MjAxNzA1MTlfMjI0/MDAxNDk1MTgyNjg3ODcx.8AGg1pAW3VNOm175p76PxTBmLa5D72-H9trwMhv4t08g.WI8mHy13zNsXP_16mAZHIqO4Q2O6Jtlb9DYBGUN-YgYg.PNG.sam_sist/image.png?type=w800">
            <a:extLst>
              <a:ext uri="{FF2B5EF4-FFF2-40B4-BE49-F238E27FC236}">
                <a16:creationId xmlns:a16="http://schemas.microsoft.com/office/drawing/2014/main" id="{DF7E79DA-5CAB-4AC0-8FCD-AADFFC7E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15" y="647700"/>
            <a:ext cx="42957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1068E-A2B4-49CE-A92C-7736760FCB1D}"/>
              </a:ext>
            </a:extLst>
          </p:cNvPr>
          <p:cNvSpPr/>
          <p:nvPr/>
        </p:nvSpPr>
        <p:spPr>
          <a:xfrm>
            <a:off x="1789978" y="3244334"/>
            <a:ext cx="1329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Dead Lock</a:t>
            </a:r>
          </a:p>
        </p:txBody>
      </p:sp>
    </p:spTree>
    <p:extLst>
      <p:ext uri="{BB962C8B-B14F-4D97-AF65-F5344CB8AC3E}">
        <p14:creationId xmlns:p14="http://schemas.microsoft.com/office/powerpoint/2010/main" val="279834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D78D6-88C0-43F3-A8CC-75B17D2A1757}"/>
              </a:ext>
            </a:extLst>
          </p:cNvPr>
          <p:cNvSpPr txBox="1"/>
          <p:nvPr/>
        </p:nvSpPr>
        <p:spPr>
          <a:xfrm>
            <a:off x="226502" y="268447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</a:t>
            </a:r>
            <a:endParaRPr lang="ko-KR" altLang="en-US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A65DA-9493-4C93-97E9-1AD74808E11C}"/>
              </a:ext>
            </a:extLst>
          </p:cNvPr>
          <p:cNvSpPr/>
          <p:nvPr/>
        </p:nvSpPr>
        <p:spPr>
          <a:xfrm>
            <a:off x="153632" y="6462595"/>
            <a:ext cx="23711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Mysql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lang="en-US" altLang="ko-KR" sz="1050" b="0" i="0" dirty="0" err="1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InnoDB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(8.0)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</a:t>
            </a:r>
            <a:r>
              <a:rPr lang="en-US" altLang="ko-KR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Locking </a:t>
            </a:r>
            <a:r>
              <a:rPr lang="ko-KR" altLang="en-US" sz="1050" b="0" i="0" dirty="0"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종류</a:t>
            </a:r>
            <a:endParaRPr lang="ko-KR" altLang="en-US" sz="1050" dirty="0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51ACE4-A620-4BF9-B96E-10EDB742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106" y="1657823"/>
            <a:ext cx="8376186" cy="136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업데이트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락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Update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Lock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업데이트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데이터를 수정하기 위해 베타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)을 걸기 전,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데드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방지하기 위해 사용되는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락입니다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일반적으로 업데이트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 UPDATE 쿼리의 필터(WHERE)가 실행되는 과정에서 적용됩니다.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서로 다른 트랜잭션에서 동일한 자원에 대해 읽기 쿼리 이후, 업데이트 쿼리를 적용하는 경우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컨버젼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데드락이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발생하는데, 이를 막기 위해 일부 SELECT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퀴리에서도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업데이트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락을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적용(WITH(UPDLOCK))하기도 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D5E3FB-DBEB-456D-BC3C-2377BBEA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912" y="3782943"/>
            <a:ext cx="9076888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내재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락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Intent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Lock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lvl="0" latinLnBrk="0"/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SQL Server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에서 내부적으로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Lock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의 충돌을 줄이기 위해서 사용됨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b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</a:b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내재된 잠금은 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SQL Server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가 계층 아래쪽에 있는 일부 리소스에 대해 공유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(S)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잠금 또는 단독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(X)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잠금을 얻으려 할 때 발생한다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b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</a:b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예를 들어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,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내재된 공유 잠금을 테이블 수준에서 설정한다는 것은 트랜잭션이 해당 테이블의 페이지 또는 행에 대해 공유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(S)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잠금을 설정하려고 하는 것임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테이블 수준에서 내재된 잠금을 설정하면 이후에 다른 트랜잭션이 해당 페이지를 포함하는 테이블에 대해 단독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(X) </a:t>
            </a:r>
            <a:r>
              <a:rPr lang="ko-KR" altLang="en-US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잠금을 얻을 수 없음</a:t>
            </a:r>
            <a:r>
              <a:rPr lang="en-US" altLang="ko-KR" sz="1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8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414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나눔스퀘어 네오 Bold</vt:lpstr>
      <vt:lpstr>나눔스퀘어 네오 Light</vt:lpstr>
      <vt:lpstr>맑은 고딕</vt:lpstr>
      <vt:lpstr>Arial</vt:lpstr>
      <vt:lpstr>Office 테마</vt:lpstr>
      <vt:lpstr>Database Lock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Lock</dc:title>
  <dc:creator>HNU</dc:creator>
  <cp:lastModifiedBy>HNU</cp:lastModifiedBy>
  <cp:revision>11</cp:revision>
  <dcterms:created xsi:type="dcterms:W3CDTF">2023-05-16T06:42:15Z</dcterms:created>
  <dcterms:modified xsi:type="dcterms:W3CDTF">2023-05-16T09:07:31Z</dcterms:modified>
</cp:coreProperties>
</file>