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332" r:id="rId4"/>
    <p:sldId id="336" r:id="rId5"/>
    <p:sldId id="335" r:id="rId6"/>
    <p:sldId id="337" r:id="rId7"/>
    <p:sldId id="338" r:id="rId8"/>
    <p:sldId id="326" r:id="rId9"/>
    <p:sldId id="339" r:id="rId10"/>
    <p:sldId id="340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1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3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7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0BDA-64BD-4E38-8882-9CAA52146AC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89669" y="2457873"/>
            <a:ext cx="4620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</a:t>
            </a:r>
            <a:r>
              <a:rPr lang="ko-KR" altLang="en-US" sz="4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마켓 </a:t>
            </a:r>
            <a:r>
              <a:rPr lang="ko-KR" altLang="en-US" sz="4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대기열</a:t>
            </a:r>
            <a:r>
              <a:rPr lang="ko-KR" altLang="en-US" sz="4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시스템</a:t>
            </a:r>
            <a:endParaRPr lang="en-US" altLang="ko-KR" sz="4000" dirty="0" smtClean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3087289" y="3549393"/>
            <a:ext cx="6024914" cy="1647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696405" y="3787508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최형순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70156" y="5987453"/>
            <a:ext cx="1458120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2023.06.21(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수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)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6.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사진 출처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4675" y="1625846"/>
            <a:ext cx="3067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https://dev.gmarket.com/46</a:t>
            </a:r>
          </a:p>
        </p:txBody>
      </p:sp>
    </p:spTree>
    <p:extLst>
      <p:ext uri="{BB962C8B-B14F-4D97-AF65-F5344CB8AC3E}">
        <p14:creationId xmlns:p14="http://schemas.microsoft.com/office/powerpoint/2010/main" val="196315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4458869" y="2629692"/>
            <a:ext cx="3281721" cy="13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4000" b="1" dirty="0" smtClean="0">
                <a:solidFill>
                  <a:srgbClr val="92D050"/>
                </a:solidFill>
              </a:rPr>
              <a:t>감사합니다</a:t>
            </a:r>
            <a:r>
              <a:rPr lang="en-US" altLang="ko-KR" sz="4000" b="1" dirty="0" smtClean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2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Redcarpet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3781449"/>
            <a:ext cx="108956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옥션</a:t>
            </a:r>
            <a:r>
              <a:rPr lang="en-US" altLang="ko-KR" sz="2000" b="1" dirty="0" smtClean="0"/>
              <a:t>, G</a:t>
            </a:r>
            <a:r>
              <a:rPr lang="ko-KR" altLang="en-US" sz="2000" b="1" dirty="0" smtClean="0"/>
              <a:t>마켓의 </a:t>
            </a:r>
            <a:r>
              <a:rPr lang="ko-KR" altLang="en-US" sz="2000" b="1" dirty="0" err="1" smtClean="0"/>
              <a:t>대기열</a:t>
            </a:r>
            <a:r>
              <a:rPr lang="ko-KR" altLang="en-US" sz="2000" b="1" dirty="0" smtClean="0"/>
              <a:t> 시스템</a:t>
            </a:r>
            <a:endParaRPr lang="en-US" altLang="ko-KR" sz="20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일시적으로 많은 트래픽이 발생하는 서비스에 과도한 트래픽 유입을 방지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시스템 보호</a:t>
            </a:r>
            <a:endParaRPr lang="en-US" altLang="ko-KR" sz="2000" b="1" dirty="0" smtClean="0"/>
          </a:p>
          <a:p>
            <a:pPr marL="914400" lvl="1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여담 대형 홀 등의 줄을 서서 기다리는 곳에 깔린 레드카펫에서 이름 유래</a:t>
            </a:r>
            <a:endParaRPr lang="en-US" altLang="ko-KR" sz="2000" b="1" dirty="0" smtClean="0"/>
          </a:p>
        </p:txBody>
      </p:sp>
      <p:pic>
        <p:nvPicPr>
          <p:cNvPr id="1026" name="Picture 2" descr="https://blog.kakaocdn.net/dn/bsJ7le/btrNpsCzkna/V53GKnMSOQqr2KYD4njuS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874" y="2024845"/>
            <a:ext cx="5318078" cy="164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2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Redcarpet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도입 이유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351161"/>
            <a:ext cx="108956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특별한 이벤트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인기 있는 상품에 대해 트래픽이 몰리는 순간을 위해 도입</a:t>
            </a:r>
            <a:endParaRPr lang="en-US" altLang="ko-KR" sz="20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순간적으로 높은 트래픽을 처리하기 위해 서비스를 </a:t>
            </a:r>
            <a:r>
              <a:rPr lang="en-US" altLang="ko-KR" sz="2000" b="1" dirty="0" smtClean="0"/>
              <a:t>Scale Out </a:t>
            </a:r>
            <a:r>
              <a:rPr lang="ko-KR" altLang="en-US" sz="2000" b="1" dirty="0" smtClean="0"/>
              <a:t>하는 것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비용 ↑</a:t>
            </a:r>
            <a:endParaRPr lang="en-US" altLang="ko-KR" sz="20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혹은 더 이상 </a:t>
            </a:r>
            <a:r>
              <a:rPr lang="en-US" altLang="ko-KR" sz="2000" b="1" dirty="0" smtClean="0"/>
              <a:t>Scale out</a:t>
            </a:r>
            <a:r>
              <a:rPr lang="ko-KR" altLang="en-US" sz="2000" b="1" dirty="0" smtClean="0"/>
              <a:t>을 할 수 없는 시스템이 포함되어 있는 경우도 존재</a:t>
            </a:r>
            <a:endParaRPr lang="en-US" altLang="ko-KR" sz="20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0000"/>
                </a:solidFill>
              </a:rPr>
              <a:t>예측된 트래픽 대비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-&gt;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Scale out -&gt;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트래픽이 폭주하는 순간 지남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-&gt;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자원 낭비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 descr="https://velog.velcdn.com/images%2Fshkim1199%2Fpost%2F3dc14e1e-afdf-4b66-9c10-e9d2255d5fd4%2F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447" y="4338873"/>
            <a:ext cx="3263598" cy="206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OREA I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61" y="4627319"/>
            <a:ext cx="5494850" cy="166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77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Redcarpat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도입 이유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1466139" y="2903488"/>
            <a:ext cx="9267181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In-Memory </a:t>
            </a:r>
            <a:r>
              <a:rPr lang="ko-KR" altLang="en-US" sz="2000" b="1" dirty="0" smtClean="0"/>
              <a:t>저장소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Redis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활용</a:t>
            </a:r>
            <a:r>
              <a:rPr lang="ko-KR" altLang="en-US" sz="2000" b="1" dirty="0" smtClean="0"/>
              <a:t>하여</a:t>
            </a:r>
            <a:r>
              <a:rPr lang="en-US" altLang="ko-KR" sz="2000" b="1" dirty="0"/>
              <a:t> </a:t>
            </a:r>
            <a:r>
              <a:rPr lang="ko-KR" altLang="en-US" sz="2000" b="1" dirty="0" err="1" smtClean="0"/>
              <a:t>대기열</a:t>
            </a:r>
            <a:r>
              <a:rPr lang="ko-KR" altLang="en-US" sz="2000" b="1" dirty="0" smtClean="0"/>
              <a:t> 아키텍처</a:t>
            </a:r>
            <a:r>
              <a:rPr lang="en-US" altLang="ko-KR" sz="2000" b="1" dirty="0"/>
              <a:t> </a:t>
            </a:r>
            <a:r>
              <a:rPr lang="en-US" altLang="ko-KR" sz="2000" b="1" dirty="0" err="1" smtClean="0"/>
              <a:t>Redcarpat</a:t>
            </a:r>
            <a:r>
              <a:rPr lang="ko-KR" altLang="en-US" sz="2000" b="1" dirty="0" smtClean="0"/>
              <a:t>을 도입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6189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왜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Redis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?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922472"/>
            <a:ext cx="82747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Redis</a:t>
            </a:r>
            <a:r>
              <a:rPr lang="ko-KR" altLang="en-US" sz="1400" b="1" dirty="0"/>
              <a:t>의 데이터 구조 중 </a:t>
            </a:r>
            <a:r>
              <a:rPr lang="en-US" altLang="ko-KR" sz="1400" b="1" dirty="0"/>
              <a:t>Sorted Set</a:t>
            </a:r>
            <a:r>
              <a:rPr lang="ko-KR" altLang="en-US" sz="1400" b="1" dirty="0"/>
              <a:t>은 </a:t>
            </a:r>
            <a:r>
              <a:rPr lang="en-US" altLang="ko-KR" sz="1400" b="1" dirty="0"/>
              <a:t>Key, Score, Member</a:t>
            </a:r>
            <a:r>
              <a:rPr lang="ko-KR" altLang="en-US" sz="1400" b="1" dirty="0"/>
              <a:t>의 형태로 </a:t>
            </a:r>
            <a:r>
              <a:rPr lang="ko-KR" altLang="en-US" sz="1400" b="1" dirty="0" smtClean="0"/>
              <a:t>이루어져 있음</a:t>
            </a:r>
            <a:endParaRPr lang="en-US" altLang="ko-KR" sz="1400" b="1" dirty="0" smtClean="0"/>
          </a:p>
          <a:p>
            <a:pPr marL="914400" lvl="1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Score</a:t>
            </a:r>
            <a:r>
              <a:rPr lang="ko-KR" altLang="en-US" sz="1400" b="1" dirty="0"/>
              <a:t>를 기반으로 </a:t>
            </a:r>
            <a:r>
              <a:rPr lang="ko-KR" altLang="en-US" sz="1400" b="1" dirty="0" smtClean="0"/>
              <a:t>정렬</a:t>
            </a:r>
            <a:endParaRPr lang="en-US" altLang="ko-KR" sz="1400" b="1" dirty="0"/>
          </a:p>
          <a:p>
            <a:pPr marL="914400" lvl="1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RDB</a:t>
            </a:r>
            <a:r>
              <a:rPr lang="ko-KR" altLang="en-US" sz="1400" b="1" dirty="0"/>
              <a:t>를 사용하여 정렬하기보단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Redis</a:t>
            </a:r>
            <a:r>
              <a:rPr lang="ko-KR" altLang="en-US" sz="1400" b="1" dirty="0"/>
              <a:t>를 이용하는 게 성능적인 면에서 </a:t>
            </a:r>
            <a:r>
              <a:rPr lang="ko-KR" altLang="en-US" sz="1400" b="1" dirty="0" smtClean="0"/>
              <a:t>우세</a:t>
            </a:r>
            <a:endParaRPr lang="en-US" altLang="ko-KR" sz="1400" b="1" dirty="0"/>
          </a:p>
          <a:p>
            <a:pPr>
              <a:lnSpc>
                <a:spcPct val="250000"/>
              </a:lnSpc>
            </a:pPr>
            <a:r>
              <a:rPr lang="en-US" altLang="ko-KR" sz="1400" b="1" dirty="0"/>
              <a:t>2. Kafka </a:t>
            </a:r>
            <a:r>
              <a:rPr lang="ko-KR" altLang="en-US" sz="1400" b="1" dirty="0"/>
              <a:t>등 다른 메시지 큐를 활용한 방안도 있었을 텐데</a:t>
            </a:r>
            <a:r>
              <a:rPr lang="en-US" altLang="ko-KR" sz="1400" b="1" dirty="0"/>
              <a:t>?</a:t>
            </a:r>
          </a:p>
          <a:p>
            <a:pPr marL="742950" lvl="2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/>
              <a:t>Redcarpet</a:t>
            </a:r>
            <a:r>
              <a:rPr lang="ko-KR" altLang="en-US" sz="1400" b="1" dirty="0"/>
              <a:t>은 실시간 랭킹 서비스를 제공하기 때문에 비동기 메시지 큐를 활용하기엔 적절 </a:t>
            </a:r>
            <a:r>
              <a:rPr lang="en-US" altLang="ko-KR" sz="1400" b="1" dirty="0"/>
              <a:t>x</a:t>
            </a:r>
          </a:p>
          <a:p>
            <a:pPr lvl="1">
              <a:lnSpc>
                <a:spcPct val="250000"/>
              </a:lnSpc>
            </a:pPr>
            <a:endParaRPr lang="en-US" altLang="ko-KR" sz="1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58" y="1966150"/>
            <a:ext cx="21526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7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왜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Redis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?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525021"/>
            <a:ext cx="10496725" cy="182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b="1" dirty="0" smtClean="0"/>
              <a:t>3. </a:t>
            </a:r>
            <a:r>
              <a:rPr lang="ko-KR" altLang="en-US" sz="1600" b="1" dirty="0"/>
              <a:t>개별 사용자의 </a:t>
            </a:r>
            <a:r>
              <a:rPr lang="en-US" altLang="ko-KR" sz="1600" b="1" dirty="0"/>
              <a:t>Request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/>
              <a:t>Timestamp</a:t>
            </a:r>
            <a:r>
              <a:rPr lang="ko-KR" altLang="en-US" sz="1600" b="1" dirty="0"/>
              <a:t>를 </a:t>
            </a:r>
            <a:r>
              <a:rPr lang="en-US" altLang="ko-KR" sz="1600" b="1" dirty="0"/>
              <a:t>Score</a:t>
            </a:r>
            <a:r>
              <a:rPr lang="ko-KR" altLang="en-US" sz="1600" b="1" dirty="0"/>
              <a:t>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사용자 식별 키 값을 </a:t>
            </a:r>
            <a:r>
              <a:rPr lang="en-US" altLang="ko-KR" sz="1600" b="1" dirty="0"/>
              <a:t>Member</a:t>
            </a:r>
            <a:r>
              <a:rPr lang="ko-KR" altLang="en-US" sz="1600" b="1" dirty="0"/>
              <a:t>으로 사용하는 아이템을 </a:t>
            </a:r>
            <a:r>
              <a:rPr lang="en-US" altLang="ko-KR" sz="1600" b="1" dirty="0"/>
              <a:t>Sorted Set</a:t>
            </a:r>
            <a:r>
              <a:rPr lang="ko-KR" altLang="en-US" sz="1600" b="1" dirty="0"/>
              <a:t>에 저장하고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설정된 유입량에 따라 낮은 </a:t>
            </a:r>
            <a:r>
              <a:rPr lang="en-US" altLang="ko-KR" sz="1600" b="1" dirty="0"/>
              <a:t>Score</a:t>
            </a:r>
            <a:r>
              <a:rPr lang="ko-KR" altLang="en-US" sz="1600" b="1" dirty="0"/>
              <a:t>의 아이템들을 제거해 나감으로써 마치 </a:t>
            </a:r>
            <a:r>
              <a:rPr lang="en-US" altLang="ko-KR" sz="1600" b="1" dirty="0"/>
              <a:t>FIFO Queue</a:t>
            </a:r>
            <a:r>
              <a:rPr lang="ko-KR" altLang="en-US" sz="1600" b="1" dirty="0"/>
              <a:t>와 같이 동작하지만 </a:t>
            </a:r>
            <a:r>
              <a:rPr lang="en-US" altLang="ko-KR" sz="1600" b="1" dirty="0"/>
              <a:t>Timestamp</a:t>
            </a:r>
            <a:r>
              <a:rPr lang="ko-KR" altLang="en-US" sz="1600" b="1" dirty="0"/>
              <a:t>로 기록된 </a:t>
            </a:r>
            <a:r>
              <a:rPr lang="en-US" altLang="ko-KR" sz="1600" b="1" dirty="0"/>
              <a:t>Score</a:t>
            </a:r>
            <a:r>
              <a:rPr lang="ko-KR" altLang="en-US" sz="1600" b="1" dirty="0"/>
              <a:t>를 활용하여 다양하고 섬세한 기능이 </a:t>
            </a:r>
            <a:r>
              <a:rPr lang="ko-KR" altLang="en-US" sz="1600" b="1" dirty="0" smtClean="0"/>
              <a:t>구현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7115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Redcarpet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구조도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6146" name="Picture 2" descr="https://blog.kakaocdn.net/dn/bN15Al/btrNre4EQqR/cJz4wa6GNppQqC3azuINk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01" y="1818956"/>
            <a:ext cx="5016532" cy="349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5987729" y="1441657"/>
            <a:ext cx="5916156" cy="424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Front-end webpage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/>
              <a:t>사용자의 웹브라우저에 대기 중 상태의 </a:t>
            </a:r>
            <a:r>
              <a:rPr lang="ko-KR" altLang="en-US" sz="1100" b="1" dirty="0" smtClean="0"/>
              <a:t>웹 페이지를 서비스</a:t>
            </a:r>
            <a:endParaRPr lang="en-US" altLang="ko-KR" sz="1100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Web API Service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/>
              <a:t>대기열의 </a:t>
            </a:r>
            <a:r>
              <a:rPr lang="ko-KR" altLang="en-US" sz="1100" b="1" dirty="0"/>
              <a:t>주요 기능들 </a:t>
            </a:r>
            <a:r>
              <a:rPr lang="en-US" altLang="ko-KR" sz="1100" b="1" dirty="0"/>
              <a:t>[</a:t>
            </a:r>
            <a:r>
              <a:rPr lang="ko-KR" altLang="en-US" sz="1100" b="1" dirty="0" err="1"/>
              <a:t>대기열</a:t>
            </a:r>
            <a:r>
              <a:rPr lang="ko-KR" altLang="en-US" sz="1100" b="1" dirty="0"/>
              <a:t> 등록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조회 등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을 제공하는 </a:t>
            </a:r>
            <a:r>
              <a:rPr lang="en-US" altLang="ko-KR" sz="1100" b="1" dirty="0"/>
              <a:t>API </a:t>
            </a:r>
            <a:r>
              <a:rPr lang="ko-KR" altLang="en-US" sz="1100" b="1" dirty="0" smtClean="0"/>
              <a:t>서비스</a:t>
            </a:r>
            <a:endParaRPr lang="en-US" altLang="ko-KR" sz="11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Job Service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/>
              <a:t>주기적으로 </a:t>
            </a:r>
            <a:r>
              <a:rPr lang="en-US" altLang="ko-KR" sz="1100" b="1" dirty="0" err="1"/>
              <a:t>Redis</a:t>
            </a:r>
            <a:r>
              <a:rPr lang="en-US" altLang="ko-KR" sz="1100" b="1" dirty="0"/>
              <a:t> Queue</a:t>
            </a:r>
            <a:r>
              <a:rPr lang="ko-KR" altLang="en-US" sz="1100" b="1" dirty="0"/>
              <a:t>에 쌓인 사용자들을 이동시키고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모니터링을 위한 정보를 </a:t>
            </a:r>
            <a:r>
              <a:rPr lang="ko-KR" altLang="en-US" sz="1100" b="1" dirty="0" smtClean="0"/>
              <a:t>기록</a:t>
            </a:r>
            <a:endParaRPr lang="en-US" altLang="ko-KR" sz="11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Admin Tool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/>
              <a:t>대기열의 </a:t>
            </a:r>
            <a:r>
              <a:rPr lang="ko-KR" altLang="en-US" sz="1100" b="1" dirty="0"/>
              <a:t>등록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수정 등을 통해 실시간으로 유입량을 조절할 수 있는 관리 도구입니다</a:t>
            </a:r>
            <a:r>
              <a:rPr lang="en-US" altLang="ko-KR" sz="1100" b="1" dirty="0"/>
              <a:t>.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433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5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RedCarpet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동작 과정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8194" name="Picture 2" descr="https://blog.kakaocdn.net/dn/ucuOs/btrNsEWbiIv/50RwTRoVEurY9J4LsQ2QA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715" y="1549658"/>
            <a:ext cx="7510145" cy="451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1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6.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RedCarpet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도입 효과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9218" name="Picture 2" descr="https://blog.kakaocdn.net/dn/njPGp/btrNrzOm10B/PQmv9CfXFzHlMCGTfndpg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596" y="1669287"/>
            <a:ext cx="3596558" cy="41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6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314</Words>
  <Application>Microsoft Office PowerPoint</Application>
  <PresentationFormat>와이드스크린</PresentationFormat>
  <Paragraphs>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1362</cp:revision>
  <dcterms:created xsi:type="dcterms:W3CDTF">2022-09-19T04:37:52Z</dcterms:created>
  <dcterms:modified xsi:type="dcterms:W3CDTF">2023-06-21T13:01:06Z</dcterms:modified>
</cp:coreProperties>
</file>