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26673" y="2386218"/>
            <a:ext cx="6338658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Abara</a:t>
            </a:r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6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OneMore</a:t>
            </a:r>
            <a:endParaRPr lang="en-US" altLang="ko-KR" sz="66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rgbClr val="46ACA1"/>
                </a:solidFill>
              </a:rPr>
              <a:t>Socket</a:t>
            </a:r>
            <a:endParaRPr lang="ko-KR" altLang="en-US" sz="4000" dirty="0">
              <a:solidFill>
                <a:srgbClr val="46ACA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4043999" y="4209242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2657" y="4308716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2022.10.06(</a:t>
            </a:r>
            <a:r>
              <a:rPr lang="ko-KR" altLang="en-US" sz="1200" b="1" dirty="0">
                <a:solidFill>
                  <a:prstClr val="white"/>
                </a:solidFill>
              </a:rPr>
              <a:t>목</a:t>
            </a:r>
            <a:r>
              <a:rPr lang="en-US" altLang="ko-KR" sz="1200" b="1" dirty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1. Http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&amp;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Socket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87685"/>
            <a:ext cx="9915787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네트워크를 통해 </a:t>
            </a:r>
            <a:r>
              <a:rPr lang="en-US" altLang="ko-KR" b="1" dirty="0"/>
              <a:t>Server</a:t>
            </a:r>
            <a:r>
              <a:rPr lang="ko-KR" altLang="en-US" b="1" dirty="0"/>
              <a:t>로부터 </a:t>
            </a:r>
            <a:r>
              <a:rPr lang="en-US" altLang="ko-KR" b="1" dirty="0"/>
              <a:t>Data</a:t>
            </a:r>
            <a:r>
              <a:rPr lang="ko-KR" altLang="en-US" b="1" dirty="0"/>
              <a:t>를 가져오기 위한 통신 방법 </a:t>
            </a:r>
            <a:r>
              <a:rPr lang="en-US" altLang="ko-KR" b="1" dirty="0"/>
              <a:t>2</a:t>
            </a:r>
            <a:r>
              <a:rPr lang="ko-KR" altLang="en-US" b="1" dirty="0"/>
              <a:t>가지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Http </a:t>
            </a:r>
            <a:r>
              <a:rPr lang="ko-KR" altLang="en-US" b="1" dirty="0"/>
              <a:t>통신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Socket </a:t>
            </a:r>
            <a:r>
              <a:rPr lang="ko-KR" altLang="en-US" b="1" dirty="0"/>
              <a:t>통신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155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2. HTTP 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통신</a:t>
            </a:r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 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635578"/>
            <a:ext cx="9915787" cy="2662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Client</a:t>
            </a:r>
            <a:r>
              <a:rPr lang="ko-KR" altLang="en-US" b="1" dirty="0"/>
              <a:t>의 요청이 있을 때만</a:t>
            </a:r>
            <a:r>
              <a:rPr lang="en-US" altLang="ko-KR" b="1" dirty="0"/>
              <a:t>, Server</a:t>
            </a:r>
            <a:r>
              <a:rPr lang="ko-KR" altLang="en-US" b="1" dirty="0"/>
              <a:t>가 응답하여 정보를 전송 </a:t>
            </a:r>
            <a:r>
              <a:rPr lang="en-US" altLang="ko-KR" b="1" dirty="0"/>
              <a:t>=&gt; </a:t>
            </a:r>
            <a:r>
              <a:rPr lang="ko-KR" altLang="en-US" b="1" dirty="0">
                <a:solidFill>
                  <a:srgbClr val="FF0000"/>
                </a:solidFill>
              </a:rPr>
              <a:t>단방형 통신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곧바로 연결을 끊는 방식</a:t>
            </a:r>
            <a:r>
              <a:rPr lang="en-US" altLang="ko-KR" b="1" dirty="0"/>
              <a:t>(Stateless, connectionless) =&gt;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실시간이 아니라 필요한 경우에만 </a:t>
            </a:r>
            <a:r>
              <a:rPr lang="en-US" altLang="ko-KR" sz="1600" b="1" dirty="0"/>
              <a:t>Server</a:t>
            </a:r>
            <a:r>
              <a:rPr lang="ko-KR" altLang="en-US" sz="1600" b="1" dirty="0"/>
              <a:t>로 접근하는 컨텐츠 위주의 데이터 사용할 때 용이</a:t>
            </a:r>
            <a:endParaRPr lang="en-US" altLang="ko-KR" sz="1600" b="1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Ex) </a:t>
            </a:r>
            <a:r>
              <a:rPr lang="ko-KR" altLang="en-US" sz="1600" b="1" dirty="0"/>
              <a:t>블로그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웹사이트</a:t>
            </a:r>
            <a:endParaRPr lang="en-US" altLang="ko-KR" sz="1600" b="1" dirty="0"/>
          </a:p>
        </p:txBody>
      </p:sp>
      <p:pic>
        <p:nvPicPr>
          <p:cNvPr id="1026" name="Picture 2" descr="http request vs http response">
            <a:extLst>
              <a:ext uri="{FF2B5EF4-FFF2-40B4-BE49-F238E27FC236}">
                <a16:creationId xmlns:a16="http://schemas.microsoft.com/office/drawing/2014/main" id="{8049764A-C544-48B4-9296-9FA648F47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70" y="3909182"/>
            <a:ext cx="5212971" cy="250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62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3. Socket 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통신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549658"/>
            <a:ext cx="9915787" cy="481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실시간으로 양방향 통신 </a:t>
            </a:r>
            <a:r>
              <a:rPr lang="en-US" altLang="ko-KR" b="1" dirty="0"/>
              <a:t>(Stateful:</a:t>
            </a:r>
            <a:r>
              <a:rPr lang="ko-KR" altLang="en-US" b="1" dirty="0"/>
              <a:t> 연결상태 유지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Client</a:t>
            </a:r>
            <a:r>
              <a:rPr lang="ko-KR" altLang="en-US" b="1" dirty="0"/>
              <a:t>와 </a:t>
            </a:r>
            <a:r>
              <a:rPr lang="en-US" altLang="ko-KR" b="1" dirty="0"/>
              <a:t>Server</a:t>
            </a:r>
            <a:r>
              <a:rPr lang="ko-KR" altLang="en-US" b="1" dirty="0"/>
              <a:t>가 특정 </a:t>
            </a:r>
            <a:r>
              <a:rPr lang="en-US" altLang="ko-KR" b="1" dirty="0"/>
              <a:t>Port</a:t>
            </a:r>
            <a:r>
              <a:rPr lang="ko-KR" altLang="en-US" b="1" dirty="0"/>
              <a:t>를 통해 연결을 성립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                Client</a:t>
            </a:r>
            <a:r>
              <a:rPr lang="ko-KR" altLang="en-US" b="1" dirty="0"/>
              <a:t> </a:t>
            </a:r>
            <a:r>
              <a:rPr lang="en-US" altLang="ko-KR" b="1" dirty="0"/>
              <a:t>-&gt;</a:t>
            </a:r>
            <a:r>
              <a:rPr lang="ko-KR" altLang="en-US" b="1" dirty="0"/>
              <a:t> </a:t>
            </a:r>
            <a:r>
              <a:rPr lang="en-US" altLang="ko-KR" b="1" dirty="0"/>
              <a:t>Server				   Client &lt;-&gt; Server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실시간 통신이 필요한 경우 자주 사용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Ex) </a:t>
            </a:r>
            <a:r>
              <a:rPr lang="ko-KR" altLang="en-US" b="1" dirty="0"/>
              <a:t>실시간 스트리밍 중계 </a:t>
            </a:r>
            <a:r>
              <a:rPr lang="en-US" altLang="ko-KR" b="1" dirty="0"/>
              <a:t>or </a:t>
            </a:r>
            <a:r>
              <a:rPr lang="ko-KR" altLang="en-US" b="1" dirty="0"/>
              <a:t>실시간 채팅</a:t>
            </a:r>
            <a:r>
              <a:rPr lang="en-US" altLang="ko-KR" b="1" dirty="0"/>
              <a:t>(</a:t>
            </a:r>
            <a:r>
              <a:rPr lang="ko-KR" altLang="en-US" b="1" dirty="0"/>
              <a:t>카카오톡</a:t>
            </a:r>
            <a:r>
              <a:rPr lang="en-US" altLang="ko-KR" b="1" dirty="0"/>
              <a:t>)</a:t>
            </a: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BEFF1445-6D6C-4E25-93F8-3B7EF8892A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6F12DA-66E4-4307-8D8A-56C1C21D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25" y="3033955"/>
            <a:ext cx="3095600" cy="1390975"/>
          </a:xfrm>
          <a:prstGeom prst="rect">
            <a:avLst/>
          </a:prstGeom>
        </p:spPr>
      </p:pic>
      <p:pic>
        <p:nvPicPr>
          <p:cNvPr id="9" name="Picture 2" descr="http request vs http response">
            <a:extLst>
              <a:ext uri="{FF2B5EF4-FFF2-40B4-BE49-F238E27FC236}">
                <a16:creationId xmlns:a16="http://schemas.microsoft.com/office/drawing/2014/main" id="{2189EFB1-AAF3-4A42-8F6A-330E39249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38" y="2938905"/>
            <a:ext cx="3095600" cy="1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06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4. Web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Socket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A7E5F-90FA-4719-B5B6-7C3D35E175CD}"/>
              </a:ext>
            </a:extLst>
          </p:cNvPr>
          <p:cNvSpPr txBox="1"/>
          <p:nvPr/>
        </p:nvSpPr>
        <p:spPr>
          <a:xfrm>
            <a:off x="704675" y="1638435"/>
            <a:ext cx="9915787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웹 소켓은 </a:t>
            </a:r>
            <a:r>
              <a:rPr lang="en-US" altLang="ko-KR" b="1" dirty="0"/>
              <a:t>Http</a:t>
            </a:r>
            <a:r>
              <a:rPr lang="ko-KR" altLang="en-US" b="1" dirty="0"/>
              <a:t>에서 </a:t>
            </a:r>
            <a:r>
              <a:rPr lang="ko-KR" altLang="en-US" b="1" dirty="0">
                <a:solidFill>
                  <a:srgbClr val="FF0000"/>
                </a:solidFill>
              </a:rPr>
              <a:t>실시간으로 통신을 할 수 없다</a:t>
            </a:r>
            <a:r>
              <a:rPr lang="ko-KR" altLang="en-US" b="1" dirty="0"/>
              <a:t>는 문제를 해결하기 위해 나온 기술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웹에서 사용하는 </a:t>
            </a:r>
            <a:r>
              <a:rPr lang="en-US" altLang="ko-KR" b="1" dirty="0"/>
              <a:t>Socket</a:t>
            </a:r>
            <a:r>
              <a:rPr lang="ko-KR" altLang="en-US" b="1" dirty="0"/>
              <a:t>통신  </a:t>
            </a:r>
            <a:r>
              <a:rPr lang="en-US" altLang="ko-KR" b="1" dirty="0">
                <a:solidFill>
                  <a:srgbClr val="FF0000"/>
                </a:solidFill>
              </a:rPr>
              <a:t>※</a:t>
            </a:r>
            <a:r>
              <a:rPr lang="ko-KR" altLang="en-US" b="1" dirty="0">
                <a:solidFill>
                  <a:srgbClr val="FF0000"/>
                </a:solidFill>
              </a:rPr>
              <a:t> 웹 소켓과 </a:t>
            </a:r>
            <a:r>
              <a:rPr lang="en-US" altLang="ko-KR" b="1" dirty="0">
                <a:solidFill>
                  <a:srgbClr val="FF0000"/>
                </a:solidFill>
              </a:rPr>
              <a:t>TCP/IP </a:t>
            </a:r>
            <a:r>
              <a:rPr lang="ko-KR" altLang="en-US" b="1" dirty="0">
                <a:solidFill>
                  <a:srgbClr val="FF0000"/>
                </a:solidFill>
              </a:rPr>
              <a:t>소켓은 엄연히 다름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웹 소켓 </a:t>
            </a:r>
            <a:r>
              <a:rPr lang="en-US" altLang="ko-KR" b="1" dirty="0"/>
              <a:t>-&gt; HTTP </a:t>
            </a:r>
            <a:r>
              <a:rPr lang="ko-KR" altLang="en-US" b="1" dirty="0"/>
              <a:t>레이어에서 작동하는 소켓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Port</a:t>
            </a:r>
            <a:r>
              <a:rPr lang="ko-KR" altLang="en-US" b="1" dirty="0"/>
              <a:t>는 </a:t>
            </a:r>
            <a:r>
              <a:rPr lang="en-US" altLang="ko-KR" b="1" dirty="0"/>
              <a:t>Http(80) HTTPS(443)</a:t>
            </a:r>
            <a:r>
              <a:rPr lang="ko-KR" altLang="en-US" b="1" dirty="0"/>
              <a:t>과 동일한 포트 사용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CORS </a:t>
            </a:r>
            <a:r>
              <a:rPr lang="ko-KR" altLang="en-US" b="1" dirty="0"/>
              <a:t>적용이나</a:t>
            </a:r>
            <a:r>
              <a:rPr lang="en-US" altLang="ko-KR" b="1" dirty="0"/>
              <a:t>, </a:t>
            </a:r>
            <a:r>
              <a:rPr lang="ko-KR" altLang="en-US" b="1" dirty="0"/>
              <a:t>인증 등의 과정을 기존 </a:t>
            </a:r>
            <a:r>
              <a:rPr lang="en-US" altLang="ko-KR" b="1" dirty="0"/>
              <a:t>HTTP </a:t>
            </a:r>
            <a:r>
              <a:rPr lang="ko-KR" altLang="en-US" b="1" dirty="0"/>
              <a:t>방식으로 사용 할 수 있는 장점 존재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0049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804204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4. Web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Socket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A7E5F-90FA-4719-B5B6-7C3D35E175CD}"/>
              </a:ext>
            </a:extLst>
          </p:cNvPr>
          <p:cNvSpPr txBox="1"/>
          <p:nvPr/>
        </p:nvSpPr>
        <p:spPr>
          <a:xfrm>
            <a:off x="704675" y="1638435"/>
            <a:ext cx="6723537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웹 소켓 이전의 양방향 통신 방법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Polling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Client</a:t>
            </a:r>
            <a:r>
              <a:rPr lang="ko-KR" altLang="en-US" b="1" dirty="0"/>
              <a:t>가 </a:t>
            </a:r>
            <a:r>
              <a:rPr lang="en-US" altLang="ko-KR" b="1" dirty="0"/>
              <a:t>Server</a:t>
            </a:r>
            <a:r>
              <a:rPr lang="ko-KR" altLang="en-US" b="1" dirty="0"/>
              <a:t>에서 </a:t>
            </a:r>
            <a:r>
              <a:rPr lang="en-US" altLang="ko-KR" b="1" dirty="0">
                <a:solidFill>
                  <a:srgbClr val="FF0000"/>
                </a:solidFill>
              </a:rPr>
              <a:t>Http Request</a:t>
            </a:r>
            <a:r>
              <a:rPr lang="ko-KR" altLang="en-US" b="1" dirty="0">
                <a:solidFill>
                  <a:srgbClr val="FF0000"/>
                </a:solidFill>
              </a:rPr>
              <a:t>를 주기적</a:t>
            </a:r>
            <a:r>
              <a:rPr lang="ko-KR" altLang="en-US" b="1" dirty="0"/>
              <a:t>으로 요청</a:t>
            </a:r>
            <a:endParaRPr lang="en-US" altLang="ko-KR" b="1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Event</a:t>
            </a:r>
            <a:r>
              <a:rPr lang="ko-KR" altLang="en-US" b="1" dirty="0"/>
              <a:t>가 발생 했을 때 </a:t>
            </a:r>
            <a:r>
              <a:rPr lang="en-US" altLang="ko-KR" b="1" dirty="0"/>
              <a:t>Server</a:t>
            </a:r>
            <a:r>
              <a:rPr lang="ko-KR" altLang="en-US" b="1" dirty="0"/>
              <a:t> 응답</a:t>
            </a:r>
            <a:endParaRPr lang="en-US" altLang="ko-KR" b="1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가장 쉬운 방법 </a:t>
            </a:r>
            <a:r>
              <a:rPr lang="en-US" altLang="ko-KR" b="1" dirty="0"/>
              <a:t>=&gt; Client</a:t>
            </a:r>
            <a:r>
              <a:rPr lang="ko-KR" altLang="en-US" b="1" dirty="0"/>
              <a:t>가 많아지면 서버 부담 증가</a:t>
            </a:r>
          </a:p>
        </p:txBody>
      </p:sp>
      <p:pic>
        <p:nvPicPr>
          <p:cNvPr id="3074" name="Picture 2" descr="https://ssup2.github.io/images/theory_analysis/Web_Polling_Long_Polling_Server-sent_Events_WebSocket/Polling.PNG">
            <a:extLst>
              <a:ext uri="{FF2B5EF4-FFF2-40B4-BE49-F238E27FC236}">
                <a16:creationId xmlns:a16="http://schemas.microsoft.com/office/drawing/2014/main" id="{29BE8855-B3EA-4C9B-9F54-02F2DE49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62" y="1631777"/>
            <a:ext cx="3804905" cy="462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4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804204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4. Web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Socket 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동작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12FE9-A471-41BB-B96F-AFEC20D5C392}"/>
              </a:ext>
            </a:extLst>
          </p:cNvPr>
          <p:cNvSpPr txBox="1"/>
          <p:nvPr/>
        </p:nvSpPr>
        <p:spPr>
          <a:xfrm>
            <a:off x="320119" y="5632829"/>
            <a:ext cx="809967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http -&gt; </a:t>
            </a:r>
            <a:r>
              <a:rPr lang="en-US" altLang="ko-KR" b="1" dirty="0" err="1"/>
              <a:t>webSocket</a:t>
            </a:r>
            <a:r>
              <a:rPr lang="ko-KR" altLang="en-US" b="1" dirty="0"/>
              <a:t>으로의 프로토콜 전환을 </a:t>
            </a:r>
            <a:r>
              <a:rPr lang="en-US" altLang="ko-KR" b="1" dirty="0"/>
              <a:t>WebSocket </a:t>
            </a:r>
            <a:r>
              <a:rPr lang="en-US" altLang="ko-KR" b="1" dirty="0" err="1"/>
              <a:t>HandShake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29E061-9B32-4FBF-8BC5-03279A04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558535"/>
            <a:ext cx="5722758" cy="3937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9D9F19-DA19-4A4B-9F0E-A99F3E26A887}"/>
              </a:ext>
            </a:extLst>
          </p:cNvPr>
          <p:cNvSpPr txBox="1"/>
          <p:nvPr/>
        </p:nvSpPr>
        <p:spPr>
          <a:xfrm>
            <a:off x="7501014" y="1321522"/>
            <a:ext cx="4363406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웹 소켓 사용 시 고려 사항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Cross Browser </a:t>
            </a:r>
            <a:r>
              <a:rPr lang="ko-KR" altLang="en-US" b="1" dirty="0"/>
              <a:t>문제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Web socket</a:t>
            </a:r>
            <a:r>
              <a:rPr lang="ko-KR" altLang="en-US" b="1" dirty="0"/>
              <a:t>은 구 버전 브라우저</a:t>
            </a:r>
            <a:r>
              <a:rPr lang="en-US" altLang="ko-KR" b="1" dirty="0"/>
              <a:t>(IE 8</a:t>
            </a:r>
            <a:r>
              <a:rPr lang="ko-KR" altLang="en-US" b="1" dirty="0"/>
              <a:t>이하</a:t>
            </a:r>
            <a:r>
              <a:rPr lang="en-US" altLang="ko-KR" b="1" dirty="0"/>
              <a:t>)</a:t>
            </a:r>
            <a:r>
              <a:rPr lang="ko-KR" altLang="en-US" b="1" dirty="0"/>
              <a:t>에서는 지원 불가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8346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271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HNU</cp:lastModifiedBy>
  <cp:revision>146</cp:revision>
  <dcterms:created xsi:type="dcterms:W3CDTF">2022-09-19T04:37:52Z</dcterms:created>
  <dcterms:modified xsi:type="dcterms:W3CDTF">2022-10-06T08:47:21Z</dcterms:modified>
</cp:coreProperties>
</file>