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97" r:id="rId4"/>
    <p:sldId id="298" r:id="rId5"/>
    <p:sldId id="299" r:id="rId6"/>
    <p:sldId id="300" r:id="rId7"/>
    <p:sldId id="302" r:id="rId8"/>
    <p:sldId id="304" r:id="rId9"/>
    <p:sldId id="305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1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3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7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0BDA-64BD-4E38-8882-9CAA52146AC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4396" y="2457873"/>
            <a:ext cx="51106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CPU </a:t>
            </a:r>
            <a:r>
              <a:rPr lang="ko-KR" altLang="en-US" sz="6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스케줄링</a:t>
            </a:r>
            <a:endParaRPr lang="en-US" altLang="ko-KR" sz="6600" dirty="0" smtClean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4047731" y="3688034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696389" y="3787508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최형순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70156" y="5987453"/>
            <a:ext cx="1458120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2023.04.09(</a:t>
            </a:r>
            <a:r>
              <a:rPr lang="ko-KR" altLang="en-US" sz="1200" b="1" dirty="0">
                <a:solidFill>
                  <a:prstClr val="white"/>
                </a:solidFill>
              </a:rPr>
              <a:t>일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)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4458869" y="2629692"/>
            <a:ext cx="3281721" cy="13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4000" b="1" dirty="0" smtClean="0">
                <a:solidFill>
                  <a:srgbClr val="92D050"/>
                </a:solidFill>
              </a:rPr>
              <a:t>감사합니다</a:t>
            </a:r>
            <a:r>
              <a:rPr lang="en-US" altLang="ko-KR" sz="4000" b="1" dirty="0" smtClean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2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1.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CPU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스케줄링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835233" y="2017730"/>
            <a:ext cx="107527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CPU </a:t>
            </a:r>
            <a:r>
              <a:rPr lang="ko-KR" altLang="en-US" sz="2000" b="1" dirty="0" smtClean="0"/>
              <a:t>스케줄링이란</a:t>
            </a:r>
            <a:r>
              <a:rPr lang="en-US" altLang="ko-KR" sz="2000" b="1" dirty="0" smtClean="0"/>
              <a:t>?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운영체제가 </a:t>
            </a:r>
            <a:r>
              <a:rPr lang="ko-KR" altLang="en-US" sz="2000" b="1" dirty="0" err="1" smtClean="0"/>
              <a:t>프로세스들에</a:t>
            </a:r>
            <a:r>
              <a:rPr lang="ko-KR" altLang="en-US" sz="2000" b="1" dirty="0" err="1" smtClean="0"/>
              <a:t>게</a:t>
            </a:r>
            <a:r>
              <a:rPr lang="ko-KR" altLang="en-US" sz="2000" b="1" dirty="0" smtClean="0"/>
              <a:t> 공정하고 합리적으로 </a:t>
            </a:r>
            <a:r>
              <a:rPr lang="en-US" altLang="ko-KR" sz="2000" b="1" dirty="0" smtClean="0"/>
              <a:t>CPU</a:t>
            </a:r>
            <a:r>
              <a:rPr lang="ko-KR" altLang="en-US" sz="2000" b="1" dirty="0" smtClean="0"/>
              <a:t>자원을 배분하는 것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CPU </a:t>
            </a:r>
            <a:r>
              <a:rPr lang="ko-KR" altLang="en-US" sz="2000" b="1" dirty="0" smtClean="0"/>
              <a:t>스케줄링 </a:t>
            </a:r>
            <a:r>
              <a:rPr lang="en-US" altLang="ko-KR" sz="2000" b="1" dirty="0" smtClean="0"/>
              <a:t>-&gt; </a:t>
            </a:r>
            <a:r>
              <a:rPr lang="ko-KR" altLang="en-US" sz="2000" b="1" smtClean="0"/>
              <a:t>컴퓨터 성능 </a:t>
            </a:r>
            <a:r>
              <a:rPr lang="ko-KR" altLang="en-US" sz="2000" b="1" dirty="0" smtClean="0"/>
              <a:t>직결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9742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1.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선입 선처리 스케줄링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816945" y="1441658"/>
            <a:ext cx="10752757" cy="30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FCFS(Frist Come First Served Scheduling) </a:t>
            </a:r>
            <a:r>
              <a:rPr lang="ko-KR" altLang="en-US" sz="2000" b="1" dirty="0" smtClean="0"/>
              <a:t>스케줄링</a:t>
            </a:r>
            <a:endParaRPr lang="en-US" altLang="ko-KR" sz="20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준비 큐에 삽입된 순서대로 프로세스들을 처리하는 스케줄링 방식</a:t>
            </a:r>
            <a:endParaRPr lang="en-US" altLang="ko-KR" sz="20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CPU</a:t>
            </a:r>
            <a:r>
              <a:rPr lang="ko-KR" altLang="en-US" sz="2000" b="1" dirty="0" smtClean="0"/>
              <a:t>를 먼저 요청한 프로세스부터 </a:t>
            </a:r>
            <a:r>
              <a:rPr lang="en-US" altLang="ko-KR" sz="2000" b="1" dirty="0" smtClean="0"/>
              <a:t>CPU</a:t>
            </a:r>
            <a:r>
              <a:rPr lang="ko-KR" altLang="en-US" sz="2000" b="1" dirty="0" smtClean="0"/>
              <a:t>를 할당하는 방식</a:t>
            </a:r>
            <a:endParaRPr lang="en-US" altLang="ko-KR" sz="20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2000" b="1" dirty="0" smtClean="0"/>
          </a:p>
        </p:txBody>
      </p:sp>
      <p:pic>
        <p:nvPicPr>
          <p:cNvPr id="2050" name="Picture 2" descr="https://velog.velcdn.com/images/sb04198/post/557b2337-056a-474c-971f-120e87660f9c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71" y="3445300"/>
            <a:ext cx="6836583" cy="280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9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2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최단 작업 우선 스케줄링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816945" y="1441658"/>
            <a:ext cx="107527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선입 선처리 스케줄링에서 발생하는 호위 현상을 방지하기 위해 나온 스케줄링 방식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CPU </a:t>
            </a:r>
            <a:r>
              <a:rPr lang="ko-KR" altLang="en-US" sz="2000" b="1" dirty="0" smtClean="0"/>
              <a:t>사용 시간이 긴 프로세스는 나중에 실행하고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짧은 프로세스 먼저 실행시키는 방법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ko-KR" altLang="en-US" sz="2000" b="1" dirty="0" smtClean="0"/>
          </a:p>
        </p:txBody>
      </p:sp>
      <p:pic>
        <p:nvPicPr>
          <p:cNvPr id="1026" name="Picture 2" descr="https://velog.velcdn.com/images/sb04198/post/939b1ccd-e71d-4b88-821b-ab0ac5394b66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79" y="2882837"/>
            <a:ext cx="66484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라운드 로빈 스케줄링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816945" y="1441658"/>
            <a:ext cx="10752757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선입 선처리 스케줄링에 타임 슬라이스 개념이 더해진 스케줄링 방식</a:t>
            </a:r>
            <a:endParaRPr lang="en-US" altLang="ko-KR" sz="20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타임 슬라이스 </a:t>
            </a:r>
            <a:r>
              <a:rPr lang="en-US" altLang="ko-KR" sz="2000" b="1" dirty="0" smtClean="0"/>
              <a:t>: CPU</a:t>
            </a:r>
            <a:r>
              <a:rPr lang="ko-KR" altLang="en-US" sz="2000" b="1" dirty="0" smtClean="0"/>
              <a:t>를 사용할 수 있는 정해진 시간</a:t>
            </a:r>
            <a:endParaRPr lang="en-US" altLang="ko-KR" sz="20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타임 슬라이스만큼의 시간 동안 돌아가며 </a:t>
            </a:r>
            <a:r>
              <a:rPr lang="en-US" altLang="ko-KR" sz="2000" b="1" dirty="0" smtClean="0"/>
              <a:t>CPU</a:t>
            </a:r>
            <a:r>
              <a:rPr lang="ko-KR" altLang="en-US" sz="2000" b="1" dirty="0" smtClean="0"/>
              <a:t>를 이용하는 스케줄링 방식</a:t>
            </a:r>
            <a:endParaRPr lang="en-US" altLang="ko-KR" sz="20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2000" b="1" dirty="0" smtClean="0"/>
          </a:p>
        </p:txBody>
      </p:sp>
      <p:pic>
        <p:nvPicPr>
          <p:cNvPr id="3074" name="Picture 2" descr="https://velog.velcdn.com/images/sb04198/post/b9021e56-0894-48e0-8a06-89902311e6fd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97" y="3279959"/>
            <a:ext cx="5538658" cy="306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7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4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최소 잔여 시간 우선 스케줄링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816945" y="1441658"/>
            <a:ext cx="107527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SRT </a:t>
            </a:r>
            <a:r>
              <a:rPr lang="ko-KR" altLang="en-US" sz="2000" b="1" dirty="0" smtClean="0"/>
              <a:t>스케줄링</a:t>
            </a:r>
            <a:r>
              <a:rPr lang="en-US" altLang="ko-KR" sz="2000" b="1" dirty="0" smtClean="0"/>
              <a:t>(Shortest Remaining Time)</a:t>
            </a:r>
            <a:r>
              <a:rPr lang="ko-KR" altLang="en-US" sz="2000" b="1" dirty="0" smtClean="0"/>
              <a:t>이라고 불림</a:t>
            </a:r>
            <a:endParaRPr lang="en-US" altLang="ko-KR" sz="20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최단 작업 우선 스케줄링 알고리즘 </a:t>
            </a:r>
            <a:r>
              <a:rPr lang="en-US" altLang="ko-KR" sz="2000" b="1" dirty="0" smtClean="0"/>
              <a:t>+ </a:t>
            </a:r>
            <a:r>
              <a:rPr lang="ko-KR" altLang="en-US" sz="2000" b="1" dirty="0" smtClean="0"/>
              <a:t>라운드 로빈 알고리즘 합쳐진 방식</a:t>
            </a:r>
            <a:endParaRPr lang="en-US" altLang="ko-KR" sz="20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정해진 타임 슬라이스만큼 </a:t>
            </a:r>
            <a:r>
              <a:rPr lang="en-US" altLang="ko-KR" sz="2000" b="1" dirty="0" smtClean="0"/>
              <a:t>CPU</a:t>
            </a:r>
            <a:r>
              <a:rPr lang="ko-KR" altLang="en-US" sz="2000" b="1" dirty="0" smtClean="0"/>
              <a:t>를 이용</a:t>
            </a:r>
            <a:endParaRPr lang="en-US" altLang="ko-KR" sz="20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CPU</a:t>
            </a:r>
            <a:r>
              <a:rPr lang="ko-KR" altLang="en-US" sz="2000" b="1" dirty="0" smtClean="0"/>
              <a:t>를 사용할 다음 프로세스로는 남아있는 작업 시간이 가장 적은 프로세스가 선택</a:t>
            </a:r>
            <a:endParaRPr lang="ko-KR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3771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5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우선순위 스케줄링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816945" y="1441658"/>
            <a:ext cx="10752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프로세스들에 우선순위를 부여하고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가장 높은 우선 순위를 가진 프로세스부터 실행</a:t>
            </a:r>
            <a:endParaRPr lang="en-US" altLang="ko-KR" sz="2000" b="1" dirty="0" smtClean="0"/>
          </a:p>
        </p:txBody>
      </p:sp>
      <p:pic>
        <p:nvPicPr>
          <p:cNvPr id="7" name="Picture 2" descr="https://velog.velcdn.com/images/sb04198/post/7f95d5d7-19e3-4b9c-94f0-b08bb183457d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93" y="2398884"/>
            <a:ext cx="6126876" cy="341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663612" y="2979433"/>
            <a:ext cx="62651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만일 우선순위가 같을 경우 </a:t>
            </a:r>
            <a:r>
              <a:rPr lang="en-US" altLang="ko-KR" sz="1600" b="1" dirty="0"/>
              <a:t>=&gt; </a:t>
            </a:r>
            <a:r>
              <a:rPr lang="ko-KR" altLang="en-US" sz="1600" b="1" dirty="0"/>
              <a:t>선입 </a:t>
            </a:r>
            <a:r>
              <a:rPr lang="ko-KR" altLang="en-US" sz="1600" b="1" dirty="0" err="1"/>
              <a:t>선처리로</a:t>
            </a:r>
            <a:r>
              <a:rPr lang="ko-KR" altLang="en-US" sz="1600" b="1" dirty="0"/>
              <a:t> 스케줄링</a:t>
            </a:r>
            <a:endParaRPr lang="en-US" altLang="ko-KR" sz="16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우선 순위가 낮은 프로세스들은 실행이 계속 </a:t>
            </a:r>
            <a:r>
              <a:rPr lang="ko-KR" altLang="en-US" sz="1600" b="1" dirty="0" smtClean="0"/>
              <a:t>연기 </a:t>
            </a:r>
            <a:endParaRPr lang="en-US" altLang="ko-KR" sz="1600" b="1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기아 </a:t>
            </a:r>
            <a:r>
              <a:rPr lang="ko-KR" altLang="en-US" sz="1600" b="1" dirty="0"/>
              <a:t>현상</a:t>
            </a:r>
            <a:endParaRPr lang="en-US" altLang="ko-KR" sz="16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기아 현상을 방지 </a:t>
            </a:r>
            <a:r>
              <a:rPr lang="en-US" altLang="ko-KR" sz="1600" b="1" dirty="0"/>
              <a:t>=&gt; </a:t>
            </a:r>
            <a:r>
              <a:rPr lang="ko-KR" altLang="en-US" sz="1600" b="1" dirty="0" err="1"/>
              <a:t>에이징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기법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오랫동안 </a:t>
            </a:r>
            <a:r>
              <a:rPr lang="ko-KR" altLang="en-US" sz="1600" b="1" dirty="0"/>
              <a:t>대기한 프로세스의 우선순위를 점차 높이는 방식</a:t>
            </a:r>
          </a:p>
        </p:txBody>
      </p:sp>
    </p:spTree>
    <p:extLst>
      <p:ext uri="{BB962C8B-B14F-4D97-AF65-F5344CB8AC3E}">
        <p14:creationId xmlns:p14="http://schemas.microsoft.com/office/powerpoint/2010/main" val="14120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6.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다단계 큐 스케줄링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816945" y="1441658"/>
            <a:ext cx="107527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우선순위 스케줄링의 발전된 형태</a:t>
            </a:r>
            <a:endParaRPr lang="en-US" altLang="ko-KR" sz="20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우선순위별로 준비 큐를 여러 개 사용하는 스케줄링 방식</a:t>
            </a:r>
            <a:endParaRPr lang="en-US" altLang="ko-KR" sz="2000" b="1" dirty="0" smtClean="0"/>
          </a:p>
        </p:txBody>
      </p:sp>
      <p:pic>
        <p:nvPicPr>
          <p:cNvPr id="6146" name="Picture 2" descr="https://velog.velcdn.com/images/sb04198/post/aef05eda-6f26-4d99-8cd2-c4f7b44f2d7d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45" y="2873097"/>
            <a:ext cx="6047612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498228" y="2980292"/>
            <a:ext cx="53274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우선순위 ↑</a:t>
            </a:r>
            <a:r>
              <a:rPr lang="en-US" altLang="ko-KR" b="1" dirty="0"/>
              <a:t>, </a:t>
            </a:r>
            <a:r>
              <a:rPr lang="ko-KR" altLang="en-US" b="1" dirty="0"/>
              <a:t>프로세스 먼저 처리</a:t>
            </a:r>
            <a:endParaRPr lang="en-US" altLang="ko-KR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우선순위 큐가 비어 있다면</a:t>
            </a:r>
            <a:r>
              <a:rPr lang="en-US" altLang="ko-KR" b="1" dirty="0"/>
              <a:t>, </a:t>
            </a:r>
            <a:endParaRPr lang="en-US" altLang="ko-KR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다음 </a:t>
            </a:r>
            <a:r>
              <a:rPr lang="ko-KR" altLang="en-US" b="1" dirty="0"/>
              <a:t>우선 순위 큐에 있는 프로세스 </a:t>
            </a:r>
            <a:r>
              <a:rPr lang="ko-KR" altLang="en-US" b="1" dirty="0" smtClean="0"/>
              <a:t>처리</a:t>
            </a:r>
            <a:endParaRPr lang="en-US" altLang="ko-KR" b="1" dirty="0" smtClean="0"/>
          </a:p>
          <a:p>
            <a:pPr lvl="1">
              <a:lnSpc>
                <a:spcPct val="200000"/>
              </a:lnSpc>
            </a:pPr>
            <a:r>
              <a:rPr lang="en-US" altLang="ko-KR" b="1" dirty="0" smtClean="0"/>
              <a:t>	※ </a:t>
            </a:r>
            <a:r>
              <a:rPr lang="ko-KR" altLang="en-US" b="1" dirty="0" smtClean="0"/>
              <a:t>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기아 현상이 발생함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408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7.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다단계 피드백 큐 스케줄링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816945" y="1441658"/>
            <a:ext cx="107527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다단계 큐 스케줄링의 발전된 형태</a:t>
            </a:r>
            <a:endParaRPr lang="en-US" altLang="ko-KR" sz="20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기아 현상을 방지하기 위해 나온 방식 </a:t>
            </a:r>
            <a:r>
              <a:rPr lang="en-US" altLang="ko-KR" sz="2000" b="1" dirty="0" smtClean="0"/>
              <a:t>=&gt; </a:t>
            </a:r>
            <a:r>
              <a:rPr lang="ko-KR" altLang="en-US" sz="2000" b="1" dirty="0" smtClean="0"/>
              <a:t>큐 사이를 이동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즉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에이징</a:t>
            </a:r>
            <a:r>
              <a:rPr lang="ko-KR" altLang="en-US" sz="2000" b="1" dirty="0" smtClean="0"/>
              <a:t> 기법을 적용시킨 스케줄링 방식</a:t>
            </a:r>
            <a:endParaRPr lang="en-US" altLang="ko-KR" sz="20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가장 일반적인 </a:t>
            </a:r>
            <a:r>
              <a:rPr lang="en-US" altLang="ko-KR" sz="2000" b="1" dirty="0" smtClean="0"/>
              <a:t>CPU </a:t>
            </a:r>
            <a:r>
              <a:rPr lang="ko-KR" altLang="en-US" sz="2000" b="1" dirty="0" smtClean="0"/>
              <a:t>스케줄링 알고리즘 방식</a:t>
            </a:r>
            <a:endParaRPr lang="en-US" altLang="ko-KR" sz="2000" b="1" dirty="0" smtClean="0"/>
          </a:p>
        </p:txBody>
      </p:sp>
      <p:pic>
        <p:nvPicPr>
          <p:cNvPr id="8194" name="Picture 2" descr="https://velog.velcdn.com/images/sb04198/post/8ba86c75-b428-4cdf-ad33-aa0c2d498369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695" y="2999232"/>
            <a:ext cx="5143277" cy="285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7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282</Words>
  <Application>Microsoft Office PowerPoint</Application>
  <PresentationFormat>와이드스크린</PresentationFormat>
  <Paragraphs>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834</cp:revision>
  <dcterms:created xsi:type="dcterms:W3CDTF">2022-09-19T04:37:52Z</dcterms:created>
  <dcterms:modified xsi:type="dcterms:W3CDTF">2023-04-09T12:27:57Z</dcterms:modified>
</cp:coreProperties>
</file>