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8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77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>
      <p:cViewPr>
        <p:scale>
          <a:sx n="100" d="100"/>
          <a:sy n="100" d="100"/>
        </p:scale>
        <p:origin x="90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emplam27/%EC%9E%90%EB%A3%8C%EA%B5%AC%EC%A1%B0-%EA%B7%B8%EB%A6%BC%EC%9C%BC%EB%A1%9C-%EC%95%8C%EC%95%84%EB%B3%B4%EB%8A%94-B-Tree" TargetMode="External"/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bro.kr/16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9701" y="2457873"/>
            <a:ext cx="28600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B-Tree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2023.02.27(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4-2.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9"/>
            <a:ext cx="5305600" cy="45278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76" y="1549658"/>
            <a:ext cx="5210624" cy="4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4-2.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2" y="2028825"/>
            <a:ext cx="7267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마무리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1278387" y="1441658"/>
            <a:ext cx="9182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실제 </a:t>
            </a:r>
            <a:r>
              <a:rPr lang="en-US" altLang="ko-KR" sz="2000" b="1" dirty="0"/>
              <a:t>DB</a:t>
            </a:r>
            <a:r>
              <a:rPr lang="ko-KR" altLang="en-US" sz="2000" b="1" dirty="0"/>
              <a:t>에서는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트리에서 발전한 </a:t>
            </a:r>
            <a:r>
              <a:rPr lang="en-US" altLang="ko-KR" sz="2000" b="1" dirty="0"/>
              <a:t>B+</a:t>
            </a:r>
            <a:r>
              <a:rPr lang="ko-KR" altLang="en-US" sz="2000" b="1" dirty="0"/>
              <a:t>트리를 실제로 사용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실제 데이터베이스에선 한 </a:t>
            </a:r>
            <a:r>
              <a:rPr lang="en-US" altLang="ko-KR" sz="2000" b="1" dirty="0"/>
              <a:t>node</a:t>
            </a:r>
            <a:r>
              <a:rPr lang="ko-KR" altLang="en-US" sz="2000" b="1" dirty="0"/>
              <a:t>에 매우 많은 </a:t>
            </a:r>
            <a:r>
              <a:rPr lang="en-US" altLang="ko-KR" sz="2000" b="1" dirty="0"/>
              <a:t>key</a:t>
            </a:r>
            <a:r>
              <a:rPr lang="ko-KR" altLang="en-US" sz="2000" b="1" dirty="0"/>
              <a:t>가 포함될 수 있기 때문에</a:t>
            </a:r>
            <a:r>
              <a:rPr lang="en-US" altLang="ko-KR" sz="2000" b="1" dirty="0"/>
              <a:t>, 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   정렬되어 </a:t>
            </a:r>
            <a:r>
              <a:rPr lang="ko-KR" altLang="en-US" sz="2000" b="1" dirty="0"/>
              <a:t>있음을 이용하여 </a:t>
            </a:r>
            <a:r>
              <a:rPr lang="en-US" altLang="ko-KR" sz="2000" b="1" dirty="0"/>
              <a:t>binary search </a:t>
            </a:r>
            <a:r>
              <a:rPr lang="ko-KR" altLang="en-US" sz="2000" b="1" dirty="0"/>
              <a:t>등으로 효과적으로 찾을 수 있다</a:t>
            </a:r>
            <a:r>
              <a:rPr lang="en-US" altLang="ko-KR" sz="2000" b="1" dirty="0"/>
              <a:t>. </a:t>
            </a:r>
            <a:endParaRPr lang="en-US" altLang="ko-KR" sz="2000" dirty="0">
              <a:hlinkClick r:id="rId3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382667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참고 링크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1278387" y="4225981"/>
            <a:ext cx="5010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3"/>
              </a:rPr>
              <a:t>그림으로 알아보는 </a:t>
            </a:r>
            <a:r>
              <a:rPr lang="en-US" altLang="ko-KR" sz="2800" dirty="0" smtClean="0">
                <a:hlinkClick r:id="rId3"/>
              </a:rPr>
              <a:t>B-</a:t>
            </a:r>
            <a:r>
              <a:rPr lang="ko-KR" altLang="en-US" sz="2800" dirty="0" smtClean="0">
                <a:hlinkClick r:id="rId3"/>
              </a:rPr>
              <a:t>트리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hlinkClick r:id="rId4"/>
              </a:rPr>
              <a:t>B-Tree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24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45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탐색 </a:t>
            </a:r>
            <a:r>
              <a:rPr lang="ko-KR" altLang="en-US" sz="2000" b="1" dirty="0"/>
              <a:t>성능을 높이기 위해 균형 있게 높이를 유지하는 </a:t>
            </a:r>
            <a:r>
              <a:rPr lang="en-US" altLang="ko-KR" sz="2000" b="1" dirty="0"/>
              <a:t>Balanced Tree</a:t>
            </a:r>
            <a:r>
              <a:rPr lang="ko-KR" altLang="en-US" sz="2000" b="1" dirty="0"/>
              <a:t>의 일종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B-Tree</a:t>
            </a:r>
            <a:r>
              <a:rPr lang="ko-KR" altLang="en-US" sz="2000" b="1" dirty="0"/>
              <a:t>는 이진 트리와는 다르게 하나의 노드에 많은 정보를 가질 수 </a:t>
            </a:r>
            <a:r>
              <a:rPr lang="ko-KR" altLang="en-US" sz="2000" b="1" dirty="0" smtClean="0"/>
              <a:t>있음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하나의 노드에 여러 자료를 배치하게 되면서 이진 트리보다 훨씬 많은 데이터를 효율적으로 저장소에 담을 수 </a:t>
            </a:r>
            <a:r>
              <a:rPr lang="ko-KR" altLang="en-US" sz="2000" b="1" dirty="0" smtClean="0"/>
              <a:t>있음</a:t>
            </a:r>
            <a:endParaRPr lang="en-US" altLang="ko-KR" sz="20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두 개 이상의 자식을 가질 수 도 있음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최대 </a:t>
            </a:r>
            <a:r>
              <a:rPr lang="en-US" altLang="ko-KR" sz="2000" b="1" dirty="0" smtClean="0"/>
              <a:t>M</a:t>
            </a:r>
            <a:r>
              <a:rPr lang="ko-KR" altLang="en-US" sz="2000" b="1" dirty="0" smtClean="0"/>
              <a:t>개의 자식을 가질 수 있는 </a:t>
            </a: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</a:t>
            </a:r>
            <a:r>
              <a:rPr lang="ko-KR" altLang="en-US" sz="2000" b="1" dirty="0" smtClean="0"/>
              <a:t>차 </a:t>
            </a:r>
            <a:r>
              <a:rPr lang="en-US" altLang="ko-KR" sz="2000" b="1" dirty="0" smtClean="0"/>
              <a:t>B-Tree</a:t>
            </a:r>
            <a:r>
              <a:rPr lang="ko-KR" altLang="en-US" sz="2000" b="1" dirty="0" smtClean="0"/>
              <a:t>라고 부름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특징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최대 </a:t>
            </a:r>
            <a:r>
              <a:rPr lang="en-US" altLang="ko-KR" sz="1400" b="1" dirty="0" smtClean="0"/>
              <a:t>M</a:t>
            </a:r>
            <a:r>
              <a:rPr lang="ko-KR" altLang="en-US" sz="1400" b="1" dirty="0" smtClean="0"/>
              <a:t>개의 자식을 가질 수 있는 </a:t>
            </a:r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트리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M</a:t>
            </a:r>
            <a:r>
              <a:rPr lang="ko-KR" altLang="en-US" sz="1400" b="1" dirty="0" smtClean="0"/>
              <a:t>차 트리 일 때</a:t>
            </a:r>
            <a:r>
              <a:rPr lang="en-US" altLang="ko-KR" sz="1400" b="1" dirty="0" smtClean="0"/>
              <a:t>, root node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leaf node</a:t>
            </a:r>
            <a:r>
              <a:rPr lang="ko-KR" altLang="en-US" sz="1400" b="1" dirty="0" smtClean="0"/>
              <a:t>를 제외한 모든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는 최대 </a:t>
            </a:r>
            <a:r>
              <a:rPr lang="en-US" altLang="ko-KR" sz="1400" b="1" dirty="0" smtClean="0"/>
              <a:t>M</a:t>
            </a:r>
            <a:r>
              <a:rPr lang="ko-KR" altLang="en-US" sz="1400" b="1" dirty="0" smtClean="0"/>
              <a:t>개 부터 </a:t>
            </a:r>
            <a:r>
              <a:rPr lang="en-US" altLang="ko-KR" sz="1400" b="1" dirty="0" smtClean="0"/>
              <a:t>M//2</a:t>
            </a:r>
            <a:r>
              <a:rPr lang="ko-KR" altLang="en-US" sz="1400" b="1" dirty="0" smtClean="0"/>
              <a:t>개 까지의 자식을 가질 수 있음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root node</a:t>
            </a:r>
            <a:r>
              <a:rPr lang="ko-KR" altLang="en-US" sz="1400" b="1" dirty="0" smtClean="0"/>
              <a:t>는 항상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 이상의 자식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를 갖는다</a:t>
            </a:r>
            <a:r>
              <a:rPr lang="en-US" altLang="ko-KR" sz="1400" b="1" dirty="0" smtClean="0"/>
              <a:t>. 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key</a:t>
            </a:r>
            <a:r>
              <a:rPr lang="ko-KR" altLang="en-US" sz="1400" b="1" dirty="0" smtClean="0"/>
              <a:t>의 수가 </a:t>
            </a:r>
            <a:r>
              <a:rPr lang="en-US" altLang="ko-KR" sz="1400" b="1" dirty="0"/>
              <a:t>k</a:t>
            </a:r>
            <a:r>
              <a:rPr lang="ko-KR" altLang="en-US" sz="1400" b="1" dirty="0" smtClean="0"/>
              <a:t>개라면 자식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의 </a:t>
            </a:r>
            <a:r>
              <a:rPr lang="ko-KR" altLang="en-US" sz="1400" b="1" dirty="0"/>
              <a:t>수는 </a:t>
            </a:r>
            <a:r>
              <a:rPr lang="en-US" altLang="ko-KR" sz="1400" b="1" dirty="0"/>
              <a:t>k</a:t>
            </a:r>
            <a:r>
              <a:rPr lang="en-US" altLang="ko-KR" sz="1400" b="1" dirty="0" smtClean="0"/>
              <a:t>+1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key</a:t>
            </a:r>
            <a:r>
              <a:rPr lang="ko-KR" altLang="en-US" sz="1400" b="1" dirty="0" smtClean="0"/>
              <a:t>는 반드시 정렬된 상태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자식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들의 </a:t>
            </a:r>
            <a:r>
              <a:rPr lang="en-US" altLang="ko-KR" sz="1400" b="1" dirty="0" smtClean="0"/>
              <a:t>key</a:t>
            </a:r>
            <a:r>
              <a:rPr lang="ko-KR" altLang="en-US" sz="1400" b="1" dirty="0" smtClean="0"/>
              <a:t>는 현재 </a:t>
            </a:r>
            <a:r>
              <a:rPr lang="en-US" altLang="ko-KR" sz="1400" b="1" dirty="0" smtClean="0"/>
              <a:t>node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key</a:t>
            </a:r>
            <a:r>
              <a:rPr lang="ko-KR" altLang="en-US" sz="1400" b="1" dirty="0" smtClean="0"/>
              <a:t>를 기준으로 크기 순으로 나뉘게 된다</a:t>
            </a:r>
            <a:r>
              <a:rPr lang="en-US" altLang="ko-KR" sz="1400" b="1" dirty="0" smtClean="0"/>
              <a:t>. </a:t>
            </a:r>
          </a:p>
        </p:txBody>
      </p:sp>
      <p:pic>
        <p:nvPicPr>
          <p:cNvPr id="1026" name="Picture 2" descr="https://velog.velcdn.com/images%2Femplam27%2Fpost%2Fddbae2c9-da94-457d-bad8-77ff6791255b%2FB%ED%8A%B8%EB%A6%AC%20%EA%B8%B0%EB%B3%B8%20%ED%98%95%ED%83%9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57" y="4069081"/>
            <a:ext cx="7508751" cy="232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하향식으로 검색을 </a:t>
            </a:r>
            <a:r>
              <a:rPr lang="ko-KR" altLang="en-US" b="1" dirty="0" smtClean="0"/>
              <a:t>수행</a:t>
            </a:r>
            <a:endParaRPr lang="en-US" altLang="ko-KR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루트 노드에서 시작하여 </a:t>
            </a:r>
            <a:r>
              <a:rPr lang="en-US" altLang="ko-KR" b="1" dirty="0"/>
              <a:t>key</a:t>
            </a:r>
            <a:r>
              <a:rPr lang="ko-KR" altLang="en-US" b="1" dirty="0"/>
              <a:t>들을 순회하면서 검사합니다</a:t>
            </a:r>
            <a:r>
              <a:rPr lang="en-US" altLang="ko-KR" b="1" dirty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1-1. </a:t>
            </a:r>
            <a:r>
              <a:rPr lang="ko-KR" altLang="en-US" b="1" dirty="0"/>
              <a:t>만일 </a:t>
            </a:r>
            <a:r>
              <a:rPr lang="en-US" altLang="ko-KR" b="1" dirty="0"/>
              <a:t>k</a:t>
            </a:r>
            <a:r>
              <a:rPr lang="ko-KR" altLang="en-US" b="1" dirty="0"/>
              <a:t>와 같은 </a:t>
            </a:r>
            <a:r>
              <a:rPr lang="en-US" altLang="ko-KR" b="1" dirty="0"/>
              <a:t>key</a:t>
            </a:r>
            <a:r>
              <a:rPr lang="ko-KR" altLang="en-US" b="1" dirty="0"/>
              <a:t>를 찾았다면 검색을 종료합니다</a:t>
            </a:r>
            <a:r>
              <a:rPr lang="en-US" altLang="ko-KR" b="1" dirty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1-2. </a:t>
            </a:r>
            <a:r>
              <a:rPr lang="ko-KR" altLang="en-US" b="1" dirty="0"/>
              <a:t>검색하는 값과 </a:t>
            </a:r>
            <a:r>
              <a:rPr lang="en-US" altLang="ko-KR" b="1" dirty="0"/>
              <a:t>key</a:t>
            </a:r>
            <a:r>
              <a:rPr lang="ko-KR" altLang="en-US" b="1" dirty="0"/>
              <a:t>들의 </a:t>
            </a:r>
            <a:r>
              <a:rPr lang="ko-KR" altLang="en-US" b="1" dirty="0" err="1"/>
              <a:t>대소관계를</a:t>
            </a:r>
            <a:r>
              <a:rPr lang="ko-KR" altLang="en-US" b="1" dirty="0"/>
              <a:t> 비교해봅니다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어떠한 </a:t>
            </a:r>
            <a:r>
              <a:rPr lang="en-US" altLang="ko-KR" b="1" dirty="0"/>
              <a:t>key</a:t>
            </a:r>
            <a:r>
              <a:rPr lang="ko-KR" altLang="en-US" b="1" dirty="0"/>
              <a:t>들 사이에 </a:t>
            </a:r>
            <a:r>
              <a:rPr lang="en-US" altLang="ko-KR" b="1" dirty="0"/>
              <a:t>k</a:t>
            </a:r>
            <a:r>
              <a:rPr lang="ko-KR" altLang="en-US" b="1" dirty="0"/>
              <a:t>가 들어간다면 해당 </a:t>
            </a:r>
            <a:r>
              <a:rPr lang="en-US" altLang="ko-KR" b="1" dirty="0"/>
              <a:t>key</a:t>
            </a:r>
            <a:r>
              <a:rPr lang="ko-KR" altLang="en-US" b="1" dirty="0"/>
              <a:t>들 사이의 자식노드로로 내려갑니다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과정을 </a:t>
            </a:r>
            <a:r>
              <a:rPr lang="ko-KR" altLang="en-US" b="1" dirty="0" smtClean="0"/>
              <a:t>리프 노드에 </a:t>
            </a:r>
            <a:r>
              <a:rPr lang="ko-KR" altLang="en-US" b="1" dirty="0"/>
              <a:t>도달할 때까지 반복합니다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만일 </a:t>
            </a:r>
            <a:r>
              <a:rPr lang="ko-KR" altLang="en-US" b="1" dirty="0"/>
              <a:t>리프노드에도 </a:t>
            </a:r>
            <a:r>
              <a:rPr lang="en-US" altLang="ko-KR" b="1" dirty="0"/>
              <a:t>k</a:t>
            </a:r>
            <a:r>
              <a:rPr lang="ko-KR" altLang="en-US" b="1" dirty="0"/>
              <a:t>와 같은 </a:t>
            </a:r>
            <a:r>
              <a:rPr lang="en-US" altLang="ko-KR" b="1" dirty="0"/>
              <a:t>key</a:t>
            </a:r>
            <a:r>
              <a:rPr lang="ko-KR" altLang="en-US" b="1" dirty="0"/>
              <a:t>가 없다면 검색을 실패합니다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769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6" y="1549658"/>
            <a:ext cx="5428974" cy="2132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6" y="3783625"/>
            <a:ext cx="5428974" cy="230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50" y="1549658"/>
            <a:ext cx="5257800" cy="2001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046" y="3878875"/>
            <a:ext cx="5257800" cy="20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검색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829475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요소 </a:t>
            </a:r>
            <a:r>
              <a:rPr lang="ko-KR" altLang="en-US" b="1" dirty="0"/>
              <a:t>삽입에 적절한 리프 노드를 </a:t>
            </a:r>
            <a:r>
              <a:rPr lang="ko-KR" altLang="en-US" b="1" dirty="0" smtClean="0"/>
              <a:t>검색하고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필요한 </a:t>
            </a:r>
            <a:r>
              <a:rPr lang="ko-KR" altLang="en-US" b="1" dirty="0"/>
              <a:t>경우 노드를 분할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리프 노드 </a:t>
            </a:r>
            <a:r>
              <a:rPr lang="ko-KR" altLang="en-US" b="1" dirty="0"/>
              <a:t>검색은 하향식이지만 노드 분할의 과정은 상향식으로 </a:t>
            </a:r>
            <a:r>
              <a:rPr lang="ko-KR" altLang="en-US" b="1" dirty="0" smtClean="0"/>
              <a:t>이루어짐</a:t>
            </a:r>
            <a:r>
              <a:rPr lang="en-US" altLang="ko-KR" b="1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삽입하고자 </a:t>
            </a:r>
            <a:r>
              <a:rPr lang="ko-KR" altLang="en-US" b="1" dirty="0"/>
              <a:t>하는 값을 </a:t>
            </a:r>
            <a:r>
              <a:rPr lang="en-US" altLang="ko-KR" b="1" dirty="0"/>
              <a:t>k</a:t>
            </a:r>
            <a:r>
              <a:rPr lang="ko-KR" altLang="en-US" b="1" dirty="0"/>
              <a:t>로 하였을 때 삽입 과정입니다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트리가 비어 있으면 </a:t>
            </a:r>
            <a:r>
              <a:rPr lang="ko-KR" altLang="en-US" b="1" dirty="0"/>
              <a:t>루트 노드를 할당하고 </a:t>
            </a:r>
            <a:r>
              <a:rPr lang="en-US" altLang="ko-KR" b="1" dirty="0"/>
              <a:t>k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삽입</a:t>
            </a:r>
            <a:r>
              <a:rPr lang="en-US" altLang="ko-KR" b="1" dirty="0" smtClean="0"/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만일 루트 노드가 </a:t>
            </a:r>
            <a:r>
              <a:rPr lang="ko-KR" altLang="en-US" b="1" dirty="0"/>
              <a:t>가득 찼다면</a:t>
            </a:r>
            <a:r>
              <a:rPr lang="en-US" altLang="ko-KR" b="1" dirty="0"/>
              <a:t>, </a:t>
            </a:r>
            <a:r>
              <a:rPr lang="ko-KR" altLang="en-US" b="1" dirty="0"/>
              <a:t>노드를 분할하고 </a:t>
            </a:r>
            <a:r>
              <a:rPr lang="ko-KR" altLang="en-US" b="1" dirty="0" smtClean="0"/>
              <a:t>리프 노드가 </a:t>
            </a:r>
            <a:r>
              <a:rPr lang="ko-KR" altLang="en-US" b="1" dirty="0"/>
              <a:t>생성됩니다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이후부터는 삽입하기에 </a:t>
            </a:r>
            <a:r>
              <a:rPr lang="ko-KR" altLang="en-US" b="1" dirty="0"/>
              <a:t>적절한 </a:t>
            </a:r>
            <a:r>
              <a:rPr lang="ko-KR" altLang="en-US" b="1" dirty="0" smtClean="0"/>
              <a:t>리프 노드를 </a:t>
            </a:r>
            <a:r>
              <a:rPr lang="ko-KR" altLang="en-US" b="1" dirty="0"/>
              <a:t>찾아 </a:t>
            </a:r>
            <a:r>
              <a:rPr lang="en-US" altLang="ko-KR" b="1" dirty="0"/>
              <a:t>k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삽입</a:t>
            </a:r>
            <a:r>
              <a:rPr lang="en-US" altLang="ko-KR" b="1" dirty="0" smtClean="0"/>
              <a:t>,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삽입 위치는 </a:t>
            </a:r>
            <a:r>
              <a:rPr lang="ko-KR" altLang="en-US" b="1" dirty="0"/>
              <a:t>노드의 </a:t>
            </a:r>
            <a:r>
              <a:rPr lang="en-US" altLang="ko-KR" b="1" dirty="0"/>
              <a:t>key</a:t>
            </a:r>
            <a:r>
              <a:rPr lang="ko-KR" altLang="en-US" b="1" dirty="0"/>
              <a:t>값과 </a:t>
            </a:r>
            <a:r>
              <a:rPr lang="en-US" altLang="ko-KR" b="1" dirty="0"/>
              <a:t>k</a:t>
            </a:r>
            <a:r>
              <a:rPr lang="ko-KR" altLang="en-US" b="1" dirty="0"/>
              <a:t>값을 검색 연산과 동일한 방법으로 비교하면서 찾습니다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78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4-1.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x)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1549658"/>
            <a:ext cx="5384678" cy="2039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" y="3696869"/>
            <a:ext cx="5384678" cy="2198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30" y="3791209"/>
            <a:ext cx="5493533" cy="20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4-2.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B-Tree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Key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삽입 과정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분할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o)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49658"/>
            <a:ext cx="5338079" cy="45135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54" y="1441658"/>
            <a:ext cx="5387070" cy="20414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6" y="4129405"/>
            <a:ext cx="5408335" cy="1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272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529</cp:revision>
  <dcterms:created xsi:type="dcterms:W3CDTF">2022-09-19T04:37:52Z</dcterms:created>
  <dcterms:modified xsi:type="dcterms:W3CDTF">2023-02-27T06:55:35Z</dcterms:modified>
</cp:coreProperties>
</file>