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27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250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013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579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17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636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352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213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47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169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07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07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B0BDA-64BD-4E38-8882-9CAA52146ACD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966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966524" y="2457873"/>
            <a:ext cx="62664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000" smtClean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당신이 성장하지 못하는 이유</a:t>
            </a:r>
            <a:endParaRPr lang="en-US" altLang="ko-KR" sz="4000" dirty="0" smtClean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3087289" y="3549393"/>
            <a:ext cx="6024914" cy="1647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모서리가 둥근 직사각형 92"/>
          <p:cNvSpPr/>
          <p:nvPr/>
        </p:nvSpPr>
        <p:spPr>
          <a:xfrm>
            <a:off x="5696405" y="3787508"/>
            <a:ext cx="806683" cy="278359"/>
          </a:xfrm>
          <a:prstGeom prst="roundRect">
            <a:avLst>
              <a:gd name="adj" fmla="val 50000"/>
            </a:avLst>
          </a:prstGeom>
          <a:solidFill>
            <a:srgbClr val="46A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prstClr val="white"/>
                </a:solidFill>
              </a:rPr>
              <a:t>최형순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10070156" y="5987453"/>
            <a:ext cx="1458120" cy="278359"/>
          </a:xfrm>
          <a:prstGeom prst="roundRect">
            <a:avLst>
              <a:gd name="adj" fmla="val 50000"/>
            </a:avLst>
          </a:prstGeom>
          <a:solidFill>
            <a:srgbClr val="46A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prstClr val="white"/>
                </a:solidFill>
              </a:rPr>
              <a:t>2023.06.14(</a:t>
            </a:r>
            <a:r>
              <a:rPr lang="ko-KR" altLang="en-US" sz="1200" b="1" dirty="0" smtClean="0">
                <a:solidFill>
                  <a:prstClr val="white"/>
                </a:solidFill>
              </a:rPr>
              <a:t>수</a:t>
            </a:r>
            <a:r>
              <a:rPr lang="en-US" altLang="ko-KR" sz="1200" b="1" dirty="0" smtClean="0">
                <a:solidFill>
                  <a:prstClr val="white"/>
                </a:solidFill>
              </a:rPr>
              <a:t>)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19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E09D9E-34DE-4394-B3D0-F9E4FF8DFAD8}"/>
              </a:ext>
            </a:extLst>
          </p:cNvPr>
          <p:cNvSpPr txBox="1"/>
          <p:nvPr/>
        </p:nvSpPr>
        <p:spPr>
          <a:xfrm>
            <a:off x="4458869" y="2629692"/>
            <a:ext cx="3281721" cy="1358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4000" b="1" dirty="0" smtClean="0">
                <a:solidFill>
                  <a:srgbClr val="92D050"/>
                </a:solidFill>
              </a:rPr>
              <a:t>감사합니다</a:t>
            </a:r>
            <a:r>
              <a:rPr lang="en-US" altLang="ko-KR" sz="4000" b="1" dirty="0" smtClean="0">
                <a:solidFill>
                  <a:srgbClr val="92D05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520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6"/>
                </a:solidFill>
                <a:latin typeface="+mj-lt"/>
              </a:rPr>
              <a:t>0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. 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도입부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E09D9E-34DE-4394-B3D0-F9E4FF8DFAD8}"/>
              </a:ext>
            </a:extLst>
          </p:cNvPr>
          <p:cNvSpPr txBox="1"/>
          <p:nvPr/>
        </p:nvSpPr>
        <p:spPr>
          <a:xfrm>
            <a:off x="704675" y="1590821"/>
            <a:ext cx="920742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개발자들은 성장에 대해 관심이 많음</a:t>
            </a:r>
            <a:endParaRPr lang="en-US" altLang="ko-KR" sz="2000" b="1" dirty="0" smtClean="0"/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관심이 많은 만큼 스스로 성장이 정체된다고 느꼈을 고민이 존재</a:t>
            </a:r>
            <a:endParaRPr lang="en-US" altLang="ko-KR" sz="2000" b="1" dirty="0" smtClean="0"/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안타까운 점 </a:t>
            </a:r>
            <a:r>
              <a:rPr lang="en-US" altLang="ko-KR" sz="2000" b="1" dirty="0" smtClean="0"/>
              <a:t>=&gt; </a:t>
            </a:r>
            <a:r>
              <a:rPr lang="ko-KR" altLang="en-US" sz="2000" b="1" dirty="0" smtClean="0"/>
              <a:t>스스로가 왜 정체되었는지 원인을 잘 찾지 못한다는 것</a:t>
            </a:r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97422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1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. 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일의 난이도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E09D9E-34DE-4394-B3D0-F9E4FF8DFAD8}"/>
              </a:ext>
            </a:extLst>
          </p:cNvPr>
          <p:cNvSpPr txBox="1"/>
          <p:nvPr/>
        </p:nvSpPr>
        <p:spPr>
          <a:xfrm>
            <a:off x="704675" y="1590821"/>
            <a:ext cx="53669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실력이 늘지 않는 이유의 핵심 </a:t>
            </a:r>
            <a:r>
              <a:rPr lang="en-US" altLang="ko-KR" sz="1600" b="1" dirty="0"/>
              <a:t>= </a:t>
            </a:r>
            <a:r>
              <a:rPr lang="ko-KR" altLang="en-US" sz="1600" b="1" dirty="0"/>
              <a:t>적절한 </a:t>
            </a:r>
            <a:r>
              <a:rPr lang="ko-KR" altLang="en-US" sz="1600" b="1" dirty="0" smtClean="0"/>
              <a:t>난이도</a:t>
            </a:r>
            <a:endParaRPr lang="en-US" altLang="ko-KR" sz="1600" b="1" dirty="0" smtClean="0"/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개인 능력에 비해 일의 </a:t>
            </a:r>
            <a:r>
              <a:rPr lang="ko-KR" altLang="en-US" sz="1600" b="1" dirty="0" smtClean="0"/>
              <a:t>난이도 ↓ 지루함 ↑</a:t>
            </a:r>
            <a:endParaRPr lang="en-US" altLang="ko-KR" sz="1600" b="1" dirty="0" smtClean="0"/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FF0000"/>
                </a:solidFill>
              </a:rPr>
              <a:t>지루함을 느낄 때에는 일의 난이도를 올려야 함</a:t>
            </a:r>
            <a:endParaRPr lang="en-US" altLang="ko-KR" sz="1600" b="1" dirty="0" smtClean="0">
              <a:solidFill>
                <a:srgbClr val="FF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713" y="1541834"/>
            <a:ext cx="6134100" cy="43148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E09D9E-34DE-4394-B3D0-F9E4FF8DFAD8}"/>
              </a:ext>
            </a:extLst>
          </p:cNvPr>
          <p:cNvSpPr txBox="1"/>
          <p:nvPr/>
        </p:nvSpPr>
        <p:spPr>
          <a:xfrm>
            <a:off x="704675" y="3637813"/>
            <a:ext cx="53669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반면 개인 능력에 비해 일의 난이도 ↑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불안 ↑</a:t>
            </a:r>
            <a:endParaRPr lang="en-US" altLang="ko-KR" sz="1600" b="1" dirty="0" smtClean="0"/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이 역시 성장이 </a:t>
            </a:r>
            <a:r>
              <a:rPr lang="ko-KR" altLang="en-US" sz="1600" b="1" dirty="0" smtClean="0"/>
              <a:t>정체</a:t>
            </a:r>
            <a:endParaRPr lang="en-US" altLang="ko-KR" sz="1600" b="1" dirty="0" smtClean="0"/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FF0000"/>
                </a:solidFill>
              </a:rPr>
              <a:t>불안을 느낄 때에는 일의 난이도를 낮춰야 함</a:t>
            </a:r>
            <a:endParaRPr lang="en-US" altLang="ko-KR" sz="16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5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6"/>
                </a:solidFill>
                <a:latin typeface="+mj-lt"/>
              </a:rPr>
              <a:t>2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. 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일의 환경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(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조직 문화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)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E09D9E-34DE-4394-B3D0-F9E4FF8DFAD8}"/>
              </a:ext>
            </a:extLst>
          </p:cNvPr>
          <p:cNvSpPr txBox="1"/>
          <p:nvPr/>
        </p:nvSpPr>
        <p:spPr>
          <a:xfrm>
            <a:off x="704675" y="1590821"/>
            <a:ext cx="536694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학습 효율성 피라미드는 </a:t>
            </a:r>
            <a:r>
              <a:rPr lang="en-US" altLang="ko-KR" sz="1600" b="1" dirty="0" smtClean="0"/>
              <a:t>read, Hear, See </a:t>
            </a:r>
            <a:r>
              <a:rPr lang="ko-KR" altLang="en-US" sz="1600" b="1" dirty="0" smtClean="0"/>
              <a:t>보다</a:t>
            </a:r>
            <a:endParaRPr lang="en-US" altLang="ko-KR" sz="1600" b="1" dirty="0" smtClean="0"/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행동하고 결과를 서로 나눈 것이 효율적</a:t>
            </a:r>
            <a:endParaRPr lang="en-US" altLang="ko-KR" sz="1600" b="1" dirty="0" smtClean="0"/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rgbClr val="FF0000"/>
                </a:solidFill>
              </a:rPr>
              <a:t>학습 효율성을 높이는 핵심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=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피드백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실제 해보고 함께 만들어가는 과정 </a:t>
            </a:r>
            <a:r>
              <a:rPr lang="en-US" altLang="ko-KR" sz="1600" b="1" dirty="0" smtClean="0"/>
              <a:t>-&gt;</a:t>
            </a:r>
            <a:r>
              <a:rPr lang="ko-KR" altLang="en-US" sz="1600" b="1" dirty="0" smtClean="0"/>
              <a:t> 피드백 발생</a:t>
            </a:r>
            <a:endParaRPr lang="en-US" altLang="ko-KR" sz="1600" b="1" dirty="0" smtClean="0"/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피드백 </a:t>
            </a:r>
            <a:r>
              <a:rPr lang="en-US" altLang="ko-KR" sz="1600" b="1" dirty="0"/>
              <a:t>-</a:t>
            </a:r>
            <a:r>
              <a:rPr lang="en-US" altLang="ko-KR" sz="1600" b="1" dirty="0" smtClean="0"/>
              <a:t>&gt; </a:t>
            </a:r>
            <a:r>
              <a:rPr lang="ko-KR" altLang="en-US" sz="1600" b="1" dirty="0" smtClean="0"/>
              <a:t>나를 성장</a:t>
            </a:r>
            <a:endParaRPr lang="en-US" altLang="ko-KR" sz="1600" b="1" dirty="0" smtClean="0"/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rgbClr val="FF0000"/>
                </a:solidFill>
              </a:rPr>
              <a:t>실수하고 고쳐 나갈 수 있는 환경 필요</a:t>
            </a:r>
            <a:endParaRPr lang="en-US" altLang="ko-KR" sz="1600" b="1" dirty="0" smtClean="0">
              <a:solidFill>
                <a:srgbClr val="FF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9597" y="1590822"/>
            <a:ext cx="5775579" cy="378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17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6"/>
                </a:solidFill>
                <a:latin typeface="+mj-lt"/>
              </a:rPr>
              <a:t>2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. 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일의 환경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(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조직 문화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)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E09D9E-34DE-4394-B3D0-F9E4FF8DFAD8}"/>
              </a:ext>
            </a:extLst>
          </p:cNvPr>
          <p:cNvSpPr txBox="1"/>
          <p:nvPr/>
        </p:nvSpPr>
        <p:spPr>
          <a:xfrm>
            <a:off x="860123" y="1887685"/>
            <a:ext cx="10734469" cy="17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2400" b="1" dirty="0" smtClean="0">
                <a:solidFill>
                  <a:srgbClr val="FF0000"/>
                </a:solidFill>
              </a:rPr>
              <a:t>                         학습할 수 있는 환경을 만들어 주고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/>
            </a:r>
            <a:br>
              <a:rPr lang="en-US" altLang="ko-KR" sz="2400" b="1" dirty="0" smtClean="0">
                <a:solidFill>
                  <a:srgbClr val="FF0000"/>
                </a:solidFill>
              </a:rPr>
            </a:br>
            <a:r>
              <a:rPr lang="ko-KR" altLang="en-US" sz="2400" b="1" dirty="0" smtClean="0">
                <a:solidFill>
                  <a:srgbClr val="FF0000"/>
                </a:solidFill>
              </a:rPr>
              <a:t>새로운 시도에서 실수가 드러났을 때 괜찮다는 심리적 안정감을 주어야 함</a:t>
            </a:r>
            <a:endParaRPr lang="en-US" altLang="ko-KR" sz="2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39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3-1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. 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시간이 해결해 주지 않는다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.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E09D9E-34DE-4394-B3D0-F9E4FF8DFAD8}"/>
              </a:ext>
            </a:extLst>
          </p:cNvPr>
          <p:cNvSpPr txBox="1"/>
          <p:nvPr/>
        </p:nvSpPr>
        <p:spPr>
          <a:xfrm>
            <a:off x="704675" y="1948152"/>
            <a:ext cx="78815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시간이 지나고 경험이 쌓이면 실력이 늘거나 혹은 성장할 수 있나</a:t>
            </a:r>
            <a:r>
              <a:rPr lang="en-US" altLang="ko-KR" sz="1600" b="1" dirty="0" smtClean="0"/>
              <a:t>?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일의 난이도와 일의 환경을 바꾸지 않으면 경험의 양만 많아짐</a:t>
            </a:r>
            <a:endParaRPr lang="en-US" altLang="ko-KR" sz="1600" b="1" dirty="0" smtClean="0"/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경험의 질이 바뀌지 않기 때문에 그대로인 경우 허다</a:t>
            </a:r>
            <a:r>
              <a:rPr lang="en-US" altLang="ko-KR" sz="1600" b="1" dirty="0" smtClean="0"/>
              <a:t>.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rgbClr val="FF0000"/>
                </a:solidFill>
              </a:rPr>
              <a:t>정체된다고 느낀다면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시간이 해결해 줄 거라는 안일한 생각은 버리고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/>
            </a:r>
            <a:br>
              <a:rPr lang="en-US" altLang="ko-KR" sz="1600" b="1" dirty="0" smtClean="0">
                <a:solidFill>
                  <a:srgbClr val="FF0000"/>
                </a:solidFill>
              </a:rPr>
            </a:br>
            <a:r>
              <a:rPr lang="ko-KR" altLang="en-US" sz="1600" b="1" dirty="0" smtClean="0">
                <a:solidFill>
                  <a:srgbClr val="FF0000"/>
                </a:solidFill>
              </a:rPr>
              <a:t>성장할 수 있다는 생각과 태도로 일의 난이도와 환경을 바꾸는 행동을 실행</a:t>
            </a:r>
            <a:endParaRPr lang="en-US" altLang="ko-KR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41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3-2. 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협곡과 고원 성장 모델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E09D9E-34DE-4394-B3D0-F9E4FF8DFAD8}"/>
              </a:ext>
            </a:extLst>
          </p:cNvPr>
          <p:cNvSpPr txBox="1"/>
          <p:nvPr/>
        </p:nvSpPr>
        <p:spPr>
          <a:xfrm>
            <a:off x="704675" y="1657477"/>
            <a:ext cx="583328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시간이 흐르면 능력이 향상되는 것처럼 보임</a:t>
            </a:r>
            <a:endParaRPr lang="en-US" altLang="ko-KR" sz="1600" b="1" dirty="0" smtClean="0"/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실제는 다름</a:t>
            </a:r>
            <a:endParaRPr lang="en-US" altLang="ko-KR" sz="1600" b="1" dirty="0" smtClean="0"/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실력이 정체되었다가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오히려 떨어짐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협곡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)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rgbClr val="FF0000"/>
                </a:solidFill>
              </a:rPr>
              <a:t>극복하면서 능력이 향상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어느정도 지나면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다시 정체</a:t>
            </a:r>
            <a:r>
              <a:rPr lang="en-US" altLang="ko-KR" sz="1600" b="1" dirty="0">
                <a:solidFill>
                  <a:srgbClr val="FF0000"/>
                </a:solidFill>
              </a:rPr>
              <a:t>(</a:t>
            </a:r>
            <a:r>
              <a:rPr lang="ko-KR" altLang="en-US" sz="1600" b="1" dirty="0">
                <a:solidFill>
                  <a:srgbClr val="FF0000"/>
                </a:solidFill>
              </a:rPr>
              <a:t>고원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)</a:t>
            </a:r>
            <a:r>
              <a:rPr lang="ko-KR" altLang="en-US" sz="1600" b="1" dirty="0" smtClean="0"/>
              <a:t>되는 것을 반복</a:t>
            </a:r>
            <a:endParaRPr lang="en-US" altLang="ko-KR" sz="1600" b="1" dirty="0" smtClean="0"/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협곡으로 떨어지는 부분 </a:t>
            </a:r>
            <a:r>
              <a:rPr lang="en-US" altLang="ko-KR" sz="1600" b="1" dirty="0" smtClean="0"/>
              <a:t>-&gt; </a:t>
            </a:r>
            <a:r>
              <a:rPr lang="ko-KR" altLang="en-US" sz="1600" b="1" dirty="0" smtClean="0"/>
              <a:t>일의 난이도 조절</a:t>
            </a:r>
            <a:endParaRPr lang="en-US" altLang="ko-KR" sz="16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250" y="1657477"/>
            <a:ext cx="4776309" cy="434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92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3-3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. 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일찍 그리고 자주 실패해라 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-&gt; 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도전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E09D9E-34DE-4394-B3D0-F9E4FF8DFAD8}"/>
              </a:ext>
            </a:extLst>
          </p:cNvPr>
          <p:cNvSpPr txBox="1"/>
          <p:nvPr/>
        </p:nvSpPr>
        <p:spPr>
          <a:xfrm>
            <a:off x="704675" y="1549658"/>
            <a:ext cx="1070703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일의 난이도 조정하다 보면 협곡에 빠지게 됨 즉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능력이 떨어지게 됨</a:t>
            </a:r>
            <a:endParaRPr lang="en-US" altLang="ko-KR" sz="1600" b="1" dirty="0" smtClean="0"/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이러한 현상에서 두려움과 불안을 느낄 수 있지만 자연스러운 현상</a:t>
            </a:r>
            <a:endParaRPr lang="en-US" altLang="ko-KR" sz="1600" b="1" dirty="0" smtClean="0"/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이를 받아드리고 조급해하지 않고 계속 나아가야 함</a:t>
            </a:r>
            <a:endParaRPr lang="en-US" altLang="ko-KR" sz="1600" b="1" dirty="0" smtClean="0"/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협곡에서 빨리 빠져나오는 법은</a:t>
            </a:r>
            <a:r>
              <a:rPr lang="en-US" altLang="ko-KR" sz="1600" b="1" dirty="0" smtClean="0"/>
              <a:t>?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rgbClr val="FF0000"/>
                </a:solidFill>
              </a:rPr>
              <a:t>일찍 그리고 자주 실패하는 것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문제가 발생하는 것은 우리가 모르는 것 때문에 생기는 것이 아닌 잘못 아는 곳에서 발생</a:t>
            </a:r>
            <a:endParaRPr lang="en-US" altLang="ko-KR" sz="1600" b="1" dirty="0"/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잘못 알 수 있지만 늦게 </a:t>
            </a:r>
            <a:r>
              <a:rPr lang="ko-KR" altLang="en-US" sz="1600" b="1" dirty="0" err="1" smtClean="0"/>
              <a:t>깨달을수록</a:t>
            </a:r>
            <a:r>
              <a:rPr lang="ko-KR" altLang="en-US" sz="1600" b="1" dirty="0" smtClean="0"/>
              <a:t> 문제는 더 커짐</a:t>
            </a:r>
            <a:endParaRPr lang="en-US" altLang="ko-KR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256541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3-4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. 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불안을 대처하는 자세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E09D9E-34DE-4394-B3D0-F9E4FF8DFAD8}"/>
              </a:ext>
            </a:extLst>
          </p:cNvPr>
          <p:cNvSpPr txBox="1"/>
          <p:nvPr/>
        </p:nvSpPr>
        <p:spPr>
          <a:xfrm>
            <a:off x="704675" y="1887685"/>
            <a:ext cx="1070703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성장은 하루 아침에 이루어지지 않는다</a:t>
            </a:r>
            <a:r>
              <a:rPr lang="en-US" altLang="ko-KR" sz="1600" b="1" dirty="0" smtClean="0"/>
              <a:t>.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협곡과 고원을 오가며 조금씩 서서히 일어남</a:t>
            </a:r>
            <a:endParaRPr lang="en-US" altLang="ko-KR" sz="1600" b="1" dirty="0" smtClean="0"/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그 과정에서 쉽게 불안을 느낄 수 있음</a:t>
            </a:r>
            <a:endParaRPr lang="en-US" altLang="ko-KR" sz="1600" b="1" dirty="0" smtClean="0"/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이러한 불안을 피하지 말고 내가 왜 불안을 느끼는지 자문해 원인을 찾아야 함</a:t>
            </a:r>
            <a:endParaRPr lang="en-US" altLang="ko-KR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208437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</TotalTime>
  <Words>341</Words>
  <Application>Microsoft Office PowerPoint</Application>
  <PresentationFormat>와이드스크린</PresentationFormat>
  <Paragraphs>49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야놀자 야체 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Owner</dc:creator>
  <cp:lastModifiedBy>Owner</cp:lastModifiedBy>
  <cp:revision>1312</cp:revision>
  <dcterms:created xsi:type="dcterms:W3CDTF">2022-09-19T04:37:52Z</dcterms:created>
  <dcterms:modified xsi:type="dcterms:W3CDTF">2023-06-14T11:45:38Z</dcterms:modified>
</cp:coreProperties>
</file>