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306" r:id="rId4"/>
    <p:sldId id="297" r:id="rId5"/>
    <p:sldId id="316" r:id="rId6"/>
    <p:sldId id="307" r:id="rId7"/>
    <p:sldId id="298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2472" y="2457873"/>
            <a:ext cx="63145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OS – </a:t>
            </a:r>
            <a:r>
              <a:rPr lang="ko-KR" altLang="en-US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관리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087289" y="3549393"/>
            <a:ext cx="6024914" cy="16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405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prstClr val="white"/>
                </a:solidFill>
              </a:rPr>
              <a:t>2023.05.04(</a:t>
            </a:r>
            <a:r>
              <a:rPr lang="ko-KR" altLang="en-US" sz="1200" b="1" smtClean="0">
                <a:solidFill>
                  <a:prstClr val="white"/>
                </a:solidFill>
              </a:rPr>
              <a:t>목</a:t>
            </a:r>
            <a:r>
              <a:rPr lang="en-US" altLang="ko-KR" sz="1200" b="1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3-2.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페이지 테이블 캐시 메모리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613235" y="4418243"/>
            <a:ext cx="10752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CPU </a:t>
            </a:r>
            <a:r>
              <a:rPr lang="ko-KR" altLang="en-US" sz="1600" b="1" dirty="0" smtClean="0"/>
              <a:t>곁에 </a:t>
            </a:r>
            <a:r>
              <a:rPr lang="en-US" altLang="ko-KR" sz="1600" b="1" dirty="0" smtClean="0"/>
              <a:t>TLB(Translation Lookaside Buffer) </a:t>
            </a:r>
            <a:r>
              <a:rPr lang="ko-KR" altLang="en-US" sz="1600" b="1" dirty="0" smtClean="0"/>
              <a:t>페이지 테이블 캐시 메모리를 둠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TLB -&gt; </a:t>
            </a:r>
            <a:r>
              <a:rPr lang="ko-KR" altLang="en-US" sz="1600" b="1" dirty="0" smtClean="0"/>
              <a:t>페이지 테이블 일부 내용만 저장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TLB</a:t>
            </a:r>
            <a:r>
              <a:rPr lang="ko-KR" altLang="en-US" sz="1600" b="1" dirty="0" smtClean="0"/>
              <a:t>에 접근하고자 하는 페이지 번호가 없을 경우 메모리 내의 페이지 테이블에 접근</a:t>
            </a:r>
            <a:endParaRPr lang="en-US" altLang="ko-KR" sz="1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90" y="1549658"/>
            <a:ext cx="7672398" cy="27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3-3.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페이지 교체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23351" y="1441658"/>
            <a:ext cx="10752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페이징</a:t>
            </a:r>
            <a:r>
              <a:rPr lang="ko-KR" altLang="en-US" sz="1600" b="1" dirty="0" smtClean="0"/>
              <a:t> 기법을 통해서 메모리 관리 </a:t>
            </a:r>
            <a:r>
              <a:rPr lang="en-US" altLang="ko-KR" sz="1600" b="1" dirty="0" smtClean="0"/>
              <a:t>OK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모든 페이지를 프레임에 할당하면 앞에서 언급했던 프로세스 전체를 메모리에 적재하는 거랑 차이는</a:t>
            </a:r>
            <a:r>
              <a:rPr lang="en-US" altLang="ko-KR" sz="1600" b="1" dirty="0" smtClean="0"/>
              <a:t>?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요구 </a:t>
            </a:r>
            <a:r>
              <a:rPr lang="ko-KR" altLang="en-US" sz="1600" b="1" dirty="0" err="1" smtClean="0"/>
              <a:t>페이징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메모리에 모든 페이지 적재 </a:t>
            </a:r>
            <a:r>
              <a:rPr lang="en-US" altLang="ko-KR" sz="1600" b="1" dirty="0" smtClean="0"/>
              <a:t>x -&gt; </a:t>
            </a:r>
            <a:r>
              <a:rPr lang="ko-KR" altLang="en-US" sz="1600" b="1" dirty="0" smtClean="0"/>
              <a:t>필요한 페이지만 적재하는 기법 사용</a:t>
            </a:r>
            <a:endParaRPr lang="en-US" altLang="ko-KR" sz="1600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CPU -&gt; </a:t>
            </a:r>
            <a:r>
              <a:rPr lang="ko-KR" altLang="en-US" sz="1600" b="1" dirty="0" smtClean="0"/>
              <a:t>특정 페이지 접근 명령 실행</a:t>
            </a:r>
            <a:endParaRPr lang="en-US" altLang="ko-KR" sz="1600" b="1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해당 페이지 메모리 존재 </a:t>
            </a:r>
            <a:r>
              <a:rPr lang="en-US" altLang="ko-KR" sz="1600" b="1" dirty="0" smtClean="0"/>
              <a:t>o -&gt; </a:t>
            </a:r>
            <a:r>
              <a:rPr lang="ko-KR" altLang="en-US" sz="1600" b="1" dirty="0" smtClean="0"/>
              <a:t>해당 프레임 접근</a:t>
            </a:r>
            <a:endParaRPr lang="en-US" altLang="ko-KR" sz="1600" b="1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해당 페이지 메모리 존재 </a:t>
            </a:r>
            <a:r>
              <a:rPr lang="en-US" altLang="ko-KR" sz="1600" b="1" dirty="0" smtClean="0"/>
              <a:t>x -&gt; </a:t>
            </a:r>
            <a:r>
              <a:rPr lang="ko-KR" altLang="en-US" sz="1600" b="1" dirty="0" smtClean="0"/>
              <a:t>페이지 폴트 발생 </a:t>
            </a:r>
            <a:r>
              <a:rPr lang="en-US" altLang="ko-KR" sz="1600" b="1" dirty="0" smtClean="0"/>
              <a:t>-&gt; </a:t>
            </a:r>
            <a:r>
              <a:rPr lang="ko-KR" altLang="en-US" sz="1600" b="1" dirty="0" smtClean="0"/>
              <a:t>페이지를 메모리에 적재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665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3-3.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페이지 교체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5122" name="Picture 2" descr="https://user-images.githubusercontent.com/34755287/54821891-d9191700-4ce6-11e9-98a4-425903e143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55" y="1441658"/>
            <a:ext cx="90487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3-4.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페이지 교체 알고리즘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FIFO </a:t>
            </a:r>
            <a:r>
              <a:rPr lang="ko-KR" altLang="en-US" sz="2000" b="1" dirty="0" smtClean="0"/>
              <a:t>페이지 교체 알고리즘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메모리에 가장 먼저 올라온 페이지부터 페이지 아웃하는 방식</a:t>
            </a:r>
            <a:endParaRPr lang="en-US" altLang="ko-KR" sz="16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</p:txBody>
      </p:sp>
      <p:pic>
        <p:nvPicPr>
          <p:cNvPr id="9218" name="Picture 2" descr="https://velog.velcdn.com/images/oeckikek/post/74e11eac-a689-40e0-ae4e-9e4bb07a19f5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19" y="3053194"/>
            <a:ext cx="7369763" cy="31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3-4.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페이지 교체 알고리즘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최적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페이지 교체 알고리즘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앞으로 사용 빈도가 가장 낮은 페이지를 교체하는 방식</a:t>
            </a:r>
            <a:endParaRPr lang="en-US" altLang="ko-KR" sz="16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</p:txBody>
      </p:sp>
      <p:pic>
        <p:nvPicPr>
          <p:cNvPr id="11266" name="Picture 2" descr="https://velog.velcdn.com/images/oeckikek/post/cf0513ce-b861-4f95-afcf-c65c8e9ddf1f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22" y="3129308"/>
            <a:ext cx="7393957" cy="31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3-4.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페이지 교체 알고리즘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LRU </a:t>
            </a:r>
            <a:r>
              <a:rPr lang="ko-KR" altLang="en-US" sz="2000" b="1" dirty="0" smtClean="0"/>
              <a:t>페이지 교체 알고리즘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가장 오랫동안 사용되지 않은 페이지를 교체하는 방식</a:t>
            </a:r>
            <a:endParaRPr lang="en-US" altLang="ko-KR" sz="16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</p:txBody>
      </p:sp>
      <p:pic>
        <p:nvPicPr>
          <p:cNvPr id="10242" name="Picture 2" descr="https://velog.velcdn.com/images/oeckikek/post/562a37ec-28cc-4c48-bf52-e1f1575f498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04" y="3291840"/>
            <a:ext cx="7335993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메모리 관리 방법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87685"/>
            <a:ext cx="10798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운영체제가 메모리를 관리하는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가지</a:t>
            </a:r>
            <a:r>
              <a:rPr lang="ko-KR" altLang="en-US" sz="2400" b="1" dirty="0" smtClean="0"/>
              <a:t> 방식</a:t>
            </a:r>
            <a:endParaRPr lang="en-US" altLang="ko-KR" sz="2400" b="1" dirty="0" smtClean="0"/>
          </a:p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스와핑 기법을 통한 메모리 관리</a:t>
            </a:r>
            <a:endParaRPr lang="en-US" altLang="ko-KR" sz="2400" b="1" dirty="0"/>
          </a:p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페이징</a:t>
            </a:r>
            <a:r>
              <a:rPr lang="ko-KR" altLang="en-US" sz="2400" b="1" dirty="0" smtClean="0"/>
              <a:t> 기법을 통한 메모리 관리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2-1.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연속 메모리 할당이란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?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849862"/>
            <a:ext cx="10798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연속적인 메모리 공간에 프로세스를 할당하는 방식 </a:t>
            </a:r>
            <a:endParaRPr lang="en-US" altLang="ko-KR" sz="2400" b="1" dirty="0" smtClean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80" y="2942220"/>
            <a:ext cx="4381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2-2.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스와핑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(Swapping)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사용되지 않는 일부 프로세스를 보조기억장치로 내보내고 실행할 프로세스를 메모리로 보내는 메모리 관리 기법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스왑</a:t>
            </a:r>
            <a:r>
              <a:rPr lang="ko-KR" altLang="en-US" sz="1600" b="1" dirty="0" smtClean="0"/>
              <a:t> 영역</a:t>
            </a:r>
            <a:r>
              <a:rPr lang="en-US" altLang="ko-KR" sz="1600" b="1" dirty="0" smtClean="0"/>
              <a:t>(Swap Space) : </a:t>
            </a:r>
            <a:r>
              <a:rPr lang="ko-KR" altLang="en-US" sz="1600" b="1" dirty="0" smtClean="0"/>
              <a:t>프로세스들이 이동하는 보조기억장치의 일부 영역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스왑</a:t>
            </a:r>
            <a:r>
              <a:rPr lang="ko-KR" altLang="en-US" sz="1600" b="1" dirty="0" smtClean="0"/>
              <a:t> 아웃</a:t>
            </a:r>
            <a:r>
              <a:rPr lang="en-US" altLang="ko-KR" sz="1600" b="1" dirty="0"/>
              <a:t>(Swap-Out</a:t>
            </a:r>
            <a:r>
              <a:rPr lang="en-US" altLang="ko-KR" sz="1600" b="1" dirty="0" smtClean="0"/>
              <a:t>) : </a:t>
            </a:r>
            <a:r>
              <a:rPr lang="ko-KR" altLang="en-US" sz="1600" b="1" dirty="0" smtClean="0"/>
              <a:t>현재 실행되지 않는 프로세스 메모리 </a:t>
            </a:r>
            <a:r>
              <a:rPr lang="en-US" altLang="ko-KR" sz="1600" b="1" dirty="0" smtClean="0"/>
              <a:t>=&gt; </a:t>
            </a:r>
            <a:r>
              <a:rPr lang="ko-KR" altLang="en-US" sz="1600" b="1" dirty="0" err="1" smtClean="0"/>
              <a:t>스왑</a:t>
            </a:r>
            <a:r>
              <a:rPr lang="ko-KR" altLang="en-US" sz="1600" b="1" dirty="0" smtClean="0"/>
              <a:t> 영역 이동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스왑</a:t>
            </a:r>
            <a:r>
              <a:rPr lang="ko-KR" altLang="en-US" sz="1600" b="1" dirty="0" smtClean="0"/>
              <a:t> 인</a:t>
            </a:r>
            <a:r>
              <a:rPr lang="en-US" altLang="ko-KR" sz="1600" b="1" dirty="0" smtClean="0"/>
              <a:t>(Swap-In) : </a:t>
            </a:r>
            <a:r>
              <a:rPr lang="ko-KR" altLang="en-US" sz="1600" b="1" dirty="0" err="1" smtClean="0"/>
              <a:t>스왑</a:t>
            </a:r>
            <a:r>
              <a:rPr lang="ko-KR" altLang="en-US" sz="1600" b="1" dirty="0" smtClean="0"/>
              <a:t> 영역 </a:t>
            </a:r>
            <a:r>
              <a:rPr lang="en-US" altLang="ko-KR" sz="1600" b="1" dirty="0" smtClean="0"/>
              <a:t>=&gt; </a:t>
            </a:r>
            <a:r>
              <a:rPr lang="ko-KR" altLang="en-US" sz="1600" b="1" dirty="0" smtClean="0"/>
              <a:t>메모리 이동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pic>
        <p:nvPicPr>
          <p:cNvPr id="1028" name="Picture 4" descr="https://velog.velcdn.com/images/oeckikek/post/95584207-c916-43e7-a4ed-6685b56da8f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33" y="3353860"/>
            <a:ext cx="7037933" cy="302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2-3.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연속 메모리 할당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가지 방식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5" y="1574055"/>
            <a:ext cx="2538547" cy="37557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627" y="1549659"/>
            <a:ext cx="2532169" cy="3755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1674475" y="5305427"/>
            <a:ext cx="143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최초 적합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  <a:endParaRPr lang="ko-KR" altLang="en-US" sz="1600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94" y="1574054"/>
            <a:ext cx="2610620" cy="37557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5146923" y="5305426"/>
            <a:ext cx="143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최적 적합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  <a:endParaRPr lang="ko-KR" altLang="en-US" sz="1600" b="1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673470" y="5289603"/>
            <a:ext cx="1433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최악 적합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  <a:endParaRPr lang="ko-KR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326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2-4.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연속 메모리 할당</a:t>
            </a:r>
            <a:r>
              <a:rPr lang="en-US" altLang="ko-KR" sz="36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문제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3078" name="Picture 6" descr="https://t1.daumcdn.net/cfile/tistory/2216D94E5908180A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9" y="2383723"/>
            <a:ext cx="6042988" cy="40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816945" y="1441658"/>
            <a:ext cx="10752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외부 단편화 현상 발생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메모리의 빈 공간이 존재하는데 사이즈가 작은 </a:t>
            </a:r>
            <a:r>
              <a:rPr lang="ko-KR" altLang="en-US" sz="1600" b="1" dirty="0">
                <a:solidFill>
                  <a:srgbClr val="FF0000"/>
                </a:solidFill>
              </a:rPr>
              <a:t>빈 공간이 많아 다른 프로세스를 적재할 수 없는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현상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471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3-1. </a:t>
            </a:r>
            <a:r>
              <a:rPr lang="ko-KR" altLang="en-US" sz="3600" b="1" dirty="0" err="1" smtClean="0">
                <a:solidFill>
                  <a:schemeClr val="accent6"/>
                </a:solidFill>
                <a:latin typeface="+mj-lt"/>
              </a:rPr>
              <a:t>페이징을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 통한 메모리 관리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0986" y="1887685"/>
            <a:ext cx="10752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페이징이란</a:t>
            </a:r>
            <a:r>
              <a:rPr lang="en-US" altLang="ko-KR" b="1" dirty="0" smtClean="0"/>
              <a:t>?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프로세스를 페이지라는 일정한 단위로 나눔</a:t>
            </a:r>
            <a:endParaRPr lang="en-US" altLang="ko-KR" b="1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메모리 공간을 프레임이라는 일정한 단위로 나눔</a:t>
            </a:r>
            <a:endParaRPr lang="en-US" altLang="ko-KR" b="1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페이지를 프레임에 할당하는 메모리 관리 기법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0" y="1995685"/>
            <a:ext cx="5334901" cy="34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3-2.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페이지 테이블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5679"/>
            <a:ext cx="10752757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의문점 발생</a:t>
            </a:r>
            <a:r>
              <a:rPr lang="en-US" altLang="ko-KR" sz="1600" b="1" dirty="0" smtClean="0"/>
              <a:t>?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프로세스가 메모리에 불연속적으로 배치</a:t>
            </a:r>
            <a:r>
              <a:rPr lang="en-US" altLang="ko-KR" sz="1600" b="1" dirty="0"/>
              <a:t>, CPU</a:t>
            </a:r>
            <a:r>
              <a:rPr lang="ko-KR" altLang="en-US" sz="1600" b="1" dirty="0"/>
              <a:t> 입장에서 이를 순차적으로 실행 </a:t>
            </a:r>
            <a:r>
              <a:rPr lang="en-US" altLang="ko-KR" sz="1600" b="1" dirty="0" smtClean="0"/>
              <a:t>X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해결 방법</a:t>
            </a:r>
            <a:endParaRPr lang="en-US" altLang="ko-KR" sz="1600" b="1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페이지 테이블 이용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-&gt; </a:t>
            </a:r>
            <a:r>
              <a:rPr lang="ko-KR" altLang="en-US" sz="1600" b="1" dirty="0" smtClean="0"/>
              <a:t>페이지 번호와 프레임 번호를 짝지어주는 이정표</a:t>
            </a:r>
            <a:endParaRPr lang="en-US" altLang="ko-KR" sz="1600" b="1" dirty="0" smtClean="0"/>
          </a:p>
        </p:txBody>
      </p:sp>
      <p:pic>
        <p:nvPicPr>
          <p:cNvPr id="2050" name="Picture 2" descr="https://velog.velcdn.com/images/dodo4723/post/59e912bf-1a52-436b-975f-ee356a9b0f24/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54" y="3891028"/>
            <a:ext cx="5176797" cy="24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3-2.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페이지 테이블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7" name="Picture 2" descr="https://velog.velcdn.com/images/dodo4723/post/7e3c5c92-c70c-4128-aef5-39a13804146a/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67" y="1441658"/>
            <a:ext cx="79343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613235" y="4418243"/>
            <a:ext cx="107527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페이지 테이블 </a:t>
            </a:r>
            <a:r>
              <a:rPr lang="en-US" altLang="ko-KR" sz="1600" b="1" dirty="0" smtClean="0"/>
              <a:t>-&gt; </a:t>
            </a:r>
            <a:r>
              <a:rPr lang="ko-KR" altLang="en-US" sz="1600" b="1" dirty="0" smtClean="0"/>
              <a:t>메모리 존재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메모리 접근 시간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배 증가 </a:t>
            </a:r>
            <a:endParaRPr lang="en-US" altLang="ko-KR" sz="1600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메모리에 있는 페이지 테이블을 보기 위해 접근</a:t>
            </a:r>
            <a:endParaRPr lang="en-US" altLang="ko-KR" sz="1600" b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그렇게 </a:t>
            </a:r>
            <a:r>
              <a:rPr lang="ko-KR" altLang="en-US" sz="1600" b="1" dirty="0" err="1" smtClean="0"/>
              <a:t>알게된</a:t>
            </a:r>
            <a:r>
              <a:rPr lang="ko-KR" altLang="en-US" sz="1600" b="1" dirty="0" smtClean="0"/>
              <a:t> 프레임에 접근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332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384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1074</cp:revision>
  <dcterms:created xsi:type="dcterms:W3CDTF">2022-09-19T04:37:52Z</dcterms:created>
  <dcterms:modified xsi:type="dcterms:W3CDTF">2023-05-04T12:50:15Z</dcterms:modified>
</cp:coreProperties>
</file>