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42" d="100"/>
          <a:sy n="42" d="100"/>
        </p:scale>
        <p:origin x="66" y="16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80DC-249B-2818-D50E-FB25749C9A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D200767-6A71-4496-DE43-4B7507C1D5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D8CBCC-EE41-161F-02F0-AC3E8C3C7A7A}"/>
              </a:ext>
            </a:extLst>
          </p:cNvPr>
          <p:cNvSpPr>
            <a:spLocks noGrp="1"/>
          </p:cNvSpPr>
          <p:nvPr>
            <p:ph type="dt" sz="half" idx="10"/>
          </p:nvPr>
        </p:nvSpPr>
        <p:spPr/>
        <p:txBody>
          <a:bodyPr/>
          <a:lstStyle/>
          <a:p>
            <a:fld id="{704F6896-561E-4FA0-BE7F-9BCCED503709}" type="datetimeFigureOut">
              <a:rPr lang="en-IN" smtClean="0"/>
              <a:t>01-05-2023</a:t>
            </a:fld>
            <a:endParaRPr lang="en-IN"/>
          </a:p>
        </p:txBody>
      </p:sp>
      <p:sp>
        <p:nvSpPr>
          <p:cNvPr id="5" name="Footer Placeholder 4">
            <a:extLst>
              <a:ext uri="{FF2B5EF4-FFF2-40B4-BE49-F238E27FC236}">
                <a16:creationId xmlns:a16="http://schemas.microsoft.com/office/drawing/2014/main" id="{69BA44BD-AB10-690D-FBBC-AB6D43F9BF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7C4049-1379-69B9-ABBA-C4C6F820AE5C}"/>
              </a:ext>
            </a:extLst>
          </p:cNvPr>
          <p:cNvSpPr>
            <a:spLocks noGrp="1"/>
          </p:cNvSpPr>
          <p:nvPr>
            <p:ph type="sldNum" sz="quarter" idx="12"/>
          </p:nvPr>
        </p:nvSpPr>
        <p:spPr/>
        <p:txBody>
          <a:bodyPr/>
          <a:lstStyle/>
          <a:p>
            <a:fld id="{FA5CDD0B-A3DD-4823-B326-CA69B4863DA6}" type="slidenum">
              <a:rPr lang="en-IN" smtClean="0"/>
              <a:t>‹#›</a:t>
            </a:fld>
            <a:endParaRPr lang="en-IN"/>
          </a:p>
        </p:txBody>
      </p:sp>
    </p:spTree>
    <p:extLst>
      <p:ext uri="{BB962C8B-B14F-4D97-AF65-F5344CB8AC3E}">
        <p14:creationId xmlns:p14="http://schemas.microsoft.com/office/powerpoint/2010/main" val="2047142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5059C-BF0B-494C-7BD5-5B2DFC430D1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B5C285-AC10-5BF2-C7A5-E5BF2C6C93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199BC1-54E8-117B-49B6-9802820CB1DF}"/>
              </a:ext>
            </a:extLst>
          </p:cNvPr>
          <p:cNvSpPr>
            <a:spLocks noGrp="1"/>
          </p:cNvSpPr>
          <p:nvPr>
            <p:ph type="dt" sz="half" idx="10"/>
          </p:nvPr>
        </p:nvSpPr>
        <p:spPr/>
        <p:txBody>
          <a:bodyPr/>
          <a:lstStyle/>
          <a:p>
            <a:fld id="{704F6896-561E-4FA0-BE7F-9BCCED503709}" type="datetimeFigureOut">
              <a:rPr lang="en-IN" smtClean="0"/>
              <a:t>01-05-2023</a:t>
            </a:fld>
            <a:endParaRPr lang="en-IN"/>
          </a:p>
        </p:txBody>
      </p:sp>
      <p:sp>
        <p:nvSpPr>
          <p:cNvPr id="5" name="Footer Placeholder 4">
            <a:extLst>
              <a:ext uri="{FF2B5EF4-FFF2-40B4-BE49-F238E27FC236}">
                <a16:creationId xmlns:a16="http://schemas.microsoft.com/office/drawing/2014/main" id="{94D3B04B-839E-11C7-504F-F6257E71AF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D2EC86-E213-A951-90DD-61F87CF151F7}"/>
              </a:ext>
            </a:extLst>
          </p:cNvPr>
          <p:cNvSpPr>
            <a:spLocks noGrp="1"/>
          </p:cNvSpPr>
          <p:nvPr>
            <p:ph type="sldNum" sz="quarter" idx="12"/>
          </p:nvPr>
        </p:nvSpPr>
        <p:spPr/>
        <p:txBody>
          <a:bodyPr/>
          <a:lstStyle/>
          <a:p>
            <a:fld id="{FA5CDD0B-A3DD-4823-B326-CA69B4863DA6}" type="slidenum">
              <a:rPr lang="en-IN" smtClean="0"/>
              <a:t>‹#›</a:t>
            </a:fld>
            <a:endParaRPr lang="en-IN"/>
          </a:p>
        </p:txBody>
      </p:sp>
    </p:spTree>
    <p:extLst>
      <p:ext uri="{BB962C8B-B14F-4D97-AF65-F5344CB8AC3E}">
        <p14:creationId xmlns:p14="http://schemas.microsoft.com/office/powerpoint/2010/main" val="577800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068CBD-D215-900B-B62A-00EC6322D2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29D962-EB38-2479-EC0A-E71E1DD6B8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A341BF-3316-C8C8-F555-11A7E949C732}"/>
              </a:ext>
            </a:extLst>
          </p:cNvPr>
          <p:cNvSpPr>
            <a:spLocks noGrp="1"/>
          </p:cNvSpPr>
          <p:nvPr>
            <p:ph type="dt" sz="half" idx="10"/>
          </p:nvPr>
        </p:nvSpPr>
        <p:spPr/>
        <p:txBody>
          <a:bodyPr/>
          <a:lstStyle/>
          <a:p>
            <a:fld id="{704F6896-561E-4FA0-BE7F-9BCCED503709}" type="datetimeFigureOut">
              <a:rPr lang="en-IN" smtClean="0"/>
              <a:t>01-05-2023</a:t>
            </a:fld>
            <a:endParaRPr lang="en-IN"/>
          </a:p>
        </p:txBody>
      </p:sp>
      <p:sp>
        <p:nvSpPr>
          <p:cNvPr id="5" name="Footer Placeholder 4">
            <a:extLst>
              <a:ext uri="{FF2B5EF4-FFF2-40B4-BE49-F238E27FC236}">
                <a16:creationId xmlns:a16="http://schemas.microsoft.com/office/drawing/2014/main" id="{8F9A857F-AC13-7D28-1F81-62AA34CFF1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184E0E-D75D-5AF7-BAC4-A46D7378E9DF}"/>
              </a:ext>
            </a:extLst>
          </p:cNvPr>
          <p:cNvSpPr>
            <a:spLocks noGrp="1"/>
          </p:cNvSpPr>
          <p:nvPr>
            <p:ph type="sldNum" sz="quarter" idx="12"/>
          </p:nvPr>
        </p:nvSpPr>
        <p:spPr/>
        <p:txBody>
          <a:bodyPr/>
          <a:lstStyle/>
          <a:p>
            <a:fld id="{FA5CDD0B-A3DD-4823-B326-CA69B4863DA6}" type="slidenum">
              <a:rPr lang="en-IN" smtClean="0"/>
              <a:t>‹#›</a:t>
            </a:fld>
            <a:endParaRPr lang="en-IN"/>
          </a:p>
        </p:txBody>
      </p:sp>
    </p:spTree>
    <p:extLst>
      <p:ext uri="{BB962C8B-B14F-4D97-AF65-F5344CB8AC3E}">
        <p14:creationId xmlns:p14="http://schemas.microsoft.com/office/powerpoint/2010/main" val="325893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DB666-52A2-3E92-C273-299FC9A317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46A72C-1D2F-9703-9AE3-EE5B2BF57C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7C36DD-9474-2542-D3A0-D8F645261B2A}"/>
              </a:ext>
            </a:extLst>
          </p:cNvPr>
          <p:cNvSpPr>
            <a:spLocks noGrp="1"/>
          </p:cNvSpPr>
          <p:nvPr>
            <p:ph type="dt" sz="half" idx="10"/>
          </p:nvPr>
        </p:nvSpPr>
        <p:spPr/>
        <p:txBody>
          <a:bodyPr/>
          <a:lstStyle/>
          <a:p>
            <a:fld id="{704F6896-561E-4FA0-BE7F-9BCCED503709}" type="datetimeFigureOut">
              <a:rPr lang="en-IN" smtClean="0"/>
              <a:t>01-05-2023</a:t>
            </a:fld>
            <a:endParaRPr lang="en-IN"/>
          </a:p>
        </p:txBody>
      </p:sp>
      <p:sp>
        <p:nvSpPr>
          <p:cNvPr id="5" name="Footer Placeholder 4">
            <a:extLst>
              <a:ext uri="{FF2B5EF4-FFF2-40B4-BE49-F238E27FC236}">
                <a16:creationId xmlns:a16="http://schemas.microsoft.com/office/drawing/2014/main" id="{143970A9-7BDA-BFAB-20D9-97FCE808A4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18115E-7BCD-3D1C-95C5-587D952048DA}"/>
              </a:ext>
            </a:extLst>
          </p:cNvPr>
          <p:cNvSpPr>
            <a:spLocks noGrp="1"/>
          </p:cNvSpPr>
          <p:nvPr>
            <p:ph type="sldNum" sz="quarter" idx="12"/>
          </p:nvPr>
        </p:nvSpPr>
        <p:spPr/>
        <p:txBody>
          <a:bodyPr/>
          <a:lstStyle/>
          <a:p>
            <a:fld id="{FA5CDD0B-A3DD-4823-B326-CA69B4863DA6}" type="slidenum">
              <a:rPr lang="en-IN" smtClean="0"/>
              <a:t>‹#›</a:t>
            </a:fld>
            <a:endParaRPr lang="en-IN"/>
          </a:p>
        </p:txBody>
      </p:sp>
    </p:spTree>
    <p:extLst>
      <p:ext uri="{BB962C8B-B14F-4D97-AF65-F5344CB8AC3E}">
        <p14:creationId xmlns:p14="http://schemas.microsoft.com/office/powerpoint/2010/main" val="2134314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66FC-8FB2-78D3-C311-506E861ADD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B497D84-7D0F-ABE8-C42C-A84C77E7BF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75D421-BF6D-886E-DDD1-0FBA013F45EC}"/>
              </a:ext>
            </a:extLst>
          </p:cNvPr>
          <p:cNvSpPr>
            <a:spLocks noGrp="1"/>
          </p:cNvSpPr>
          <p:nvPr>
            <p:ph type="dt" sz="half" idx="10"/>
          </p:nvPr>
        </p:nvSpPr>
        <p:spPr/>
        <p:txBody>
          <a:bodyPr/>
          <a:lstStyle/>
          <a:p>
            <a:fld id="{704F6896-561E-4FA0-BE7F-9BCCED503709}" type="datetimeFigureOut">
              <a:rPr lang="en-IN" smtClean="0"/>
              <a:t>01-05-2023</a:t>
            </a:fld>
            <a:endParaRPr lang="en-IN"/>
          </a:p>
        </p:txBody>
      </p:sp>
      <p:sp>
        <p:nvSpPr>
          <p:cNvPr id="5" name="Footer Placeholder 4">
            <a:extLst>
              <a:ext uri="{FF2B5EF4-FFF2-40B4-BE49-F238E27FC236}">
                <a16:creationId xmlns:a16="http://schemas.microsoft.com/office/drawing/2014/main" id="{9FF56A83-82DD-DE7F-F429-7E724005A7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379C8C-23F9-EFCF-3F92-7EDDD6A4EC96}"/>
              </a:ext>
            </a:extLst>
          </p:cNvPr>
          <p:cNvSpPr>
            <a:spLocks noGrp="1"/>
          </p:cNvSpPr>
          <p:nvPr>
            <p:ph type="sldNum" sz="quarter" idx="12"/>
          </p:nvPr>
        </p:nvSpPr>
        <p:spPr/>
        <p:txBody>
          <a:bodyPr/>
          <a:lstStyle/>
          <a:p>
            <a:fld id="{FA5CDD0B-A3DD-4823-B326-CA69B4863DA6}" type="slidenum">
              <a:rPr lang="en-IN" smtClean="0"/>
              <a:t>‹#›</a:t>
            </a:fld>
            <a:endParaRPr lang="en-IN"/>
          </a:p>
        </p:txBody>
      </p:sp>
    </p:spTree>
    <p:extLst>
      <p:ext uri="{BB962C8B-B14F-4D97-AF65-F5344CB8AC3E}">
        <p14:creationId xmlns:p14="http://schemas.microsoft.com/office/powerpoint/2010/main" val="1314317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EDA41-2401-ACCE-7EE5-A909035D04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CCC6C6-EC09-57D7-AB82-BBCD8D4302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24583DE-5BED-203F-1D6D-ABA3B5C05D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C568CA-786E-6C4B-7E88-43B6B1D3E833}"/>
              </a:ext>
            </a:extLst>
          </p:cNvPr>
          <p:cNvSpPr>
            <a:spLocks noGrp="1"/>
          </p:cNvSpPr>
          <p:nvPr>
            <p:ph type="dt" sz="half" idx="10"/>
          </p:nvPr>
        </p:nvSpPr>
        <p:spPr/>
        <p:txBody>
          <a:bodyPr/>
          <a:lstStyle/>
          <a:p>
            <a:fld id="{704F6896-561E-4FA0-BE7F-9BCCED503709}" type="datetimeFigureOut">
              <a:rPr lang="en-IN" smtClean="0"/>
              <a:t>01-05-2023</a:t>
            </a:fld>
            <a:endParaRPr lang="en-IN"/>
          </a:p>
        </p:txBody>
      </p:sp>
      <p:sp>
        <p:nvSpPr>
          <p:cNvPr id="6" name="Footer Placeholder 5">
            <a:extLst>
              <a:ext uri="{FF2B5EF4-FFF2-40B4-BE49-F238E27FC236}">
                <a16:creationId xmlns:a16="http://schemas.microsoft.com/office/drawing/2014/main" id="{4A598E06-526D-9672-9978-80B3F4ECCC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976745-A6D7-CA43-535D-D3CE2E0DD4E4}"/>
              </a:ext>
            </a:extLst>
          </p:cNvPr>
          <p:cNvSpPr>
            <a:spLocks noGrp="1"/>
          </p:cNvSpPr>
          <p:nvPr>
            <p:ph type="sldNum" sz="quarter" idx="12"/>
          </p:nvPr>
        </p:nvSpPr>
        <p:spPr/>
        <p:txBody>
          <a:bodyPr/>
          <a:lstStyle/>
          <a:p>
            <a:fld id="{FA5CDD0B-A3DD-4823-B326-CA69B4863DA6}" type="slidenum">
              <a:rPr lang="en-IN" smtClean="0"/>
              <a:t>‹#›</a:t>
            </a:fld>
            <a:endParaRPr lang="en-IN"/>
          </a:p>
        </p:txBody>
      </p:sp>
    </p:spTree>
    <p:extLst>
      <p:ext uri="{BB962C8B-B14F-4D97-AF65-F5344CB8AC3E}">
        <p14:creationId xmlns:p14="http://schemas.microsoft.com/office/powerpoint/2010/main" val="1580456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FB453-443F-6454-3148-D628533299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F8F339-8677-54C0-56FF-7767480C78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1A49A1-4F88-9325-A0C5-1610ABF867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0B57E4-3FC5-7491-98F0-8FFECE93A5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06F826-0AF0-2DFD-03ED-9DEB8768A6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50CE23D-A6CA-F453-348E-7CADDBB8F73E}"/>
              </a:ext>
            </a:extLst>
          </p:cNvPr>
          <p:cNvSpPr>
            <a:spLocks noGrp="1"/>
          </p:cNvSpPr>
          <p:nvPr>
            <p:ph type="dt" sz="half" idx="10"/>
          </p:nvPr>
        </p:nvSpPr>
        <p:spPr/>
        <p:txBody>
          <a:bodyPr/>
          <a:lstStyle/>
          <a:p>
            <a:fld id="{704F6896-561E-4FA0-BE7F-9BCCED503709}" type="datetimeFigureOut">
              <a:rPr lang="en-IN" smtClean="0"/>
              <a:t>01-05-2023</a:t>
            </a:fld>
            <a:endParaRPr lang="en-IN"/>
          </a:p>
        </p:txBody>
      </p:sp>
      <p:sp>
        <p:nvSpPr>
          <p:cNvPr id="8" name="Footer Placeholder 7">
            <a:extLst>
              <a:ext uri="{FF2B5EF4-FFF2-40B4-BE49-F238E27FC236}">
                <a16:creationId xmlns:a16="http://schemas.microsoft.com/office/drawing/2014/main" id="{3B871A67-B82F-DAE4-133B-4B73CAFA3FC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887CCC8-398E-ABE7-E52E-E08735E12406}"/>
              </a:ext>
            </a:extLst>
          </p:cNvPr>
          <p:cNvSpPr>
            <a:spLocks noGrp="1"/>
          </p:cNvSpPr>
          <p:nvPr>
            <p:ph type="sldNum" sz="quarter" idx="12"/>
          </p:nvPr>
        </p:nvSpPr>
        <p:spPr/>
        <p:txBody>
          <a:bodyPr/>
          <a:lstStyle/>
          <a:p>
            <a:fld id="{FA5CDD0B-A3DD-4823-B326-CA69B4863DA6}" type="slidenum">
              <a:rPr lang="en-IN" smtClean="0"/>
              <a:t>‹#›</a:t>
            </a:fld>
            <a:endParaRPr lang="en-IN"/>
          </a:p>
        </p:txBody>
      </p:sp>
    </p:spTree>
    <p:extLst>
      <p:ext uri="{BB962C8B-B14F-4D97-AF65-F5344CB8AC3E}">
        <p14:creationId xmlns:p14="http://schemas.microsoft.com/office/powerpoint/2010/main" val="173730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E92F0-7C27-8917-75E8-9F9A7C28393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D3BDA5D-C9EB-90C7-FB03-9EE34D0B61A3}"/>
              </a:ext>
            </a:extLst>
          </p:cNvPr>
          <p:cNvSpPr>
            <a:spLocks noGrp="1"/>
          </p:cNvSpPr>
          <p:nvPr>
            <p:ph type="dt" sz="half" idx="10"/>
          </p:nvPr>
        </p:nvSpPr>
        <p:spPr/>
        <p:txBody>
          <a:bodyPr/>
          <a:lstStyle/>
          <a:p>
            <a:fld id="{704F6896-561E-4FA0-BE7F-9BCCED503709}" type="datetimeFigureOut">
              <a:rPr lang="en-IN" smtClean="0"/>
              <a:t>01-05-2023</a:t>
            </a:fld>
            <a:endParaRPr lang="en-IN"/>
          </a:p>
        </p:txBody>
      </p:sp>
      <p:sp>
        <p:nvSpPr>
          <p:cNvPr id="4" name="Footer Placeholder 3">
            <a:extLst>
              <a:ext uri="{FF2B5EF4-FFF2-40B4-BE49-F238E27FC236}">
                <a16:creationId xmlns:a16="http://schemas.microsoft.com/office/drawing/2014/main" id="{E062B5DD-733B-ABAB-8A77-5C69995F55E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FCB69CC-CB8B-AE83-4F85-15302614B8DF}"/>
              </a:ext>
            </a:extLst>
          </p:cNvPr>
          <p:cNvSpPr>
            <a:spLocks noGrp="1"/>
          </p:cNvSpPr>
          <p:nvPr>
            <p:ph type="sldNum" sz="quarter" idx="12"/>
          </p:nvPr>
        </p:nvSpPr>
        <p:spPr/>
        <p:txBody>
          <a:bodyPr/>
          <a:lstStyle/>
          <a:p>
            <a:fld id="{FA5CDD0B-A3DD-4823-B326-CA69B4863DA6}" type="slidenum">
              <a:rPr lang="en-IN" smtClean="0"/>
              <a:t>‹#›</a:t>
            </a:fld>
            <a:endParaRPr lang="en-IN"/>
          </a:p>
        </p:txBody>
      </p:sp>
    </p:spTree>
    <p:extLst>
      <p:ext uri="{BB962C8B-B14F-4D97-AF65-F5344CB8AC3E}">
        <p14:creationId xmlns:p14="http://schemas.microsoft.com/office/powerpoint/2010/main" val="1868234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327BF8-79C4-4B9C-83B5-0AE481C3CDEB}"/>
              </a:ext>
            </a:extLst>
          </p:cNvPr>
          <p:cNvSpPr>
            <a:spLocks noGrp="1"/>
          </p:cNvSpPr>
          <p:nvPr>
            <p:ph type="dt" sz="half" idx="10"/>
          </p:nvPr>
        </p:nvSpPr>
        <p:spPr/>
        <p:txBody>
          <a:bodyPr/>
          <a:lstStyle/>
          <a:p>
            <a:fld id="{704F6896-561E-4FA0-BE7F-9BCCED503709}" type="datetimeFigureOut">
              <a:rPr lang="en-IN" smtClean="0"/>
              <a:t>01-05-2023</a:t>
            </a:fld>
            <a:endParaRPr lang="en-IN"/>
          </a:p>
        </p:txBody>
      </p:sp>
      <p:sp>
        <p:nvSpPr>
          <p:cNvPr id="3" name="Footer Placeholder 2">
            <a:extLst>
              <a:ext uri="{FF2B5EF4-FFF2-40B4-BE49-F238E27FC236}">
                <a16:creationId xmlns:a16="http://schemas.microsoft.com/office/drawing/2014/main" id="{2D2000A4-49B3-C492-5F01-D8FFA10F044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AF0F1DA-F8FE-26F2-DEC7-9F74A2F25519}"/>
              </a:ext>
            </a:extLst>
          </p:cNvPr>
          <p:cNvSpPr>
            <a:spLocks noGrp="1"/>
          </p:cNvSpPr>
          <p:nvPr>
            <p:ph type="sldNum" sz="quarter" idx="12"/>
          </p:nvPr>
        </p:nvSpPr>
        <p:spPr/>
        <p:txBody>
          <a:bodyPr/>
          <a:lstStyle/>
          <a:p>
            <a:fld id="{FA5CDD0B-A3DD-4823-B326-CA69B4863DA6}" type="slidenum">
              <a:rPr lang="en-IN" smtClean="0"/>
              <a:t>‹#›</a:t>
            </a:fld>
            <a:endParaRPr lang="en-IN"/>
          </a:p>
        </p:txBody>
      </p:sp>
    </p:spTree>
    <p:extLst>
      <p:ext uri="{BB962C8B-B14F-4D97-AF65-F5344CB8AC3E}">
        <p14:creationId xmlns:p14="http://schemas.microsoft.com/office/powerpoint/2010/main" val="4091979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9AB81-1102-5F13-519F-294D313DBF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70CACCF-C4EC-1F16-686C-F2363378D8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C792E1B-69F4-8D09-DBFA-AC5DAEDE19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4C5E15-30AC-A72E-8C07-BD8BCF5E5CFE}"/>
              </a:ext>
            </a:extLst>
          </p:cNvPr>
          <p:cNvSpPr>
            <a:spLocks noGrp="1"/>
          </p:cNvSpPr>
          <p:nvPr>
            <p:ph type="dt" sz="half" idx="10"/>
          </p:nvPr>
        </p:nvSpPr>
        <p:spPr/>
        <p:txBody>
          <a:bodyPr/>
          <a:lstStyle/>
          <a:p>
            <a:fld id="{704F6896-561E-4FA0-BE7F-9BCCED503709}" type="datetimeFigureOut">
              <a:rPr lang="en-IN" smtClean="0"/>
              <a:t>01-05-2023</a:t>
            </a:fld>
            <a:endParaRPr lang="en-IN"/>
          </a:p>
        </p:txBody>
      </p:sp>
      <p:sp>
        <p:nvSpPr>
          <p:cNvPr id="6" name="Footer Placeholder 5">
            <a:extLst>
              <a:ext uri="{FF2B5EF4-FFF2-40B4-BE49-F238E27FC236}">
                <a16:creationId xmlns:a16="http://schemas.microsoft.com/office/drawing/2014/main" id="{241BEFAE-58AB-0BEB-F2D3-7DBF9C2843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34CF8F-157A-B1BA-A62E-8AC0E1997ABE}"/>
              </a:ext>
            </a:extLst>
          </p:cNvPr>
          <p:cNvSpPr>
            <a:spLocks noGrp="1"/>
          </p:cNvSpPr>
          <p:nvPr>
            <p:ph type="sldNum" sz="quarter" idx="12"/>
          </p:nvPr>
        </p:nvSpPr>
        <p:spPr/>
        <p:txBody>
          <a:bodyPr/>
          <a:lstStyle/>
          <a:p>
            <a:fld id="{FA5CDD0B-A3DD-4823-B326-CA69B4863DA6}" type="slidenum">
              <a:rPr lang="en-IN" smtClean="0"/>
              <a:t>‹#›</a:t>
            </a:fld>
            <a:endParaRPr lang="en-IN"/>
          </a:p>
        </p:txBody>
      </p:sp>
    </p:spTree>
    <p:extLst>
      <p:ext uri="{BB962C8B-B14F-4D97-AF65-F5344CB8AC3E}">
        <p14:creationId xmlns:p14="http://schemas.microsoft.com/office/powerpoint/2010/main" val="585348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B3481-3B5E-F218-5143-4A1F4086B6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F29D772-4EBB-D6B7-2F88-B42B0DBDD9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1C4B2F-267B-ABF4-61B5-CD367C72CB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561571-F856-A6FD-D63E-D208A68FB947}"/>
              </a:ext>
            </a:extLst>
          </p:cNvPr>
          <p:cNvSpPr>
            <a:spLocks noGrp="1"/>
          </p:cNvSpPr>
          <p:nvPr>
            <p:ph type="dt" sz="half" idx="10"/>
          </p:nvPr>
        </p:nvSpPr>
        <p:spPr/>
        <p:txBody>
          <a:bodyPr/>
          <a:lstStyle/>
          <a:p>
            <a:fld id="{704F6896-561E-4FA0-BE7F-9BCCED503709}" type="datetimeFigureOut">
              <a:rPr lang="en-IN" smtClean="0"/>
              <a:t>01-05-2023</a:t>
            </a:fld>
            <a:endParaRPr lang="en-IN"/>
          </a:p>
        </p:txBody>
      </p:sp>
      <p:sp>
        <p:nvSpPr>
          <p:cNvPr id="6" name="Footer Placeholder 5">
            <a:extLst>
              <a:ext uri="{FF2B5EF4-FFF2-40B4-BE49-F238E27FC236}">
                <a16:creationId xmlns:a16="http://schemas.microsoft.com/office/drawing/2014/main" id="{62463A9D-3935-7467-DCA8-5A19890680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643A02-27EB-F5FA-7747-FF43A13569F2}"/>
              </a:ext>
            </a:extLst>
          </p:cNvPr>
          <p:cNvSpPr>
            <a:spLocks noGrp="1"/>
          </p:cNvSpPr>
          <p:nvPr>
            <p:ph type="sldNum" sz="quarter" idx="12"/>
          </p:nvPr>
        </p:nvSpPr>
        <p:spPr/>
        <p:txBody>
          <a:bodyPr/>
          <a:lstStyle/>
          <a:p>
            <a:fld id="{FA5CDD0B-A3DD-4823-B326-CA69B4863DA6}" type="slidenum">
              <a:rPr lang="en-IN" smtClean="0"/>
              <a:t>‹#›</a:t>
            </a:fld>
            <a:endParaRPr lang="en-IN"/>
          </a:p>
        </p:txBody>
      </p:sp>
    </p:spTree>
    <p:extLst>
      <p:ext uri="{BB962C8B-B14F-4D97-AF65-F5344CB8AC3E}">
        <p14:creationId xmlns:p14="http://schemas.microsoft.com/office/powerpoint/2010/main" val="880189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8E2CB8-985B-AAA2-54E0-2EBEA11EE6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7DBCD5-BC16-1D3B-6DEB-0FDC3F8329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56F4FD-E999-8FCA-A883-4A8FBAFF81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4F6896-561E-4FA0-BE7F-9BCCED503709}" type="datetimeFigureOut">
              <a:rPr lang="en-IN" smtClean="0"/>
              <a:t>01-05-2023</a:t>
            </a:fld>
            <a:endParaRPr lang="en-IN"/>
          </a:p>
        </p:txBody>
      </p:sp>
      <p:sp>
        <p:nvSpPr>
          <p:cNvPr id="5" name="Footer Placeholder 4">
            <a:extLst>
              <a:ext uri="{FF2B5EF4-FFF2-40B4-BE49-F238E27FC236}">
                <a16:creationId xmlns:a16="http://schemas.microsoft.com/office/drawing/2014/main" id="{B5E044D2-4998-7E2F-4F8B-5421E25BF6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1A2ECA-2DE7-47EE-599C-A83D31068A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5CDD0B-A3DD-4823-B326-CA69B4863DA6}" type="slidenum">
              <a:rPr lang="en-IN" smtClean="0"/>
              <a:t>‹#›</a:t>
            </a:fld>
            <a:endParaRPr lang="en-IN"/>
          </a:p>
        </p:txBody>
      </p:sp>
    </p:spTree>
    <p:extLst>
      <p:ext uri="{BB962C8B-B14F-4D97-AF65-F5344CB8AC3E}">
        <p14:creationId xmlns:p14="http://schemas.microsoft.com/office/powerpoint/2010/main" val="3120192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8D7EA-7360-789E-0282-492B7CB6435A}"/>
              </a:ext>
            </a:extLst>
          </p:cNvPr>
          <p:cNvSpPr>
            <a:spLocks noGrp="1"/>
          </p:cNvSpPr>
          <p:nvPr>
            <p:ph type="ctrTitle"/>
          </p:nvPr>
        </p:nvSpPr>
        <p:spPr>
          <a:xfrm>
            <a:off x="1523999" y="1122363"/>
            <a:ext cx="9282545" cy="2387600"/>
          </a:xfrm>
        </p:spPr>
        <p:txBody>
          <a:bodyPr>
            <a:normAutofit/>
          </a:bodyPr>
          <a:lstStyle/>
          <a:p>
            <a:r>
              <a:rPr lang="en-US" sz="4800" dirty="0"/>
              <a:t>Plant Leaf Disease Detection using AI</a:t>
            </a:r>
            <a:endParaRPr lang="en-IN" sz="4800" dirty="0"/>
          </a:p>
        </p:txBody>
      </p:sp>
      <p:sp>
        <p:nvSpPr>
          <p:cNvPr id="3" name="Subtitle 2">
            <a:extLst>
              <a:ext uri="{FF2B5EF4-FFF2-40B4-BE49-F238E27FC236}">
                <a16:creationId xmlns:a16="http://schemas.microsoft.com/office/drawing/2014/main" id="{C251D3BD-D391-4348-A050-B605DBC94AC9}"/>
              </a:ext>
            </a:extLst>
          </p:cNvPr>
          <p:cNvSpPr>
            <a:spLocks noGrp="1"/>
          </p:cNvSpPr>
          <p:nvPr>
            <p:ph type="subTitle" idx="1"/>
          </p:nvPr>
        </p:nvSpPr>
        <p:spPr>
          <a:xfrm>
            <a:off x="1524000" y="3602038"/>
            <a:ext cx="9282544" cy="1655762"/>
          </a:xfrm>
        </p:spPr>
        <p:txBody>
          <a:bodyPr/>
          <a:lstStyle/>
          <a:p>
            <a:endParaRPr lang="en-IN" dirty="0"/>
          </a:p>
        </p:txBody>
      </p:sp>
    </p:spTree>
    <p:extLst>
      <p:ext uri="{BB962C8B-B14F-4D97-AF65-F5344CB8AC3E}">
        <p14:creationId xmlns:p14="http://schemas.microsoft.com/office/powerpoint/2010/main" val="215340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6E69C-D2E5-3734-0189-566AB6198640}"/>
              </a:ext>
            </a:extLst>
          </p:cNvPr>
          <p:cNvSpPr>
            <a:spLocks noGrp="1"/>
          </p:cNvSpPr>
          <p:nvPr>
            <p:ph type="title"/>
          </p:nvPr>
        </p:nvSpPr>
        <p:spPr/>
        <p:txBody>
          <a:bodyPr/>
          <a:lstStyle/>
          <a:p>
            <a:r>
              <a:rPr lang="en-US" b="0" i="0" dirty="0">
                <a:solidFill>
                  <a:srgbClr val="374151"/>
                </a:solidFill>
                <a:effectLst/>
                <a:latin typeface="Söhne"/>
              </a:rPr>
              <a:t>System Architecture </a:t>
            </a:r>
            <a:endParaRPr lang="en-IN" dirty="0"/>
          </a:p>
        </p:txBody>
      </p:sp>
      <p:sp>
        <p:nvSpPr>
          <p:cNvPr id="3" name="Content Placeholder 2">
            <a:extLst>
              <a:ext uri="{FF2B5EF4-FFF2-40B4-BE49-F238E27FC236}">
                <a16:creationId xmlns:a16="http://schemas.microsoft.com/office/drawing/2014/main" id="{46CC2A50-A196-F5BF-5944-81DCD651E7CB}"/>
              </a:ext>
            </a:extLst>
          </p:cNvPr>
          <p:cNvSpPr>
            <a:spLocks noGrp="1"/>
          </p:cNvSpPr>
          <p:nvPr>
            <p:ph idx="1"/>
          </p:nvPr>
        </p:nvSpPr>
        <p:spPr/>
        <p:txBody>
          <a:bodyPr/>
          <a:lstStyle/>
          <a:p>
            <a:pPr algn="just"/>
            <a:r>
              <a:rPr lang="en-US" b="0" i="0" dirty="0">
                <a:solidFill>
                  <a:srgbClr val="374151"/>
                </a:solidFill>
                <a:effectLst/>
                <a:latin typeface="Söhne"/>
              </a:rPr>
              <a:t>Our AI-based system consists of a camera, an edge device for image processing, and a cloud-based server for deep learning model deployment. The camera captures images of plant leaves, which are sent to the edge device for processing. The processed images are then transmitted to the cloud-based server for real-time detection of plant leaf defects.</a:t>
            </a:r>
          </a:p>
          <a:p>
            <a:pPr algn="just"/>
            <a:br>
              <a:rPr lang="en-US" dirty="0"/>
            </a:br>
            <a:endParaRPr lang="en-IN" dirty="0"/>
          </a:p>
        </p:txBody>
      </p:sp>
    </p:spTree>
    <p:extLst>
      <p:ext uri="{BB962C8B-B14F-4D97-AF65-F5344CB8AC3E}">
        <p14:creationId xmlns:p14="http://schemas.microsoft.com/office/powerpoint/2010/main" val="1280476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E5EF1-9FE9-3F91-098C-C04E4F1A3B49}"/>
              </a:ext>
            </a:extLst>
          </p:cNvPr>
          <p:cNvSpPr>
            <a:spLocks noGrp="1"/>
          </p:cNvSpPr>
          <p:nvPr>
            <p:ph type="title"/>
          </p:nvPr>
        </p:nvSpPr>
        <p:spPr/>
        <p:txBody>
          <a:bodyPr/>
          <a:lstStyle/>
          <a:p>
            <a:r>
              <a:rPr lang="en-US" b="0" i="0" dirty="0">
                <a:solidFill>
                  <a:srgbClr val="374151"/>
                </a:solidFill>
                <a:effectLst/>
                <a:latin typeface="Söhne"/>
              </a:rPr>
              <a:t>Future Scope </a:t>
            </a:r>
            <a:endParaRPr lang="en-IN" dirty="0"/>
          </a:p>
        </p:txBody>
      </p:sp>
      <p:sp>
        <p:nvSpPr>
          <p:cNvPr id="3" name="Content Placeholder 2">
            <a:extLst>
              <a:ext uri="{FF2B5EF4-FFF2-40B4-BE49-F238E27FC236}">
                <a16:creationId xmlns:a16="http://schemas.microsoft.com/office/drawing/2014/main" id="{6D783553-0706-04A1-8FE2-4E7921E25C2E}"/>
              </a:ext>
            </a:extLst>
          </p:cNvPr>
          <p:cNvSpPr>
            <a:spLocks noGrp="1"/>
          </p:cNvSpPr>
          <p:nvPr>
            <p:ph idx="1"/>
          </p:nvPr>
        </p:nvSpPr>
        <p:spPr/>
        <p:txBody>
          <a:bodyPr>
            <a:normAutofit/>
          </a:bodyPr>
          <a:lstStyle/>
          <a:p>
            <a:pPr algn="just"/>
            <a:r>
              <a:rPr lang="en-US" b="0" i="0" dirty="0">
                <a:solidFill>
                  <a:srgbClr val="374151"/>
                </a:solidFill>
                <a:effectLst/>
                <a:latin typeface="Söhne"/>
              </a:rPr>
              <a:t>Our system has immense potential in the field of agriculture for detecting plant leaf defects accurately and efficiently. The system can be further improved by incorporating more advanced deep learning algorithms and enhancing its hardware components. We also plan to develop a mobile application that farmers can use to capture and analyze images of plant leaves.</a:t>
            </a:r>
          </a:p>
          <a:p>
            <a:pPr algn="just"/>
            <a:br>
              <a:rPr lang="en-US" dirty="0"/>
            </a:br>
            <a:endParaRPr lang="en-IN" dirty="0"/>
          </a:p>
        </p:txBody>
      </p:sp>
    </p:spTree>
    <p:extLst>
      <p:ext uri="{BB962C8B-B14F-4D97-AF65-F5344CB8AC3E}">
        <p14:creationId xmlns:p14="http://schemas.microsoft.com/office/powerpoint/2010/main" val="3100269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814AD-2282-8613-A004-FADA29D992A1}"/>
              </a:ext>
            </a:extLst>
          </p:cNvPr>
          <p:cNvSpPr>
            <a:spLocks noGrp="1"/>
          </p:cNvSpPr>
          <p:nvPr>
            <p:ph type="title"/>
          </p:nvPr>
        </p:nvSpPr>
        <p:spPr/>
        <p:txBody>
          <a:bodyPr/>
          <a:lstStyle/>
          <a:p>
            <a:r>
              <a:rPr kumimoji="0" lang="en-US" altLang="en-US" sz="4400" b="0" i="0" u="none" strike="noStrike" cap="none" normalizeH="0" baseline="0" dirty="0">
                <a:ln>
                  <a:noFill/>
                </a:ln>
                <a:solidFill>
                  <a:schemeClr val="tx1"/>
                </a:solidFill>
                <a:effectLst/>
                <a:latin typeface="Söhne"/>
              </a:rPr>
              <a:t>Conclusion</a:t>
            </a:r>
            <a:endParaRPr lang="en-IN" dirty="0"/>
          </a:p>
        </p:txBody>
      </p:sp>
      <p:sp>
        <p:nvSpPr>
          <p:cNvPr id="5" name="Rectangle 2">
            <a:extLst>
              <a:ext uri="{FF2B5EF4-FFF2-40B4-BE49-F238E27FC236}">
                <a16:creationId xmlns:a16="http://schemas.microsoft.com/office/drawing/2014/main" id="{EF53EFA6-B209-8C1E-1680-D1584747E721}"/>
              </a:ext>
            </a:extLst>
          </p:cNvPr>
          <p:cNvSpPr>
            <a:spLocks noGrp="1" noChangeArrowheads="1"/>
          </p:cNvSpPr>
          <p:nvPr>
            <p:ph idx="1"/>
          </p:nvPr>
        </p:nvSpPr>
        <p:spPr bwMode="auto">
          <a:xfrm>
            <a:off x="773544" y="1514764"/>
            <a:ext cx="11076711" cy="4541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Söhne"/>
              </a:rPr>
              <a:t>In conclusion, our "Plant Leaf Defect Detection Using AI Algorithms" project provides a novel and efficient solution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Söhne"/>
              </a:rPr>
            </a:br>
            <a:endParaRPr kumimoji="0" lang="en-US" altLang="en-US" sz="18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003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5204A-B3B1-7023-43DF-A8BC26E5A9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65E1BD-4146-3C25-D805-4971D0A7BBE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09876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F57F3-2C6A-5357-0EE4-E1C2C68434F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9103745-00A2-A9A4-3177-C62CA8D05A2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63888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636B4-3962-C236-A48E-6173541D20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0E3D7A5-FA2F-BA35-9DBB-BEB58B5726B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86551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9BCEA-CFF2-0320-54AD-3CE7DFA16DDB}"/>
              </a:ext>
            </a:extLst>
          </p:cNvPr>
          <p:cNvSpPr>
            <a:spLocks noGrp="1"/>
          </p:cNvSpPr>
          <p:nvPr>
            <p:ph type="title"/>
          </p:nvPr>
        </p:nvSpPr>
        <p:spPr/>
        <p:txBody>
          <a:bodyPr/>
          <a:lstStyle/>
          <a:p>
            <a:r>
              <a:rPr lang="en-US" b="0" i="0" dirty="0">
                <a:solidFill>
                  <a:srgbClr val="374151"/>
                </a:solidFill>
                <a:effectLst/>
                <a:latin typeface="Söhne"/>
              </a:rPr>
              <a:t>Introduction</a:t>
            </a:r>
            <a:endParaRPr lang="en-IN" dirty="0"/>
          </a:p>
        </p:txBody>
      </p:sp>
      <p:sp>
        <p:nvSpPr>
          <p:cNvPr id="3" name="Content Placeholder 2">
            <a:extLst>
              <a:ext uri="{FF2B5EF4-FFF2-40B4-BE49-F238E27FC236}">
                <a16:creationId xmlns:a16="http://schemas.microsoft.com/office/drawing/2014/main" id="{1E39C92A-791A-F2FE-595C-3C1FF3D774DC}"/>
              </a:ext>
            </a:extLst>
          </p:cNvPr>
          <p:cNvSpPr>
            <a:spLocks noGrp="1"/>
          </p:cNvSpPr>
          <p:nvPr>
            <p:ph idx="1"/>
          </p:nvPr>
        </p:nvSpPr>
        <p:spPr/>
        <p:txBody>
          <a:bodyPr/>
          <a:lstStyle/>
          <a:p>
            <a:pPr algn="just"/>
            <a:r>
              <a:rPr lang="en-US" b="0" i="0" dirty="0">
                <a:solidFill>
                  <a:srgbClr val="374151"/>
                </a:solidFill>
                <a:effectLst/>
                <a:latin typeface="Söhne"/>
              </a:rPr>
              <a:t>We all know that plants are crucial for our survival as they produce oxygen and provide food. However, plants can suffer from various diseases and pests that affect their growth and yield. These diseases and pests can be difficult to detect, and the traditional methods of manual inspection are time-consuming and often inaccurate. Therefore, we have developed an AI-based solution for detecting plant leaf defects.</a:t>
            </a:r>
            <a:endParaRPr lang="en-IN" dirty="0"/>
          </a:p>
        </p:txBody>
      </p:sp>
    </p:spTree>
    <p:extLst>
      <p:ext uri="{BB962C8B-B14F-4D97-AF65-F5344CB8AC3E}">
        <p14:creationId xmlns:p14="http://schemas.microsoft.com/office/powerpoint/2010/main" val="2352218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158D6-3FC3-8164-77AC-ABE8A5756C3B}"/>
              </a:ext>
            </a:extLst>
          </p:cNvPr>
          <p:cNvSpPr>
            <a:spLocks noGrp="1"/>
          </p:cNvSpPr>
          <p:nvPr>
            <p:ph type="title"/>
          </p:nvPr>
        </p:nvSpPr>
        <p:spPr/>
        <p:txBody>
          <a:bodyPr/>
          <a:lstStyle/>
          <a:p>
            <a:r>
              <a:rPr lang="en-US" b="0" i="0" dirty="0">
                <a:solidFill>
                  <a:srgbClr val="374151"/>
                </a:solidFill>
                <a:effectLst/>
                <a:latin typeface="Söhne"/>
              </a:rPr>
              <a:t>Problem Statement</a:t>
            </a:r>
            <a:endParaRPr lang="en-IN" dirty="0"/>
          </a:p>
        </p:txBody>
      </p:sp>
      <p:sp>
        <p:nvSpPr>
          <p:cNvPr id="3" name="Content Placeholder 2">
            <a:extLst>
              <a:ext uri="{FF2B5EF4-FFF2-40B4-BE49-F238E27FC236}">
                <a16:creationId xmlns:a16="http://schemas.microsoft.com/office/drawing/2014/main" id="{AF51C8AD-6C76-8E99-8683-43A481311CD3}"/>
              </a:ext>
            </a:extLst>
          </p:cNvPr>
          <p:cNvSpPr>
            <a:spLocks noGrp="1"/>
          </p:cNvSpPr>
          <p:nvPr>
            <p:ph idx="1"/>
          </p:nvPr>
        </p:nvSpPr>
        <p:spPr/>
        <p:txBody>
          <a:bodyPr/>
          <a:lstStyle/>
          <a:p>
            <a:pPr algn="just"/>
            <a:r>
              <a:rPr lang="en-US" b="0" i="0" dirty="0">
                <a:solidFill>
                  <a:srgbClr val="374151"/>
                </a:solidFill>
                <a:effectLst/>
                <a:latin typeface="Söhne"/>
              </a:rPr>
              <a:t>The problem we aimed to solve is the difficulty in detecting plant leaf defects accurately and efficiently. These defects can be caused by diseases, pests, or environmental factors, and they can reduce the quality and quantity of crop yields. The traditional method of visual inspection is time-consuming and subjective, making it challenging to identify defects accurately.</a:t>
            </a:r>
            <a:endParaRPr lang="en-IN" dirty="0"/>
          </a:p>
        </p:txBody>
      </p:sp>
    </p:spTree>
    <p:extLst>
      <p:ext uri="{BB962C8B-B14F-4D97-AF65-F5344CB8AC3E}">
        <p14:creationId xmlns:p14="http://schemas.microsoft.com/office/powerpoint/2010/main" val="3762246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A5963-05F7-2DBC-DCC7-9D2BA817F7FA}"/>
              </a:ext>
            </a:extLst>
          </p:cNvPr>
          <p:cNvSpPr>
            <a:spLocks noGrp="1"/>
          </p:cNvSpPr>
          <p:nvPr>
            <p:ph type="title"/>
          </p:nvPr>
        </p:nvSpPr>
        <p:spPr/>
        <p:txBody>
          <a:bodyPr/>
          <a:lstStyle/>
          <a:p>
            <a:r>
              <a:rPr lang="en-US" b="0" i="0" dirty="0">
                <a:solidFill>
                  <a:srgbClr val="374151"/>
                </a:solidFill>
                <a:effectLst/>
                <a:latin typeface="Söhne"/>
              </a:rPr>
              <a:t>Solution Overview</a:t>
            </a:r>
            <a:endParaRPr lang="en-IN" dirty="0"/>
          </a:p>
        </p:txBody>
      </p:sp>
      <p:sp>
        <p:nvSpPr>
          <p:cNvPr id="3" name="Content Placeholder 2">
            <a:extLst>
              <a:ext uri="{FF2B5EF4-FFF2-40B4-BE49-F238E27FC236}">
                <a16:creationId xmlns:a16="http://schemas.microsoft.com/office/drawing/2014/main" id="{5AD731A6-F840-D19A-812A-56C3DB1AA3DE}"/>
              </a:ext>
            </a:extLst>
          </p:cNvPr>
          <p:cNvSpPr>
            <a:spLocks noGrp="1"/>
          </p:cNvSpPr>
          <p:nvPr>
            <p:ph idx="1"/>
          </p:nvPr>
        </p:nvSpPr>
        <p:spPr/>
        <p:txBody>
          <a:bodyPr/>
          <a:lstStyle/>
          <a:p>
            <a:r>
              <a:rPr lang="en-US" b="0" i="0" dirty="0">
                <a:solidFill>
                  <a:srgbClr val="374151"/>
                </a:solidFill>
                <a:effectLst/>
                <a:latin typeface="Söhne"/>
              </a:rPr>
              <a:t>Our solution is an AI-based system that uses computer vision algorithms to detect and classify plant leaf defects. The system can analyze images of plant leaves and identify any defects present in the leaves accurately. The system uses a combination of machine learning and deep learning algorithms to improve its accuracy over time.</a:t>
            </a:r>
            <a:endParaRPr lang="en-IN" dirty="0"/>
          </a:p>
        </p:txBody>
      </p:sp>
    </p:spTree>
    <p:extLst>
      <p:ext uri="{BB962C8B-B14F-4D97-AF65-F5344CB8AC3E}">
        <p14:creationId xmlns:p14="http://schemas.microsoft.com/office/powerpoint/2010/main" val="246314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21579-6BC7-DF56-F37F-436A0CF14B98}"/>
              </a:ext>
            </a:extLst>
          </p:cNvPr>
          <p:cNvSpPr>
            <a:spLocks noGrp="1"/>
          </p:cNvSpPr>
          <p:nvPr>
            <p:ph type="title"/>
          </p:nvPr>
        </p:nvSpPr>
        <p:spPr/>
        <p:txBody>
          <a:bodyPr/>
          <a:lstStyle/>
          <a:p>
            <a:r>
              <a:rPr lang="en-US" b="0" i="0" dirty="0">
                <a:solidFill>
                  <a:srgbClr val="374151"/>
                </a:solidFill>
                <a:effectLst/>
                <a:latin typeface="Söhne"/>
              </a:rPr>
              <a:t>Methodology</a:t>
            </a:r>
            <a:endParaRPr lang="en-IN" dirty="0"/>
          </a:p>
        </p:txBody>
      </p:sp>
      <p:sp>
        <p:nvSpPr>
          <p:cNvPr id="3" name="Content Placeholder 2">
            <a:extLst>
              <a:ext uri="{FF2B5EF4-FFF2-40B4-BE49-F238E27FC236}">
                <a16:creationId xmlns:a16="http://schemas.microsoft.com/office/drawing/2014/main" id="{B58ADB26-7BA0-9980-B182-CC1A13A03CBC}"/>
              </a:ext>
            </a:extLst>
          </p:cNvPr>
          <p:cNvSpPr>
            <a:spLocks noGrp="1"/>
          </p:cNvSpPr>
          <p:nvPr>
            <p:ph idx="1"/>
          </p:nvPr>
        </p:nvSpPr>
        <p:spPr/>
        <p:txBody>
          <a:bodyPr>
            <a:normAutofit lnSpcReduction="10000"/>
          </a:bodyPr>
          <a:lstStyle/>
          <a:p>
            <a:pPr algn="just"/>
            <a:r>
              <a:rPr lang="en-US" b="0" i="0" dirty="0">
                <a:solidFill>
                  <a:srgbClr val="374151"/>
                </a:solidFill>
                <a:effectLst/>
                <a:latin typeface="Söhne"/>
              </a:rPr>
              <a:t>Our methodology involves the following steps:</a:t>
            </a:r>
          </a:p>
          <a:p>
            <a:pPr algn="just">
              <a:buFont typeface="Arial" panose="020B0604020202020204" pitchFamily="34" charset="0"/>
              <a:buChar char="•"/>
            </a:pPr>
            <a:r>
              <a:rPr lang="en-US" b="0" i="0" dirty="0">
                <a:solidFill>
                  <a:srgbClr val="374151"/>
                </a:solidFill>
                <a:effectLst/>
                <a:latin typeface="Söhne"/>
              </a:rPr>
              <a:t>Collecting the dataset of plant leaf images with and without defects</a:t>
            </a:r>
          </a:p>
          <a:p>
            <a:pPr algn="just">
              <a:buFont typeface="Arial" panose="020B0604020202020204" pitchFamily="34" charset="0"/>
              <a:buChar char="•"/>
            </a:pPr>
            <a:r>
              <a:rPr lang="en-US" b="0" i="0" dirty="0">
                <a:solidFill>
                  <a:srgbClr val="374151"/>
                </a:solidFill>
                <a:effectLst/>
                <a:latin typeface="Söhne"/>
              </a:rPr>
              <a:t>Preprocessing the images to remove any noise and enhance their features</a:t>
            </a:r>
          </a:p>
          <a:p>
            <a:pPr algn="just">
              <a:buFont typeface="Arial" panose="020B0604020202020204" pitchFamily="34" charset="0"/>
              <a:buChar char="•"/>
            </a:pPr>
            <a:r>
              <a:rPr lang="en-US" b="0" i="0" dirty="0">
                <a:solidFill>
                  <a:srgbClr val="374151"/>
                </a:solidFill>
                <a:effectLst/>
                <a:latin typeface="Söhne"/>
              </a:rPr>
              <a:t>Training a deep learning model using the preprocessed images</a:t>
            </a:r>
          </a:p>
          <a:p>
            <a:pPr algn="just">
              <a:buFont typeface="Arial" panose="020B0604020202020204" pitchFamily="34" charset="0"/>
              <a:buChar char="•"/>
            </a:pPr>
            <a:r>
              <a:rPr lang="en-US" b="0" i="0" dirty="0">
                <a:solidFill>
                  <a:srgbClr val="374151"/>
                </a:solidFill>
                <a:effectLst/>
                <a:latin typeface="Söhne"/>
              </a:rPr>
              <a:t>Testing the model on new images to evaluate its accuracy</a:t>
            </a:r>
          </a:p>
          <a:p>
            <a:pPr algn="just">
              <a:buFont typeface="Arial" panose="020B0604020202020204" pitchFamily="34" charset="0"/>
              <a:buChar char="•"/>
            </a:pPr>
            <a:r>
              <a:rPr lang="en-US" b="0" i="0" dirty="0">
                <a:solidFill>
                  <a:srgbClr val="374151"/>
                </a:solidFill>
                <a:effectLst/>
                <a:latin typeface="Söhne"/>
              </a:rPr>
              <a:t>Deploying the model in the system for real-time detection of plant leaf defects</a:t>
            </a:r>
          </a:p>
          <a:p>
            <a:pPr marL="0" indent="0" algn="just">
              <a:buNone/>
            </a:pPr>
            <a:br>
              <a:rPr lang="en-US" dirty="0"/>
            </a:br>
            <a:endParaRPr lang="en-IN" dirty="0"/>
          </a:p>
        </p:txBody>
      </p:sp>
    </p:spTree>
    <p:extLst>
      <p:ext uri="{BB962C8B-B14F-4D97-AF65-F5344CB8AC3E}">
        <p14:creationId xmlns:p14="http://schemas.microsoft.com/office/powerpoint/2010/main" val="2436202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B2BB-CACE-6696-E41F-F28E63F4E777}"/>
              </a:ext>
            </a:extLst>
          </p:cNvPr>
          <p:cNvSpPr>
            <a:spLocks noGrp="1"/>
          </p:cNvSpPr>
          <p:nvPr>
            <p:ph type="title"/>
          </p:nvPr>
        </p:nvSpPr>
        <p:spPr/>
        <p:txBody>
          <a:bodyPr/>
          <a:lstStyle/>
          <a:p>
            <a:r>
              <a:rPr lang="en-US" b="0" i="0" dirty="0">
                <a:solidFill>
                  <a:srgbClr val="374151"/>
                </a:solidFill>
                <a:effectLst/>
                <a:latin typeface="Söhne"/>
              </a:rPr>
              <a:t>Dataset</a:t>
            </a:r>
            <a:endParaRPr lang="en-IN" dirty="0"/>
          </a:p>
        </p:txBody>
      </p:sp>
      <p:sp>
        <p:nvSpPr>
          <p:cNvPr id="3" name="Content Placeholder 2">
            <a:extLst>
              <a:ext uri="{FF2B5EF4-FFF2-40B4-BE49-F238E27FC236}">
                <a16:creationId xmlns:a16="http://schemas.microsoft.com/office/drawing/2014/main" id="{3D60BC99-4799-FFCB-374A-56E01080DA75}"/>
              </a:ext>
            </a:extLst>
          </p:cNvPr>
          <p:cNvSpPr>
            <a:spLocks noGrp="1"/>
          </p:cNvSpPr>
          <p:nvPr>
            <p:ph idx="1"/>
          </p:nvPr>
        </p:nvSpPr>
        <p:spPr/>
        <p:txBody>
          <a:bodyPr/>
          <a:lstStyle/>
          <a:p>
            <a:pPr algn="just"/>
            <a:r>
              <a:rPr lang="en-US" b="0" i="0" dirty="0">
                <a:solidFill>
                  <a:srgbClr val="374151"/>
                </a:solidFill>
                <a:effectLst/>
                <a:latin typeface="Söhne"/>
              </a:rPr>
              <a:t>We collected a dataset of plant leaf images from various sources, including public repositories and our own image captures. The dataset includes images of leaves with and without defects caused by pests, diseases, and environmental factors. We used this dataset to train and test our deep learning model.</a:t>
            </a:r>
            <a:endParaRPr lang="en-IN" dirty="0"/>
          </a:p>
        </p:txBody>
      </p:sp>
    </p:spTree>
    <p:extLst>
      <p:ext uri="{BB962C8B-B14F-4D97-AF65-F5344CB8AC3E}">
        <p14:creationId xmlns:p14="http://schemas.microsoft.com/office/powerpoint/2010/main" val="2034089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52D30-A53F-CCBD-2EFC-C2DE7B628454}"/>
              </a:ext>
            </a:extLst>
          </p:cNvPr>
          <p:cNvSpPr>
            <a:spLocks noGrp="1"/>
          </p:cNvSpPr>
          <p:nvPr>
            <p:ph type="title"/>
          </p:nvPr>
        </p:nvSpPr>
        <p:spPr/>
        <p:txBody>
          <a:bodyPr/>
          <a:lstStyle/>
          <a:p>
            <a:r>
              <a:rPr lang="en-US" b="0" i="0" dirty="0">
                <a:solidFill>
                  <a:srgbClr val="374151"/>
                </a:solidFill>
                <a:effectLst/>
                <a:latin typeface="Söhne"/>
              </a:rPr>
              <a:t>Preprocessing</a:t>
            </a:r>
            <a:endParaRPr lang="en-IN" dirty="0"/>
          </a:p>
        </p:txBody>
      </p:sp>
      <p:sp>
        <p:nvSpPr>
          <p:cNvPr id="3" name="Content Placeholder 2">
            <a:extLst>
              <a:ext uri="{FF2B5EF4-FFF2-40B4-BE49-F238E27FC236}">
                <a16:creationId xmlns:a16="http://schemas.microsoft.com/office/drawing/2014/main" id="{54704F99-86F3-8CAF-8F04-44021F63437B}"/>
              </a:ext>
            </a:extLst>
          </p:cNvPr>
          <p:cNvSpPr>
            <a:spLocks noGrp="1"/>
          </p:cNvSpPr>
          <p:nvPr>
            <p:ph idx="1"/>
          </p:nvPr>
        </p:nvSpPr>
        <p:spPr/>
        <p:txBody>
          <a:bodyPr/>
          <a:lstStyle/>
          <a:p>
            <a:pPr algn="just"/>
            <a:r>
              <a:rPr lang="en-US" b="0" i="0" dirty="0">
                <a:solidFill>
                  <a:srgbClr val="374151"/>
                </a:solidFill>
                <a:effectLst/>
                <a:latin typeface="Söhne"/>
              </a:rPr>
              <a:t>Preprocessing is a critical step in preparing the images for the deep learning model. We used techniques such as resizing, normalization, and data augmentation to remove any noise and enhance the features of the images. This step improves the accuracy of the model by reducing the effect of variations in lighting, size, and orientation.</a:t>
            </a:r>
          </a:p>
          <a:p>
            <a:pPr algn="just"/>
            <a:endParaRPr lang="en-US" b="0" i="0" dirty="0">
              <a:solidFill>
                <a:srgbClr val="374151"/>
              </a:solidFill>
              <a:effectLst/>
              <a:latin typeface="Söhne"/>
            </a:endParaRPr>
          </a:p>
        </p:txBody>
      </p:sp>
    </p:spTree>
    <p:extLst>
      <p:ext uri="{BB962C8B-B14F-4D97-AF65-F5344CB8AC3E}">
        <p14:creationId xmlns:p14="http://schemas.microsoft.com/office/powerpoint/2010/main" val="3894168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141F4-FBAE-1CA3-7407-45C2CF9A04D8}"/>
              </a:ext>
            </a:extLst>
          </p:cNvPr>
          <p:cNvSpPr>
            <a:spLocks noGrp="1"/>
          </p:cNvSpPr>
          <p:nvPr>
            <p:ph type="title"/>
          </p:nvPr>
        </p:nvSpPr>
        <p:spPr/>
        <p:txBody>
          <a:bodyPr/>
          <a:lstStyle/>
          <a:p>
            <a:r>
              <a:rPr lang="en-US" b="0" i="0" dirty="0">
                <a:solidFill>
                  <a:srgbClr val="374151"/>
                </a:solidFill>
                <a:effectLst/>
                <a:latin typeface="Söhne"/>
              </a:rPr>
              <a:t>Deep Learning Model</a:t>
            </a:r>
            <a:endParaRPr lang="en-IN" dirty="0"/>
          </a:p>
        </p:txBody>
      </p:sp>
      <p:sp>
        <p:nvSpPr>
          <p:cNvPr id="3" name="Content Placeholder 2">
            <a:extLst>
              <a:ext uri="{FF2B5EF4-FFF2-40B4-BE49-F238E27FC236}">
                <a16:creationId xmlns:a16="http://schemas.microsoft.com/office/drawing/2014/main" id="{50E26B78-20DE-161E-96D7-A61DC19D1044}"/>
              </a:ext>
            </a:extLst>
          </p:cNvPr>
          <p:cNvSpPr>
            <a:spLocks noGrp="1"/>
          </p:cNvSpPr>
          <p:nvPr>
            <p:ph idx="1"/>
          </p:nvPr>
        </p:nvSpPr>
        <p:spPr/>
        <p:txBody>
          <a:bodyPr/>
          <a:lstStyle/>
          <a:p>
            <a:pPr algn="l"/>
            <a:r>
              <a:rPr lang="en-US" b="0" i="0" dirty="0">
                <a:solidFill>
                  <a:srgbClr val="374151"/>
                </a:solidFill>
                <a:effectLst/>
                <a:latin typeface="Söhne"/>
              </a:rPr>
              <a:t>We used a deep learning model based on convolutional neural networks (CNNs) to detect and classify plant leaf defects. CNNs are known for their ability to learn features from images, making them suitable for image classification tasks. We trained the model using the preprocessed images and validated its performance on a test dataset.</a:t>
            </a:r>
          </a:p>
          <a:p>
            <a:br>
              <a:rPr lang="en-US" dirty="0"/>
            </a:br>
            <a:endParaRPr lang="en-IN" dirty="0"/>
          </a:p>
        </p:txBody>
      </p:sp>
    </p:spTree>
    <p:extLst>
      <p:ext uri="{BB962C8B-B14F-4D97-AF65-F5344CB8AC3E}">
        <p14:creationId xmlns:p14="http://schemas.microsoft.com/office/powerpoint/2010/main" val="1338603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36961-D9BC-78A5-2F7C-3E90D3AA488B}"/>
              </a:ext>
            </a:extLst>
          </p:cNvPr>
          <p:cNvSpPr>
            <a:spLocks noGrp="1"/>
          </p:cNvSpPr>
          <p:nvPr>
            <p:ph type="title"/>
          </p:nvPr>
        </p:nvSpPr>
        <p:spPr/>
        <p:txBody>
          <a:bodyPr/>
          <a:lstStyle/>
          <a:p>
            <a:r>
              <a:rPr lang="en-US" b="0" i="0" dirty="0">
                <a:solidFill>
                  <a:srgbClr val="374151"/>
                </a:solidFill>
                <a:effectLst/>
                <a:latin typeface="Söhne"/>
              </a:rPr>
              <a:t>Testing and Evaluation </a:t>
            </a:r>
            <a:endParaRPr lang="en-IN" dirty="0"/>
          </a:p>
        </p:txBody>
      </p:sp>
      <p:sp>
        <p:nvSpPr>
          <p:cNvPr id="3" name="Content Placeholder 2">
            <a:extLst>
              <a:ext uri="{FF2B5EF4-FFF2-40B4-BE49-F238E27FC236}">
                <a16:creationId xmlns:a16="http://schemas.microsoft.com/office/drawing/2014/main" id="{83D3C206-0F3C-ED90-4CF4-89A6F9F924E4}"/>
              </a:ext>
            </a:extLst>
          </p:cNvPr>
          <p:cNvSpPr>
            <a:spLocks noGrp="1"/>
          </p:cNvSpPr>
          <p:nvPr>
            <p:ph idx="1"/>
          </p:nvPr>
        </p:nvSpPr>
        <p:spPr/>
        <p:txBody>
          <a:bodyPr/>
          <a:lstStyle/>
          <a:p>
            <a:pPr algn="just"/>
            <a:r>
              <a:rPr lang="en-US" b="0" i="0" dirty="0">
                <a:solidFill>
                  <a:srgbClr val="374151"/>
                </a:solidFill>
                <a:effectLst/>
                <a:latin typeface="Söhne"/>
              </a:rPr>
              <a:t>We tested the performance of our deep learning model on new images of plant leaves. The results showed that our model could accurately detect and classify leaf defects with high precision and recall. We also compared our model's performance with other state-of-the-art models and found that our model outperformed them in terms of accuracy and speed.</a:t>
            </a:r>
          </a:p>
          <a:p>
            <a:pPr marL="0" indent="0" algn="just">
              <a:buNone/>
            </a:pPr>
            <a:endParaRPr lang="en-US" dirty="0"/>
          </a:p>
          <a:p>
            <a:pPr marL="0" indent="0">
              <a:buNone/>
            </a:pPr>
            <a:br>
              <a:rPr lang="en-US" dirty="0"/>
            </a:br>
            <a:endParaRPr lang="en-IN" dirty="0"/>
          </a:p>
        </p:txBody>
      </p:sp>
    </p:spTree>
    <p:extLst>
      <p:ext uri="{BB962C8B-B14F-4D97-AF65-F5344CB8AC3E}">
        <p14:creationId xmlns:p14="http://schemas.microsoft.com/office/powerpoint/2010/main" val="2127566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656</Words>
  <Application>Microsoft Office PowerPoint</Application>
  <PresentationFormat>Widescreen</PresentationFormat>
  <Paragraphs>45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Söhne</vt:lpstr>
      <vt:lpstr>Office Theme</vt:lpstr>
      <vt:lpstr>Plant Leaf Disease Detection using AI</vt:lpstr>
      <vt:lpstr>Introduction</vt:lpstr>
      <vt:lpstr>Problem Statement</vt:lpstr>
      <vt:lpstr>Solution Overview</vt:lpstr>
      <vt:lpstr>Methodology</vt:lpstr>
      <vt:lpstr>Dataset</vt:lpstr>
      <vt:lpstr>Preprocessing</vt:lpstr>
      <vt:lpstr>Deep Learning Model</vt:lpstr>
      <vt:lpstr>Testing and Evaluation </vt:lpstr>
      <vt:lpstr>System Architecture </vt:lpstr>
      <vt:lpstr>Future Scope </vt:lpstr>
      <vt:lpstr>Conclusion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Prayag Sheth</dc:creator>
  <cp:lastModifiedBy>Prayag Sheth</cp:lastModifiedBy>
  <cp:revision>2</cp:revision>
  <dcterms:created xsi:type="dcterms:W3CDTF">2023-05-01T05:28:08Z</dcterms:created>
  <dcterms:modified xsi:type="dcterms:W3CDTF">2023-05-01T05:51:16Z</dcterms:modified>
</cp:coreProperties>
</file>