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753600" cy="7315200"/>
  <p:notesSz cx="6858000" cy="9144000"/>
  <p:embeddedFontLst>
    <p:embeddedFont>
      <p:font typeface="HK Grotesk Bold" charset="1" panose="00000800000000000000"/>
      <p:regular r:id="rId21"/>
    </p:embeddedFont>
    <p:embeddedFont>
      <p:font typeface="HK Grotesk" charset="1" panose="00000500000000000000"/>
      <p:regular r:id="rId22"/>
    </p:embeddedFont>
    <p:embeddedFont>
      <p:font typeface="HK Grotesk Medium" charset="1" panose="00000600000000000000"/>
      <p:regular r:id="rId26"/>
    </p:embeddedFont>
    <p:embeddedFont>
      <p:font typeface="Bebas Neue" charset="1" panose="000005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notesMasters/notesMaster1.xml" Type="http://schemas.openxmlformats.org/officeDocument/2006/relationships/notesMaster"/><Relationship Id="rId24" Target="theme/theme2.xml" Type="http://schemas.openxmlformats.org/officeDocument/2006/relationships/theme"/><Relationship Id="rId25" Target="notesSlides/notesSlide1.xml" Type="http://schemas.openxmlformats.org/officeDocument/2006/relationships/notesSlide"/><Relationship Id="rId26" Target="fonts/font26.fntdata" Type="http://schemas.openxmlformats.org/officeDocument/2006/relationships/font"/><Relationship Id="rId27" Target="notesSlides/notesSlide2.xml" Type="http://schemas.openxmlformats.org/officeDocument/2006/relationships/notesSlide"/><Relationship Id="rId28" Target="notesSlides/notesSlide3.xml" Type="http://schemas.openxmlformats.org/officeDocument/2006/relationships/notesSlide"/><Relationship Id="rId29" Target="notesSlides/notesSlide4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5.xml" Type="http://schemas.openxmlformats.org/officeDocument/2006/relationships/notesSlide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Provides power and  for programming </a:t>
            </a:r>
          </a:p>
          <a:p>
            <a:r>
              <a:rPr lang="en-US"/>
              <a:t/>
            </a:r>
          </a:p>
          <a:p>
            <a:r>
              <a:rPr lang="en-US"/>
              <a:t>icsp - Allows firmware updates or reprogramming of the microcontroller directly on the board without removing it.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Sets the PLL register bits to select the carrier frequency </a:t>
            </a:r>
          </a:p>
          <a:p>
            <a:r>
              <a:rPr lang="en-US"/>
              <a:t>𝑓𝑐. Each group uses a unique DIP setting to avoid frequency overlap.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Configures the PLL via SPI. It programs 96 bits across 12 registers to set loop bandwidth, division ratio, and lock behavior.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Generates the carrier signal </a:t>
            </a:r>
          </a:p>
          <a:p>
            <a:r>
              <a:rPr lang="en-US"/>
              <a:t>cos(2𝜋𝑓𝑐𝑡) from a 10 MHz reference input. The output frequency is 𝑓out =𝑁⋅𝑓ref.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Takes in the I and Q baseband signals (with DC bias) and the carrier signal. Internally generates 0° and 90° carrier phases, multiplies them with 𝑠𝐼(𝑡) and 𝑠𝑄(𝑡), and combines them to produce 𝑠𝑝(𝑡).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3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3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17635" y="-1189846"/>
            <a:ext cx="10104039" cy="6163464"/>
          </a:xfrm>
          <a:custGeom>
            <a:avLst/>
            <a:gdLst/>
            <a:ahLst/>
            <a:cxnLst/>
            <a:rect r="r" b="b" t="t" l="l"/>
            <a:pathLst>
              <a:path h="6163464" w="10104039">
                <a:moveTo>
                  <a:pt x="0" y="0"/>
                </a:moveTo>
                <a:lnTo>
                  <a:pt x="10104040" y="0"/>
                </a:lnTo>
                <a:lnTo>
                  <a:pt x="10104040" y="6163464"/>
                </a:lnTo>
                <a:lnTo>
                  <a:pt x="0" y="61634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31520" y="4874660"/>
            <a:ext cx="3833182" cy="483226"/>
            <a:chOff x="0" y="0"/>
            <a:chExt cx="1419697" cy="17897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19697" cy="178973"/>
            </a:xfrm>
            <a:custGeom>
              <a:avLst/>
              <a:gdLst/>
              <a:ahLst/>
              <a:cxnLst/>
              <a:rect r="r" b="b" t="t" l="l"/>
              <a:pathLst>
                <a:path h="178973" w="1419697">
                  <a:moveTo>
                    <a:pt x="0" y="0"/>
                  </a:moveTo>
                  <a:lnTo>
                    <a:pt x="1419697" y="0"/>
                  </a:lnTo>
                  <a:lnTo>
                    <a:pt x="1419697" y="178973"/>
                  </a:lnTo>
                  <a:lnTo>
                    <a:pt x="0" y="178973"/>
                  </a:ln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100000">
                  <a:srgbClr val="2DD48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1419697" cy="207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31520" y="5934371"/>
            <a:ext cx="5236485" cy="649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2"/>
              </a:lnSpc>
            </a:pPr>
            <a:r>
              <a:rPr lang="en-US" sz="4383" b="true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IQ Modulator Board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1520" y="5469551"/>
            <a:ext cx="3676904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2DD483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What's inside an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17245" y="4925993"/>
            <a:ext cx="3676904" cy="381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7"/>
              </a:lnSpc>
              <a:spcBef>
                <a:spcPct val="0"/>
              </a:spcBef>
            </a:pPr>
            <a:r>
              <a:rPr lang="en-US" b="true" sz="224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EE 340 Communications Lab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4093" y="5435903"/>
            <a:ext cx="1013042" cy="812034"/>
            <a:chOff x="0" y="0"/>
            <a:chExt cx="384581" cy="3082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4581" cy="308273"/>
            </a:xfrm>
            <a:custGeom>
              <a:avLst/>
              <a:gdLst/>
              <a:ahLst/>
              <a:cxnLst/>
              <a:rect r="r" b="b" t="t" l="l"/>
              <a:pathLst>
                <a:path h="308273" w="384581">
                  <a:moveTo>
                    <a:pt x="0" y="0"/>
                  </a:moveTo>
                  <a:lnTo>
                    <a:pt x="384581" y="0"/>
                  </a:lnTo>
                  <a:lnTo>
                    <a:pt x="384581" y="308273"/>
                  </a:lnTo>
                  <a:lnTo>
                    <a:pt x="0" y="308273"/>
                  </a:lnTo>
                  <a:close/>
                </a:path>
              </a:pathLst>
            </a:custGeom>
            <a:solidFill>
              <a:srgbClr val="C1FF72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384581" cy="308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6"/>
                </a:lnSpc>
              </a:pPr>
              <a:r>
                <a:rPr lang="en-US" b="true" sz="1560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8 bit DIP Switch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970717" y="5435903"/>
            <a:ext cx="1669902" cy="812034"/>
            <a:chOff x="0" y="0"/>
            <a:chExt cx="633946" cy="30827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3946" cy="308273"/>
            </a:xfrm>
            <a:custGeom>
              <a:avLst/>
              <a:gdLst/>
              <a:ahLst/>
              <a:cxnLst/>
              <a:rect r="r" b="b" t="t" l="l"/>
              <a:pathLst>
                <a:path h="308273" w="633946">
                  <a:moveTo>
                    <a:pt x="0" y="0"/>
                  </a:moveTo>
                  <a:lnTo>
                    <a:pt x="633946" y="0"/>
                  </a:lnTo>
                  <a:lnTo>
                    <a:pt x="633946" y="308273"/>
                  </a:lnTo>
                  <a:lnTo>
                    <a:pt x="0" y="308273"/>
                  </a:lnTo>
                  <a:close/>
                </a:path>
              </a:pathLst>
            </a:custGeom>
            <a:solidFill>
              <a:srgbClr val="86B4BA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633946" cy="308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6"/>
                </a:lnSpc>
              </a:pPr>
              <a:r>
                <a:rPr lang="en-US" sz="1560" b="true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Microcontroller</a:t>
              </a:r>
            </a:p>
            <a:p>
              <a:pPr algn="ctr">
                <a:lnSpc>
                  <a:spcPts val="1856"/>
                </a:lnSpc>
              </a:pPr>
              <a:r>
                <a:rPr lang="en-US" b="true" sz="1560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PIC18F4550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75463" y="5435903"/>
            <a:ext cx="1669902" cy="812034"/>
            <a:chOff x="0" y="0"/>
            <a:chExt cx="633946" cy="30827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3946" cy="308273"/>
            </a:xfrm>
            <a:custGeom>
              <a:avLst/>
              <a:gdLst/>
              <a:ahLst/>
              <a:cxnLst/>
              <a:rect r="r" b="b" t="t" l="l"/>
              <a:pathLst>
                <a:path h="308273" w="633946">
                  <a:moveTo>
                    <a:pt x="0" y="0"/>
                  </a:moveTo>
                  <a:lnTo>
                    <a:pt x="633946" y="0"/>
                  </a:lnTo>
                  <a:lnTo>
                    <a:pt x="633946" y="308273"/>
                  </a:lnTo>
                  <a:lnTo>
                    <a:pt x="0" y="308273"/>
                  </a:lnTo>
                  <a:close/>
                </a:path>
              </a:pathLst>
            </a:custGeom>
            <a:solidFill>
              <a:srgbClr val="86B4BA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633946" cy="308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6"/>
                </a:lnSpc>
              </a:pPr>
              <a:r>
                <a:rPr lang="en-US" sz="1560" b="true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Freq. Synthesizer </a:t>
              </a:r>
            </a:p>
            <a:p>
              <a:pPr algn="ctr">
                <a:lnSpc>
                  <a:spcPts val="1856"/>
                </a:lnSpc>
              </a:pPr>
              <a:r>
                <a:rPr lang="en-US" b="true" sz="1560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(PLL) LTC6946-1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015148" y="5435903"/>
            <a:ext cx="1669902" cy="812034"/>
            <a:chOff x="0" y="0"/>
            <a:chExt cx="633946" cy="30827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3946" cy="308273"/>
            </a:xfrm>
            <a:custGeom>
              <a:avLst/>
              <a:gdLst/>
              <a:ahLst/>
              <a:cxnLst/>
              <a:rect r="r" b="b" t="t" l="l"/>
              <a:pathLst>
                <a:path h="308273" w="633946">
                  <a:moveTo>
                    <a:pt x="0" y="0"/>
                  </a:moveTo>
                  <a:lnTo>
                    <a:pt x="633946" y="0"/>
                  </a:lnTo>
                  <a:lnTo>
                    <a:pt x="633946" y="308273"/>
                  </a:lnTo>
                  <a:lnTo>
                    <a:pt x="0" y="308273"/>
                  </a:lnTo>
                  <a:close/>
                </a:path>
              </a:pathLst>
            </a:custGeom>
            <a:solidFill>
              <a:srgbClr val="86B4BA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633946" cy="308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6"/>
                </a:lnSpc>
              </a:pPr>
              <a:r>
                <a:rPr lang="en-US" sz="1560" b="true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IQ Modulator</a:t>
              </a:r>
            </a:p>
            <a:p>
              <a:pPr algn="ctr">
                <a:lnSpc>
                  <a:spcPts val="1856"/>
                </a:lnSpc>
              </a:pPr>
              <a:r>
                <a:rPr lang="en-US" b="true" sz="1560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LTC5598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>
            <a:off x="1287134" y="5841920"/>
            <a:ext cx="68358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5" id="15"/>
          <p:cNvSpPr/>
          <p:nvPr/>
        </p:nvSpPr>
        <p:spPr>
          <a:xfrm>
            <a:off x="3640619" y="5841920"/>
            <a:ext cx="63484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>
            <a:off x="5945365" y="5841920"/>
            <a:ext cx="106978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7" id="17"/>
          <p:cNvSpPr txBox="true"/>
          <p:nvPr/>
        </p:nvSpPr>
        <p:spPr>
          <a:xfrm rot="0">
            <a:off x="6035224" y="5407328"/>
            <a:ext cx="890064" cy="251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8"/>
              </a:lnSpc>
            </a:pPr>
            <a:r>
              <a:rPr lang="en-US" sz="1463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c</a:t>
            </a:r>
            <a:r>
              <a:rPr lang="en-US" b="true" sz="1463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os⁡(2πf t)</a:t>
            </a:r>
          </a:p>
        </p:txBody>
      </p:sp>
      <p:sp>
        <p:nvSpPr>
          <p:cNvPr name="AutoShape 18" id="18"/>
          <p:cNvSpPr/>
          <p:nvPr/>
        </p:nvSpPr>
        <p:spPr>
          <a:xfrm flipV="true">
            <a:off x="8685050" y="5841920"/>
            <a:ext cx="391053" cy="9293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9" id="19"/>
          <p:cNvSpPr/>
          <p:nvPr/>
        </p:nvSpPr>
        <p:spPr>
          <a:xfrm>
            <a:off x="2814961" y="5044739"/>
            <a:ext cx="0" cy="39116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" id="20"/>
          <p:cNvSpPr/>
          <p:nvPr/>
        </p:nvSpPr>
        <p:spPr>
          <a:xfrm>
            <a:off x="7787962" y="5196831"/>
            <a:ext cx="0" cy="23907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" id="21"/>
          <p:cNvSpPr/>
          <p:nvPr/>
        </p:nvSpPr>
        <p:spPr>
          <a:xfrm flipH="true" flipV="true">
            <a:off x="7840806" y="6247937"/>
            <a:ext cx="9293" cy="251746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2" id="22"/>
          <p:cNvSpPr/>
          <p:nvPr/>
        </p:nvSpPr>
        <p:spPr>
          <a:xfrm flipV="true">
            <a:off x="2824254" y="6247937"/>
            <a:ext cx="0" cy="39116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3" id="23"/>
          <p:cNvSpPr txBox="true"/>
          <p:nvPr/>
        </p:nvSpPr>
        <p:spPr>
          <a:xfrm rot="0">
            <a:off x="2379222" y="4774555"/>
            <a:ext cx="890064" cy="251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8"/>
              </a:lnSpc>
            </a:pPr>
            <a:r>
              <a:rPr lang="en-US" sz="1463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ICSP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379222" y="6619818"/>
            <a:ext cx="890064" cy="251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8"/>
              </a:lnSpc>
            </a:pPr>
            <a:r>
              <a:rPr lang="en-US" sz="1463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USB</a:t>
            </a:r>
          </a:p>
        </p:txBody>
      </p:sp>
      <p:sp>
        <p:nvSpPr>
          <p:cNvPr name="AutoShape 25" id="25"/>
          <p:cNvSpPr/>
          <p:nvPr/>
        </p:nvSpPr>
        <p:spPr>
          <a:xfrm flipV="true">
            <a:off x="5119706" y="6247937"/>
            <a:ext cx="0" cy="39116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6" id="26"/>
          <p:cNvSpPr txBox="true"/>
          <p:nvPr/>
        </p:nvSpPr>
        <p:spPr>
          <a:xfrm rot="0">
            <a:off x="4278387" y="6657918"/>
            <a:ext cx="1682639" cy="412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3"/>
              </a:lnSpc>
            </a:pPr>
            <a:r>
              <a:rPr lang="en-US" sz="1463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10 MHz REFERENCE INPUT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8863536" y="5730408"/>
            <a:ext cx="890064" cy="262605"/>
            <a:chOff x="0" y="0"/>
            <a:chExt cx="1186751" cy="350140"/>
          </a:xfrm>
        </p:grpSpPr>
        <p:sp>
          <p:nvSpPr>
            <p:cNvPr name="TextBox 28" id="28"/>
            <p:cNvSpPr txBox="true"/>
            <p:nvPr/>
          </p:nvSpPr>
          <p:spPr>
            <a:xfrm rot="0">
              <a:off x="0" y="-28575"/>
              <a:ext cx="1186751" cy="325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48"/>
                </a:lnSpc>
              </a:pPr>
              <a:r>
                <a:rPr lang="en-US" b="true" sz="1463">
                  <a:solidFill>
                    <a:srgbClr val="000000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s (t)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173463" y="132498"/>
              <a:ext cx="754546" cy="2176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02"/>
                </a:lnSpc>
              </a:pPr>
              <a:r>
                <a:rPr lang="en-US" sz="930" b="true">
                  <a:solidFill>
                    <a:srgbClr val="000000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p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6430653" y="5518840"/>
            <a:ext cx="565909" cy="17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2"/>
              </a:lnSpc>
            </a:pPr>
            <a:r>
              <a:rPr lang="en-US" sz="930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c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7336649" y="4899498"/>
            <a:ext cx="1348401" cy="253312"/>
            <a:chOff x="0" y="0"/>
            <a:chExt cx="1797868" cy="337750"/>
          </a:xfrm>
        </p:grpSpPr>
        <p:sp>
          <p:nvSpPr>
            <p:cNvPr name="TextBox 32" id="32"/>
            <p:cNvSpPr txBox="true"/>
            <p:nvPr/>
          </p:nvSpPr>
          <p:spPr>
            <a:xfrm rot="0">
              <a:off x="65931" y="-28575"/>
              <a:ext cx="1186751" cy="325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48"/>
                </a:lnSpc>
              </a:pPr>
              <a:r>
                <a:rPr lang="en-US" b="true" sz="1463">
                  <a:solidFill>
                    <a:srgbClr val="000000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s (t) + V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0" y="120108"/>
              <a:ext cx="754546" cy="2176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02"/>
                </a:lnSpc>
              </a:pPr>
              <a:r>
                <a:rPr lang="en-US" sz="930" b="true">
                  <a:solidFill>
                    <a:srgbClr val="000000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i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1043322" y="130052"/>
              <a:ext cx="754546" cy="207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02"/>
                </a:lnSpc>
              </a:pPr>
              <a:r>
                <a:rPr lang="en-US" sz="930" b="true">
                  <a:solidFill>
                    <a:srgbClr val="000000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dc,bias,i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7405067" y="6583680"/>
            <a:ext cx="1279983" cy="290195"/>
            <a:chOff x="0" y="0"/>
            <a:chExt cx="1706643" cy="386926"/>
          </a:xfrm>
        </p:grpSpPr>
        <p:sp>
          <p:nvSpPr>
            <p:cNvPr name="TextBox 36" id="36"/>
            <p:cNvSpPr txBox="true"/>
            <p:nvPr/>
          </p:nvSpPr>
          <p:spPr>
            <a:xfrm rot="0">
              <a:off x="0" y="-28575"/>
              <a:ext cx="1186751" cy="325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48"/>
                </a:lnSpc>
              </a:pPr>
              <a:r>
                <a:rPr lang="en-US" b="true" sz="1463">
                  <a:solidFill>
                    <a:srgbClr val="000000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s (t) + V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952098" y="179229"/>
              <a:ext cx="754546" cy="207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02"/>
                </a:lnSpc>
              </a:pPr>
              <a:r>
                <a:rPr lang="en-US" sz="930" b="true">
                  <a:solidFill>
                    <a:srgbClr val="000000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dc,bias,q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284592" y="144888"/>
              <a:ext cx="179029" cy="207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02"/>
                </a:lnSpc>
              </a:pPr>
              <a:r>
                <a:rPr lang="en-US" sz="930" b="true">
                  <a:solidFill>
                    <a:srgbClr val="000000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q</a:t>
              </a:r>
            </a:p>
          </p:txBody>
        </p:sp>
      </p:grpSp>
      <p:sp>
        <p:nvSpPr>
          <p:cNvPr name="Freeform 39" id="39"/>
          <p:cNvSpPr/>
          <p:nvPr/>
        </p:nvSpPr>
        <p:spPr>
          <a:xfrm flipH="false" flipV="false" rot="81721">
            <a:off x="7203" y="-15380"/>
            <a:ext cx="9739194" cy="4945708"/>
          </a:xfrm>
          <a:custGeom>
            <a:avLst/>
            <a:gdLst/>
            <a:ahLst/>
            <a:cxnLst/>
            <a:rect r="r" b="b" t="t" l="l"/>
            <a:pathLst>
              <a:path h="4945708" w="9739194">
                <a:moveTo>
                  <a:pt x="0" y="0"/>
                </a:moveTo>
                <a:lnTo>
                  <a:pt x="9739194" y="0"/>
                </a:lnTo>
                <a:lnTo>
                  <a:pt x="9739194" y="4945708"/>
                </a:lnTo>
                <a:lnTo>
                  <a:pt x="0" y="49457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</a:blip>
            <a:stretch>
              <a:fillRect l="0" t="-13804" r="0" b="-6317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81721">
            <a:off x="2402362" y="3148500"/>
            <a:ext cx="1637804" cy="1404387"/>
          </a:xfrm>
          <a:custGeom>
            <a:avLst/>
            <a:gdLst/>
            <a:ahLst/>
            <a:cxnLst/>
            <a:rect r="r" b="b" t="t" l="l"/>
            <a:pathLst>
              <a:path h="1404387" w="1637804">
                <a:moveTo>
                  <a:pt x="0" y="0"/>
                </a:moveTo>
                <a:lnTo>
                  <a:pt x="1637803" y="0"/>
                </a:lnTo>
                <a:lnTo>
                  <a:pt x="1637803" y="1404387"/>
                </a:lnTo>
                <a:lnTo>
                  <a:pt x="0" y="14043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48065" t="-276681" r="-346583" b="-46343"/>
            </a:stretch>
          </a:blipFill>
        </p:spPr>
      </p:sp>
      <p:grpSp>
        <p:nvGrpSpPr>
          <p:cNvPr name="Group 41" id="41"/>
          <p:cNvGrpSpPr/>
          <p:nvPr/>
        </p:nvGrpSpPr>
        <p:grpSpPr>
          <a:xfrm rot="0">
            <a:off x="465254" y="2599065"/>
            <a:ext cx="2450585" cy="584815"/>
            <a:chOff x="0" y="0"/>
            <a:chExt cx="930317" cy="222014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930317" cy="222014"/>
            </a:xfrm>
            <a:custGeom>
              <a:avLst/>
              <a:gdLst/>
              <a:ahLst/>
              <a:cxnLst/>
              <a:rect r="r" b="b" t="t" l="l"/>
              <a:pathLst>
                <a:path h="222014" w="930317">
                  <a:moveTo>
                    <a:pt x="0" y="0"/>
                  </a:moveTo>
                  <a:lnTo>
                    <a:pt x="930317" y="0"/>
                  </a:lnTo>
                  <a:lnTo>
                    <a:pt x="930317" y="222014"/>
                  </a:lnTo>
                  <a:lnTo>
                    <a:pt x="0" y="222014"/>
                  </a:lnTo>
                  <a:close/>
                </a:path>
              </a:pathLst>
            </a:custGeom>
            <a:solidFill>
              <a:srgbClr val="FF0000"/>
            </a:solidFill>
            <a:ln w="19050" cap="sq">
              <a:solidFill>
                <a:srgbClr val="000000"/>
              </a:solidFill>
              <a:prstDash val="dash"/>
              <a:miter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0"/>
              <a:ext cx="930317" cy="2220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18"/>
                </a:lnSpc>
              </a:pPr>
              <a:r>
                <a:rPr lang="en-US" b="true" sz="1360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LSB is the switch closest to the USB connector</a:t>
              </a:r>
            </a:p>
          </p:txBody>
        </p:sp>
      </p:grpSp>
      <p:sp>
        <p:nvSpPr>
          <p:cNvPr name="AutoShape 44" id="44"/>
          <p:cNvSpPr/>
          <p:nvPr/>
        </p:nvSpPr>
        <p:spPr>
          <a:xfrm>
            <a:off x="1501354" y="3245879"/>
            <a:ext cx="978633" cy="884494"/>
          </a:xfrm>
          <a:prstGeom prst="line">
            <a:avLst/>
          </a:prstGeom>
          <a:ln cap="flat" w="19050">
            <a:solidFill>
              <a:srgbClr val="000000"/>
            </a:solidFill>
            <a:prstDash val="sysDash"/>
            <a:headEnd type="none" len="sm" w="sm"/>
            <a:tailEnd type="arrow" len="sm" w="med"/>
          </a:ln>
        </p:spPr>
      </p:sp>
    </p:spTree>
  </p:cSld>
  <p:clrMapOvr>
    <a:masterClrMapping/>
  </p:clrMapOvr>
  <p:transition spd="slow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4093" y="5435903"/>
            <a:ext cx="1013042" cy="812034"/>
            <a:chOff x="0" y="0"/>
            <a:chExt cx="384581" cy="3082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4581" cy="308273"/>
            </a:xfrm>
            <a:custGeom>
              <a:avLst/>
              <a:gdLst/>
              <a:ahLst/>
              <a:cxnLst/>
              <a:rect r="r" b="b" t="t" l="l"/>
              <a:pathLst>
                <a:path h="308273" w="384581">
                  <a:moveTo>
                    <a:pt x="0" y="0"/>
                  </a:moveTo>
                  <a:lnTo>
                    <a:pt x="384581" y="0"/>
                  </a:lnTo>
                  <a:lnTo>
                    <a:pt x="384581" y="308273"/>
                  </a:lnTo>
                  <a:lnTo>
                    <a:pt x="0" y="308273"/>
                  </a:lnTo>
                  <a:close/>
                </a:path>
              </a:pathLst>
            </a:custGeom>
            <a:solidFill>
              <a:srgbClr val="C1FF72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384581" cy="308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6"/>
                </a:lnSpc>
              </a:pPr>
              <a:r>
                <a:rPr lang="en-US" b="true" sz="1560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8 bit DIP Switch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970717" y="5435903"/>
            <a:ext cx="1669902" cy="812034"/>
            <a:chOff x="0" y="0"/>
            <a:chExt cx="633946" cy="30827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3946" cy="308273"/>
            </a:xfrm>
            <a:custGeom>
              <a:avLst/>
              <a:gdLst/>
              <a:ahLst/>
              <a:cxnLst/>
              <a:rect r="r" b="b" t="t" l="l"/>
              <a:pathLst>
                <a:path h="308273" w="633946">
                  <a:moveTo>
                    <a:pt x="0" y="0"/>
                  </a:moveTo>
                  <a:lnTo>
                    <a:pt x="633946" y="0"/>
                  </a:lnTo>
                  <a:lnTo>
                    <a:pt x="633946" y="308273"/>
                  </a:lnTo>
                  <a:lnTo>
                    <a:pt x="0" y="308273"/>
                  </a:lnTo>
                  <a:close/>
                </a:path>
              </a:pathLst>
            </a:custGeom>
            <a:solidFill>
              <a:srgbClr val="FFDE59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633946" cy="308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6"/>
                </a:lnSpc>
              </a:pPr>
              <a:r>
                <a:rPr lang="en-US" sz="1560" b="true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Microcontroller</a:t>
              </a:r>
            </a:p>
            <a:p>
              <a:pPr algn="ctr">
                <a:lnSpc>
                  <a:spcPts val="1856"/>
                </a:lnSpc>
              </a:pPr>
              <a:r>
                <a:rPr lang="en-US" b="true" sz="1560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PIC18F4550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75463" y="5435903"/>
            <a:ext cx="1669902" cy="812034"/>
            <a:chOff x="0" y="0"/>
            <a:chExt cx="633946" cy="30827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3946" cy="308273"/>
            </a:xfrm>
            <a:custGeom>
              <a:avLst/>
              <a:gdLst/>
              <a:ahLst/>
              <a:cxnLst/>
              <a:rect r="r" b="b" t="t" l="l"/>
              <a:pathLst>
                <a:path h="308273" w="633946">
                  <a:moveTo>
                    <a:pt x="0" y="0"/>
                  </a:moveTo>
                  <a:lnTo>
                    <a:pt x="633946" y="0"/>
                  </a:lnTo>
                  <a:lnTo>
                    <a:pt x="633946" y="308273"/>
                  </a:lnTo>
                  <a:lnTo>
                    <a:pt x="0" y="308273"/>
                  </a:lnTo>
                  <a:close/>
                </a:path>
              </a:pathLst>
            </a:custGeom>
            <a:solidFill>
              <a:srgbClr val="86B4BA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633946" cy="308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6"/>
                </a:lnSpc>
              </a:pPr>
              <a:r>
                <a:rPr lang="en-US" sz="1560" b="true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Freq. Synthesizer </a:t>
              </a:r>
            </a:p>
            <a:p>
              <a:pPr algn="ctr">
                <a:lnSpc>
                  <a:spcPts val="1856"/>
                </a:lnSpc>
              </a:pPr>
              <a:r>
                <a:rPr lang="en-US" b="true" sz="1560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(PLL) LTC6946-1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015148" y="5435903"/>
            <a:ext cx="1669902" cy="812034"/>
            <a:chOff x="0" y="0"/>
            <a:chExt cx="633946" cy="30827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3946" cy="308273"/>
            </a:xfrm>
            <a:custGeom>
              <a:avLst/>
              <a:gdLst/>
              <a:ahLst/>
              <a:cxnLst/>
              <a:rect r="r" b="b" t="t" l="l"/>
              <a:pathLst>
                <a:path h="308273" w="633946">
                  <a:moveTo>
                    <a:pt x="0" y="0"/>
                  </a:moveTo>
                  <a:lnTo>
                    <a:pt x="633946" y="0"/>
                  </a:lnTo>
                  <a:lnTo>
                    <a:pt x="633946" y="308273"/>
                  </a:lnTo>
                  <a:lnTo>
                    <a:pt x="0" y="308273"/>
                  </a:lnTo>
                  <a:close/>
                </a:path>
              </a:pathLst>
            </a:custGeom>
            <a:solidFill>
              <a:srgbClr val="86B4BA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633946" cy="308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6"/>
                </a:lnSpc>
              </a:pPr>
              <a:r>
                <a:rPr lang="en-US" sz="1560" b="true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IQ Modulator</a:t>
              </a:r>
            </a:p>
            <a:p>
              <a:pPr algn="ctr">
                <a:lnSpc>
                  <a:spcPts val="1856"/>
                </a:lnSpc>
              </a:pPr>
              <a:r>
                <a:rPr lang="en-US" b="true" sz="1560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LTC5598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>
            <a:off x="1287134" y="5841920"/>
            <a:ext cx="683583" cy="0"/>
          </a:xfrm>
          <a:prstGeom prst="line">
            <a:avLst/>
          </a:prstGeom>
          <a:ln cap="flat" w="19050">
            <a:solidFill>
              <a:srgbClr val="FF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5" id="15"/>
          <p:cNvSpPr/>
          <p:nvPr/>
        </p:nvSpPr>
        <p:spPr>
          <a:xfrm>
            <a:off x="3640619" y="5841920"/>
            <a:ext cx="63484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>
            <a:off x="5945365" y="5841920"/>
            <a:ext cx="106978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7" id="17"/>
          <p:cNvSpPr txBox="true"/>
          <p:nvPr/>
        </p:nvSpPr>
        <p:spPr>
          <a:xfrm rot="0">
            <a:off x="6035224" y="5407328"/>
            <a:ext cx="890064" cy="251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8"/>
              </a:lnSpc>
            </a:pPr>
            <a:r>
              <a:rPr lang="en-US" sz="1463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c</a:t>
            </a:r>
            <a:r>
              <a:rPr lang="en-US" b="true" sz="1463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os⁡(2πf t)</a:t>
            </a:r>
          </a:p>
        </p:txBody>
      </p:sp>
      <p:sp>
        <p:nvSpPr>
          <p:cNvPr name="AutoShape 18" id="18"/>
          <p:cNvSpPr/>
          <p:nvPr/>
        </p:nvSpPr>
        <p:spPr>
          <a:xfrm flipV="true">
            <a:off x="8685050" y="5841920"/>
            <a:ext cx="391053" cy="9293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9" id="19"/>
          <p:cNvSpPr/>
          <p:nvPr/>
        </p:nvSpPr>
        <p:spPr>
          <a:xfrm>
            <a:off x="2814961" y="5044739"/>
            <a:ext cx="0" cy="39116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" id="20"/>
          <p:cNvSpPr/>
          <p:nvPr/>
        </p:nvSpPr>
        <p:spPr>
          <a:xfrm>
            <a:off x="7787962" y="5196831"/>
            <a:ext cx="0" cy="23907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" id="21"/>
          <p:cNvSpPr/>
          <p:nvPr/>
        </p:nvSpPr>
        <p:spPr>
          <a:xfrm flipH="true" flipV="true">
            <a:off x="7840806" y="6247937"/>
            <a:ext cx="9293" cy="251746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2" id="22"/>
          <p:cNvSpPr/>
          <p:nvPr/>
        </p:nvSpPr>
        <p:spPr>
          <a:xfrm flipV="true">
            <a:off x="2824254" y="6247937"/>
            <a:ext cx="0" cy="39116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3" id="23"/>
          <p:cNvSpPr txBox="true"/>
          <p:nvPr/>
        </p:nvSpPr>
        <p:spPr>
          <a:xfrm rot="0">
            <a:off x="2379222" y="4774555"/>
            <a:ext cx="890064" cy="251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8"/>
              </a:lnSpc>
            </a:pPr>
            <a:r>
              <a:rPr lang="en-US" sz="1463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ICSP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379222" y="6619818"/>
            <a:ext cx="890064" cy="251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8"/>
              </a:lnSpc>
            </a:pPr>
            <a:r>
              <a:rPr lang="en-US" sz="1463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USB</a:t>
            </a:r>
          </a:p>
        </p:txBody>
      </p:sp>
      <p:sp>
        <p:nvSpPr>
          <p:cNvPr name="AutoShape 25" id="25"/>
          <p:cNvSpPr/>
          <p:nvPr/>
        </p:nvSpPr>
        <p:spPr>
          <a:xfrm flipV="true">
            <a:off x="5119706" y="6247937"/>
            <a:ext cx="0" cy="39116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6" id="26"/>
          <p:cNvSpPr txBox="true"/>
          <p:nvPr/>
        </p:nvSpPr>
        <p:spPr>
          <a:xfrm rot="0">
            <a:off x="4278387" y="6657918"/>
            <a:ext cx="1682639" cy="412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3"/>
              </a:lnSpc>
            </a:pPr>
            <a:r>
              <a:rPr lang="en-US" sz="1463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10 MHz REFERENCE INPUT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8863536" y="5730408"/>
            <a:ext cx="890064" cy="262605"/>
            <a:chOff x="0" y="0"/>
            <a:chExt cx="1186751" cy="350140"/>
          </a:xfrm>
        </p:grpSpPr>
        <p:sp>
          <p:nvSpPr>
            <p:cNvPr name="TextBox 28" id="28"/>
            <p:cNvSpPr txBox="true"/>
            <p:nvPr/>
          </p:nvSpPr>
          <p:spPr>
            <a:xfrm rot="0">
              <a:off x="0" y="-28575"/>
              <a:ext cx="1186751" cy="325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48"/>
                </a:lnSpc>
              </a:pPr>
              <a:r>
                <a:rPr lang="en-US" b="true" sz="1463">
                  <a:solidFill>
                    <a:srgbClr val="000000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s (t)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173463" y="132498"/>
              <a:ext cx="754546" cy="2176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02"/>
                </a:lnSpc>
              </a:pPr>
              <a:r>
                <a:rPr lang="en-US" sz="930" b="true">
                  <a:solidFill>
                    <a:srgbClr val="000000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p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6430653" y="5518840"/>
            <a:ext cx="565909" cy="17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2"/>
              </a:lnSpc>
            </a:pPr>
            <a:r>
              <a:rPr lang="en-US" sz="930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c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7336649" y="4899498"/>
            <a:ext cx="1348401" cy="253312"/>
            <a:chOff x="0" y="0"/>
            <a:chExt cx="1797868" cy="337750"/>
          </a:xfrm>
        </p:grpSpPr>
        <p:sp>
          <p:nvSpPr>
            <p:cNvPr name="TextBox 32" id="32"/>
            <p:cNvSpPr txBox="true"/>
            <p:nvPr/>
          </p:nvSpPr>
          <p:spPr>
            <a:xfrm rot="0">
              <a:off x="65931" y="-28575"/>
              <a:ext cx="1186751" cy="325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48"/>
                </a:lnSpc>
              </a:pPr>
              <a:r>
                <a:rPr lang="en-US" b="true" sz="1463">
                  <a:solidFill>
                    <a:srgbClr val="000000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s (t) + V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0" y="120108"/>
              <a:ext cx="754546" cy="2176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02"/>
                </a:lnSpc>
              </a:pPr>
              <a:r>
                <a:rPr lang="en-US" sz="930" b="true">
                  <a:solidFill>
                    <a:srgbClr val="000000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i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1043322" y="130052"/>
              <a:ext cx="754546" cy="207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02"/>
                </a:lnSpc>
              </a:pPr>
              <a:r>
                <a:rPr lang="en-US" sz="930" b="true">
                  <a:solidFill>
                    <a:srgbClr val="000000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dc,bias,i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7405067" y="6583680"/>
            <a:ext cx="1279983" cy="290195"/>
            <a:chOff x="0" y="0"/>
            <a:chExt cx="1706643" cy="386926"/>
          </a:xfrm>
        </p:grpSpPr>
        <p:sp>
          <p:nvSpPr>
            <p:cNvPr name="TextBox 36" id="36"/>
            <p:cNvSpPr txBox="true"/>
            <p:nvPr/>
          </p:nvSpPr>
          <p:spPr>
            <a:xfrm rot="0">
              <a:off x="0" y="-28575"/>
              <a:ext cx="1186751" cy="325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48"/>
                </a:lnSpc>
              </a:pPr>
              <a:r>
                <a:rPr lang="en-US" b="true" sz="1463">
                  <a:solidFill>
                    <a:srgbClr val="000000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s (t) + V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952098" y="179229"/>
              <a:ext cx="754546" cy="207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02"/>
                </a:lnSpc>
              </a:pPr>
              <a:r>
                <a:rPr lang="en-US" sz="930" b="true">
                  <a:solidFill>
                    <a:srgbClr val="000000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dc,bias,q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284592" y="144888"/>
              <a:ext cx="179029" cy="207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02"/>
                </a:lnSpc>
              </a:pPr>
              <a:r>
                <a:rPr lang="en-US" sz="930" b="true">
                  <a:solidFill>
                    <a:srgbClr val="000000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q</a:t>
              </a:r>
            </a:p>
          </p:txBody>
        </p:sp>
      </p:grpSp>
      <p:sp>
        <p:nvSpPr>
          <p:cNvPr name="Freeform 39" id="39"/>
          <p:cNvSpPr/>
          <p:nvPr/>
        </p:nvSpPr>
        <p:spPr>
          <a:xfrm flipH="false" flipV="false" rot="81721">
            <a:off x="7203" y="-15380"/>
            <a:ext cx="9739194" cy="4945708"/>
          </a:xfrm>
          <a:custGeom>
            <a:avLst/>
            <a:gdLst/>
            <a:ahLst/>
            <a:cxnLst/>
            <a:rect r="r" b="b" t="t" l="l"/>
            <a:pathLst>
              <a:path h="4945708" w="9739194">
                <a:moveTo>
                  <a:pt x="0" y="0"/>
                </a:moveTo>
                <a:lnTo>
                  <a:pt x="9739194" y="0"/>
                </a:lnTo>
                <a:lnTo>
                  <a:pt x="9739194" y="4945708"/>
                </a:lnTo>
                <a:lnTo>
                  <a:pt x="0" y="49457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</a:blip>
            <a:stretch>
              <a:fillRect l="0" t="-13804" r="0" b="-6317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1320783" y="1676245"/>
            <a:ext cx="2736882" cy="2863785"/>
          </a:xfrm>
          <a:custGeom>
            <a:avLst/>
            <a:gdLst/>
            <a:ahLst/>
            <a:cxnLst/>
            <a:rect r="r" b="b" t="t" l="l"/>
            <a:pathLst>
              <a:path h="2863785" w="2736882">
                <a:moveTo>
                  <a:pt x="0" y="0"/>
                </a:moveTo>
                <a:lnTo>
                  <a:pt x="2736882" y="0"/>
                </a:lnTo>
                <a:lnTo>
                  <a:pt x="2736882" y="2863785"/>
                </a:lnTo>
                <a:lnTo>
                  <a:pt x="0" y="28637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8447" t="-84722" r="-207402" b="-22726"/>
            </a:stretch>
          </a:blipFill>
        </p:spPr>
      </p:sp>
      <p:sp>
        <p:nvSpPr>
          <p:cNvPr name="AutoShape 41" id="41"/>
          <p:cNvSpPr/>
          <p:nvPr/>
        </p:nvSpPr>
        <p:spPr>
          <a:xfrm flipV="true">
            <a:off x="3264523" y="2713016"/>
            <a:ext cx="9525" cy="1098079"/>
          </a:xfrm>
          <a:prstGeom prst="line">
            <a:avLst/>
          </a:prstGeom>
          <a:ln cap="flat" w="76200">
            <a:solidFill>
              <a:srgbClr val="FF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2" id="42"/>
          <p:cNvSpPr/>
          <p:nvPr/>
        </p:nvSpPr>
        <p:spPr>
          <a:xfrm flipV="true">
            <a:off x="1923092" y="2180477"/>
            <a:ext cx="1025421" cy="1233978"/>
          </a:xfrm>
          <a:prstGeom prst="line">
            <a:avLst/>
          </a:prstGeom>
          <a:ln cap="flat" w="28575">
            <a:solidFill>
              <a:srgbClr val="FFDE59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3" id="43"/>
          <p:cNvGrpSpPr/>
          <p:nvPr/>
        </p:nvGrpSpPr>
        <p:grpSpPr>
          <a:xfrm rot="0">
            <a:off x="274093" y="4567995"/>
            <a:ext cx="1393061" cy="584815"/>
            <a:chOff x="0" y="0"/>
            <a:chExt cx="528848" cy="222014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528848" cy="222014"/>
            </a:xfrm>
            <a:custGeom>
              <a:avLst/>
              <a:gdLst/>
              <a:ahLst/>
              <a:cxnLst/>
              <a:rect r="r" b="b" t="t" l="l"/>
              <a:pathLst>
                <a:path h="222014" w="528848">
                  <a:moveTo>
                    <a:pt x="0" y="0"/>
                  </a:moveTo>
                  <a:lnTo>
                    <a:pt x="528848" y="0"/>
                  </a:lnTo>
                  <a:lnTo>
                    <a:pt x="528848" y="222014"/>
                  </a:lnTo>
                  <a:lnTo>
                    <a:pt x="0" y="222014"/>
                  </a:lnTo>
                  <a:close/>
                </a:path>
              </a:pathLst>
            </a:custGeom>
            <a:solidFill>
              <a:srgbClr val="FF0000"/>
            </a:solidFill>
            <a:ln w="19050" cap="sq">
              <a:solidFill>
                <a:srgbClr val="000000"/>
              </a:solidFill>
              <a:prstDash val="dash"/>
              <a:miter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0" y="0"/>
              <a:ext cx="528848" cy="2220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18"/>
                </a:lnSpc>
              </a:pPr>
              <a:r>
                <a:rPr lang="en-US" b="true" sz="1360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Connect to USB port of AFG</a:t>
              </a:r>
            </a:p>
          </p:txBody>
        </p:sp>
      </p:grpSp>
      <p:sp>
        <p:nvSpPr>
          <p:cNvPr name="AutoShape 46" id="46"/>
          <p:cNvSpPr/>
          <p:nvPr/>
        </p:nvSpPr>
        <p:spPr>
          <a:xfrm flipH="true">
            <a:off x="1667153" y="4442482"/>
            <a:ext cx="411391" cy="457016"/>
          </a:xfrm>
          <a:prstGeom prst="line">
            <a:avLst/>
          </a:prstGeom>
          <a:ln cap="flat" w="19050">
            <a:solidFill>
              <a:srgbClr val="000000"/>
            </a:solidFill>
            <a:prstDash val="sysDash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4093" y="5435903"/>
            <a:ext cx="1013042" cy="812034"/>
            <a:chOff x="0" y="0"/>
            <a:chExt cx="384581" cy="3082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4581" cy="308273"/>
            </a:xfrm>
            <a:custGeom>
              <a:avLst/>
              <a:gdLst/>
              <a:ahLst/>
              <a:cxnLst/>
              <a:rect r="r" b="b" t="t" l="l"/>
              <a:pathLst>
                <a:path h="308273" w="384581">
                  <a:moveTo>
                    <a:pt x="0" y="0"/>
                  </a:moveTo>
                  <a:lnTo>
                    <a:pt x="384581" y="0"/>
                  </a:lnTo>
                  <a:lnTo>
                    <a:pt x="384581" y="308273"/>
                  </a:lnTo>
                  <a:lnTo>
                    <a:pt x="0" y="308273"/>
                  </a:lnTo>
                  <a:close/>
                </a:path>
              </a:pathLst>
            </a:custGeom>
            <a:solidFill>
              <a:srgbClr val="C1FF72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384581" cy="308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6"/>
                </a:lnSpc>
              </a:pPr>
              <a:r>
                <a:rPr lang="en-US" b="true" sz="1560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8 bit DIP Switch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970717" y="5435903"/>
            <a:ext cx="1669902" cy="812034"/>
            <a:chOff x="0" y="0"/>
            <a:chExt cx="633946" cy="30827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3946" cy="308273"/>
            </a:xfrm>
            <a:custGeom>
              <a:avLst/>
              <a:gdLst/>
              <a:ahLst/>
              <a:cxnLst/>
              <a:rect r="r" b="b" t="t" l="l"/>
              <a:pathLst>
                <a:path h="308273" w="633946">
                  <a:moveTo>
                    <a:pt x="0" y="0"/>
                  </a:moveTo>
                  <a:lnTo>
                    <a:pt x="633946" y="0"/>
                  </a:lnTo>
                  <a:lnTo>
                    <a:pt x="633946" y="308273"/>
                  </a:lnTo>
                  <a:lnTo>
                    <a:pt x="0" y="308273"/>
                  </a:lnTo>
                  <a:close/>
                </a:path>
              </a:pathLst>
            </a:custGeom>
            <a:solidFill>
              <a:srgbClr val="FFDE59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633946" cy="308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6"/>
                </a:lnSpc>
              </a:pPr>
              <a:r>
                <a:rPr lang="en-US" sz="1560" b="true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Microcontroller</a:t>
              </a:r>
            </a:p>
            <a:p>
              <a:pPr algn="ctr">
                <a:lnSpc>
                  <a:spcPts val="1856"/>
                </a:lnSpc>
              </a:pPr>
              <a:r>
                <a:rPr lang="en-US" b="true" sz="1560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PIC18F4550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75463" y="5435903"/>
            <a:ext cx="1669902" cy="812034"/>
            <a:chOff x="0" y="0"/>
            <a:chExt cx="633946" cy="30827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3946" cy="308273"/>
            </a:xfrm>
            <a:custGeom>
              <a:avLst/>
              <a:gdLst/>
              <a:ahLst/>
              <a:cxnLst/>
              <a:rect r="r" b="b" t="t" l="l"/>
              <a:pathLst>
                <a:path h="308273" w="633946">
                  <a:moveTo>
                    <a:pt x="0" y="0"/>
                  </a:moveTo>
                  <a:lnTo>
                    <a:pt x="633946" y="0"/>
                  </a:lnTo>
                  <a:lnTo>
                    <a:pt x="633946" y="308273"/>
                  </a:lnTo>
                  <a:lnTo>
                    <a:pt x="0" y="308273"/>
                  </a:lnTo>
                  <a:close/>
                </a:path>
              </a:pathLst>
            </a:custGeom>
            <a:solidFill>
              <a:srgbClr val="5CE1E6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633946" cy="308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6"/>
                </a:lnSpc>
              </a:pPr>
              <a:r>
                <a:rPr lang="en-US" sz="1560" b="true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Freq. Synthesizer </a:t>
              </a:r>
            </a:p>
            <a:p>
              <a:pPr algn="ctr">
                <a:lnSpc>
                  <a:spcPts val="1856"/>
                </a:lnSpc>
              </a:pPr>
              <a:r>
                <a:rPr lang="en-US" b="true" sz="1560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(PLL) LTC6946-1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015148" y="5435903"/>
            <a:ext cx="1669902" cy="812034"/>
            <a:chOff x="0" y="0"/>
            <a:chExt cx="633946" cy="30827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3946" cy="308273"/>
            </a:xfrm>
            <a:custGeom>
              <a:avLst/>
              <a:gdLst/>
              <a:ahLst/>
              <a:cxnLst/>
              <a:rect r="r" b="b" t="t" l="l"/>
              <a:pathLst>
                <a:path h="308273" w="633946">
                  <a:moveTo>
                    <a:pt x="0" y="0"/>
                  </a:moveTo>
                  <a:lnTo>
                    <a:pt x="633946" y="0"/>
                  </a:lnTo>
                  <a:lnTo>
                    <a:pt x="633946" y="308273"/>
                  </a:lnTo>
                  <a:lnTo>
                    <a:pt x="0" y="308273"/>
                  </a:lnTo>
                  <a:close/>
                </a:path>
              </a:pathLst>
            </a:custGeom>
            <a:solidFill>
              <a:srgbClr val="86B4BA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633946" cy="308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6"/>
                </a:lnSpc>
              </a:pPr>
              <a:r>
                <a:rPr lang="en-US" sz="1560" b="true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IQ Modulator</a:t>
              </a:r>
            </a:p>
            <a:p>
              <a:pPr algn="ctr">
                <a:lnSpc>
                  <a:spcPts val="1856"/>
                </a:lnSpc>
              </a:pPr>
              <a:r>
                <a:rPr lang="en-US" b="true" sz="1560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LTC5598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>
            <a:off x="1287134" y="5841920"/>
            <a:ext cx="683583" cy="0"/>
          </a:xfrm>
          <a:prstGeom prst="line">
            <a:avLst/>
          </a:prstGeom>
          <a:ln cap="flat" w="19050">
            <a:solidFill>
              <a:srgbClr val="FF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5" id="15"/>
          <p:cNvSpPr/>
          <p:nvPr/>
        </p:nvSpPr>
        <p:spPr>
          <a:xfrm>
            <a:off x="3640619" y="5841920"/>
            <a:ext cx="634844" cy="0"/>
          </a:xfrm>
          <a:prstGeom prst="line">
            <a:avLst/>
          </a:prstGeom>
          <a:ln cap="flat" w="19050">
            <a:solidFill>
              <a:srgbClr val="FF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>
            <a:off x="5945365" y="5841920"/>
            <a:ext cx="106978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7" id="17"/>
          <p:cNvSpPr/>
          <p:nvPr/>
        </p:nvSpPr>
        <p:spPr>
          <a:xfrm flipV="true">
            <a:off x="8685050" y="5841920"/>
            <a:ext cx="391053" cy="9293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8" id="18"/>
          <p:cNvSpPr/>
          <p:nvPr/>
        </p:nvSpPr>
        <p:spPr>
          <a:xfrm>
            <a:off x="2814961" y="5044739"/>
            <a:ext cx="0" cy="39116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9" id="19"/>
          <p:cNvSpPr/>
          <p:nvPr/>
        </p:nvSpPr>
        <p:spPr>
          <a:xfrm>
            <a:off x="7787962" y="5196831"/>
            <a:ext cx="0" cy="23907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" id="20"/>
          <p:cNvSpPr/>
          <p:nvPr/>
        </p:nvSpPr>
        <p:spPr>
          <a:xfrm flipH="true" flipV="true">
            <a:off x="7840806" y="6247937"/>
            <a:ext cx="9293" cy="251746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" id="21"/>
          <p:cNvSpPr/>
          <p:nvPr/>
        </p:nvSpPr>
        <p:spPr>
          <a:xfrm flipV="true">
            <a:off x="2824254" y="6247937"/>
            <a:ext cx="0" cy="39116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2" id="22"/>
          <p:cNvSpPr txBox="true"/>
          <p:nvPr/>
        </p:nvSpPr>
        <p:spPr>
          <a:xfrm rot="0">
            <a:off x="2379222" y="4774555"/>
            <a:ext cx="890064" cy="251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8"/>
              </a:lnSpc>
            </a:pPr>
            <a:r>
              <a:rPr lang="en-US" sz="1463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ICSP</a:t>
            </a:r>
          </a:p>
        </p:txBody>
      </p:sp>
      <p:sp>
        <p:nvSpPr>
          <p:cNvPr name="AutoShape 23" id="23"/>
          <p:cNvSpPr/>
          <p:nvPr/>
        </p:nvSpPr>
        <p:spPr>
          <a:xfrm flipV="true">
            <a:off x="5119706" y="6247937"/>
            <a:ext cx="0" cy="39116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4" id="24"/>
          <p:cNvGrpSpPr/>
          <p:nvPr/>
        </p:nvGrpSpPr>
        <p:grpSpPr>
          <a:xfrm rot="0">
            <a:off x="7336649" y="4899498"/>
            <a:ext cx="1348401" cy="253312"/>
            <a:chOff x="0" y="0"/>
            <a:chExt cx="1797868" cy="337750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65931" y="-28575"/>
              <a:ext cx="1186751" cy="325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48"/>
                </a:lnSpc>
              </a:pPr>
              <a:r>
                <a:rPr lang="en-US" b="true" sz="1463">
                  <a:solidFill>
                    <a:srgbClr val="000000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s (t) + V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120108"/>
              <a:ext cx="754546" cy="2176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02"/>
                </a:lnSpc>
              </a:pPr>
              <a:r>
                <a:rPr lang="en-US" sz="930" b="true">
                  <a:solidFill>
                    <a:srgbClr val="000000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i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1043322" y="130052"/>
              <a:ext cx="754546" cy="207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02"/>
                </a:lnSpc>
              </a:pPr>
              <a:r>
                <a:rPr lang="en-US" sz="930" b="true">
                  <a:solidFill>
                    <a:srgbClr val="000000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dc,bias,i</a:t>
              </a: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81721">
            <a:off x="7203" y="-15380"/>
            <a:ext cx="9739194" cy="4945708"/>
          </a:xfrm>
          <a:custGeom>
            <a:avLst/>
            <a:gdLst/>
            <a:ahLst/>
            <a:cxnLst/>
            <a:rect r="r" b="b" t="t" l="l"/>
            <a:pathLst>
              <a:path h="4945708" w="9739194">
                <a:moveTo>
                  <a:pt x="0" y="0"/>
                </a:moveTo>
                <a:lnTo>
                  <a:pt x="9739194" y="0"/>
                </a:lnTo>
                <a:lnTo>
                  <a:pt x="9739194" y="4945708"/>
                </a:lnTo>
                <a:lnTo>
                  <a:pt x="0" y="49457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</a:blip>
            <a:stretch>
              <a:fillRect l="0" t="-13804" r="0" b="-6317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320783" y="897377"/>
            <a:ext cx="5675779" cy="3642654"/>
          </a:xfrm>
          <a:custGeom>
            <a:avLst/>
            <a:gdLst/>
            <a:ahLst/>
            <a:cxnLst/>
            <a:rect r="r" b="b" t="t" l="l"/>
            <a:pathLst>
              <a:path h="3642654" w="5675779">
                <a:moveTo>
                  <a:pt x="0" y="0"/>
                </a:moveTo>
                <a:lnTo>
                  <a:pt x="5675780" y="0"/>
                </a:lnTo>
                <a:lnTo>
                  <a:pt x="5675780" y="3642653"/>
                </a:lnTo>
                <a:lnTo>
                  <a:pt x="0" y="36426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361" t="-45225" r="-48230" b="-17867"/>
            </a:stretch>
          </a:blipFill>
        </p:spPr>
      </p:sp>
      <p:sp>
        <p:nvSpPr>
          <p:cNvPr name="AutoShape 30" id="30"/>
          <p:cNvSpPr/>
          <p:nvPr/>
        </p:nvSpPr>
        <p:spPr>
          <a:xfrm flipV="true">
            <a:off x="3264523" y="2457474"/>
            <a:ext cx="4762" cy="1353621"/>
          </a:xfrm>
          <a:prstGeom prst="line">
            <a:avLst/>
          </a:prstGeom>
          <a:ln cap="flat" w="76200">
            <a:solidFill>
              <a:srgbClr val="FF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1" id="31"/>
          <p:cNvSpPr/>
          <p:nvPr/>
        </p:nvSpPr>
        <p:spPr>
          <a:xfrm flipV="true">
            <a:off x="1923092" y="2180477"/>
            <a:ext cx="1025421" cy="1233978"/>
          </a:xfrm>
          <a:prstGeom prst="line">
            <a:avLst/>
          </a:prstGeom>
          <a:ln cap="flat" w="28575">
            <a:solidFill>
              <a:srgbClr val="FFDE5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 flipV="true">
            <a:off x="3609613" y="2180477"/>
            <a:ext cx="1510094" cy="38100"/>
          </a:xfrm>
          <a:prstGeom prst="line">
            <a:avLst/>
          </a:prstGeom>
          <a:ln cap="flat" w="76200">
            <a:solidFill>
              <a:srgbClr val="FF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3" id="33"/>
          <p:cNvSpPr/>
          <p:nvPr/>
        </p:nvSpPr>
        <p:spPr>
          <a:xfrm flipV="true">
            <a:off x="4616753" y="2370977"/>
            <a:ext cx="852339" cy="1233978"/>
          </a:xfrm>
          <a:prstGeom prst="line">
            <a:avLst/>
          </a:prstGeom>
          <a:ln cap="flat" w="28575">
            <a:solidFill>
              <a:srgbClr val="FFDE5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4" id="34"/>
          <p:cNvSpPr/>
          <p:nvPr/>
        </p:nvSpPr>
        <p:spPr>
          <a:xfrm flipH="false" flipV="false" rot="0">
            <a:off x="5196003" y="2790761"/>
            <a:ext cx="951686" cy="951686"/>
          </a:xfrm>
          <a:custGeom>
            <a:avLst/>
            <a:gdLst/>
            <a:ahLst/>
            <a:cxnLst/>
            <a:rect r="r" b="b" t="t" l="l"/>
            <a:pathLst>
              <a:path h="951686" w="951686">
                <a:moveTo>
                  <a:pt x="0" y="0"/>
                </a:moveTo>
                <a:lnTo>
                  <a:pt x="951686" y="0"/>
                </a:lnTo>
                <a:lnTo>
                  <a:pt x="951686" y="951686"/>
                </a:lnTo>
                <a:lnTo>
                  <a:pt x="0" y="9516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6035224" y="5407328"/>
            <a:ext cx="890064" cy="251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8"/>
              </a:lnSpc>
            </a:pPr>
            <a:r>
              <a:rPr lang="en-US" sz="1463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c</a:t>
            </a:r>
            <a:r>
              <a:rPr lang="en-US" b="true" sz="1463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os⁡(2πf t)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379222" y="6619818"/>
            <a:ext cx="890064" cy="251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8"/>
              </a:lnSpc>
            </a:pPr>
            <a:r>
              <a:rPr lang="en-US" sz="1463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USB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278387" y="6657918"/>
            <a:ext cx="1682639" cy="412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3"/>
              </a:lnSpc>
            </a:pPr>
            <a:r>
              <a:rPr lang="en-US" sz="1463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10 MHz REFERENCE INPUT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8863536" y="5730408"/>
            <a:ext cx="890064" cy="262605"/>
            <a:chOff x="0" y="0"/>
            <a:chExt cx="1186751" cy="350140"/>
          </a:xfrm>
        </p:grpSpPr>
        <p:sp>
          <p:nvSpPr>
            <p:cNvPr name="TextBox 39" id="39"/>
            <p:cNvSpPr txBox="true"/>
            <p:nvPr/>
          </p:nvSpPr>
          <p:spPr>
            <a:xfrm rot="0">
              <a:off x="0" y="-28575"/>
              <a:ext cx="1186751" cy="325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48"/>
                </a:lnSpc>
              </a:pPr>
              <a:r>
                <a:rPr lang="en-US" b="true" sz="1463">
                  <a:solidFill>
                    <a:srgbClr val="000000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s (t)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173463" y="132498"/>
              <a:ext cx="754546" cy="2176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02"/>
                </a:lnSpc>
              </a:pPr>
              <a:r>
                <a:rPr lang="en-US" sz="930" b="true">
                  <a:solidFill>
                    <a:srgbClr val="000000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p</a:t>
              </a: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6430653" y="5518840"/>
            <a:ext cx="565909" cy="17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2"/>
              </a:lnSpc>
            </a:pPr>
            <a:r>
              <a:rPr lang="en-US" sz="930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c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7405067" y="6583680"/>
            <a:ext cx="1279983" cy="290195"/>
            <a:chOff x="0" y="0"/>
            <a:chExt cx="1706643" cy="386926"/>
          </a:xfrm>
        </p:grpSpPr>
        <p:sp>
          <p:nvSpPr>
            <p:cNvPr name="TextBox 43" id="43"/>
            <p:cNvSpPr txBox="true"/>
            <p:nvPr/>
          </p:nvSpPr>
          <p:spPr>
            <a:xfrm rot="0">
              <a:off x="0" y="-28575"/>
              <a:ext cx="1186751" cy="325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48"/>
                </a:lnSpc>
              </a:pPr>
              <a:r>
                <a:rPr lang="en-US" b="true" sz="1463">
                  <a:solidFill>
                    <a:srgbClr val="000000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s (t) + V</a:t>
              </a:r>
            </a:p>
          </p:txBody>
        </p:sp>
        <p:sp>
          <p:nvSpPr>
            <p:cNvPr name="TextBox 44" id="44"/>
            <p:cNvSpPr txBox="true"/>
            <p:nvPr/>
          </p:nvSpPr>
          <p:spPr>
            <a:xfrm rot="0">
              <a:off x="952098" y="179229"/>
              <a:ext cx="754546" cy="207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02"/>
                </a:lnSpc>
              </a:pPr>
              <a:r>
                <a:rPr lang="en-US" sz="930" b="true">
                  <a:solidFill>
                    <a:srgbClr val="000000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dc,bias,q</a:t>
              </a:r>
            </a:p>
          </p:txBody>
        </p:sp>
        <p:sp>
          <p:nvSpPr>
            <p:cNvPr name="TextBox 45" id="45"/>
            <p:cNvSpPr txBox="true"/>
            <p:nvPr/>
          </p:nvSpPr>
          <p:spPr>
            <a:xfrm rot="0">
              <a:off x="284592" y="144888"/>
              <a:ext cx="179029" cy="207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02"/>
                </a:lnSpc>
              </a:pPr>
              <a:r>
                <a:rPr lang="en-US" sz="930" b="true">
                  <a:solidFill>
                    <a:srgbClr val="000000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q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6125301" y="3020140"/>
            <a:ext cx="1599973" cy="584815"/>
            <a:chOff x="0" y="0"/>
            <a:chExt cx="607399" cy="222014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07399" cy="222014"/>
            </a:xfrm>
            <a:custGeom>
              <a:avLst/>
              <a:gdLst/>
              <a:ahLst/>
              <a:cxnLst/>
              <a:rect r="r" b="b" t="t" l="l"/>
              <a:pathLst>
                <a:path h="222014" w="607399">
                  <a:moveTo>
                    <a:pt x="0" y="0"/>
                  </a:moveTo>
                  <a:lnTo>
                    <a:pt x="607399" y="0"/>
                  </a:lnTo>
                  <a:lnTo>
                    <a:pt x="607399" y="222014"/>
                  </a:lnTo>
                  <a:lnTo>
                    <a:pt x="0" y="222014"/>
                  </a:lnTo>
                  <a:close/>
                </a:path>
              </a:pathLst>
            </a:custGeom>
            <a:solidFill>
              <a:srgbClr val="FF0000"/>
            </a:solidFill>
            <a:ln w="19050" cap="sq">
              <a:solidFill>
                <a:srgbClr val="000000"/>
              </a:solidFill>
              <a:prstDash val="dash"/>
              <a:miter/>
            </a:ln>
          </p:spPr>
        </p:sp>
        <p:sp>
          <p:nvSpPr>
            <p:cNvPr name="TextBox 48" id="48"/>
            <p:cNvSpPr txBox="true"/>
            <p:nvPr/>
          </p:nvSpPr>
          <p:spPr>
            <a:xfrm>
              <a:off x="0" y="0"/>
              <a:ext cx="607399" cy="2220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18"/>
                </a:lnSpc>
              </a:pPr>
              <a:r>
                <a:rPr lang="en-US" b="true" sz="1360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Check for the RED STATUS LED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4093" y="5435903"/>
            <a:ext cx="1013042" cy="812034"/>
            <a:chOff x="0" y="0"/>
            <a:chExt cx="384581" cy="3082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4581" cy="308273"/>
            </a:xfrm>
            <a:custGeom>
              <a:avLst/>
              <a:gdLst/>
              <a:ahLst/>
              <a:cxnLst/>
              <a:rect r="r" b="b" t="t" l="l"/>
              <a:pathLst>
                <a:path h="308273" w="384581">
                  <a:moveTo>
                    <a:pt x="0" y="0"/>
                  </a:moveTo>
                  <a:lnTo>
                    <a:pt x="384581" y="0"/>
                  </a:lnTo>
                  <a:lnTo>
                    <a:pt x="384581" y="308273"/>
                  </a:lnTo>
                  <a:lnTo>
                    <a:pt x="0" y="308273"/>
                  </a:lnTo>
                  <a:close/>
                </a:path>
              </a:pathLst>
            </a:custGeom>
            <a:solidFill>
              <a:srgbClr val="C1FF72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384581" cy="308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6"/>
                </a:lnSpc>
              </a:pPr>
              <a:r>
                <a:rPr lang="en-US" b="true" sz="1560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8 bit DIP Switch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970717" y="5435903"/>
            <a:ext cx="1669902" cy="812034"/>
            <a:chOff x="0" y="0"/>
            <a:chExt cx="633946" cy="30827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3946" cy="308273"/>
            </a:xfrm>
            <a:custGeom>
              <a:avLst/>
              <a:gdLst/>
              <a:ahLst/>
              <a:cxnLst/>
              <a:rect r="r" b="b" t="t" l="l"/>
              <a:pathLst>
                <a:path h="308273" w="633946">
                  <a:moveTo>
                    <a:pt x="0" y="0"/>
                  </a:moveTo>
                  <a:lnTo>
                    <a:pt x="633946" y="0"/>
                  </a:lnTo>
                  <a:lnTo>
                    <a:pt x="633946" y="308273"/>
                  </a:lnTo>
                  <a:lnTo>
                    <a:pt x="0" y="308273"/>
                  </a:lnTo>
                  <a:close/>
                </a:path>
              </a:pathLst>
            </a:custGeom>
            <a:solidFill>
              <a:srgbClr val="FFDE59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633946" cy="308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6"/>
                </a:lnSpc>
              </a:pPr>
              <a:r>
                <a:rPr lang="en-US" sz="1560" b="true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Microcontroller</a:t>
              </a:r>
            </a:p>
            <a:p>
              <a:pPr algn="ctr">
                <a:lnSpc>
                  <a:spcPts val="1856"/>
                </a:lnSpc>
              </a:pPr>
              <a:r>
                <a:rPr lang="en-US" b="true" sz="1560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PIC18F4550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75463" y="5435903"/>
            <a:ext cx="1669902" cy="812034"/>
            <a:chOff x="0" y="0"/>
            <a:chExt cx="633946" cy="30827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3946" cy="308273"/>
            </a:xfrm>
            <a:custGeom>
              <a:avLst/>
              <a:gdLst/>
              <a:ahLst/>
              <a:cxnLst/>
              <a:rect r="r" b="b" t="t" l="l"/>
              <a:pathLst>
                <a:path h="308273" w="633946">
                  <a:moveTo>
                    <a:pt x="0" y="0"/>
                  </a:moveTo>
                  <a:lnTo>
                    <a:pt x="633946" y="0"/>
                  </a:lnTo>
                  <a:lnTo>
                    <a:pt x="633946" y="308273"/>
                  </a:lnTo>
                  <a:lnTo>
                    <a:pt x="0" y="308273"/>
                  </a:lnTo>
                  <a:close/>
                </a:path>
              </a:pathLst>
            </a:custGeom>
            <a:solidFill>
              <a:srgbClr val="5CE1E6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633946" cy="308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6"/>
                </a:lnSpc>
              </a:pPr>
              <a:r>
                <a:rPr lang="en-US" sz="1560" b="true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Freq. Synthesizer </a:t>
              </a:r>
            </a:p>
            <a:p>
              <a:pPr algn="ctr">
                <a:lnSpc>
                  <a:spcPts val="1856"/>
                </a:lnSpc>
              </a:pPr>
              <a:r>
                <a:rPr lang="en-US" b="true" sz="1560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(PLL) LTC6946-1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015148" y="5435903"/>
            <a:ext cx="1669902" cy="812034"/>
            <a:chOff x="0" y="0"/>
            <a:chExt cx="633946" cy="30827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3946" cy="308273"/>
            </a:xfrm>
            <a:custGeom>
              <a:avLst/>
              <a:gdLst/>
              <a:ahLst/>
              <a:cxnLst/>
              <a:rect r="r" b="b" t="t" l="l"/>
              <a:pathLst>
                <a:path h="308273" w="633946">
                  <a:moveTo>
                    <a:pt x="0" y="0"/>
                  </a:moveTo>
                  <a:lnTo>
                    <a:pt x="633946" y="0"/>
                  </a:lnTo>
                  <a:lnTo>
                    <a:pt x="633946" y="308273"/>
                  </a:lnTo>
                  <a:lnTo>
                    <a:pt x="0" y="308273"/>
                  </a:lnTo>
                  <a:close/>
                </a:path>
              </a:pathLst>
            </a:custGeom>
            <a:solidFill>
              <a:srgbClr val="FF66C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633946" cy="308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6"/>
                </a:lnSpc>
              </a:pPr>
              <a:r>
                <a:rPr lang="en-US" sz="1560" b="true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IQ Modulator</a:t>
              </a:r>
            </a:p>
            <a:p>
              <a:pPr algn="ctr">
                <a:lnSpc>
                  <a:spcPts val="1856"/>
                </a:lnSpc>
              </a:pPr>
              <a:r>
                <a:rPr lang="en-US" b="true" sz="1560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LTC5598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>
            <a:off x="1287134" y="5841920"/>
            <a:ext cx="683583" cy="0"/>
          </a:xfrm>
          <a:prstGeom prst="line">
            <a:avLst/>
          </a:prstGeom>
          <a:ln cap="flat" w="19050">
            <a:solidFill>
              <a:srgbClr val="FF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5" id="15"/>
          <p:cNvSpPr/>
          <p:nvPr/>
        </p:nvSpPr>
        <p:spPr>
          <a:xfrm>
            <a:off x="3640619" y="5841920"/>
            <a:ext cx="634844" cy="0"/>
          </a:xfrm>
          <a:prstGeom prst="line">
            <a:avLst/>
          </a:prstGeom>
          <a:ln cap="flat" w="19050">
            <a:solidFill>
              <a:srgbClr val="FF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>
            <a:off x="5945365" y="5841920"/>
            <a:ext cx="1069783" cy="0"/>
          </a:xfrm>
          <a:prstGeom prst="line">
            <a:avLst/>
          </a:prstGeom>
          <a:ln cap="flat" w="19050">
            <a:solidFill>
              <a:srgbClr val="FF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7" id="17"/>
          <p:cNvSpPr txBox="true"/>
          <p:nvPr/>
        </p:nvSpPr>
        <p:spPr>
          <a:xfrm rot="0">
            <a:off x="6035224" y="5407328"/>
            <a:ext cx="890064" cy="251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8"/>
              </a:lnSpc>
            </a:pPr>
            <a:r>
              <a:rPr lang="en-US" sz="1463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c</a:t>
            </a:r>
            <a:r>
              <a:rPr lang="en-US" b="true" sz="1463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os⁡(2πf t)</a:t>
            </a:r>
          </a:p>
        </p:txBody>
      </p:sp>
      <p:sp>
        <p:nvSpPr>
          <p:cNvPr name="AutoShape 18" id="18"/>
          <p:cNvSpPr/>
          <p:nvPr/>
        </p:nvSpPr>
        <p:spPr>
          <a:xfrm flipV="true">
            <a:off x="8685050" y="5841920"/>
            <a:ext cx="391053" cy="9293"/>
          </a:xfrm>
          <a:prstGeom prst="line">
            <a:avLst/>
          </a:prstGeom>
          <a:ln cap="flat" w="19050">
            <a:solidFill>
              <a:srgbClr val="FF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9" id="19"/>
          <p:cNvSpPr/>
          <p:nvPr/>
        </p:nvSpPr>
        <p:spPr>
          <a:xfrm>
            <a:off x="2814961" y="5044739"/>
            <a:ext cx="0" cy="39116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" id="20"/>
          <p:cNvSpPr/>
          <p:nvPr/>
        </p:nvSpPr>
        <p:spPr>
          <a:xfrm>
            <a:off x="7787962" y="5196831"/>
            <a:ext cx="0" cy="23907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" id="21"/>
          <p:cNvSpPr/>
          <p:nvPr/>
        </p:nvSpPr>
        <p:spPr>
          <a:xfrm flipH="true" flipV="true">
            <a:off x="7840806" y="6247937"/>
            <a:ext cx="9293" cy="251746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2" id="22"/>
          <p:cNvSpPr/>
          <p:nvPr/>
        </p:nvSpPr>
        <p:spPr>
          <a:xfrm flipV="true">
            <a:off x="2824254" y="6247937"/>
            <a:ext cx="0" cy="39116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3" id="23"/>
          <p:cNvSpPr txBox="true"/>
          <p:nvPr/>
        </p:nvSpPr>
        <p:spPr>
          <a:xfrm rot="0">
            <a:off x="2379222" y="4774555"/>
            <a:ext cx="890064" cy="251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8"/>
              </a:lnSpc>
            </a:pPr>
            <a:r>
              <a:rPr lang="en-US" sz="1463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ICSP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379222" y="6619818"/>
            <a:ext cx="890064" cy="251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8"/>
              </a:lnSpc>
            </a:pPr>
            <a:r>
              <a:rPr lang="en-US" sz="1463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USB</a:t>
            </a:r>
          </a:p>
        </p:txBody>
      </p:sp>
      <p:sp>
        <p:nvSpPr>
          <p:cNvPr name="AutoShape 25" id="25"/>
          <p:cNvSpPr/>
          <p:nvPr/>
        </p:nvSpPr>
        <p:spPr>
          <a:xfrm flipV="true">
            <a:off x="5119706" y="6247937"/>
            <a:ext cx="0" cy="39116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6" id="26"/>
          <p:cNvSpPr txBox="true"/>
          <p:nvPr/>
        </p:nvSpPr>
        <p:spPr>
          <a:xfrm rot="0">
            <a:off x="4278387" y="6657918"/>
            <a:ext cx="1682639" cy="412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3"/>
              </a:lnSpc>
            </a:pPr>
            <a:r>
              <a:rPr lang="en-US" sz="1463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10 MHz REFERENCE INPUT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8863536" y="5730408"/>
            <a:ext cx="890064" cy="262605"/>
            <a:chOff x="0" y="0"/>
            <a:chExt cx="1186751" cy="350140"/>
          </a:xfrm>
        </p:grpSpPr>
        <p:sp>
          <p:nvSpPr>
            <p:cNvPr name="TextBox 28" id="28"/>
            <p:cNvSpPr txBox="true"/>
            <p:nvPr/>
          </p:nvSpPr>
          <p:spPr>
            <a:xfrm rot="0">
              <a:off x="0" y="-28575"/>
              <a:ext cx="1186751" cy="325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48"/>
                </a:lnSpc>
              </a:pPr>
              <a:r>
                <a:rPr lang="en-US" b="true" sz="1463">
                  <a:solidFill>
                    <a:srgbClr val="000000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s (t)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173463" y="132498"/>
              <a:ext cx="754546" cy="2176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02"/>
                </a:lnSpc>
              </a:pPr>
              <a:r>
                <a:rPr lang="en-US" sz="930" b="true">
                  <a:solidFill>
                    <a:srgbClr val="000000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p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6430653" y="5518840"/>
            <a:ext cx="565909" cy="17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2"/>
              </a:lnSpc>
            </a:pPr>
            <a:r>
              <a:rPr lang="en-US" sz="930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c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7336649" y="4899498"/>
            <a:ext cx="1348401" cy="253312"/>
            <a:chOff x="0" y="0"/>
            <a:chExt cx="1797868" cy="337750"/>
          </a:xfrm>
        </p:grpSpPr>
        <p:sp>
          <p:nvSpPr>
            <p:cNvPr name="TextBox 32" id="32"/>
            <p:cNvSpPr txBox="true"/>
            <p:nvPr/>
          </p:nvSpPr>
          <p:spPr>
            <a:xfrm rot="0">
              <a:off x="65931" y="-28575"/>
              <a:ext cx="1186751" cy="325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48"/>
                </a:lnSpc>
              </a:pPr>
              <a:r>
                <a:rPr lang="en-US" b="true" sz="1463">
                  <a:solidFill>
                    <a:srgbClr val="000000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s (t) + V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0" y="120108"/>
              <a:ext cx="754546" cy="2176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02"/>
                </a:lnSpc>
              </a:pPr>
              <a:r>
                <a:rPr lang="en-US" sz="930" b="true">
                  <a:solidFill>
                    <a:srgbClr val="000000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i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1043322" y="130052"/>
              <a:ext cx="754546" cy="207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02"/>
                </a:lnSpc>
              </a:pPr>
              <a:r>
                <a:rPr lang="en-US" sz="930" b="true">
                  <a:solidFill>
                    <a:srgbClr val="000000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dc,bias,i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7405067" y="6583680"/>
            <a:ext cx="1279983" cy="290195"/>
            <a:chOff x="0" y="0"/>
            <a:chExt cx="1706643" cy="386926"/>
          </a:xfrm>
        </p:grpSpPr>
        <p:sp>
          <p:nvSpPr>
            <p:cNvPr name="TextBox 36" id="36"/>
            <p:cNvSpPr txBox="true"/>
            <p:nvPr/>
          </p:nvSpPr>
          <p:spPr>
            <a:xfrm rot="0">
              <a:off x="0" y="-28575"/>
              <a:ext cx="1186751" cy="325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48"/>
                </a:lnSpc>
              </a:pPr>
              <a:r>
                <a:rPr lang="en-US" b="true" sz="1463">
                  <a:solidFill>
                    <a:srgbClr val="000000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s (t) + V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952098" y="179229"/>
              <a:ext cx="754546" cy="207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02"/>
                </a:lnSpc>
              </a:pPr>
              <a:r>
                <a:rPr lang="en-US" sz="930" b="true">
                  <a:solidFill>
                    <a:srgbClr val="000000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dc,bias,q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284592" y="144888"/>
              <a:ext cx="179029" cy="207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02"/>
                </a:lnSpc>
              </a:pPr>
              <a:r>
                <a:rPr lang="en-US" sz="930" b="true">
                  <a:solidFill>
                    <a:srgbClr val="000000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q</a:t>
              </a:r>
            </a:p>
          </p:txBody>
        </p:sp>
      </p:grpSp>
      <p:sp>
        <p:nvSpPr>
          <p:cNvPr name="Freeform 39" id="39"/>
          <p:cNvSpPr/>
          <p:nvPr/>
        </p:nvSpPr>
        <p:spPr>
          <a:xfrm flipH="false" flipV="false" rot="81721">
            <a:off x="7203" y="-15380"/>
            <a:ext cx="9739194" cy="4945708"/>
          </a:xfrm>
          <a:custGeom>
            <a:avLst/>
            <a:gdLst/>
            <a:ahLst/>
            <a:cxnLst/>
            <a:rect r="r" b="b" t="t" l="l"/>
            <a:pathLst>
              <a:path h="4945708" w="9739194">
                <a:moveTo>
                  <a:pt x="0" y="0"/>
                </a:moveTo>
                <a:lnTo>
                  <a:pt x="9739194" y="0"/>
                </a:lnTo>
                <a:lnTo>
                  <a:pt x="9739194" y="4945708"/>
                </a:lnTo>
                <a:lnTo>
                  <a:pt x="0" y="49457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</a:blip>
            <a:stretch>
              <a:fillRect l="0" t="-13804" r="0" b="-6317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1320783" y="897377"/>
            <a:ext cx="8285574" cy="3964021"/>
          </a:xfrm>
          <a:custGeom>
            <a:avLst/>
            <a:gdLst/>
            <a:ahLst/>
            <a:cxnLst/>
            <a:rect r="r" b="b" t="t" l="l"/>
            <a:pathLst>
              <a:path h="3964021" w="8285574">
                <a:moveTo>
                  <a:pt x="0" y="0"/>
                </a:moveTo>
                <a:lnTo>
                  <a:pt x="8285574" y="0"/>
                </a:lnTo>
                <a:lnTo>
                  <a:pt x="8285574" y="3964021"/>
                </a:lnTo>
                <a:lnTo>
                  <a:pt x="0" y="39640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003" t="-41558" r="-1540" b="-8311"/>
            </a:stretch>
          </a:blipFill>
        </p:spPr>
      </p:sp>
      <p:sp>
        <p:nvSpPr>
          <p:cNvPr name="AutoShape 41" id="41"/>
          <p:cNvSpPr/>
          <p:nvPr/>
        </p:nvSpPr>
        <p:spPr>
          <a:xfrm flipV="true">
            <a:off x="3264523" y="2457474"/>
            <a:ext cx="4762" cy="1353621"/>
          </a:xfrm>
          <a:prstGeom prst="line">
            <a:avLst/>
          </a:prstGeom>
          <a:ln cap="flat" w="76200">
            <a:solidFill>
              <a:srgbClr val="FF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2" id="42"/>
          <p:cNvSpPr/>
          <p:nvPr/>
        </p:nvSpPr>
        <p:spPr>
          <a:xfrm flipV="true">
            <a:off x="1923092" y="2180477"/>
            <a:ext cx="1025421" cy="1233978"/>
          </a:xfrm>
          <a:prstGeom prst="line">
            <a:avLst/>
          </a:prstGeom>
          <a:ln cap="flat" w="28575">
            <a:solidFill>
              <a:srgbClr val="FFDE5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3" id="43"/>
          <p:cNvSpPr/>
          <p:nvPr/>
        </p:nvSpPr>
        <p:spPr>
          <a:xfrm flipV="true">
            <a:off x="3609613" y="2180477"/>
            <a:ext cx="1510094" cy="38100"/>
          </a:xfrm>
          <a:prstGeom prst="line">
            <a:avLst/>
          </a:prstGeom>
          <a:ln cap="flat" w="76200">
            <a:solidFill>
              <a:srgbClr val="FF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4" id="44"/>
          <p:cNvSpPr/>
          <p:nvPr/>
        </p:nvSpPr>
        <p:spPr>
          <a:xfrm flipV="true">
            <a:off x="4616753" y="2370977"/>
            <a:ext cx="852339" cy="1233978"/>
          </a:xfrm>
          <a:prstGeom prst="line">
            <a:avLst/>
          </a:prstGeom>
          <a:ln cap="flat" w="28575">
            <a:solidFill>
              <a:srgbClr val="FFDE5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5" id="45"/>
          <p:cNvSpPr/>
          <p:nvPr/>
        </p:nvSpPr>
        <p:spPr>
          <a:xfrm flipV="true">
            <a:off x="5675606" y="2218577"/>
            <a:ext cx="2112356" cy="19050"/>
          </a:xfrm>
          <a:prstGeom prst="line">
            <a:avLst/>
          </a:prstGeom>
          <a:ln cap="flat" w="76200">
            <a:solidFill>
              <a:srgbClr val="FF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6" id="46"/>
          <p:cNvSpPr/>
          <p:nvPr/>
        </p:nvSpPr>
        <p:spPr>
          <a:xfrm>
            <a:off x="7864382" y="229549"/>
            <a:ext cx="0" cy="1723773"/>
          </a:xfrm>
          <a:prstGeom prst="line">
            <a:avLst/>
          </a:prstGeom>
          <a:ln cap="flat" w="28575">
            <a:solidFill>
              <a:srgbClr val="FFDE5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7" id="47"/>
          <p:cNvSpPr/>
          <p:nvPr/>
        </p:nvSpPr>
        <p:spPr>
          <a:xfrm flipH="true" flipV="true">
            <a:off x="7864382" y="2237627"/>
            <a:ext cx="90696" cy="2089910"/>
          </a:xfrm>
          <a:prstGeom prst="line">
            <a:avLst/>
          </a:prstGeom>
          <a:ln cap="flat" w="28575">
            <a:solidFill>
              <a:srgbClr val="FFDE5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8" id="48"/>
          <p:cNvSpPr/>
          <p:nvPr/>
        </p:nvSpPr>
        <p:spPr>
          <a:xfrm flipV="true">
            <a:off x="8135529" y="2142377"/>
            <a:ext cx="1470828" cy="38100"/>
          </a:xfrm>
          <a:prstGeom prst="line">
            <a:avLst/>
          </a:prstGeom>
          <a:ln cap="flat" w="76200">
            <a:solidFill>
              <a:srgbClr val="FF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49" id="49"/>
          <p:cNvSpPr/>
          <p:nvPr/>
        </p:nvSpPr>
        <p:spPr>
          <a:xfrm flipH="false" flipV="false" rot="0">
            <a:off x="5196003" y="2790761"/>
            <a:ext cx="951686" cy="951686"/>
          </a:xfrm>
          <a:custGeom>
            <a:avLst/>
            <a:gdLst/>
            <a:ahLst/>
            <a:cxnLst/>
            <a:rect r="r" b="b" t="t" l="l"/>
            <a:pathLst>
              <a:path h="951686" w="951686">
                <a:moveTo>
                  <a:pt x="0" y="0"/>
                </a:moveTo>
                <a:lnTo>
                  <a:pt x="951686" y="0"/>
                </a:lnTo>
                <a:lnTo>
                  <a:pt x="951686" y="951686"/>
                </a:lnTo>
                <a:lnTo>
                  <a:pt x="0" y="9516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0" id="50"/>
          <p:cNvGrpSpPr/>
          <p:nvPr/>
        </p:nvGrpSpPr>
        <p:grpSpPr>
          <a:xfrm rot="0">
            <a:off x="4613620" y="4328121"/>
            <a:ext cx="2663490" cy="784840"/>
            <a:chOff x="0" y="0"/>
            <a:chExt cx="1011142" cy="297949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1011142" cy="297949"/>
            </a:xfrm>
            <a:custGeom>
              <a:avLst/>
              <a:gdLst/>
              <a:ahLst/>
              <a:cxnLst/>
              <a:rect r="r" b="b" t="t" l="l"/>
              <a:pathLst>
                <a:path h="297949" w="1011142">
                  <a:moveTo>
                    <a:pt x="0" y="0"/>
                  </a:moveTo>
                  <a:lnTo>
                    <a:pt x="1011142" y="0"/>
                  </a:lnTo>
                  <a:lnTo>
                    <a:pt x="1011142" y="297949"/>
                  </a:lnTo>
                  <a:lnTo>
                    <a:pt x="0" y="297949"/>
                  </a:lnTo>
                  <a:close/>
                </a:path>
              </a:pathLst>
            </a:custGeom>
            <a:solidFill>
              <a:srgbClr val="FF0000"/>
            </a:solidFill>
            <a:ln w="19050" cap="sq">
              <a:solidFill>
                <a:srgbClr val="000000"/>
              </a:solidFill>
              <a:prstDash val="dash"/>
              <a:miter/>
            </a:ln>
          </p:spPr>
        </p:sp>
        <p:sp>
          <p:nvSpPr>
            <p:cNvPr name="TextBox 52" id="52"/>
            <p:cNvSpPr txBox="true"/>
            <p:nvPr/>
          </p:nvSpPr>
          <p:spPr>
            <a:xfrm>
              <a:off x="0" y="0"/>
              <a:ext cx="1011142" cy="2979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18"/>
                </a:lnSpc>
              </a:pPr>
              <a:r>
                <a:rPr lang="en-US" b="true" sz="1360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V DC,Bias (~0.45 V) as too high (&gt;0.58 V) risks damaging the modulator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859220" y="-1097280"/>
            <a:ext cx="14792679" cy="2342398"/>
            <a:chOff x="0" y="0"/>
            <a:chExt cx="5478770" cy="8675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78770" cy="867555"/>
            </a:xfrm>
            <a:custGeom>
              <a:avLst/>
              <a:gdLst/>
              <a:ahLst/>
              <a:cxnLst/>
              <a:rect r="r" b="b" t="t" l="l"/>
              <a:pathLst>
                <a:path h="867555" w="5478770">
                  <a:moveTo>
                    <a:pt x="0" y="0"/>
                  </a:moveTo>
                  <a:lnTo>
                    <a:pt x="5478770" y="0"/>
                  </a:lnTo>
                  <a:lnTo>
                    <a:pt x="5478770" y="867555"/>
                  </a:lnTo>
                  <a:lnTo>
                    <a:pt x="0" y="867555"/>
                  </a:ln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100000">
                  <a:srgbClr val="2DD48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5478770" cy="896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31520" y="411628"/>
            <a:ext cx="8202827" cy="649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2"/>
              </a:lnSpc>
            </a:pPr>
            <a:r>
              <a:rPr lang="en-US" sz="4383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DIP Switch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5921696" y="726264"/>
            <a:ext cx="1382320" cy="1037708"/>
            <a:chOff x="0" y="0"/>
            <a:chExt cx="549421" cy="4124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49421" cy="412451"/>
            </a:xfrm>
            <a:custGeom>
              <a:avLst/>
              <a:gdLst/>
              <a:ahLst/>
              <a:cxnLst/>
              <a:rect r="r" b="b" t="t" l="l"/>
              <a:pathLst>
                <a:path h="412451" w="549421">
                  <a:moveTo>
                    <a:pt x="0" y="0"/>
                  </a:moveTo>
                  <a:lnTo>
                    <a:pt x="549421" y="0"/>
                  </a:lnTo>
                  <a:lnTo>
                    <a:pt x="549421" y="412451"/>
                  </a:lnTo>
                  <a:lnTo>
                    <a:pt x="0" y="412451"/>
                  </a:lnTo>
                  <a:close/>
                </a:path>
              </a:pathLst>
            </a:custGeom>
            <a:solidFill>
              <a:srgbClr val="C1FF72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549421" cy="4219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13"/>
                </a:lnSpc>
              </a:pPr>
              <a:r>
                <a:rPr lang="en-US" b="true" sz="1860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8 bit DIP Switch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617502" y="861755"/>
            <a:ext cx="1248593" cy="640058"/>
            <a:chOff x="0" y="0"/>
            <a:chExt cx="496270" cy="254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96270" cy="254400"/>
            </a:xfrm>
            <a:custGeom>
              <a:avLst/>
              <a:gdLst/>
              <a:ahLst/>
              <a:cxnLst/>
              <a:rect r="r" b="b" t="t" l="l"/>
              <a:pathLst>
                <a:path h="254400" w="496270">
                  <a:moveTo>
                    <a:pt x="0" y="0"/>
                  </a:moveTo>
                  <a:lnTo>
                    <a:pt x="496270" y="0"/>
                  </a:lnTo>
                  <a:lnTo>
                    <a:pt x="496270" y="254400"/>
                  </a:lnTo>
                  <a:lnTo>
                    <a:pt x="0" y="254400"/>
                  </a:lnTo>
                  <a:close/>
                </a:path>
              </a:pathLst>
            </a:custGeom>
            <a:solidFill>
              <a:srgbClr val="FFDE59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0"/>
              <a:ext cx="496270" cy="254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99"/>
                </a:lnSpc>
              </a:pPr>
              <a:r>
                <a:rPr lang="en-US" sz="1260" b="true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Microcontroller</a:t>
              </a:r>
            </a:p>
            <a:p>
              <a:pPr algn="ctr">
                <a:lnSpc>
                  <a:spcPts val="1499"/>
                </a:lnSpc>
              </a:pPr>
              <a:r>
                <a:rPr lang="en-US" b="true" sz="1260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PIC18F4550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>
            <a:off x="7304016" y="1245118"/>
            <a:ext cx="313485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" id="13"/>
          <p:cNvSpPr/>
          <p:nvPr/>
        </p:nvSpPr>
        <p:spPr>
          <a:xfrm>
            <a:off x="8866095" y="1249556"/>
            <a:ext cx="410577" cy="1506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4" id="14"/>
          <p:cNvSpPr txBox="true"/>
          <p:nvPr/>
        </p:nvSpPr>
        <p:spPr>
          <a:xfrm rot="0">
            <a:off x="390882" y="1549024"/>
            <a:ext cx="3953232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Let’s</a:t>
            </a:r>
            <a:r>
              <a:rPr lang="en-US" sz="2199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say Table no. 3 is setting up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90882" y="2395679"/>
            <a:ext cx="3963710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DIP v</a:t>
            </a:r>
            <a:r>
              <a:rPr lang="en-US" sz="2199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alue= 2 × Table No.=2×3=6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90882" y="2914533"/>
            <a:ext cx="2242959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Binary</a:t>
            </a:r>
            <a:r>
              <a:rPr lang="en-US" sz="2199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: 00000110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90882" y="3925453"/>
            <a:ext cx="7475238" cy="77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On this board, the base frequency is 1.12GHz &amp; the minimum frequ</a:t>
            </a:r>
            <a:r>
              <a:rPr lang="en-US" sz="2199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ency increment has been designed as 1.25 MHz.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90882" y="5326898"/>
            <a:ext cx="6311936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fc=112</a:t>
            </a:r>
            <a:r>
              <a:rPr lang="en-US" sz="2199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0.002 MHz+(1.25 MHz)×6=1127.502 MHz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90882" y="6337818"/>
            <a:ext cx="6681069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2DD483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Always RESET the board after setting DIP switches.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5232383" y="2237630"/>
            <a:ext cx="2760946" cy="1261790"/>
            <a:chOff x="0" y="0"/>
            <a:chExt cx="1457219" cy="66596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457219" cy="665968"/>
            </a:xfrm>
            <a:custGeom>
              <a:avLst/>
              <a:gdLst/>
              <a:ahLst/>
              <a:cxnLst/>
              <a:rect r="r" b="b" t="t" l="l"/>
              <a:pathLst>
                <a:path h="665968" w="1457219">
                  <a:moveTo>
                    <a:pt x="0" y="0"/>
                  </a:moveTo>
                  <a:lnTo>
                    <a:pt x="1457219" y="0"/>
                  </a:lnTo>
                  <a:lnTo>
                    <a:pt x="1457219" y="665968"/>
                  </a:lnTo>
                  <a:lnTo>
                    <a:pt x="0" y="665968"/>
                  </a:lnTo>
                  <a:close/>
                </a:path>
              </a:pathLst>
            </a:custGeom>
            <a:solidFill>
              <a:srgbClr val="047EF4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0"/>
              <a:ext cx="1457219" cy="6659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6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5357848" y="2555725"/>
            <a:ext cx="241931" cy="660740"/>
            <a:chOff x="0" y="0"/>
            <a:chExt cx="127690" cy="34873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7690" cy="348736"/>
            </a:xfrm>
            <a:custGeom>
              <a:avLst/>
              <a:gdLst/>
              <a:ahLst/>
              <a:cxnLst/>
              <a:rect r="r" b="b" t="t" l="l"/>
              <a:pathLst>
                <a:path h="348736" w="127690">
                  <a:moveTo>
                    <a:pt x="0" y="0"/>
                  </a:moveTo>
                  <a:lnTo>
                    <a:pt x="127690" y="0"/>
                  </a:lnTo>
                  <a:lnTo>
                    <a:pt x="127690" y="348736"/>
                  </a:lnTo>
                  <a:lnTo>
                    <a:pt x="0" y="348736"/>
                  </a:lnTo>
                  <a:close/>
                </a:path>
              </a:pathLst>
            </a:custGeom>
            <a:solidFill>
              <a:srgbClr val="141414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0"/>
              <a:ext cx="127690" cy="348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6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5320041" y="2236711"/>
            <a:ext cx="438386" cy="301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56"/>
              </a:lnSpc>
            </a:pPr>
            <a:r>
              <a:rPr lang="en-US" sz="1754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600550" y="2236711"/>
            <a:ext cx="328398" cy="301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56"/>
              </a:lnSpc>
            </a:pPr>
            <a:r>
              <a:rPr lang="en-US" sz="1754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EDG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5678234" y="2555725"/>
            <a:ext cx="241931" cy="660740"/>
            <a:chOff x="0" y="0"/>
            <a:chExt cx="127690" cy="348736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27690" cy="348736"/>
            </a:xfrm>
            <a:custGeom>
              <a:avLst/>
              <a:gdLst/>
              <a:ahLst/>
              <a:cxnLst/>
              <a:rect r="r" b="b" t="t" l="l"/>
              <a:pathLst>
                <a:path h="348736" w="127690">
                  <a:moveTo>
                    <a:pt x="0" y="0"/>
                  </a:moveTo>
                  <a:lnTo>
                    <a:pt x="127690" y="0"/>
                  </a:lnTo>
                  <a:lnTo>
                    <a:pt x="127690" y="348736"/>
                  </a:lnTo>
                  <a:lnTo>
                    <a:pt x="0" y="34873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0"/>
              <a:ext cx="127690" cy="348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6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5998620" y="2555725"/>
            <a:ext cx="241931" cy="660740"/>
            <a:chOff x="0" y="0"/>
            <a:chExt cx="127690" cy="348736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27690" cy="348736"/>
            </a:xfrm>
            <a:custGeom>
              <a:avLst/>
              <a:gdLst/>
              <a:ahLst/>
              <a:cxnLst/>
              <a:rect r="r" b="b" t="t" l="l"/>
              <a:pathLst>
                <a:path h="348736" w="127690">
                  <a:moveTo>
                    <a:pt x="0" y="0"/>
                  </a:moveTo>
                  <a:lnTo>
                    <a:pt x="127690" y="0"/>
                  </a:lnTo>
                  <a:lnTo>
                    <a:pt x="127690" y="348736"/>
                  </a:lnTo>
                  <a:lnTo>
                    <a:pt x="0" y="34873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0"/>
              <a:ext cx="127690" cy="348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6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6319006" y="2555725"/>
            <a:ext cx="241931" cy="660740"/>
            <a:chOff x="0" y="0"/>
            <a:chExt cx="127690" cy="348736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27690" cy="348736"/>
            </a:xfrm>
            <a:custGeom>
              <a:avLst/>
              <a:gdLst/>
              <a:ahLst/>
              <a:cxnLst/>
              <a:rect r="r" b="b" t="t" l="l"/>
              <a:pathLst>
                <a:path h="348736" w="127690">
                  <a:moveTo>
                    <a:pt x="0" y="0"/>
                  </a:moveTo>
                  <a:lnTo>
                    <a:pt x="127690" y="0"/>
                  </a:lnTo>
                  <a:lnTo>
                    <a:pt x="127690" y="348736"/>
                  </a:lnTo>
                  <a:lnTo>
                    <a:pt x="0" y="34873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0"/>
              <a:ext cx="127690" cy="348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6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6639392" y="2555725"/>
            <a:ext cx="241931" cy="660740"/>
            <a:chOff x="0" y="0"/>
            <a:chExt cx="127690" cy="348736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27690" cy="348736"/>
            </a:xfrm>
            <a:custGeom>
              <a:avLst/>
              <a:gdLst/>
              <a:ahLst/>
              <a:cxnLst/>
              <a:rect r="r" b="b" t="t" l="l"/>
              <a:pathLst>
                <a:path h="348736" w="127690">
                  <a:moveTo>
                    <a:pt x="0" y="0"/>
                  </a:moveTo>
                  <a:lnTo>
                    <a:pt x="127690" y="0"/>
                  </a:lnTo>
                  <a:lnTo>
                    <a:pt x="127690" y="348736"/>
                  </a:lnTo>
                  <a:lnTo>
                    <a:pt x="0" y="34873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0"/>
              <a:ext cx="127690" cy="348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6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6959778" y="2555725"/>
            <a:ext cx="241931" cy="660740"/>
            <a:chOff x="0" y="0"/>
            <a:chExt cx="127690" cy="348736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27690" cy="348736"/>
            </a:xfrm>
            <a:custGeom>
              <a:avLst/>
              <a:gdLst/>
              <a:ahLst/>
              <a:cxnLst/>
              <a:rect r="r" b="b" t="t" l="l"/>
              <a:pathLst>
                <a:path h="348736" w="127690">
                  <a:moveTo>
                    <a:pt x="0" y="0"/>
                  </a:moveTo>
                  <a:lnTo>
                    <a:pt x="127690" y="0"/>
                  </a:lnTo>
                  <a:lnTo>
                    <a:pt x="127690" y="348736"/>
                  </a:lnTo>
                  <a:lnTo>
                    <a:pt x="0" y="34873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0"/>
              <a:ext cx="127690" cy="348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6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7280164" y="2555725"/>
            <a:ext cx="241931" cy="660740"/>
            <a:chOff x="0" y="0"/>
            <a:chExt cx="127690" cy="348736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27690" cy="348736"/>
            </a:xfrm>
            <a:custGeom>
              <a:avLst/>
              <a:gdLst/>
              <a:ahLst/>
              <a:cxnLst/>
              <a:rect r="r" b="b" t="t" l="l"/>
              <a:pathLst>
                <a:path h="348736" w="127690">
                  <a:moveTo>
                    <a:pt x="0" y="0"/>
                  </a:moveTo>
                  <a:lnTo>
                    <a:pt x="127690" y="0"/>
                  </a:lnTo>
                  <a:lnTo>
                    <a:pt x="127690" y="348736"/>
                  </a:lnTo>
                  <a:lnTo>
                    <a:pt x="0" y="34873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0"/>
              <a:ext cx="127690" cy="348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6"/>
                </a:lnSpc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7600550" y="2555725"/>
            <a:ext cx="241931" cy="660740"/>
            <a:chOff x="0" y="0"/>
            <a:chExt cx="127690" cy="348736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127690" cy="348736"/>
            </a:xfrm>
            <a:custGeom>
              <a:avLst/>
              <a:gdLst/>
              <a:ahLst/>
              <a:cxnLst/>
              <a:rect r="r" b="b" t="t" l="l"/>
              <a:pathLst>
                <a:path h="348736" w="127690">
                  <a:moveTo>
                    <a:pt x="0" y="0"/>
                  </a:moveTo>
                  <a:lnTo>
                    <a:pt x="127690" y="0"/>
                  </a:lnTo>
                  <a:lnTo>
                    <a:pt x="127690" y="348736"/>
                  </a:lnTo>
                  <a:lnTo>
                    <a:pt x="0" y="34873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0"/>
              <a:ext cx="127690" cy="348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6"/>
                </a:lnSpc>
              </a:pPr>
            </a:p>
          </p:txBody>
        </p:sp>
      </p:grpSp>
      <p:sp>
        <p:nvSpPr>
          <p:cNvPr name="TextBox 49" id="49"/>
          <p:cNvSpPr txBox="true"/>
          <p:nvPr/>
        </p:nvSpPr>
        <p:spPr>
          <a:xfrm rot="0">
            <a:off x="5390146" y="3178365"/>
            <a:ext cx="177335" cy="301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56"/>
              </a:lnSpc>
            </a:pPr>
            <a:r>
              <a:rPr lang="en-US" sz="1754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5703179" y="3178365"/>
            <a:ext cx="177335" cy="301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56"/>
              </a:lnSpc>
            </a:pPr>
            <a:r>
              <a:rPr lang="en-US" sz="1754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6016213" y="3178365"/>
            <a:ext cx="177335" cy="301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56"/>
              </a:lnSpc>
            </a:pPr>
            <a:r>
              <a:rPr lang="en-US" sz="1754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6329247" y="3178365"/>
            <a:ext cx="177335" cy="301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56"/>
              </a:lnSpc>
            </a:pPr>
            <a:r>
              <a:rPr lang="en-US" sz="1754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6642280" y="3178365"/>
            <a:ext cx="177335" cy="301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56"/>
              </a:lnSpc>
            </a:pPr>
            <a:r>
              <a:rPr lang="en-US" sz="1754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6955314" y="3178365"/>
            <a:ext cx="177335" cy="301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56"/>
              </a:lnSpc>
            </a:pPr>
            <a:r>
              <a:rPr lang="en-US" sz="1754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7268348" y="3178365"/>
            <a:ext cx="177335" cy="301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56"/>
              </a:lnSpc>
            </a:pPr>
            <a:r>
              <a:rPr lang="en-US" sz="1754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7581381" y="3178365"/>
            <a:ext cx="177335" cy="301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56"/>
              </a:lnSpc>
            </a:pPr>
            <a:r>
              <a:rPr lang="en-US" sz="1754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</a:p>
        </p:txBody>
      </p:sp>
      <p:grpSp>
        <p:nvGrpSpPr>
          <p:cNvPr name="Group 57" id="57"/>
          <p:cNvGrpSpPr/>
          <p:nvPr/>
        </p:nvGrpSpPr>
        <p:grpSpPr>
          <a:xfrm rot="0">
            <a:off x="5357848" y="2555725"/>
            <a:ext cx="241931" cy="330370"/>
            <a:chOff x="0" y="0"/>
            <a:chExt cx="127690" cy="174368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127690" cy="174368"/>
            </a:xfrm>
            <a:custGeom>
              <a:avLst/>
              <a:gdLst/>
              <a:ahLst/>
              <a:cxnLst/>
              <a:rect r="r" b="b" t="t" l="l"/>
              <a:pathLst>
                <a:path h="174368" w="127690">
                  <a:moveTo>
                    <a:pt x="0" y="0"/>
                  </a:moveTo>
                  <a:lnTo>
                    <a:pt x="127690" y="0"/>
                  </a:lnTo>
                  <a:lnTo>
                    <a:pt x="127690" y="174368"/>
                  </a:lnTo>
                  <a:lnTo>
                    <a:pt x="0" y="17436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0"/>
              <a:ext cx="127690" cy="1743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6"/>
                </a:lnSpc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5678234" y="2886095"/>
            <a:ext cx="241931" cy="330370"/>
            <a:chOff x="0" y="0"/>
            <a:chExt cx="127690" cy="174368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127690" cy="174368"/>
            </a:xfrm>
            <a:custGeom>
              <a:avLst/>
              <a:gdLst/>
              <a:ahLst/>
              <a:cxnLst/>
              <a:rect r="r" b="b" t="t" l="l"/>
              <a:pathLst>
                <a:path h="174368" w="127690">
                  <a:moveTo>
                    <a:pt x="0" y="0"/>
                  </a:moveTo>
                  <a:lnTo>
                    <a:pt x="127690" y="0"/>
                  </a:lnTo>
                  <a:lnTo>
                    <a:pt x="127690" y="174368"/>
                  </a:lnTo>
                  <a:lnTo>
                    <a:pt x="0" y="17436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0"/>
              <a:ext cx="127690" cy="1743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6"/>
                </a:lnSpc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5998620" y="2886095"/>
            <a:ext cx="241931" cy="330370"/>
            <a:chOff x="0" y="0"/>
            <a:chExt cx="127690" cy="174368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127690" cy="174368"/>
            </a:xfrm>
            <a:custGeom>
              <a:avLst/>
              <a:gdLst/>
              <a:ahLst/>
              <a:cxnLst/>
              <a:rect r="r" b="b" t="t" l="l"/>
              <a:pathLst>
                <a:path h="174368" w="127690">
                  <a:moveTo>
                    <a:pt x="0" y="0"/>
                  </a:moveTo>
                  <a:lnTo>
                    <a:pt x="127690" y="0"/>
                  </a:lnTo>
                  <a:lnTo>
                    <a:pt x="127690" y="174368"/>
                  </a:lnTo>
                  <a:lnTo>
                    <a:pt x="0" y="17436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0"/>
              <a:ext cx="127690" cy="1743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6"/>
                </a:lnSpc>
              </a:pP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6319006" y="2555725"/>
            <a:ext cx="241931" cy="330370"/>
            <a:chOff x="0" y="0"/>
            <a:chExt cx="127690" cy="174368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127690" cy="174368"/>
            </a:xfrm>
            <a:custGeom>
              <a:avLst/>
              <a:gdLst/>
              <a:ahLst/>
              <a:cxnLst/>
              <a:rect r="r" b="b" t="t" l="l"/>
              <a:pathLst>
                <a:path h="174368" w="127690">
                  <a:moveTo>
                    <a:pt x="0" y="0"/>
                  </a:moveTo>
                  <a:lnTo>
                    <a:pt x="127690" y="0"/>
                  </a:lnTo>
                  <a:lnTo>
                    <a:pt x="127690" y="174368"/>
                  </a:lnTo>
                  <a:lnTo>
                    <a:pt x="0" y="17436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0"/>
              <a:ext cx="127690" cy="1743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6"/>
                </a:lnSpc>
              </a:pP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6639392" y="2555725"/>
            <a:ext cx="241931" cy="330370"/>
            <a:chOff x="0" y="0"/>
            <a:chExt cx="127690" cy="174368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127690" cy="174368"/>
            </a:xfrm>
            <a:custGeom>
              <a:avLst/>
              <a:gdLst/>
              <a:ahLst/>
              <a:cxnLst/>
              <a:rect r="r" b="b" t="t" l="l"/>
              <a:pathLst>
                <a:path h="174368" w="127690">
                  <a:moveTo>
                    <a:pt x="0" y="0"/>
                  </a:moveTo>
                  <a:lnTo>
                    <a:pt x="127690" y="0"/>
                  </a:lnTo>
                  <a:lnTo>
                    <a:pt x="127690" y="174368"/>
                  </a:lnTo>
                  <a:lnTo>
                    <a:pt x="0" y="17436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0" y="0"/>
              <a:ext cx="127690" cy="1743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6"/>
                </a:lnSpc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6959778" y="2555725"/>
            <a:ext cx="241931" cy="330370"/>
            <a:chOff x="0" y="0"/>
            <a:chExt cx="127690" cy="174368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127690" cy="174368"/>
            </a:xfrm>
            <a:custGeom>
              <a:avLst/>
              <a:gdLst/>
              <a:ahLst/>
              <a:cxnLst/>
              <a:rect r="r" b="b" t="t" l="l"/>
              <a:pathLst>
                <a:path h="174368" w="127690">
                  <a:moveTo>
                    <a:pt x="0" y="0"/>
                  </a:moveTo>
                  <a:lnTo>
                    <a:pt x="127690" y="0"/>
                  </a:lnTo>
                  <a:lnTo>
                    <a:pt x="127690" y="174368"/>
                  </a:lnTo>
                  <a:lnTo>
                    <a:pt x="0" y="17436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0" y="0"/>
              <a:ext cx="127690" cy="1743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6"/>
                </a:lnSpc>
              </a:pP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7280164" y="2555725"/>
            <a:ext cx="241931" cy="330370"/>
            <a:chOff x="0" y="0"/>
            <a:chExt cx="127690" cy="174368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127690" cy="174368"/>
            </a:xfrm>
            <a:custGeom>
              <a:avLst/>
              <a:gdLst/>
              <a:ahLst/>
              <a:cxnLst/>
              <a:rect r="r" b="b" t="t" l="l"/>
              <a:pathLst>
                <a:path h="174368" w="127690">
                  <a:moveTo>
                    <a:pt x="0" y="0"/>
                  </a:moveTo>
                  <a:lnTo>
                    <a:pt x="127690" y="0"/>
                  </a:lnTo>
                  <a:lnTo>
                    <a:pt x="127690" y="174368"/>
                  </a:lnTo>
                  <a:lnTo>
                    <a:pt x="0" y="17436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0" y="0"/>
              <a:ext cx="127690" cy="1743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6"/>
                </a:lnSpc>
              </a:pP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7600550" y="2555725"/>
            <a:ext cx="241931" cy="330370"/>
            <a:chOff x="0" y="0"/>
            <a:chExt cx="127690" cy="174368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127690" cy="174368"/>
            </a:xfrm>
            <a:custGeom>
              <a:avLst/>
              <a:gdLst/>
              <a:ahLst/>
              <a:cxnLst/>
              <a:rect r="r" b="b" t="t" l="l"/>
              <a:pathLst>
                <a:path h="174368" w="127690">
                  <a:moveTo>
                    <a:pt x="0" y="0"/>
                  </a:moveTo>
                  <a:lnTo>
                    <a:pt x="127690" y="0"/>
                  </a:lnTo>
                  <a:lnTo>
                    <a:pt x="127690" y="174368"/>
                  </a:lnTo>
                  <a:lnTo>
                    <a:pt x="0" y="17436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0" id="80"/>
            <p:cNvSpPr txBox="true"/>
            <p:nvPr/>
          </p:nvSpPr>
          <p:spPr>
            <a:xfrm>
              <a:off x="0" y="0"/>
              <a:ext cx="127690" cy="1743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6"/>
                </a:lnSpc>
              </a:pPr>
            </a:p>
          </p:txBody>
        </p:sp>
      </p:grpSp>
    </p:spTree>
  </p:cSld>
  <p:clrMapOvr>
    <a:masterClrMapping/>
  </p:clrMapOvr>
  <p:transition spd="fast">
    <p:fade/>
  </p:transition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859220" y="-1097280"/>
            <a:ext cx="14792679" cy="8412480"/>
            <a:chOff x="0" y="0"/>
            <a:chExt cx="5478770" cy="31157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78770" cy="3115733"/>
            </a:xfrm>
            <a:custGeom>
              <a:avLst/>
              <a:gdLst/>
              <a:ahLst/>
              <a:cxnLst/>
              <a:rect r="r" b="b" t="t" l="l"/>
              <a:pathLst>
                <a:path h="3115733" w="5478770">
                  <a:moveTo>
                    <a:pt x="0" y="0"/>
                  </a:moveTo>
                  <a:lnTo>
                    <a:pt x="5478770" y="0"/>
                  </a:lnTo>
                  <a:lnTo>
                    <a:pt x="5478770" y="3115733"/>
                  </a:lnTo>
                  <a:lnTo>
                    <a:pt x="0" y="3115733"/>
                  </a:ln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100000">
                  <a:srgbClr val="2DD48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5478770" cy="31443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959173" y="3334067"/>
            <a:ext cx="5835253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Thank you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Reach out to us, for any doubts</a:t>
            </a:r>
          </a:p>
        </p:txBody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859220" y="-1097280"/>
            <a:ext cx="14792679" cy="2342398"/>
            <a:chOff x="0" y="0"/>
            <a:chExt cx="5478770" cy="8675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78770" cy="867555"/>
            </a:xfrm>
            <a:custGeom>
              <a:avLst/>
              <a:gdLst/>
              <a:ahLst/>
              <a:cxnLst/>
              <a:rect r="r" b="b" t="t" l="l"/>
              <a:pathLst>
                <a:path h="867555" w="5478770">
                  <a:moveTo>
                    <a:pt x="0" y="0"/>
                  </a:moveTo>
                  <a:lnTo>
                    <a:pt x="5478770" y="0"/>
                  </a:lnTo>
                  <a:lnTo>
                    <a:pt x="5478770" y="867555"/>
                  </a:lnTo>
                  <a:lnTo>
                    <a:pt x="0" y="867555"/>
                  </a:ln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100000">
                  <a:srgbClr val="2DD48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5478770" cy="896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31520" y="2540348"/>
            <a:ext cx="8202827" cy="2608182"/>
          </a:xfrm>
          <a:custGeom>
            <a:avLst/>
            <a:gdLst/>
            <a:ahLst/>
            <a:cxnLst/>
            <a:rect r="r" b="b" t="t" l="l"/>
            <a:pathLst>
              <a:path h="2608182" w="8202827">
                <a:moveTo>
                  <a:pt x="0" y="0"/>
                </a:moveTo>
                <a:lnTo>
                  <a:pt x="8202827" y="0"/>
                </a:lnTo>
                <a:lnTo>
                  <a:pt x="8202827" y="2608182"/>
                </a:lnTo>
                <a:lnTo>
                  <a:pt x="0" y="26081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282" t="-5836" r="-8917" b="-8979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31520" y="411628"/>
            <a:ext cx="8290560" cy="649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2"/>
              </a:lnSpc>
            </a:pPr>
            <a:r>
              <a:rPr lang="en-US" sz="4383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IQ Modulation implementation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09756" y="6024047"/>
            <a:ext cx="4134088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sp(</a:t>
            </a:r>
            <a:r>
              <a:rPr lang="en-US" sz="2199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t)=sI(t)cos⁡(2πfct)−sQ(t)sin⁡(2πfct)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859220" y="-1097280"/>
            <a:ext cx="14792679" cy="2342398"/>
            <a:chOff x="0" y="0"/>
            <a:chExt cx="5478770" cy="8675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78770" cy="867555"/>
            </a:xfrm>
            <a:custGeom>
              <a:avLst/>
              <a:gdLst/>
              <a:ahLst/>
              <a:cxnLst/>
              <a:rect r="r" b="b" t="t" l="l"/>
              <a:pathLst>
                <a:path h="867555" w="5478770">
                  <a:moveTo>
                    <a:pt x="0" y="0"/>
                  </a:moveTo>
                  <a:lnTo>
                    <a:pt x="5478770" y="0"/>
                  </a:lnTo>
                  <a:lnTo>
                    <a:pt x="5478770" y="867555"/>
                  </a:lnTo>
                  <a:lnTo>
                    <a:pt x="0" y="867555"/>
                  </a:ln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100000">
                  <a:srgbClr val="2DD48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5478770" cy="896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8949" y="2540348"/>
            <a:ext cx="8202827" cy="2608182"/>
          </a:xfrm>
          <a:custGeom>
            <a:avLst/>
            <a:gdLst/>
            <a:ahLst/>
            <a:cxnLst/>
            <a:rect r="r" b="b" t="t" l="l"/>
            <a:pathLst>
              <a:path h="2608182" w="8202827">
                <a:moveTo>
                  <a:pt x="0" y="0"/>
                </a:moveTo>
                <a:lnTo>
                  <a:pt x="8202827" y="0"/>
                </a:lnTo>
                <a:lnTo>
                  <a:pt x="8202827" y="2608182"/>
                </a:lnTo>
                <a:lnTo>
                  <a:pt x="0" y="26081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282" t="-5836" r="-8917" b="-8979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975074" y="2292397"/>
            <a:ext cx="4033483" cy="2304165"/>
            <a:chOff x="0" y="0"/>
            <a:chExt cx="1493883" cy="85339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93883" cy="853394"/>
            </a:xfrm>
            <a:custGeom>
              <a:avLst/>
              <a:gdLst/>
              <a:ahLst/>
              <a:cxnLst/>
              <a:rect r="r" b="b" t="t" l="l"/>
              <a:pathLst>
                <a:path h="853394" w="1493883">
                  <a:moveTo>
                    <a:pt x="0" y="0"/>
                  </a:moveTo>
                  <a:lnTo>
                    <a:pt x="1493883" y="0"/>
                  </a:lnTo>
                  <a:lnTo>
                    <a:pt x="1493883" y="853394"/>
                  </a:lnTo>
                  <a:lnTo>
                    <a:pt x="0" y="85339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1493883" cy="8819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731520" y="411628"/>
            <a:ext cx="8202827" cy="649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2"/>
              </a:lnSpc>
            </a:pPr>
            <a:r>
              <a:rPr lang="en-US" sz="4383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IQ Modulation implementation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5056719" y="4279515"/>
            <a:ext cx="4064310" cy="976730"/>
            <a:chOff x="0" y="0"/>
            <a:chExt cx="1505300" cy="36175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05300" cy="361752"/>
            </a:xfrm>
            <a:custGeom>
              <a:avLst/>
              <a:gdLst/>
              <a:ahLst/>
              <a:cxnLst/>
              <a:rect r="r" b="b" t="t" l="l"/>
              <a:pathLst>
                <a:path h="361752" w="1505300">
                  <a:moveTo>
                    <a:pt x="0" y="0"/>
                  </a:moveTo>
                  <a:lnTo>
                    <a:pt x="1505300" y="0"/>
                  </a:lnTo>
                  <a:lnTo>
                    <a:pt x="1505300" y="361752"/>
                  </a:lnTo>
                  <a:lnTo>
                    <a:pt x="0" y="36175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1505300" cy="3903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81721">
            <a:off x="3988940" y="1586041"/>
            <a:ext cx="5902560" cy="3600562"/>
          </a:xfrm>
          <a:custGeom>
            <a:avLst/>
            <a:gdLst/>
            <a:ahLst/>
            <a:cxnLst/>
            <a:rect r="r" b="b" t="t" l="l"/>
            <a:pathLst>
              <a:path h="3600562" w="5902560">
                <a:moveTo>
                  <a:pt x="0" y="0"/>
                </a:moveTo>
                <a:lnTo>
                  <a:pt x="5902560" y="0"/>
                </a:lnTo>
                <a:lnTo>
                  <a:pt x="5902560" y="3600562"/>
                </a:lnTo>
                <a:lnTo>
                  <a:pt x="0" y="36005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14" id="14"/>
          <p:cNvSpPr/>
          <p:nvPr/>
        </p:nvSpPr>
        <p:spPr>
          <a:xfrm flipV="true">
            <a:off x="2752226" y="1949977"/>
            <a:ext cx="3231070" cy="510922"/>
          </a:xfrm>
          <a:prstGeom prst="line">
            <a:avLst/>
          </a:prstGeom>
          <a:ln cap="flat" w="19050">
            <a:solidFill>
              <a:srgbClr val="000000"/>
            </a:solidFill>
            <a:prstDash val="lgDash"/>
            <a:headEnd type="arrow" len="sm" w="med"/>
            <a:tailEnd type="arrow" len="sm" w="med"/>
          </a:ln>
        </p:spPr>
      </p:sp>
      <p:sp>
        <p:nvSpPr>
          <p:cNvPr name="TextBox 15" id="15"/>
          <p:cNvSpPr txBox="true"/>
          <p:nvPr/>
        </p:nvSpPr>
        <p:spPr>
          <a:xfrm rot="0">
            <a:off x="2809756" y="6024047"/>
            <a:ext cx="4134088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sp(</a:t>
            </a:r>
            <a:r>
              <a:rPr lang="en-US" sz="2199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t)=sI(t)cos⁡(2πfct)−sQ(t)sin⁡(2πfct)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1721">
            <a:off x="118790" y="849890"/>
            <a:ext cx="10032467" cy="6119805"/>
          </a:xfrm>
          <a:custGeom>
            <a:avLst/>
            <a:gdLst/>
            <a:ahLst/>
            <a:cxnLst/>
            <a:rect r="r" b="b" t="t" l="l"/>
            <a:pathLst>
              <a:path h="6119805" w="10032467">
                <a:moveTo>
                  <a:pt x="0" y="0"/>
                </a:moveTo>
                <a:lnTo>
                  <a:pt x="10032467" y="0"/>
                </a:lnTo>
                <a:lnTo>
                  <a:pt x="10032467" y="6119804"/>
                </a:lnTo>
                <a:lnTo>
                  <a:pt x="0" y="61198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58557" y="533906"/>
            <a:ext cx="5236485" cy="649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2"/>
              </a:lnSpc>
            </a:pPr>
            <a:r>
              <a:rPr lang="en-US" sz="4383" b="true">
                <a:solidFill>
                  <a:srgbClr val="08AD5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IQ Modulator Board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1721">
            <a:off x="-123495" y="626456"/>
            <a:ext cx="9081023" cy="5539424"/>
          </a:xfrm>
          <a:custGeom>
            <a:avLst/>
            <a:gdLst/>
            <a:ahLst/>
            <a:cxnLst/>
            <a:rect r="r" b="b" t="t" l="l"/>
            <a:pathLst>
              <a:path h="5539424" w="9081023">
                <a:moveTo>
                  <a:pt x="0" y="0"/>
                </a:moveTo>
                <a:lnTo>
                  <a:pt x="9081023" y="0"/>
                </a:lnTo>
                <a:lnTo>
                  <a:pt x="9081023" y="5539424"/>
                </a:lnTo>
                <a:lnTo>
                  <a:pt x="0" y="55394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33273" y="4387091"/>
            <a:ext cx="910483" cy="1139081"/>
            <a:chOff x="0" y="0"/>
            <a:chExt cx="337254" cy="42189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7254" cy="421896"/>
            </a:xfrm>
            <a:custGeom>
              <a:avLst/>
              <a:gdLst/>
              <a:ahLst/>
              <a:cxnLst/>
              <a:rect r="r" b="b" t="t" l="l"/>
              <a:pathLst>
                <a:path h="421896" w="337254">
                  <a:moveTo>
                    <a:pt x="337254" y="119043"/>
                  </a:moveTo>
                  <a:lnTo>
                    <a:pt x="337254" y="302853"/>
                  </a:lnTo>
                  <a:cubicBezTo>
                    <a:pt x="337254" y="368598"/>
                    <a:pt x="283956" y="421896"/>
                    <a:pt x="218211" y="421896"/>
                  </a:cubicBezTo>
                  <a:lnTo>
                    <a:pt x="119043" y="421896"/>
                  </a:lnTo>
                  <a:cubicBezTo>
                    <a:pt x="53298" y="421896"/>
                    <a:pt x="0" y="368598"/>
                    <a:pt x="0" y="302853"/>
                  </a:cubicBezTo>
                  <a:lnTo>
                    <a:pt x="0" y="119043"/>
                  </a:lnTo>
                  <a:cubicBezTo>
                    <a:pt x="0" y="53298"/>
                    <a:pt x="53298" y="0"/>
                    <a:pt x="119043" y="0"/>
                  </a:cubicBezTo>
                  <a:lnTo>
                    <a:pt x="218211" y="0"/>
                  </a:lnTo>
                  <a:cubicBezTo>
                    <a:pt x="283956" y="0"/>
                    <a:pt x="337254" y="53298"/>
                    <a:pt x="337254" y="119043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337254" cy="450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655379" y="5526173"/>
            <a:ext cx="14086" cy="328957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7" id="7"/>
          <p:cNvGrpSpPr/>
          <p:nvPr/>
        </p:nvGrpSpPr>
        <p:grpSpPr>
          <a:xfrm rot="0">
            <a:off x="2143756" y="4694194"/>
            <a:ext cx="1355556" cy="831979"/>
            <a:chOff x="0" y="0"/>
            <a:chExt cx="495633" cy="30417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95633" cy="304173"/>
            </a:xfrm>
            <a:custGeom>
              <a:avLst/>
              <a:gdLst/>
              <a:ahLst/>
              <a:cxnLst/>
              <a:rect r="r" b="b" t="t" l="l"/>
              <a:pathLst>
                <a:path h="304173" w="495633">
                  <a:moveTo>
                    <a:pt x="495633" y="79958"/>
                  </a:moveTo>
                  <a:lnTo>
                    <a:pt x="495633" y="224215"/>
                  </a:lnTo>
                  <a:cubicBezTo>
                    <a:pt x="495633" y="245421"/>
                    <a:pt x="487209" y="265759"/>
                    <a:pt x="472214" y="280754"/>
                  </a:cubicBezTo>
                  <a:cubicBezTo>
                    <a:pt x="457219" y="295749"/>
                    <a:pt x="436882" y="304173"/>
                    <a:pt x="415675" y="304173"/>
                  </a:cubicBezTo>
                  <a:lnTo>
                    <a:pt x="79958" y="304173"/>
                  </a:lnTo>
                  <a:cubicBezTo>
                    <a:pt x="35798" y="304173"/>
                    <a:pt x="0" y="268375"/>
                    <a:pt x="0" y="224215"/>
                  </a:cubicBezTo>
                  <a:lnTo>
                    <a:pt x="0" y="79958"/>
                  </a:lnTo>
                  <a:cubicBezTo>
                    <a:pt x="0" y="35798"/>
                    <a:pt x="35798" y="0"/>
                    <a:pt x="79958" y="0"/>
                  </a:cubicBezTo>
                  <a:lnTo>
                    <a:pt x="415675" y="0"/>
                  </a:lnTo>
                  <a:cubicBezTo>
                    <a:pt x="459835" y="0"/>
                    <a:pt x="495633" y="35798"/>
                    <a:pt x="495633" y="79958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495633" cy="332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570921" y="4262178"/>
            <a:ext cx="1061621" cy="1110443"/>
            <a:chOff x="0" y="0"/>
            <a:chExt cx="388161" cy="40598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88161" cy="405980"/>
            </a:xfrm>
            <a:custGeom>
              <a:avLst/>
              <a:gdLst/>
              <a:ahLst/>
              <a:cxnLst/>
              <a:rect r="r" b="b" t="t" l="l"/>
              <a:pathLst>
                <a:path h="405980" w="388161">
                  <a:moveTo>
                    <a:pt x="388161" y="102096"/>
                  </a:moveTo>
                  <a:lnTo>
                    <a:pt x="388161" y="303884"/>
                  </a:lnTo>
                  <a:cubicBezTo>
                    <a:pt x="388161" y="360270"/>
                    <a:pt x="342452" y="405980"/>
                    <a:pt x="286066" y="405980"/>
                  </a:cubicBezTo>
                  <a:lnTo>
                    <a:pt x="102096" y="405980"/>
                  </a:lnTo>
                  <a:cubicBezTo>
                    <a:pt x="45710" y="405980"/>
                    <a:pt x="0" y="360270"/>
                    <a:pt x="0" y="303884"/>
                  </a:cubicBezTo>
                  <a:lnTo>
                    <a:pt x="0" y="102096"/>
                  </a:lnTo>
                  <a:cubicBezTo>
                    <a:pt x="0" y="45710"/>
                    <a:pt x="45710" y="0"/>
                    <a:pt x="102096" y="0"/>
                  </a:cubicBezTo>
                  <a:lnTo>
                    <a:pt x="286066" y="0"/>
                  </a:lnTo>
                  <a:cubicBezTo>
                    <a:pt x="342452" y="0"/>
                    <a:pt x="388161" y="45710"/>
                    <a:pt x="388161" y="10209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388161" cy="4345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 flipV="true">
            <a:off x="2797931" y="5526580"/>
            <a:ext cx="14086" cy="328957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4" id="14"/>
          <p:cNvSpPr/>
          <p:nvPr/>
        </p:nvSpPr>
        <p:spPr>
          <a:xfrm flipH="true" flipV="true">
            <a:off x="4092216" y="5373029"/>
            <a:ext cx="241173" cy="267076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5" id="15"/>
          <p:cNvSpPr txBox="true"/>
          <p:nvPr/>
        </p:nvSpPr>
        <p:spPr>
          <a:xfrm rot="0">
            <a:off x="1080351" y="5929445"/>
            <a:ext cx="1216328" cy="230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6"/>
              </a:lnSpc>
            </a:pPr>
            <a:r>
              <a:rPr lang="en-US" sz="1560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USB Power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296679" y="5929445"/>
            <a:ext cx="1805053" cy="459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6"/>
              </a:lnSpc>
            </a:pPr>
            <a:r>
              <a:rPr lang="en-US" sz="1560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DIP Switches</a:t>
            </a:r>
          </a:p>
          <a:p>
            <a:pPr algn="ctr">
              <a:lnSpc>
                <a:spcPts val="1856"/>
              </a:lnSpc>
            </a:pPr>
            <a:r>
              <a:rPr lang="en-US" sz="1560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(LSB--&gt;--MSB)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663492" y="5701985"/>
            <a:ext cx="1805053" cy="230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6"/>
              </a:lnSpc>
            </a:pPr>
            <a:r>
              <a:rPr lang="en-US" sz="1560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Ref. Frequency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1721">
            <a:off x="-123495" y="626456"/>
            <a:ext cx="9081023" cy="5539424"/>
          </a:xfrm>
          <a:custGeom>
            <a:avLst/>
            <a:gdLst/>
            <a:ahLst/>
            <a:cxnLst/>
            <a:rect r="r" b="b" t="t" l="l"/>
            <a:pathLst>
              <a:path h="5539424" w="9081023">
                <a:moveTo>
                  <a:pt x="0" y="0"/>
                </a:moveTo>
                <a:lnTo>
                  <a:pt x="9081023" y="0"/>
                </a:lnTo>
                <a:lnTo>
                  <a:pt x="9081023" y="5539424"/>
                </a:lnTo>
                <a:lnTo>
                  <a:pt x="0" y="55394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33273" y="4387091"/>
            <a:ext cx="910483" cy="1139081"/>
            <a:chOff x="0" y="0"/>
            <a:chExt cx="337254" cy="42189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7254" cy="421896"/>
            </a:xfrm>
            <a:custGeom>
              <a:avLst/>
              <a:gdLst/>
              <a:ahLst/>
              <a:cxnLst/>
              <a:rect r="r" b="b" t="t" l="l"/>
              <a:pathLst>
                <a:path h="421896" w="337254">
                  <a:moveTo>
                    <a:pt x="337254" y="119043"/>
                  </a:moveTo>
                  <a:lnTo>
                    <a:pt x="337254" y="302853"/>
                  </a:lnTo>
                  <a:cubicBezTo>
                    <a:pt x="337254" y="368598"/>
                    <a:pt x="283956" y="421896"/>
                    <a:pt x="218211" y="421896"/>
                  </a:cubicBezTo>
                  <a:lnTo>
                    <a:pt x="119043" y="421896"/>
                  </a:lnTo>
                  <a:cubicBezTo>
                    <a:pt x="53298" y="421896"/>
                    <a:pt x="0" y="368598"/>
                    <a:pt x="0" y="302853"/>
                  </a:cubicBezTo>
                  <a:lnTo>
                    <a:pt x="0" y="119043"/>
                  </a:lnTo>
                  <a:cubicBezTo>
                    <a:pt x="0" y="53298"/>
                    <a:pt x="53298" y="0"/>
                    <a:pt x="119043" y="0"/>
                  </a:cubicBezTo>
                  <a:lnTo>
                    <a:pt x="218211" y="0"/>
                  </a:lnTo>
                  <a:cubicBezTo>
                    <a:pt x="283956" y="0"/>
                    <a:pt x="337254" y="53298"/>
                    <a:pt x="337254" y="119043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337254" cy="450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655379" y="5526173"/>
            <a:ext cx="14086" cy="328957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7" id="7"/>
          <p:cNvGrpSpPr/>
          <p:nvPr/>
        </p:nvGrpSpPr>
        <p:grpSpPr>
          <a:xfrm rot="0">
            <a:off x="2143756" y="4694194"/>
            <a:ext cx="1355556" cy="831979"/>
            <a:chOff x="0" y="0"/>
            <a:chExt cx="495633" cy="30417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95633" cy="304173"/>
            </a:xfrm>
            <a:custGeom>
              <a:avLst/>
              <a:gdLst/>
              <a:ahLst/>
              <a:cxnLst/>
              <a:rect r="r" b="b" t="t" l="l"/>
              <a:pathLst>
                <a:path h="304173" w="495633">
                  <a:moveTo>
                    <a:pt x="495633" y="79958"/>
                  </a:moveTo>
                  <a:lnTo>
                    <a:pt x="495633" y="224215"/>
                  </a:lnTo>
                  <a:cubicBezTo>
                    <a:pt x="495633" y="245421"/>
                    <a:pt x="487209" y="265759"/>
                    <a:pt x="472214" y="280754"/>
                  </a:cubicBezTo>
                  <a:cubicBezTo>
                    <a:pt x="457219" y="295749"/>
                    <a:pt x="436882" y="304173"/>
                    <a:pt x="415675" y="304173"/>
                  </a:cubicBezTo>
                  <a:lnTo>
                    <a:pt x="79958" y="304173"/>
                  </a:lnTo>
                  <a:cubicBezTo>
                    <a:pt x="35798" y="304173"/>
                    <a:pt x="0" y="268375"/>
                    <a:pt x="0" y="224215"/>
                  </a:cubicBezTo>
                  <a:lnTo>
                    <a:pt x="0" y="79958"/>
                  </a:lnTo>
                  <a:cubicBezTo>
                    <a:pt x="0" y="35798"/>
                    <a:pt x="35798" y="0"/>
                    <a:pt x="79958" y="0"/>
                  </a:cubicBezTo>
                  <a:lnTo>
                    <a:pt x="415675" y="0"/>
                  </a:lnTo>
                  <a:cubicBezTo>
                    <a:pt x="459835" y="0"/>
                    <a:pt x="495633" y="35798"/>
                    <a:pt x="495633" y="79958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495633" cy="332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570921" y="4262178"/>
            <a:ext cx="1061621" cy="1110443"/>
            <a:chOff x="0" y="0"/>
            <a:chExt cx="388161" cy="40598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88161" cy="405980"/>
            </a:xfrm>
            <a:custGeom>
              <a:avLst/>
              <a:gdLst/>
              <a:ahLst/>
              <a:cxnLst/>
              <a:rect r="r" b="b" t="t" l="l"/>
              <a:pathLst>
                <a:path h="405980" w="388161">
                  <a:moveTo>
                    <a:pt x="388161" y="102096"/>
                  </a:moveTo>
                  <a:lnTo>
                    <a:pt x="388161" y="303884"/>
                  </a:lnTo>
                  <a:cubicBezTo>
                    <a:pt x="388161" y="360270"/>
                    <a:pt x="342452" y="405980"/>
                    <a:pt x="286066" y="405980"/>
                  </a:cubicBezTo>
                  <a:lnTo>
                    <a:pt x="102096" y="405980"/>
                  </a:lnTo>
                  <a:cubicBezTo>
                    <a:pt x="45710" y="405980"/>
                    <a:pt x="0" y="360270"/>
                    <a:pt x="0" y="303884"/>
                  </a:cubicBezTo>
                  <a:lnTo>
                    <a:pt x="0" y="102096"/>
                  </a:lnTo>
                  <a:cubicBezTo>
                    <a:pt x="0" y="45710"/>
                    <a:pt x="45710" y="0"/>
                    <a:pt x="102096" y="0"/>
                  </a:cubicBezTo>
                  <a:lnTo>
                    <a:pt x="286066" y="0"/>
                  </a:lnTo>
                  <a:cubicBezTo>
                    <a:pt x="342452" y="0"/>
                    <a:pt x="388161" y="45710"/>
                    <a:pt x="388161" y="10209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388161" cy="4345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 flipV="true">
            <a:off x="2797931" y="5526580"/>
            <a:ext cx="14086" cy="328957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4" id="14"/>
          <p:cNvSpPr/>
          <p:nvPr/>
        </p:nvSpPr>
        <p:spPr>
          <a:xfrm flipH="true" flipV="true">
            <a:off x="4092216" y="5373029"/>
            <a:ext cx="241173" cy="267076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5" id="15"/>
          <p:cNvGrpSpPr/>
          <p:nvPr/>
        </p:nvGrpSpPr>
        <p:grpSpPr>
          <a:xfrm rot="0">
            <a:off x="3199205" y="2270339"/>
            <a:ext cx="663410" cy="641983"/>
            <a:chOff x="0" y="0"/>
            <a:chExt cx="388161" cy="37559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88161" cy="375594"/>
            </a:xfrm>
            <a:custGeom>
              <a:avLst/>
              <a:gdLst/>
              <a:ahLst/>
              <a:cxnLst/>
              <a:rect r="r" b="b" t="t" l="l"/>
              <a:pathLst>
                <a:path h="375594" w="388161">
                  <a:moveTo>
                    <a:pt x="388161" y="163378"/>
                  </a:moveTo>
                  <a:lnTo>
                    <a:pt x="388161" y="212216"/>
                  </a:lnTo>
                  <a:cubicBezTo>
                    <a:pt x="388161" y="255547"/>
                    <a:pt x="370948" y="297102"/>
                    <a:pt x="340309" y="327742"/>
                  </a:cubicBezTo>
                  <a:cubicBezTo>
                    <a:pt x="309670" y="358381"/>
                    <a:pt x="268114" y="375594"/>
                    <a:pt x="224783" y="375594"/>
                  </a:cubicBezTo>
                  <a:lnTo>
                    <a:pt x="163378" y="375594"/>
                  </a:lnTo>
                  <a:cubicBezTo>
                    <a:pt x="120048" y="375594"/>
                    <a:pt x="78492" y="358381"/>
                    <a:pt x="47852" y="327742"/>
                  </a:cubicBezTo>
                  <a:cubicBezTo>
                    <a:pt x="17213" y="297102"/>
                    <a:pt x="0" y="255547"/>
                    <a:pt x="0" y="212216"/>
                  </a:cubicBezTo>
                  <a:lnTo>
                    <a:pt x="0" y="163378"/>
                  </a:lnTo>
                  <a:cubicBezTo>
                    <a:pt x="0" y="120048"/>
                    <a:pt x="17213" y="78492"/>
                    <a:pt x="47852" y="47852"/>
                  </a:cubicBezTo>
                  <a:cubicBezTo>
                    <a:pt x="78492" y="17213"/>
                    <a:pt x="120048" y="0"/>
                    <a:pt x="163378" y="0"/>
                  </a:cubicBezTo>
                  <a:lnTo>
                    <a:pt x="224783" y="0"/>
                  </a:lnTo>
                  <a:cubicBezTo>
                    <a:pt x="315014" y="0"/>
                    <a:pt x="388161" y="73147"/>
                    <a:pt x="388161" y="163378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388161" cy="4041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499810" y="3005161"/>
            <a:ext cx="663410" cy="641983"/>
            <a:chOff x="0" y="0"/>
            <a:chExt cx="388161" cy="37559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88161" cy="375594"/>
            </a:xfrm>
            <a:custGeom>
              <a:avLst/>
              <a:gdLst/>
              <a:ahLst/>
              <a:cxnLst/>
              <a:rect r="r" b="b" t="t" l="l"/>
              <a:pathLst>
                <a:path h="375594" w="388161">
                  <a:moveTo>
                    <a:pt x="388161" y="163378"/>
                  </a:moveTo>
                  <a:lnTo>
                    <a:pt x="388161" y="212216"/>
                  </a:lnTo>
                  <a:cubicBezTo>
                    <a:pt x="388161" y="255547"/>
                    <a:pt x="370948" y="297102"/>
                    <a:pt x="340309" y="327742"/>
                  </a:cubicBezTo>
                  <a:cubicBezTo>
                    <a:pt x="309670" y="358381"/>
                    <a:pt x="268114" y="375594"/>
                    <a:pt x="224783" y="375594"/>
                  </a:cubicBezTo>
                  <a:lnTo>
                    <a:pt x="163378" y="375594"/>
                  </a:lnTo>
                  <a:cubicBezTo>
                    <a:pt x="120048" y="375594"/>
                    <a:pt x="78492" y="358381"/>
                    <a:pt x="47852" y="327742"/>
                  </a:cubicBezTo>
                  <a:cubicBezTo>
                    <a:pt x="17213" y="297102"/>
                    <a:pt x="0" y="255547"/>
                    <a:pt x="0" y="212216"/>
                  </a:cubicBezTo>
                  <a:lnTo>
                    <a:pt x="0" y="163378"/>
                  </a:lnTo>
                  <a:cubicBezTo>
                    <a:pt x="0" y="120048"/>
                    <a:pt x="17213" y="78492"/>
                    <a:pt x="47852" y="47852"/>
                  </a:cubicBezTo>
                  <a:cubicBezTo>
                    <a:pt x="78492" y="17213"/>
                    <a:pt x="120048" y="0"/>
                    <a:pt x="163378" y="0"/>
                  </a:cubicBezTo>
                  <a:lnTo>
                    <a:pt x="224783" y="0"/>
                  </a:lnTo>
                  <a:cubicBezTo>
                    <a:pt x="315014" y="0"/>
                    <a:pt x="388161" y="73147"/>
                    <a:pt x="388161" y="163378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388161" cy="4041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355801" y="2912322"/>
            <a:ext cx="967360" cy="936116"/>
            <a:chOff x="0" y="0"/>
            <a:chExt cx="388161" cy="37559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88161" cy="375594"/>
            </a:xfrm>
            <a:custGeom>
              <a:avLst/>
              <a:gdLst/>
              <a:ahLst/>
              <a:cxnLst/>
              <a:rect r="r" b="b" t="t" l="l"/>
              <a:pathLst>
                <a:path h="375594" w="388161">
                  <a:moveTo>
                    <a:pt x="388161" y="112044"/>
                  </a:moveTo>
                  <a:lnTo>
                    <a:pt x="388161" y="263550"/>
                  </a:lnTo>
                  <a:cubicBezTo>
                    <a:pt x="388161" y="293266"/>
                    <a:pt x="376357" y="321765"/>
                    <a:pt x="355345" y="342777"/>
                  </a:cubicBezTo>
                  <a:cubicBezTo>
                    <a:pt x="334332" y="363790"/>
                    <a:pt x="305833" y="375594"/>
                    <a:pt x="276117" y="375594"/>
                  </a:cubicBezTo>
                  <a:lnTo>
                    <a:pt x="112044" y="375594"/>
                  </a:lnTo>
                  <a:cubicBezTo>
                    <a:pt x="82328" y="375594"/>
                    <a:pt x="53829" y="363790"/>
                    <a:pt x="32817" y="342777"/>
                  </a:cubicBezTo>
                  <a:cubicBezTo>
                    <a:pt x="11805" y="321765"/>
                    <a:pt x="0" y="293266"/>
                    <a:pt x="0" y="263550"/>
                  </a:cubicBezTo>
                  <a:lnTo>
                    <a:pt x="0" y="112044"/>
                  </a:lnTo>
                  <a:cubicBezTo>
                    <a:pt x="0" y="82328"/>
                    <a:pt x="11805" y="53829"/>
                    <a:pt x="32817" y="32817"/>
                  </a:cubicBezTo>
                  <a:cubicBezTo>
                    <a:pt x="53829" y="11805"/>
                    <a:pt x="82328" y="0"/>
                    <a:pt x="112044" y="0"/>
                  </a:cubicBezTo>
                  <a:lnTo>
                    <a:pt x="276117" y="0"/>
                  </a:lnTo>
                  <a:cubicBezTo>
                    <a:pt x="337998" y="0"/>
                    <a:pt x="388161" y="50164"/>
                    <a:pt x="388161" y="11204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388161" cy="4041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080351" y="5929445"/>
            <a:ext cx="1216328" cy="230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6"/>
              </a:lnSpc>
            </a:pPr>
            <a:r>
              <a:rPr lang="en-US" sz="1560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USB Power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296679" y="5929445"/>
            <a:ext cx="1805053" cy="459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6"/>
              </a:lnSpc>
            </a:pPr>
            <a:r>
              <a:rPr lang="en-US" sz="1560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DIP Switches</a:t>
            </a:r>
          </a:p>
          <a:p>
            <a:pPr algn="ctr">
              <a:lnSpc>
                <a:spcPts val="1856"/>
              </a:lnSpc>
            </a:pPr>
            <a:r>
              <a:rPr lang="en-US" sz="1560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(LSB--&gt;--MSB)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663492" y="5701985"/>
            <a:ext cx="1805053" cy="230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6"/>
              </a:lnSpc>
            </a:pPr>
            <a:r>
              <a:rPr lang="en-US" sz="1560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Ref. Frequency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797931" y="1944507"/>
            <a:ext cx="1805053" cy="230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6"/>
              </a:lnSpc>
            </a:pPr>
            <a:r>
              <a:rPr lang="en-US" b="true" sz="156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RESET Button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092216" y="2591330"/>
            <a:ext cx="1805053" cy="230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6"/>
              </a:lnSpc>
            </a:pPr>
            <a:r>
              <a:rPr lang="en-US" b="true" sz="156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PLL (SPI Slave)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50748" y="3187963"/>
            <a:ext cx="1805053" cy="916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6"/>
              </a:lnSpc>
            </a:pPr>
            <a:r>
              <a:rPr lang="en-US" sz="1560" b="true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Microcontroller</a:t>
            </a:r>
          </a:p>
          <a:p>
            <a:pPr algn="ctr">
              <a:lnSpc>
                <a:spcPts val="1856"/>
              </a:lnSpc>
            </a:pPr>
            <a:r>
              <a:rPr lang="en-US" sz="1560" b="true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</a:t>
            </a:r>
            <a:r>
              <a:rPr lang="en-US" b="true" sz="156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PIC18F4550 </a:t>
            </a:r>
          </a:p>
          <a:p>
            <a:pPr algn="ctr">
              <a:lnSpc>
                <a:spcPts val="1856"/>
              </a:lnSpc>
            </a:pPr>
            <a:r>
              <a:rPr lang="en-US" b="true" sz="156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(SPI Master)</a:t>
            </a:r>
          </a:p>
          <a:p>
            <a:pPr algn="ctr">
              <a:lnSpc>
                <a:spcPts val="1856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1721">
            <a:off x="-123495" y="626456"/>
            <a:ext cx="9081023" cy="5539424"/>
          </a:xfrm>
          <a:custGeom>
            <a:avLst/>
            <a:gdLst/>
            <a:ahLst/>
            <a:cxnLst/>
            <a:rect r="r" b="b" t="t" l="l"/>
            <a:pathLst>
              <a:path h="5539424" w="9081023">
                <a:moveTo>
                  <a:pt x="0" y="0"/>
                </a:moveTo>
                <a:lnTo>
                  <a:pt x="9081023" y="0"/>
                </a:lnTo>
                <a:lnTo>
                  <a:pt x="9081023" y="5539424"/>
                </a:lnTo>
                <a:lnTo>
                  <a:pt x="0" y="55394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33273" y="4387091"/>
            <a:ext cx="910483" cy="1139081"/>
            <a:chOff x="0" y="0"/>
            <a:chExt cx="337254" cy="42189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7254" cy="421896"/>
            </a:xfrm>
            <a:custGeom>
              <a:avLst/>
              <a:gdLst/>
              <a:ahLst/>
              <a:cxnLst/>
              <a:rect r="r" b="b" t="t" l="l"/>
              <a:pathLst>
                <a:path h="421896" w="337254">
                  <a:moveTo>
                    <a:pt x="337254" y="119043"/>
                  </a:moveTo>
                  <a:lnTo>
                    <a:pt x="337254" y="302853"/>
                  </a:lnTo>
                  <a:cubicBezTo>
                    <a:pt x="337254" y="368598"/>
                    <a:pt x="283956" y="421896"/>
                    <a:pt x="218211" y="421896"/>
                  </a:cubicBezTo>
                  <a:lnTo>
                    <a:pt x="119043" y="421896"/>
                  </a:lnTo>
                  <a:cubicBezTo>
                    <a:pt x="53298" y="421896"/>
                    <a:pt x="0" y="368598"/>
                    <a:pt x="0" y="302853"/>
                  </a:cubicBezTo>
                  <a:lnTo>
                    <a:pt x="0" y="119043"/>
                  </a:lnTo>
                  <a:cubicBezTo>
                    <a:pt x="0" y="53298"/>
                    <a:pt x="53298" y="0"/>
                    <a:pt x="119043" y="0"/>
                  </a:cubicBezTo>
                  <a:lnTo>
                    <a:pt x="218211" y="0"/>
                  </a:lnTo>
                  <a:cubicBezTo>
                    <a:pt x="283956" y="0"/>
                    <a:pt x="337254" y="53298"/>
                    <a:pt x="337254" y="119043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337254" cy="450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655379" y="5526173"/>
            <a:ext cx="14086" cy="328957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7" id="7"/>
          <p:cNvGrpSpPr/>
          <p:nvPr/>
        </p:nvGrpSpPr>
        <p:grpSpPr>
          <a:xfrm rot="0">
            <a:off x="2143756" y="4694194"/>
            <a:ext cx="1355556" cy="831979"/>
            <a:chOff x="0" y="0"/>
            <a:chExt cx="495633" cy="30417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95633" cy="304173"/>
            </a:xfrm>
            <a:custGeom>
              <a:avLst/>
              <a:gdLst/>
              <a:ahLst/>
              <a:cxnLst/>
              <a:rect r="r" b="b" t="t" l="l"/>
              <a:pathLst>
                <a:path h="304173" w="495633">
                  <a:moveTo>
                    <a:pt x="495633" y="79958"/>
                  </a:moveTo>
                  <a:lnTo>
                    <a:pt x="495633" y="224215"/>
                  </a:lnTo>
                  <a:cubicBezTo>
                    <a:pt x="495633" y="245421"/>
                    <a:pt x="487209" y="265759"/>
                    <a:pt x="472214" y="280754"/>
                  </a:cubicBezTo>
                  <a:cubicBezTo>
                    <a:pt x="457219" y="295749"/>
                    <a:pt x="436882" y="304173"/>
                    <a:pt x="415675" y="304173"/>
                  </a:cubicBezTo>
                  <a:lnTo>
                    <a:pt x="79958" y="304173"/>
                  </a:lnTo>
                  <a:cubicBezTo>
                    <a:pt x="35798" y="304173"/>
                    <a:pt x="0" y="268375"/>
                    <a:pt x="0" y="224215"/>
                  </a:cubicBezTo>
                  <a:lnTo>
                    <a:pt x="0" y="79958"/>
                  </a:lnTo>
                  <a:cubicBezTo>
                    <a:pt x="0" y="35798"/>
                    <a:pt x="35798" y="0"/>
                    <a:pt x="79958" y="0"/>
                  </a:cubicBezTo>
                  <a:lnTo>
                    <a:pt x="415675" y="0"/>
                  </a:lnTo>
                  <a:cubicBezTo>
                    <a:pt x="459835" y="0"/>
                    <a:pt x="495633" y="35798"/>
                    <a:pt x="495633" y="79958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495633" cy="332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570921" y="4262178"/>
            <a:ext cx="1061621" cy="1110443"/>
            <a:chOff x="0" y="0"/>
            <a:chExt cx="388161" cy="40598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88161" cy="405980"/>
            </a:xfrm>
            <a:custGeom>
              <a:avLst/>
              <a:gdLst/>
              <a:ahLst/>
              <a:cxnLst/>
              <a:rect r="r" b="b" t="t" l="l"/>
              <a:pathLst>
                <a:path h="405980" w="388161">
                  <a:moveTo>
                    <a:pt x="388161" y="102096"/>
                  </a:moveTo>
                  <a:lnTo>
                    <a:pt x="388161" y="303884"/>
                  </a:lnTo>
                  <a:cubicBezTo>
                    <a:pt x="388161" y="360270"/>
                    <a:pt x="342452" y="405980"/>
                    <a:pt x="286066" y="405980"/>
                  </a:cubicBezTo>
                  <a:lnTo>
                    <a:pt x="102096" y="405980"/>
                  </a:lnTo>
                  <a:cubicBezTo>
                    <a:pt x="45710" y="405980"/>
                    <a:pt x="0" y="360270"/>
                    <a:pt x="0" y="303884"/>
                  </a:cubicBezTo>
                  <a:lnTo>
                    <a:pt x="0" y="102096"/>
                  </a:lnTo>
                  <a:cubicBezTo>
                    <a:pt x="0" y="45710"/>
                    <a:pt x="45710" y="0"/>
                    <a:pt x="102096" y="0"/>
                  </a:cubicBezTo>
                  <a:lnTo>
                    <a:pt x="286066" y="0"/>
                  </a:lnTo>
                  <a:cubicBezTo>
                    <a:pt x="342452" y="0"/>
                    <a:pt x="388161" y="45710"/>
                    <a:pt x="388161" y="10209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388161" cy="4345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 flipV="true">
            <a:off x="2797931" y="5526580"/>
            <a:ext cx="14086" cy="328957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4" id="14"/>
          <p:cNvSpPr/>
          <p:nvPr/>
        </p:nvSpPr>
        <p:spPr>
          <a:xfrm flipH="true" flipV="true">
            <a:off x="4092216" y="5373029"/>
            <a:ext cx="241173" cy="267076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5" id="15"/>
          <p:cNvGrpSpPr/>
          <p:nvPr/>
        </p:nvGrpSpPr>
        <p:grpSpPr>
          <a:xfrm rot="0">
            <a:off x="3199205" y="2270339"/>
            <a:ext cx="663410" cy="641983"/>
            <a:chOff x="0" y="0"/>
            <a:chExt cx="388161" cy="37559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88161" cy="375594"/>
            </a:xfrm>
            <a:custGeom>
              <a:avLst/>
              <a:gdLst/>
              <a:ahLst/>
              <a:cxnLst/>
              <a:rect r="r" b="b" t="t" l="l"/>
              <a:pathLst>
                <a:path h="375594" w="388161">
                  <a:moveTo>
                    <a:pt x="388161" y="163378"/>
                  </a:moveTo>
                  <a:lnTo>
                    <a:pt x="388161" y="212216"/>
                  </a:lnTo>
                  <a:cubicBezTo>
                    <a:pt x="388161" y="255547"/>
                    <a:pt x="370948" y="297102"/>
                    <a:pt x="340309" y="327742"/>
                  </a:cubicBezTo>
                  <a:cubicBezTo>
                    <a:pt x="309670" y="358381"/>
                    <a:pt x="268114" y="375594"/>
                    <a:pt x="224783" y="375594"/>
                  </a:cubicBezTo>
                  <a:lnTo>
                    <a:pt x="163378" y="375594"/>
                  </a:lnTo>
                  <a:cubicBezTo>
                    <a:pt x="120048" y="375594"/>
                    <a:pt x="78492" y="358381"/>
                    <a:pt x="47852" y="327742"/>
                  </a:cubicBezTo>
                  <a:cubicBezTo>
                    <a:pt x="17213" y="297102"/>
                    <a:pt x="0" y="255547"/>
                    <a:pt x="0" y="212216"/>
                  </a:cubicBezTo>
                  <a:lnTo>
                    <a:pt x="0" y="163378"/>
                  </a:lnTo>
                  <a:cubicBezTo>
                    <a:pt x="0" y="120048"/>
                    <a:pt x="17213" y="78492"/>
                    <a:pt x="47852" y="47852"/>
                  </a:cubicBezTo>
                  <a:cubicBezTo>
                    <a:pt x="78492" y="17213"/>
                    <a:pt x="120048" y="0"/>
                    <a:pt x="163378" y="0"/>
                  </a:cubicBezTo>
                  <a:lnTo>
                    <a:pt x="224783" y="0"/>
                  </a:lnTo>
                  <a:cubicBezTo>
                    <a:pt x="315014" y="0"/>
                    <a:pt x="388161" y="73147"/>
                    <a:pt x="388161" y="163378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388161" cy="4041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499810" y="3005161"/>
            <a:ext cx="663410" cy="641983"/>
            <a:chOff x="0" y="0"/>
            <a:chExt cx="388161" cy="37559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88161" cy="375594"/>
            </a:xfrm>
            <a:custGeom>
              <a:avLst/>
              <a:gdLst/>
              <a:ahLst/>
              <a:cxnLst/>
              <a:rect r="r" b="b" t="t" l="l"/>
              <a:pathLst>
                <a:path h="375594" w="388161">
                  <a:moveTo>
                    <a:pt x="388161" y="163378"/>
                  </a:moveTo>
                  <a:lnTo>
                    <a:pt x="388161" y="212216"/>
                  </a:lnTo>
                  <a:cubicBezTo>
                    <a:pt x="388161" y="255547"/>
                    <a:pt x="370948" y="297102"/>
                    <a:pt x="340309" y="327742"/>
                  </a:cubicBezTo>
                  <a:cubicBezTo>
                    <a:pt x="309670" y="358381"/>
                    <a:pt x="268114" y="375594"/>
                    <a:pt x="224783" y="375594"/>
                  </a:cubicBezTo>
                  <a:lnTo>
                    <a:pt x="163378" y="375594"/>
                  </a:lnTo>
                  <a:cubicBezTo>
                    <a:pt x="120048" y="375594"/>
                    <a:pt x="78492" y="358381"/>
                    <a:pt x="47852" y="327742"/>
                  </a:cubicBezTo>
                  <a:cubicBezTo>
                    <a:pt x="17213" y="297102"/>
                    <a:pt x="0" y="255547"/>
                    <a:pt x="0" y="212216"/>
                  </a:cubicBezTo>
                  <a:lnTo>
                    <a:pt x="0" y="163378"/>
                  </a:lnTo>
                  <a:cubicBezTo>
                    <a:pt x="0" y="120048"/>
                    <a:pt x="17213" y="78492"/>
                    <a:pt x="47852" y="47852"/>
                  </a:cubicBezTo>
                  <a:cubicBezTo>
                    <a:pt x="78492" y="17213"/>
                    <a:pt x="120048" y="0"/>
                    <a:pt x="163378" y="0"/>
                  </a:cubicBezTo>
                  <a:lnTo>
                    <a:pt x="224783" y="0"/>
                  </a:lnTo>
                  <a:cubicBezTo>
                    <a:pt x="315014" y="0"/>
                    <a:pt x="388161" y="73147"/>
                    <a:pt x="388161" y="163378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388161" cy="4041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355801" y="2912322"/>
            <a:ext cx="967360" cy="936116"/>
            <a:chOff x="0" y="0"/>
            <a:chExt cx="388161" cy="37559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88161" cy="375594"/>
            </a:xfrm>
            <a:custGeom>
              <a:avLst/>
              <a:gdLst/>
              <a:ahLst/>
              <a:cxnLst/>
              <a:rect r="r" b="b" t="t" l="l"/>
              <a:pathLst>
                <a:path h="375594" w="388161">
                  <a:moveTo>
                    <a:pt x="388161" y="112044"/>
                  </a:moveTo>
                  <a:lnTo>
                    <a:pt x="388161" y="263550"/>
                  </a:lnTo>
                  <a:cubicBezTo>
                    <a:pt x="388161" y="293266"/>
                    <a:pt x="376357" y="321765"/>
                    <a:pt x="355345" y="342777"/>
                  </a:cubicBezTo>
                  <a:cubicBezTo>
                    <a:pt x="334332" y="363790"/>
                    <a:pt x="305833" y="375594"/>
                    <a:pt x="276117" y="375594"/>
                  </a:cubicBezTo>
                  <a:lnTo>
                    <a:pt x="112044" y="375594"/>
                  </a:lnTo>
                  <a:cubicBezTo>
                    <a:pt x="82328" y="375594"/>
                    <a:pt x="53829" y="363790"/>
                    <a:pt x="32817" y="342777"/>
                  </a:cubicBezTo>
                  <a:cubicBezTo>
                    <a:pt x="11805" y="321765"/>
                    <a:pt x="0" y="293266"/>
                    <a:pt x="0" y="263550"/>
                  </a:cubicBezTo>
                  <a:lnTo>
                    <a:pt x="0" y="112044"/>
                  </a:lnTo>
                  <a:cubicBezTo>
                    <a:pt x="0" y="82328"/>
                    <a:pt x="11805" y="53829"/>
                    <a:pt x="32817" y="32817"/>
                  </a:cubicBezTo>
                  <a:cubicBezTo>
                    <a:pt x="53829" y="11805"/>
                    <a:pt x="82328" y="0"/>
                    <a:pt x="112044" y="0"/>
                  </a:cubicBezTo>
                  <a:lnTo>
                    <a:pt x="276117" y="0"/>
                  </a:lnTo>
                  <a:cubicBezTo>
                    <a:pt x="337998" y="0"/>
                    <a:pt x="388161" y="50164"/>
                    <a:pt x="388161" y="11204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388161" cy="4041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923572" y="3059388"/>
            <a:ext cx="663410" cy="641983"/>
            <a:chOff x="0" y="0"/>
            <a:chExt cx="388161" cy="375594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88161" cy="375594"/>
            </a:xfrm>
            <a:custGeom>
              <a:avLst/>
              <a:gdLst/>
              <a:ahLst/>
              <a:cxnLst/>
              <a:rect r="r" b="b" t="t" l="l"/>
              <a:pathLst>
                <a:path h="375594" w="388161">
                  <a:moveTo>
                    <a:pt x="388161" y="163378"/>
                  </a:moveTo>
                  <a:lnTo>
                    <a:pt x="388161" y="212216"/>
                  </a:lnTo>
                  <a:cubicBezTo>
                    <a:pt x="388161" y="255547"/>
                    <a:pt x="370948" y="297102"/>
                    <a:pt x="340309" y="327742"/>
                  </a:cubicBezTo>
                  <a:cubicBezTo>
                    <a:pt x="309670" y="358381"/>
                    <a:pt x="268114" y="375594"/>
                    <a:pt x="224783" y="375594"/>
                  </a:cubicBezTo>
                  <a:lnTo>
                    <a:pt x="163378" y="375594"/>
                  </a:lnTo>
                  <a:cubicBezTo>
                    <a:pt x="120048" y="375594"/>
                    <a:pt x="78492" y="358381"/>
                    <a:pt x="47852" y="327742"/>
                  </a:cubicBezTo>
                  <a:cubicBezTo>
                    <a:pt x="17213" y="297102"/>
                    <a:pt x="0" y="255547"/>
                    <a:pt x="0" y="212216"/>
                  </a:cubicBezTo>
                  <a:lnTo>
                    <a:pt x="0" y="163378"/>
                  </a:lnTo>
                  <a:cubicBezTo>
                    <a:pt x="0" y="120048"/>
                    <a:pt x="17213" y="78492"/>
                    <a:pt x="47852" y="47852"/>
                  </a:cubicBezTo>
                  <a:cubicBezTo>
                    <a:pt x="78492" y="17213"/>
                    <a:pt x="120048" y="0"/>
                    <a:pt x="163378" y="0"/>
                  </a:cubicBezTo>
                  <a:lnTo>
                    <a:pt x="224783" y="0"/>
                  </a:lnTo>
                  <a:cubicBezTo>
                    <a:pt x="315014" y="0"/>
                    <a:pt x="388161" y="73147"/>
                    <a:pt x="388161" y="163378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28575"/>
              <a:ext cx="388161" cy="4041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080351" y="5929445"/>
            <a:ext cx="1216328" cy="230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6"/>
              </a:lnSpc>
            </a:pPr>
            <a:r>
              <a:rPr lang="en-US" sz="1560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USB Power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296679" y="5929445"/>
            <a:ext cx="1805053" cy="459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6"/>
              </a:lnSpc>
            </a:pPr>
            <a:r>
              <a:rPr lang="en-US" sz="1560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DIP Switches</a:t>
            </a:r>
          </a:p>
          <a:p>
            <a:pPr algn="ctr">
              <a:lnSpc>
                <a:spcPts val="1856"/>
              </a:lnSpc>
            </a:pPr>
            <a:r>
              <a:rPr lang="en-US" sz="1560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(LSB--&gt;--MSB)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663492" y="5701985"/>
            <a:ext cx="1805053" cy="230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6"/>
              </a:lnSpc>
            </a:pPr>
            <a:r>
              <a:rPr lang="en-US" sz="1560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Ref. Frequency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797931" y="1944507"/>
            <a:ext cx="1805053" cy="230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6"/>
              </a:lnSpc>
            </a:pPr>
            <a:r>
              <a:rPr lang="en-US" b="true" sz="156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RESET Button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6923572" y="829054"/>
            <a:ext cx="663410" cy="1078852"/>
            <a:chOff x="0" y="0"/>
            <a:chExt cx="388161" cy="631186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388161" cy="631186"/>
            </a:xfrm>
            <a:custGeom>
              <a:avLst/>
              <a:gdLst/>
              <a:ahLst/>
              <a:cxnLst/>
              <a:rect r="r" b="b" t="t" l="l"/>
              <a:pathLst>
                <a:path h="631186" w="388161">
                  <a:moveTo>
                    <a:pt x="388161" y="163378"/>
                  </a:moveTo>
                  <a:lnTo>
                    <a:pt x="388161" y="467808"/>
                  </a:lnTo>
                  <a:cubicBezTo>
                    <a:pt x="388161" y="511138"/>
                    <a:pt x="370948" y="552694"/>
                    <a:pt x="340309" y="583334"/>
                  </a:cubicBezTo>
                  <a:cubicBezTo>
                    <a:pt x="309670" y="613973"/>
                    <a:pt x="268114" y="631186"/>
                    <a:pt x="224783" y="631186"/>
                  </a:cubicBezTo>
                  <a:lnTo>
                    <a:pt x="163378" y="631186"/>
                  </a:lnTo>
                  <a:cubicBezTo>
                    <a:pt x="120048" y="631186"/>
                    <a:pt x="78492" y="613973"/>
                    <a:pt x="47852" y="583334"/>
                  </a:cubicBezTo>
                  <a:cubicBezTo>
                    <a:pt x="17213" y="552694"/>
                    <a:pt x="0" y="511138"/>
                    <a:pt x="0" y="467808"/>
                  </a:cubicBezTo>
                  <a:lnTo>
                    <a:pt x="0" y="163378"/>
                  </a:lnTo>
                  <a:cubicBezTo>
                    <a:pt x="0" y="120048"/>
                    <a:pt x="17213" y="78492"/>
                    <a:pt x="47852" y="47852"/>
                  </a:cubicBezTo>
                  <a:cubicBezTo>
                    <a:pt x="78492" y="17213"/>
                    <a:pt x="120048" y="0"/>
                    <a:pt x="163378" y="0"/>
                  </a:cubicBezTo>
                  <a:lnTo>
                    <a:pt x="224783" y="0"/>
                  </a:lnTo>
                  <a:cubicBezTo>
                    <a:pt x="315014" y="0"/>
                    <a:pt x="388161" y="73147"/>
                    <a:pt x="388161" y="163378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28575"/>
              <a:ext cx="388161" cy="6597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6897296" y="4853896"/>
            <a:ext cx="663410" cy="1078852"/>
            <a:chOff x="0" y="0"/>
            <a:chExt cx="388161" cy="631186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388161" cy="631186"/>
            </a:xfrm>
            <a:custGeom>
              <a:avLst/>
              <a:gdLst/>
              <a:ahLst/>
              <a:cxnLst/>
              <a:rect r="r" b="b" t="t" l="l"/>
              <a:pathLst>
                <a:path h="631186" w="388161">
                  <a:moveTo>
                    <a:pt x="388161" y="163378"/>
                  </a:moveTo>
                  <a:lnTo>
                    <a:pt x="388161" y="467808"/>
                  </a:lnTo>
                  <a:cubicBezTo>
                    <a:pt x="388161" y="511138"/>
                    <a:pt x="370948" y="552694"/>
                    <a:pt x="340309" y="583334"/>
                  </a:cubicBezTo>
                  <a:cubicBezTo>
                    <a:pt x="309670" y="613973"/>
                    <a:pt x="268114" y="631186"/>
                    <a:pt x="224783" y="631186"/>
                  </a:cubicBezTo>
                  <a:lnTo>
                    <a:pt x="163378" y="631186"/>
                  </a:lnTo>
                  <a:cubicBezTo>
                    <a:pt x="120048" y="631186"/>
                    <a:pt x="78492" y="613973"/>
                    <a:pt x="47852" y="583334"/>
                  </a:cubicBezTo>
                  <a:cubicBezTo>
                    <a:pt x="17213" y="552694"/>
                    <a:pt x="0" y="511138"/>
                    <a:pt x="0" y="467808"/>
                  </a:cubicBezTo>
                  <a:lnTo>
                    <a:pt x="0" y="163378"/>
                  </a:lnTo>
                  <a:cubicBezTo>
                    <a:pt x="0" y="120048"/>
                    <a:pt x="17213" y="78492"/>
                    <a:pt x="47852" y="47852"/>
                  </a:cubicBezTo>
                  <a:cubicBezTo>
                    <a:pt x="78492" y="17213"/>
                    <a:pt x="120048" y="0"/>
                    <a:pt x="163378" y="0"/>
                  </a:cubicBezTo>
                  <a:lnTo>
                    <a:pt x="224783" y="0"/>
                  </a:lnTo>
                  <a:cubicBezTo>
                    <a:pt x="315014" y="0"/>
                    <a:pt x="388161" y="73147"/>
                    <a:pt x="388161" y="163378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28575"/>
              <a:ext cx="388161" cy="6597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7923434" y="3005161"/>
            <a:ext cx="663410" cy="696210"/>
            <a:chOff x="0" y="0"/>
            <a:chExt cx="388161" cy="40732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388161" cy="407320"/>
            </a:xfrm>
            <a:custGeom>
              <a:avLst/>
              <a:gdLst/>
              <a:ahLst/>
              <a:cxnLst/>
              <a:rect r="r" b="b" t="t" l="l"/>
              <a:pathLst>
                <a:path h="407320" w="388161">
                  <a:moveTo>
                    <a:pt x="388161" y="163378"/>
                  </a:moveTo>
                  <a:lnTo>
                    <a:pt x="388161" y="243942"/>
                  </a:lnTo>
                  <a:cubicBezTo>
                    <a:pt x="388161" y="287272"/>
                    <a:pt x="370948" y="328828"/>
                    <a:pt x="340309" y="359467"/>
                  </a:cubicBezTo>
                  <a:cubicBezTo>
                    <a:pt x="309670" y="390107"/>
                    <a:pt x="268114" y="407320"/>
                    <a:pt x="224783" y="407320"/>
                  </a:cubicBezTo>
                  <a:lnTo>
                    <a:pt x="163378" y="407320"/>
                  </a:lnTo>
                  <a:cubicBezTo>
                    <a:pt x="120048" y="407320"/>
                    <a:pt x="78492" y="390107"/>
                    <a:pt x="47852" y="359467"/>
                  </a:cubicBezTo>
                  <a:cubicBezTo>
                    <a:pt x="17213" y="328828"/>
                    <a:pt x="0" y="287272"/>
                    <a:pt x="0" y="243942"/>
                  </a:cubicBezTo>
                  <a:lnTo>
                    <a:pt x="0" y="163378"/>
                  </a:lnTo>
                  <a:cubicBezTo>
                    <a:pt x="0" y="120048"/>
                    <a:pt x="17213" y="78492"/>
                    <a:pt x="47852" y="47852"/>
                  </a:cubicBezTo>
                  <a:cubicBezTo>
                    <a:pt x="78492" y="17213"/>
                    <a:pt x="120048" y="0"/>
                    <a:pt x="163378" y="0"/>
                  </a:cubicBezTo>
                  <a:lnTo>
                    <a:pt x="224783" y="0"/>
                  </a:lnTo>
                  <a:cubicBezTo>
                    <a:pt x="315014" y="0"/>
                    <a:pt x="388161" y="73147"/>
                    <a:pt x="388161" y="163378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28575"/>
              <a:ext cx="388161" cy="435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6450086" y="500939"/>
            <a:ext cx="1805053" cy="230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6"/>
              </a:lnSpc>
            </a:pPr>
            <a:r>
              <a:rPr lang="en-US" sz="1560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I-Channel Input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6551152" y="6044736"/>
            <a:ext cx="1805053" cy="230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6"/>
              </a:lnSpc>
            </a:pPr>
            <a:r>
              <a:rPr lang="en-US" sz="1560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Q-Channel Input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8079336" y="3848437"/>
            <a:ext cx="1183956" cy="459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6"/>
              </a:lnSpc>
            </a:pPr>
            <a:r>
              <a:rPr lang="en-US" sz="1560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Out to Antenna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6600550" y="2591330"/>
            <a:ext cx="1309455" cy="230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6"/>
              </a:lnSpc>
            </a:pPr>
            <a:r>
              <a:rPr lang="en-US" sz="1560" b="true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Modulator IC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4092216" y="2591330"/>
            <a:ext cx="1805053" cy="230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6"/>
              </a:lnSpc>
            </a:pPr>
            <a:r>
              <a:rPr lang="en-US" b="true" sz="156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PLL (SPI Slave)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550748" y="3187963"/>
            <a:ext cx="1805053" cy="916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6"/>
              </a:lnSpc>
            </a:pPr>
            <a:r>
              <a:rPr lang="en-US" sz="1560" b="true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Microcontroller</a:t>
            </a:r>
          </a:p>
          <a:p>
            <a:pPr algn="ctr">
              <a:lnSpc>
                <a:spcPts val="1856"/>
              </a:lnSpc>
            </a:pPr>
            <a:r>
              <a:rPr lang="en-US" sz="1560" b="true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</a:t>
            </a:r>
            <a:r>
              <a:rPr lang="en-US" b="true" sz="156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PIC18F4550 </a:t>
            </a:r>
          </a:p>
          <a:p>
            <a:pPr algn="ctr">
              <a:lnSpc>
                <a:spcPts val="1856"/>
              </a:lnSpc>
            </a:pPr>
            <a:r>
              <a:rPr lang="en-US" b="true" sz="156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(SPI Master)</a:t>
            </a:r>
          </a:p>
          <a:p>
            <a:pPr algn="ctr">
              <a:lnSpc>
                <a:spcPts val="1856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95995">
            <a:off x="8284228" y="-845015"/>
            <a:ext cx="3995590" cy="7103272"/>
          </a:xfrm>
          <a:custGeom>
            <a:avLst/>
            <a:gdLst/>
            <a:ahLst/>
            <a:cxnLst/>
            <a:rect r="r" b="b" t="t" l="l"/>
            <a:pathLst>
              <a:path h="7103272" w="3995590">
                <a:moveTo>
                  <a:pt x="0" y="0"/>
                </a:moveTo>
                <a:lnTo>
                  <a:pt x="3995590" y="0"/>
                </a:lnTo>
                <a:lnTo>
                  <a:pt x="3995590" y="7103272"/>
                </a:lnTo>
                <a:lnTo>
                  <a:pt x="0" y="71032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1721">
            <a:off x="-123495" y="626456"/>
            <a:ext cx="9081023" cy="5539424"/>
          </a:xfrm>
          <a:custGeom>
            <a:avLst/>
            <a:gdLst/>
            <a:ahLst/>
            <a:cxnLst/>
            <a:rect r="r" b="b" t="t" l="l"/>
            <a:pathLst>
              <a:path h="5539424" w="9081023">
                <a:moveTo>
                  <a:pt x="0" y="0"/>
                </a:moveTo>
                <a:lnTo>
                  <a:pt x="9081023" y="0"/>
                </a:lnTo>
                <a:lnTo>
                  <a:pt x="9081023" y="5539424"/>
                </a:lnTo>
                <a:lnTo>
                  <a:pt x="0" y="55394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33273" y="4387091"/>
            <a:ext cx="910483" cy="1139081"/>
            <a:chOff x="0" y="0"/>
            <a:chExt cx="337254" cy="4218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37254" cy="421896"/>
            </a:xfrm>
            <a:custGeom>
              <a:avLst/>
              <a:gdLst/>
              <a:ahLst/>
              <a:cxnLst/>
              <a:rect r="r" b="b" t="t" l="l"/>
              <a:pathLst>
                <a:path h="421896" w="337254">
                  <a:moveTo>
                    <a:pt x="337254" y="119043"/>
                  </a:moveTo>
                  <a:lnTo>
                    <a:pt x="337254" y="302853"/>
                  </a:lnTo>
                  <a:cubicBezTo>
                    <a:pt x="337254" y="368598"/>
                    <a:pt x="283956" y="421896"/>
                    <a:pt x="218211" y="421896"/>
                  </a:cubicBezTo>
                  <a:lnTo>
                    <a:pt x="119043" y="421896"/>
                  </a:lnTo>
                  <a:cubicBezTo>
                    <a:pt x="53298" y="421896"/>
                    <a:pt x="0" y="368598"/>
                    <a:pt x="0" y="302853"/>
                  </a:cubicBezTo>
                  <a:lnTo>
                    <a:pt x="0" y="119043"/>
                  </a:lnTo>
                  <a:cubicBezTo>
                    <a:pt x="0" y="53298"/>
                    <a:pt x="53298" y="0"/>
                    <a:pt x="119043" y="0"/>
                  </a:cubicBezTo>
                  <a:lnTo>
                    <a:pt x="218211" y="0"/>
                  </a:lnTo>
                  <a:cubicBezTo>
                    <a:pt x="283956" y="0"/>
                    <a:pt x="337254" y="53298"/>
                    <a:pt x="337254" y="119043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337254" cy="450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AutoShape 7" id="7"/>
          <p:cNvSpPr/>
          <p:nvPr/>
        </p:nvSpPr>
        <p:spPr>
          <a:xfrm flipV="true">
            <a:off x="1655379" y="5526173"/>
            <a:ext cx="14086" cy="328957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8" id="8"/>
          <p:cNvGrpSpPr/>
          <p:nvPr/>
        </p:nvGrpSpPr>
        <p:grpSpPr>
          <a:xfrm rot="0">
            <a:off x="2143756" y="4694194"/>
            <a:ext cx="1355556" cy="831979"/>
            <a:chOff x="0" y="0"/>
            <a:chExt cx="495633" cy="30417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5633" cy="304173"/>
            </a:xfrm>
            <a:custGeom>
              <a:avLst/>
              <a:gdLst/>
              <a:ahLst/>
              <a:cxnLst/>
              <a:rect r="r" b="b" t="t" l="l"/>
              <a:pathLst>
                <a:path h="304173" w="495633">
                  <a:moveTo>
                    <a:pt x="495633" y="79958"/>
                  </a:moveTo>
                  <a:lnTo>
                    <a:pt x="495633" y="224215"/>
                  </a:lnTo>
                  <a:cubicBezTo>
                    <a:pt x="495633" y="245421"/>
                    <a:pt x="487209" y="265759"/>
                    <a:pt x="472214" y="280754"/>
                  </a:cubicBezTo>
                  <a:cubicBezTo>
                    <a:pt x="457219" y="295749"/>
                    <a:pt x="436882" y="304173"/>
                    <a:pt x="415675" y="304173"/>
                  </a:cubicBezTo>
                  <a:lnTo>
                    <a:pt x="79958" y="304173"/>
                  </a:lnTo>
                  <a:cubicBezTo>
                    <a:pt x="35798" y="304173"/>
                    <a:pt x="0" y="268375"/>
                    <a:pt x="0" y="224215"/>
                  </a:cubicBezTo>
                  <a:lnTo>
                    <a:pt x="0" y="79958"/>
                  </a:lnTo>
                  <a:cubicBezTo>
                    <a:pt x="0" y="35798"/>
                    <a:pt x="35798" y="0"/>
                    <a:pt x="79958" y="0"/>
                  </a:cubicBezTo>
                  <a:lnTo>
                    <a:pt x="415675" y="0"/>
                  </a:lnTo>
                  <a:cubicBezTo>
                    <a:pt x="459835" y="0"/>
                    <a:pt x="495633" y="35798"/>
                    <a:pt x="495633" y="79958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495633" cy="332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570921" y="4262178"/>
            <a:ext cx="1061621" cy="1110443"/>
            <a:chOff x="0" y="0"/>
            <a:chExt cx="388161" cy="40598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88161" cy="405980"/>
            </a:xfrm>
            <a:custGeom>
              <a:avLst/>
              <a:gdLst/>
              <a:ahLst/>
              <a:cxnLst/>
              <a:rect r="r" b="b" t="t" l="l"/>
              <a:pathLst>
                <a:path h="405980" w="388161">
                  <a:moveTo>
                    <a:pt x="388161" y="102096"/>
                  </a:moveTo>
                  <a:lnTo>
                    <a:pt x="388161" y="303884"/>
                  </a:lnTo>
                  <a:cubicBezTo>
                    <a:pt x="388161" y="360270"/>
                    <a:pt x="342452" y="405980"/>
                    <a:pt x="286066" y="405980"/>
                  </a:cubicBezTo>
                  <a:lnTo>
                    <a:pt x="102096" y="405980"/>
                  </a:lnTo>
                  <a:cubicBezTo>
                    <a:pt x="45710" y="405980"/>
                    <a:pt x="0" y="360270"/>
                    <a:pt x="0" y="303884"/>
                  </a:cubicBezTo>
                  <a:lnTo>
                    <a:pt x="0" y="102096"/>
                  </a:lnTo>
                  <a:cubicBezTo>
                    <a:pt x="0" y="45710"/>
                    <a:pt x="45710" y="0"/>
                    <a:pt x="102096" y="0"/>
                  </a:cubicBezTo>
                  <a:lnTo>
                    <a:pt x="286066" y="0"/>
                  </a:lnTo>
                  <a:cubicBezTo>
                    <a:pt x="342452" y="0"/>
                    <a:pt x="388161" y="45710"/>
                    <a:pt x="388161" y="10209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388161" cy="4345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 flipV="true">
            <a:off x="2797931" y="5526580"/>
            <a:ext cx="14086" cy="328957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5" id="15"/>
          <p:cNvSpPr/>
          <p:nvPr/>
        </p:nvSpPr>
        <p:spPr>
          <a:xfrm flipH="true" flipV="true">
            <a:off x="4092216" y="5373029"/>
            <a:ext cx="241173" cy="267076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6" id="16"/>
          <p:cNvGrpSpPr/>
          <p:nvPr/>
        </p:nvGrpSpPr>
        <p:grpSpPr>
          <a:xfrm rot="0">
            <a:off x="3199205" y="2270339"/>
            <a:ext cx="663410" cy="641983"/>
            <a:chOff x="0" y="0"/>
            <a:chExt cx="388161" cy="37559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88161" cy="375594"/>
            </a:xfrm>
            <a:custGeom>
              <a:avLst/>
              <a:gdLst/>
              <a:ahLst/>
              <a:cxnLst/>
              <a:rect r="r" b="b" t="t" l="l"/>
              <a:pathLst>
                <a:path h="375594" w="388161">
                  <a:moveTo>
                    <a:pt x="388161" y="163378"/>
                  </a:moveTo>
                  <a:lnTo>
                    <a:pt x="388161" y="212216"/>
                  </a:lnTo>
                  <a:cubicBezTo>
                    <a:pt x="388161" y="255547"/>
                    <a:pt x="370948" y="297102"/>
                    <a:pt x="340309" y="327742"/>
                  </a:cubicBezTo>
                  <a:cubicBezTo>
                    <a:pt x="309670" y="358381"/>
                    <a:pt x="268114" y="375594"/>
                    <a:pt x="224783" y="375594"/>
                  </a:cubicBezTo>
                  <a:lnTo>
                    <a:pt x="163378" y="375594"/>
                  </a:lnTo>
                  <a:cubicBezTo>
                    <a:pt x="120048" y="375594"/>
                    <a:pt x="78492" y="358381"/>
                    <a:pt x="47852" y="327742"/>
                  </a:cubicBezTo>
                  <a:cubicBezTo>
                    <a:pt x="17213" y="297102"/>
                    <a:pt x="0" y="255547"/>
                    <a:pt x="0" y="212216"/>
                  </a:cubicBezTo>
                  <a:lnTo>
                    <a:pt x="0" y="163378"/>
                  </a:lnTo>
                  <a:cubicBezTo>
                    <a:pt x="0" y="120048"/>
                    <a:pt x="17213" y="78492"/>
                    <a:pt x="47852" y="47852"/>
                  </a:cubicBezTo>
                  <a:cubicBezTo>
                    <a:pt x="78492" y="17213"/>
                    <a:pt x="120048" y="0"/>
                    <a:pt x="163378" y="0"/>
                  </a:cubicBezTo>
                  <a:lnTo>
                    <a:pt x="224783" y="0"/>
                  </a:lnTo>
                  <a:cubicBezTo>
                    <a:pt x="315014" y="0"/>
                    <a:pt x="388161" y="73147"/>
                    <a:pt x="388161" y="163378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388161" cy="4041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4499810" y="3005161"/>
            <a:ext cx="663410" cy="641983"/>
            <a:chOff x="0" y="0"/>
            <a:chExt cx="388161" cy="37559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88161" cy="375594"/>
            </a:xfrm>
            <a:custGeom>
              <a:avLst/>
              <a:gdLst/>
              <a:ahLst/>
              <a:cxnLst/>
              <a:rect r="r" b="b" t="t" l="l"/>
              <a:pathLst>
                <a:path h="375594" w="388161">
                  <a:moveTo>
                    <a:pt x="388161" y="163378"/>
                  </a:moveTo>
                  <a:lnTo>
                    <a:pt x="388161" y="212216"/>
                  </a:lnTo>
                  <a:cubicBezTo>
                    <a:pt x="388161" y="255547"/>
                    <a:pt x="370948" y="297102"/>
                    <a:pt x="340309" y="327742"/>
                  </a:cubicBezTo>
                  <a:cubicBezTo>
                    <a:pt x="309670" y="358381"/>
                    <a:pt x="268114" y="375594"/>
                    <a:pt x="224783" y="375594"/>
                  </a:cubicBezTo>
                  <a:lnTo>
                    <a:pt x="163378" y="375594"/>
                  </a:lnTo>
                  <a:cubicBezTo>
                    <a:pt x="120048" y="375594"/>
                    <a:pt x="78492" y="358381"/>
                    <a:pt x="47852" y="327742"/>
                  </a:cubicBezTo>
                  <a:cubicBezTo>
                    <a:pt x="17213" y="297102"/>
                    <a:pt x="0" y="255547"/>
                    <a:pt x="0" y="212216"/>
                  </a:cubicBezTo>
                  <a:lnTo>
                    <a:pt x="0" y="163378"/>
                  </a:lnTo>
                  <a:cubicBezTo>
                    <a:pt x="0" y="120048"/>
                    <a:pt x="17213" y="78492"/>
                    <a:pt x="47852" y="47852"/>
                  </a:cubicBezTo>
                  <a:cubicBezTo>
                    <a:pt x="78492" y="17213"/>
                    <a:pt x="120048" y="0"/>
                    <a:pt x="163378" y="0"/>
                  </a:cubicBezTo>
                  <a:lnTo>
                    <a:pt x="224783" y="0"/>
                  </a:lnTo>
                  <a:cubicBezTo>
                    <a:pt x="315014" y="0"/>
                    <a:pt x="388161" y="73147"/>
                    <a:pt x="388161" y="163378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388161" cy="4041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355801" y="2912322"/>
            <a:ext cx="967360" cy="936116"/>
            <a:chOff x="0" y="0"/>
            <a:chExt cx="388161" cy="37559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88161" cy="375594"/>
            </a:xfrm>
            <a:custGeom>
              <a:avLst/>
              <a:gdLst/>
              <a:ahLst/>
              <a:cxnLst/>
              <a:rect r="r" b="b" t="t" l="l"/>
              <a:pathLst>
                <a:path h="375594" w="388161">
                  <a:moveTo>
                    <a:pt x="388161" y="112044"/>
                  </a:moveTo>
                  <a:lnTo>
                    <a:pt x="388161" y="263550"/>
                  </a:lnTo>
                  <a:cubicBezTo>
                    <a:pt x="388161" y="293266"/>
                    <a:pt x="376357" y="321765"/>
                    <a:pt x="355345" y="342777"/>
                  </a:cubicBezTo>
                  <a:cubicBezTo>
                    <a:pt x="334332" y="363790"/>
                    <a:pt x="305833" y="375594"/>
                    <a:pt x="276117" y="375594"/>
                  </a:cubicBezTo>
                  <a:lnTo>
                    <a:pt x="112044" y="375594"/>
                  </a:lnTo>
                  <a:cubicBezTo>
                    <a:pt x="82328" y="375594"/>
                    <a:pt x="53829" y="363790"/>
                    <a:pt x="32817" y="342777"/>
                  </a:cubicBezTo>
                  <a:cubicBezTo>
                    <a:pt x="11805" y="321765"/>
                    <a:pt x="0" y="293266"/>
                    <a:pt x="0" y="263550"/>
                  </a:cubicBezTo>
                  <a:lnTo>
                    <a:pt x="0" y="112044"/>
                  </a:lnTo>
                  <a:cubicBezTo>
                    <a:pt x="0" y="82328"/>
                    <a:pt x="11805" y="53829"/>
                    <a:pt x="32817" y="32817"/>
                  </a:cubicBezTo>
                  <a:cubicBezTo>
                    <a:pt x="53829" y="11805"/>
                    <a:pt x="82328" y="0"/>
                    <a:pt x="112044" y="0"/>
                  </a:cubicBezTo>
                  <a:lnTo>
                    <a:pt x="276117" y="0"/>
                  </a:lnTo>
                  <a:cubicBezTo>
                    <a:pt x="337998" y="0"/>
                    <a:pt x="388161" y="50164"/>
                    <a:pt x="388161" y="11204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28575"/>
              <a:ext cx="388161" cy="4041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6923572" y="3059388"/>
            <a:ext cx="663410" cy="641983"/>
            <a:chOff x="0" y="0"/>
            <a:chExt cx="388161" cy="375594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88161" cy="375594"/>
            </a:xfrm>
            <a:custGeom>
              <a:avLst/>
              <a:gdLst/>
              <a:ahLst/>
              <a:cxnLst/>
              <a:rect r="r" b="b" t="t" l="l"/>
              <a:pathLst>
                <a:path h="375594" w="388161">
                  <a:moveTo>
                    <a:pt x="388161" y="163378"/>
                  </a:moveTo>
                  <a:lnTo>
                    <a:pt x="388161" y="212216"/>
                  </a:lnTo>
                  <a:cubicBezTo>
                    <a:pt x="388161" y="255547"/>
                    <a:pt x="370948" y="297102"/>
                    <a:pt x="340309" y="327742"/>
                  </a:cubicBezTo>
                  <a:cubicBezTo>
                    <a:pt x="309670" y="358381"/>
                    <a:pt x="268114" y="375594"/>
                    <a:pt x="224783" y="375594"/>
                  </a:cubicBezTo>
                  <a:lnTo>
                    <a:pt x="163378" y="375594"/>
                  </a:lnTo>
                  <a:cubicBezTo>
                    <a:pt x="120048" y="375594"/>
                    <a:pt x="78492" y="358381"/>
                    <a:pt x="47852" y="327742"/>
                  </a:cubicBezTo>
                  <a:cubicBezTo>
                    <a:pt x="17213" y="297102"/>
                    <a:pt x="0" y="255547"/>
                    <a:pt x="0" y="212216"/>
                  </a:cubicBezTo>
                  <a:lnTo>
                    <a:pt x="0" y="163378"/>
                  </a:lnTo>
                  <a:cubicBezTo>
                    <a:pt x="0" y="120048"/>
                    <a:pt x="17213" y="78492"/>
                    <a:pt x="47852" y="47852"/>
                  </a:cubicBezTo>
                  <a:cubicBezTo>
                    <a:pt x="78492" y="17213"/>
                    <a:pt x="120048" y="0"/>
                    <a:pt x="163378" y="0"/>
                  </a:cubicBezTo>
                  <a:lnTo>
                    <a:pt x="224783" y="0"/>
                  </a:lnTo>
                  <a:cubicBezTo>
                    <a:pt x="315014" y="0"/>
                    <a:pt x="388161" y="73147"/>
                    <a:pt x="388161" y="163378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28575"/>
              <a:ext cx="388161" cy="4041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080351" y="5929445"/>
            <a:ext cx="1216328" cy="230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6"/>
              </a:lnSpc>
            </a:pPr>
            <a:r>
              <a:rPr lang="en-US" sz="1560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USB Power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296679" y="5929445"/>
            <a:ext cx="1805053" cy="459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6"/>
              </a:lnSpc>
            </a:pPr>
            <a:r>
              <a:rPr lang="en-US" sz="1560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DIP Switches</a:t>
            </a:r>
          </a:p>
          <a:p>
            <a:pPr algn="ctr">
              <a:lnSpc>
                <a:spcPts val="1856"/>
              </a:lnSpc>
            </a:pPr>
            <a:r>
              <a:rPr lang="en-US" sz="1560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(LSB--&gt;--MSB)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663492" y="5701985"/>
            <a:ext cx="1805053" cy="230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6"/>
              </a:lnSpc>
            </a:pPr>
            <a:r>
              <a:rPr lang="en-US" sz="1560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Ref. Frequency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797931" y="1944507"/>
            <a:ext cx="1805053" cy="230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6"/>
              </a:lnSpc>
            </a:pPr>
            <a:r>
              <a:rPr lang="en-US" b="true" sz="156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RESET Button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6923572" y="829054"/>
            <a:ext cx="663410" cy="1078852"/>
            <a:chOff x="0" y="0"/>
            <a:chExt cx="388161" cy="631186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388161" cy="631186"/>
            </a:xfrm>
            <a:custGeom>
              <a:avLst/>
              <a:gdLst/>
              <a:ahLst/>
              <a:cxnLst/>
              <a:rect r="r" b="b" t="t" l="l"/>
              <a:pathLst>
                <a:path h="631186" w="388161">
                  <a:moveTo>
                    <a:pt x="388161" y="163378"/>
                  </a:moveTo>
                  <a:lnTo>
                    <a:pt x="388161" y="467808"/>
                  </a:lnTo>
                  <a:cubicBezTo>
                    <a:pt x="388161" y="511138"/>
                    <a:pt x="370948" y="552694"/>
                    <a:pt x="340309" y="583334"/>
                  </a:cubicBezTo>
                  <a:cubicBezTo>
                    <a:pt x="309670" y="613973"/>
                    <a:pt x="268114" y="631186"/>
                    <a:pt x="224783" y="631186"/>
                  </a:cubicBezTo>
                  <a:lnTo>
                    <a:pt x="163378" y="631186"/>
                  </a:lnTo>
                  <a:cubicBezTo>
                    <a:pt x="120048" y="631186"/>
                    <a:pt x="78492" y="613973"/>
                    <a:pt x="47852" y="583334"/>
                  </a:cubicBezTo>
                  <a:cubicBezTo>
                    <a:pt x="17213" y="552694"/>
                    <a:pt x="0" y="511138"/>
                    <a:pt x="0" y="467808"/>
                  </a:cubicBezTo>
                  <a:lnTo>
                    <a:pt x="0" y="163378"/>
                  </a:lnTo>
                  <a:cubicBezTo>
                    <a:pt x="0" y="120048"/>
                    <a:pt x="17213" y="78492"/>
                    <a:pt x="47852" y="47852"/>
                  </a:cubicBezTo>
                  <a:cubicBezTo>
                    <a:pt x="78492" y="17213"/>
                    <a:pt x="120048" y="0"/>
                    <a:pt x="163378" y="0"/>
                  </a:cubicBezTo>
                  <a:lnTo>
                    <a:pt x="224783" y="0"/>
                  </a:lnTo>
                  <a:cubicBezTo>
                    <a:pt x="315014" y="0"/>
                    <a:pt x="388161" y="73147"/>
                    <a:pt x="388161" y="163378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28575"/>
              <a:ext cx="388161" cy="6597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6897296" y="4853896"/>
            <a:ext cx="663410" cy="1078852"/>
            <a:chOff x="0" y="0"/>
            <a:chExt cx="388161" cy="631186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388161" cy="631186"/>
            </a:xfrm>
            <a:custGeom>
              <a:avLst/>
              <a:gdLst/>
              <a:ahLst/>
              <a:cxnLst/>
              <a:rect r="r" b="b" t="t" l="l"/>
              <a:pathLst>
                <a:path h="631186" w="388161">
                  <a:moveTo>
                    <a:pt x="388161" y="163378"/>
                  </a:moveTo>
                  <a:lnTo>
                    <a:pt x="388161" y="467808"/>
                  </a:lnTo>
                  <a:cubicBezTo>
                    <a:pt x="388161" y="511138"/>
                    <a:pt x="370948" y="552694"/>
                    <a:pt x="340309" y="583334"/>
                  </a:cubicBezTo>
                  <a:cubicBezTo>
                    <a:pt x="309670" y="613973"/>
                    <a:pt x="268114" y="631186"/>
                    <a:pt x="224783" y="631186"/>
                  </a:cubicBezTo>
                  <a:lnTo>
                    <a:pt x="163378" y="631186"/>
                  </a:lnTo>
                  <a:cubicBezTo>
                    <a:pt x="120048" y="631186"/>
                    <a:pt x="78492" y="613973"/>
                    <a:pt x="47852" y="583334"/>
                  </a:cubicBezTo>
                  <a:cubicBezTo>
                    <a:pt x="17213" y="552694"/>
                    <a:pt x="0" y="511138"/>
                    <a:pt x="0" y="467808"/>
                  </a:cubicBezTo>
                  <a:lnTo>
                    <a:pt x="0" y="163378"/>
                  </a:lnTo>
                  <a:cubicBezTo>
                    <a:pt x="0" y="120048"/>
                    <a:pt x="17213" y="78492"/>
                    <a:pt x="47852" y="47852"/>
                  </a:cubicBezTo>
                  <a:cubicBezTo>
                    <a:pt x="78492" y="17213"/>
                    <a:pt x="120048" y="0"/>
                    <a:pt x="163378" y="0"/>
                  </a:cubicBezTo>
                  <a:lnTo>
                    <a:pt x="224783" y="0"/>
                  </a:lnTo>
                  <a:cubicBezTo>
                    <a:pt x="315014" y="0"/>
                    <a:pt x="388161" y="73147"/>
                    <a:pt x="388161" y="163378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28575"/>
              <a:ext cx="388161" cy="6597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7923434" y="3005161"/>
            <a:ext cx="663410" cy="696210"/>
            <a:chOff x="0" y="0"/>
            <a:chExt cx="388161" cy="40732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88161" cy="407320"/>
            </a:xfrm>
            <a:custGeom>
              <a:avLst/>
              <a:gdLst/>
              <a:ahLst/>
              <a:cxnLst/>
              <a:rect r="r" b="b" t="t" l="l"/>
              <a:pathLst>
                <a:path h="407320" w="388161">
                  <a:moveTo>
                    <a:pt x="388161" y="163378"/>
                  </a:moveTo>
                  <a:lnTo>
                    <a:pt x="388161" y="243942"/>
                  </a:lnTo>
                  <a:cubicBezTo>
                    <a:pt x="388161" y="287272"/>
                    <a:pt x="370948" y="328828"/>
                    <a:pt x="340309" y="359467"/>
                  </a:cubicBezTo>
                  <a:cubicBezTo>
                    <a:pt x="309670" y="390107"/>
                    <a:pt x="268114" y="407320"/>
                    <a:pt x="224783" y="407320"/>
                  </a:cubicBezTo>
                  <a:lnTo>
                    <a:pt x="163378" y="407320"/>
                  </a:lnTo>
                  <a:cubicBezTo>
                    <a:pt x="120048" y="407320"/>
                    <a:pt x="78492" y="390107"/>
                    <a:pt x="47852" y="359467"/>
                  </a:cubicBezTo>
                  <a:cubicBezTo>
                    <a:pt x="17213" y="328828"/>
                    <a:pt x="0" y="287272"/>
                    <a:pt x="0" y="243942"/>
                  </a:cubicBezTo>
                  <a:lnTo>
                    <a:pt x="0" y="163378"/>
                  </a:lnTo>
                  <a:cubicBezTo>
                    <a:pt x="0" y="120048"/>
                    <a:pt x="17213" y="78492"/>
                    <a:pt x="47852" y="47852"/>
                  </a:cubicBezTo>
                  <a:cubicBezTo>
                    <a:pt x="78492" y="17213"/>
                    <a:pt x="120048" y="0"/>
                    <a:pt x="163378" y="0"/>
                  </a:cubicBezTo>
                  <a:lnTo>
                    <a:pt x="224783" y="0"/>
                  </a:lnTo>
                  <a:cubicBezTo>
                    <a:pt x="315014" y="0"/>
                    <a:pt x="388161" y="73147"/>
                    <a:pt x="388161" y="163378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-28575"/>
              <a:ext cx="388161" cy="435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6450086" y="500939"/>
            <a:ext cx="1805053" cy="230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6"/>
              </a:lnSpc>
            </a:pPr>
            <a:r>
              <a:rPr lang="en-US" sz="1560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I-Channel Input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6551152" y="6044736"/>
            <a:ext cx="1805053" cy="230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6"/>
              </a:lnSpc>
            </a:pPr>
            <a:r>
              <a:rPr lang="en-US" sz="1560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Q-Channel Input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8079336" y="3848437"/>
            <a:ext cx="1183956" cy="459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6"/>
              </a:lnSpc>
            </a:pPr>
            <a:r>
              <a:rPr lang="en-US" sz="1560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Out to Antenna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6600550" y="2591330"/>
            <a:ext cx="1309455" cy="230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6"/>
              </a:lnSpc>
            </a:pPr>
            <a:r>
              <a:rPr lang="en-US" sz="1560" b="true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Modulator IC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4092216" y="2591330"/>
            <a:ext cx="1805053" cy="230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6"/>
              </a:lnSpc>
            </a:pPr>
            <a:r>
              <a:rPr lang="en-US" b="true" sz="156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PLL (SPI Slave)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550748" y="3187963"/>
            <a:ext cx="1805053" cy="916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6"/>
              </a:lnSpc>
            </a:pPr>
            <a:r>
              <a:rPr lang="en-US" sz="1560" b="true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Microcontroller</a:t>
            </a:r>
          </a:p>
          <a:p>
            <a:pPr algn="ctr">
              <a:lnSpc>
                <a:spcPts val="1856"/>
              </a:lnSpc>
            </a:pPr>
            <a:r>
              <a:rPr lang="en-US" sz="1560" b="true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</a:t>
            </a:r>
            <a:r>
              <a:rPr lang="en-US" b="true" sz="156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PIC18F4550 </a:t>
            </a:r>
          </a:p>
          <a:p>
            <a:pPr algn="ctr">
              <a:lnSpc>
                <a:spcPts val="1856"/>
              </a:lnSpc>
            </a:pPr>
            <a:r>
              <a:rPr lang="en-US" b="true" sz="156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(SPI Master)</a:t>
            </a:r>
          </a:p>
          <a:p>
            <a:pPr algn="ctr">
              <a:lnSpc>
                <a:spcPts val="1856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859220" y="-1097280"/>
            <a:ext cx="14792679" cy="2342398"/>
            <a:chOff x="0" y="0"/>
            <a:chExt cx="5478770" cy="8675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78770" cy="867555"/>
            </a:xfrm>
            <a:custGeom>
              <a:avLst/>
              <a:gdLst/>
              <a:ahLst/>
              <a:cxnLst/>
              <a:rect r="r" b="b" t="t" l="l"/>
              <a:pathLst>
                <a:path h="867555" w="5478770">
                  <a:moveTo>
                    <a:pt x="0" y="0"/>
                  </a:moveTo>
                  <a:lnTo>
                    <a:pt x="5478770" y="0"/>
                  </a:lnTo>
                  <a:lnTo>
                    <a:pt x="5478770" y="867555"/>
                  </a:lnTo>
                  <a:lnTo>
                    <a:pt x="0" y="867555"/>
                  </a:ln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100000">
                  <a:srgbClr val="2DD48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5478770" cy="896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74093" y="3667904"/>
            <a:ext cx="1019149" cy="816929"/>
            <a:chOff x="0" y="0"/>
            <a:chExt cx="384581" cy="30827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4581" cy="308273"/>
            </a:xfrm>
            <a:custGeom>
              <a:avLst/>
              <a:gdLst/>
              <a:ahLst/>
              <a:cxnLst/>
              <a:rect r="r" b="b" t="t" l="l"/>
              <a:pathLst>
                <a:path h="308273" w="384581">
                  <a:moveTo>
                    <a:pt x="0" y="0"/>
                  </a:moveTo>
                  <a:lnTo>
                    <a:pt x="384581" y="0"/>
                  </a:lnTo>
                  <a:lnTo>
                    <a:pt x="384581" y="308273"/>
                  </a:lnTo>
                  <a:lnTo>
                    <a:pt x="0" y="308273"/>
                  </a:lnTo>
                  <a:close/>
                </a:path>
              </a:pathLst>
            </a:custGeom>
            <a:solidFill>
              <a:srgbClr val="C1FF72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384581" cy="308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6"/>
                </a:lnSpc>
              </a:pPr>
              <a:r>
                <a:rPr lang="en-US" b="true" sz="1560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8 bit DIP Switch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31520" y="411628"/>
            <a:ext cx="8202827" cy="649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2"/>
              </a:lnSpc>
            </a:pPr>
            <a:r>
              <a:rPr lang="en-US" sz="4383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Block Diagram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980946" y="3667904"/>
            <a:ext cx="1679969" cy="816929"/>
            <a:chOff x="0" y="0"/>
            <a:chExt cx="633946" cy="30827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3946" cy="308273"/>
            </a:xfrm>
            <a:custGeom>
              <a:avLst/>
              <a:gdLst/>
              <a:ahLst/>
              <a:cxnLst/>
              <a:rect r="r" b="b" t="t" l="l"/>
              <a:pathLst>
                <a:path h="308273" w="633946">
                  <a:moveTo>
                    <a:pt x="0" y="0"/>
                  </a:moveTo>
                  <a:lnTo>
                    <a:pt x="633946" y="0"/>
                  </a:lnTo>
                  <a:lnTo>
                    <a:pt x="633946" y="308273"/>
                  </a:lnTo>
                  <a:lnTo>
                    <a:pt x="0" y="308273"/>
                  </a:lnTo>
                  <a:close/>
                </a:path>
              </a:pathLst>
            </a:custGeom>
            <a:solidFill>
              <a:srgbClr val="FFDE59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0"/>
              <a:ext cx="633946" cy="308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6"/>
                </a:lnSpc>
              </a:pPr>
              <a:r>
                <a:rPr lang="en-US" sz="1560" b="true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Microcontroller</a:t>
              </a:r>
            </a:p>
            <a:p>
              <a:pPr algn="ctr">
                <a:lnSpc>
                  <a:spcPts val="1856"/>
                </a:lnSpc>
              </a:pPr>
              <a:r>
                <a:rPr lang="en-US" b="true" sz="1560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PIC18F4550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299586" y="3667904"/>
            <a:ext cx="1679969" cy="816929"/>
            <a:chOff x="0" y="0"/>
            <a:chExt cx="633946" cy="30827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3946" cy="308273"/>
            </a:xfrm>
            <a:custGeom>
              <a:avLst/>
              <a:gdLst/>
              <a:ahLst/>
              <a:cxnLst/>
              <a:rect r="r" b="b" t="t" l="l"/>
              <a:pathLst>
                <a:path h="308273" w="633946">
                  <a:moveTo>
                    <a:pt x="0" y="0"/>
                  </a:moveTo>
                  <a:lnTo>
                    <a:pt x="633946" y="0"/>
                  </a:lnTo>
                  <a:lnTo>
                    <a:pt x="633946" y="308273"/>
                  </a:lnTo>
                  <a:lnTo>
                    <a:pt x="0" y="308273"/>
                  </a:lnTo>
                  <a:close/>
                </a:path>
              </a:pathLst>
            </a:custGeom>
            <a:solidFill>
              <a:srgbClr val="5CE1E6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0"/>
              <a:ext cx="633946" cy="308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6"/>
                </a:lnSpc>
              </a:pPr>
              <a:r>
                <a:rPr lang="en-US" sz="1560" b="true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Freq. Synthesizer </a:t>
              </a:r>
            </a:p>
            <a:p>
              <a:pPr algn="ctr">
                <a:lnSpc>
                  <a:spcPts val="1856"/>
                </a:lnSpc>
              </a:pPr>
              <a:r>
                <a:rPr lang="en-US" b="true" sz="1560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(PLL) LTC6946-1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055788" y="3667904"/>
            <a:ext cx="1679969" cy="816929"/>
            <a:chOff x="0" y="0"/>
            <a:chExt cx="633946" cy="30827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3946" cy="308273"/>
            </a:xfrm>
            <a:custGeom>
              <a:avLst/>
              <a:gdLst/>
              <a:ahLst/>
              <a:cxnLst/>
              <a:rect r="r" b="b" t="t" l="l"/>
              <a:pathLst>
                <a:path h="308273" w="633946">
                  <a:moveTo>
                    <a:pt x="0" y="0"/>
                  </a:moveTo>
                  <a:lnTo>
                    <a:pt x="633946" y="0"/>
                  </a:lnTo>
                  <a:lnTo>
                    <a:pt x="633946" y="308273"/>
                  </a:lnTo>
                  <a:lnTo>
                    <a:pt x="0" y="308273"/>
                  </a:lnTo>
                  <a:close/>
                </a:path>
              </a:pathLst>
            </a:custGeom>
            <a:solidFill>
              <a:srgbClr val="FF66C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0"/>
              <a:ext cx="633946" cy="308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6"/>
                </a:lnSpc>
              </a:pPr>
              <a:r>
                <a:rPr lang="en-US" sz="1560" b="true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IQ Modulator</a:t>
              </a:r>
            </a:p>
            <a:p>
              <a:pPr algn="ctr">
                <a:lnSpc>
                  <a:spcPts val="1856"/>
                </a:lnSpc>
              </a:pPr>
              <a:r>
                <a:rPr lang="en-US" b="true" sz="1560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LTC5598</a:t>
              </a:r>
            </a:p>
          </p:txBody>
        </p:sp>
      </p:grpSp>
      <p:sp>
        <p:nvSpPr>
          <p:cNvPr name="AutoShape 18" id="18"/>
          <p:cNvSpPr/>
          <p:nvPr/>
        </p:nvSpPr>
        <p:spPr>
          <a:xfrm>
            <a:off x="1293242" y="4076369"/>
            <a:ext cx="68770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9" id="19"/>
          <p:cNvSpPr/>
          <p:nvPr/>
        </p:nvSpPr>
        <p:spPr>
          <a:xfrm>
            <a:off x="3660915" y="4076369"/>
            <a:ext cx="638671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" id="20"/>
          <p:cNvSpPr/>
          <p:nvPr/>
        </p:nvSpPr>
        <p:spPr>
          <a:xfrm>
            <a:off x="5979555" y="4076369"/>
            <a:ext cx="107623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1" id="21"/>
          <p:cNvSpPr txBox="true"/>
          <p:nvPr/>
        </p:nvSpPr>
        <p:spPr>
          <a:xfrm rot="0">
            <a:off x="6069957" y="3639329"/>
            <a:ext cx="895430" cy="252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1"/>
              </a:lnSpc>
            </a:pPr>
            <a:r>
              <a:rPr lang="en-US" sz="1472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c</a:t>
            </a:r>
            <a:r>
              <a:rPr lang="en-US" b="true" sz="1472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os⁡(2πf t)</a:t>
            </a:r>
          </a:p>
        </p:txBody>
      </p:sp>
      <p:sp>
        <p:nvSpPr>
          <p:cNvPr name="AutoShape 22" id="22"/>
          <p:cNvSpPr/>
          <p:nvPr/>
        </p:nvSpPr>
        <p:spPr>
          <a:xfrm flipV="true">
            <a:off x="8735757" y="4076369"/>
            <a:ext cx="393411" cy="9349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3" id="23"/>
          <p:cNvSpPr/>
          <p:nvPr/>
        </p:nvSpPr>
        <p:spPr>
          <a:xfrm>
            <a:off x="2830279" y="3274382"/>
            <a:ext cx="0" cy="39352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4" id="24"/>
          <p:cNvSpPr/>
          <p:nvPr/>
        </p:nvSpPr>
        <p:spPr>
          <a:xfrm>
            <a:off x="7833261" y="3274382"/>
            <a:ext cx="0" cy="39352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5" id="25"/>
          <p:cNvSpPr/>
          <p:nvPr/>
        </p:nvSpPr>
        <p:spPr>
          <a:xfrm flipV="true">
            <a:off x="7886424" y="4484834"/>
            <a:ext cx="0" cy="39352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6" id="26"/>
          <p:cNvSpPr/>
          <p:nvPr/>
        </p:nvSpPr>
        <p:spPr>
          <a:xfrm flipV="true">
            <a:off x="2839628" y="4484834"/>
            <a:ext cx="0" cy="39352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7" id="27"/>
          <p:cNvSpPr txBox="true"/>
          <p:nvPr/>
        </p:nvSpPr>
        <p:spPr>
          <a:xfrm rot="0">
            <a:off x="2391913" y="3002742"/>
            <a:ext cx="895430" cy="252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1"/>
              </a:lnSpc>
            </a:pPr>
            <a:r>
              <a:rPr lang="en-US" sz="1472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ICSP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391913" y="4859129"/>
            <a:ext cx="895430" cy="252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1"/>
              </a:lnSpc>
            </a:pPr>
            <a:r>
              <a:rPr lang="en-US" sz="1472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USB</a:t>
            </a:r>
          </a:p>
        </p:txBody>
      </p:sp>
      <p:sp>
        <p:nvSpPr>
          <p:cNvPr name="AutoShape 29" id="29"/>
          <p:cNvSpPr/>
          <p:nvPr/>
        </p:nvSpPr>
        <p:spPr>
          <a:xfrm flipV="true">
            <a:off x="5148920" y="4484834"/>
            <a:ext cx="0" cy="39352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0" id="30"/>
          <p:cNvSpPr txBox="true"/>
          <p:nvPr/>
        </p:nvSpPr>
        <p:spPr>
          <a:xfrm rot="0">
            <a:off x="4302528" y="4897229"/>
            <a:ext cx="1692783" cy="41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3"/>
              </a:lnSpc>
            </a:pPr>
            <a:r>
              <a:rPr lang="en-US" sz="1472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10 MHz REFERENCE INPUT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385547" y="2890557"/>
            <a:ext cx="895430" cy="252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1"/>
              </a:lnSpc>
            </a:pPr>
            <a:r>
              <a:rPr lang="en-US" b="true" sz="1472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s (t) + V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448058" y="4971313"/>
            <a:ext cx="895430" cy="252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1"/>
              </a:lnSpc>
            </a:pPr>
            <a:r>
              <a:rPr lang="en-US" b="true" sz="1472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s (t) + V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915320" y="3935610"/>
            <a:ext cx="895430" cy="252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1"/>
              </a:lnSpc>
            </a:pPr>
            <a:r>
              <a:rPr lang="en-US" b="true" sz="1472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s (t)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046202" y="4057143"/>
            <a:ext cx="569321" cy="171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0"/>
              </a:lnSpc>
            </a:pPr>
            <a:r>
              <a:rPr lang="en-US" sz="936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p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467770" y="3751514"/>
            <a:ext cx="569321" cy="171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0"/>
              </a:lnSpc>
            </a:pPr>
            <a:r>
              <a:rPr lang="en-US" sz="936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c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335800" y="3002742"/>
            <a:ext cx="569321" cy="171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0"/>
              </a:lnSpc>
            </a:pPr>
            <a:r>
              <a:rPr lang="en-US" sz="936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i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123009" y="3010245"/>
            <a:ext cx="569321" cy="16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10"/>
              </a:lnSpc>
            </a:pPr>
            <a:r>
              <a:rPr lang="en-US" sz="936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dc,bias,i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8166436" y="5128106"/>
            <a:ext cx="569321" cy="16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10"/>
              </a:lnSpc>
            </a:pPr>
            <a:r>
              <a:rPr lang="en-US" sz="936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dc,bias,q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7662789" y="5102195"/>
            <a:ext cx="135082" cy="16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10"/>
              </a:lnSpc>
            </a:pPr>
            <a:r>
              <a:rPr lang="en-US" sz="936" b="true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q</a:t>
            </a:r>
          </a:p>
        </p:txBody>
      </p:sp>
    </p:spTree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DAG1MDsYkos</dc:identifier>
  <dcterms:modified xsi:type="dcterms:W3CDTF">2011-08-01T06:04:30Z</dcterms:modified>
  <cp:revision>1</cp:revision>
  <dc:title>IQ Modulator</dc:title>
</cp:coreProperties>
</file>