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Overloc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11" Type="http://schemas.openxmlformats.org/officeDocument/2006/relationships/slide" Target="slides/slide7.xml"/><Relationship Id="rId22" Type="http://schemas.openxmlformats.org/officeDocument/2006/relationships/font" Target="fonts/Overlock-boldItalic.fntdata"/><Relationship Id="rId10" Type="http://schemas.openxmlformats.org/officeDocument/2006/relationships/slide" Target="slides/slide6.xml"/><Relationship Id="rId21" Type="http://schemas.openxmlformats.org/officeDocument/2006/relationships/font" Target="fonts/Overloc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verlo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ce3be1cf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ce3be1c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ce3be1cf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ce3be1c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ce3be1cf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ce3be1c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ce3be1cf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ce3be1c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ce3be1cf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ce3be1c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ce318947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ce3189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ce318947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ce3189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ce318947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ce31894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ce318947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ce31894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e318947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e31894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ce3be1c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ce3be1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e3be1cf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e3be1c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ce3be1cf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ce3be1c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c_Content slide">
  <p:cSld name="5c_Content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End slide">
  <p:cSld name="7_End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5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>
            <p:ph idx="3" type="pic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>
            <p:ph idx="3" type="pic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4" type="pic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slide_ Facts">
  <p:cSld name="3_Content slide_ Fa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252000" spcFirstLastPara="1" rIns="91425" wrap="square" tIns="25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102" y="3247779"/>
            <a:ext cx="2537455" cy="58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11157" l="0" r="0" t="9333"/>
          <a:stretch/>
        </p:blipFill>
        <p:spPr>
          <a:xfrm>
            <a:off x="1199898" y="1696762"/>
            <a:ext cx="957263" cy="3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2677440" y="4949770"/>
            <a:ext cx="2191666" cy="950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 city for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Natwest student living index 2016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057035" y="5385545"/>
            <a:ext cx="2929007" cy="842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Portsmouth in top 15% for student satisfaction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(National Student Survey 2017)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450787" y="3973968"/>
            <a:ext cx="3395937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GRADUATES WORKING </a:t>
            </a:r>
            <a:b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 STUDY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(DLHE 2016)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310632" y="4408668"/>
            <a:ext cx="2429356" cy="1500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NEW UNIVERSITIES </a:t>
            </a:r>
            <a:br>
              <a:rPr b="0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Times Higher Education Young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Rankings 2017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174008" y="816535"/>
            <a:ext cx="2655668" cy="717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Guardian’s 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guide 2018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974093" y="103405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the UK for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BOOSTING GRADUATE SALARIES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749513" y="4321325"/>
            <a:ext cx="109728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£</a:t>
            </a:r>
            <a:endParaRPr b="1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182771" y="899412"/>
            <a:ext cx="1499357" cy="14557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174008" y="443579"/>
            <a:ext cx="26556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40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31320" y="4324688"/>
            <a:ext cx="2000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100</a:t>
            </a:r>
            <a:endParaRPr b="1" sz="4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367090" y="1338869"/>
            <a:ext cx="1046763" cy="107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★</a:t>
            </a:r>
            <a:endParaRPr sz="48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001290" y="4272575"/>
            <a:ext cx="2017041" cy="745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928377" y="4756148"/>
            <a:ext cx="2191666" cy="393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AFFORDABLE</a:t>
            </a: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355568" y="4984039"/>
            <a:ext cx="292900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88% 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849322" y="3645637"/>
            <a:ext cx="2554123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7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96.5% </a:t>
            </a:r>
            <a:endParaRPr sz="166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135908" y="2342544"/>
            <a:ext cx="2831083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Rating for </a:t>
            </a:r>
            <a:b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TEACHING,  EMPLOYABILITY </a:t>
            </a:r>
            <a:b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FACILITIES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(QS World University Ranking)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582605" y="54643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NO.1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uild.fhir.org/patient-example.js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pifhir.io/hapi-fhir/docs/introduction/table_of_contents.html" TargetMode="External"/><Relationship Id="rId4" Type="http://schemas.openxmlformats.org/officeDocument/2006/relationships/hyperlink" Target="https://www.youtube.com/watch?v=pNprqpwGldE" TargetMode="External"/><Relationship Id="rId5" Type="http://schemas.openxmlformats.org/officeDocument/2006/relationships/hyperlink" Target="https://fire.ly/" TargetMode="External"/><Relationship Id="rId6" Type="http://schemas.openxmlformats.org/officeDocument/2006/relationships/hyperlink" Target="https://github.com/FirelyTeam/fhirstarters/tree/master/java/hapi-fhirstarters-client-skeleton/" TargetMode="External"/><Relationship Id="rId7" Type="http://schemas.openxmlformats.org/officeDocument/2006/relationships/hyperlink" Target="https://community.intersystems.com/post/simple-example-fhir-client-java" TargetMode="External"/><Relationship Id="rId8" Type="http://schemas.openxmlformats.org/officeDocument/2006/relationships/hyperlink" Target="https://learn.microsoft.com/en-us/azure/healthcare-apis/fhir/use-postm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earchportal.port.ac.uk/en/publications/experiences-of-creating-computable-knowledge-tutorials-using-hl7-" TargetMode="External"/><Relationship Id="rId4" Type="http://schemas.openxmlformats.org/officeDocument/2006/relationships/hyperlink" Target="mailto:elisavet.andrikopoulou@port.ac.uk" TargetMode="External"/><Relationship Id="rId5" Type="http://schemas.openxmlformats.org/officeDocument/2006/relationships/hyperlink" Target="https://www.linkedin.com/in/prayance/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twitter.com/Prayance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l7.org/" TargetMode="External"/><Relationship Id="rId4" Type="http://schemas.openxmlformats.org/officeDocument/2006/relationships/hyperlink" Target="http://www.youtube.com/watch?v=BFKG7JFTef0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l7.org/fhir/" TargetMode="External"/><Relationship Id="rId4" Type="http://schemas.openxmlformats.org/officeDocument/2006/relationships/hyperlink" Target="https://www.udemy.com/course/introduction-to-fhi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pi.fhir.org/home?serverId=home_r4&amp;pretty=true&amp;_summary=&amp;resource=" TargetMode="External"/><Relationship Id="rId4" Type="http://schemas.openxmlformats.org/officeDocument/2006/relationships/hyperlink" Target="https://github.com/FirelyTeam/fhirstarters/blob/master/postman/crud/README.md" TargetMode="External"/><Relationship Id="rId5" Type="http://schemas.openxmlformats.org/officeDocument/2006/relationships/hyperlink" Target="http://hapi.fhir.org/baseR4/Observation/f70d7f58-4d2f-472c-bfdc-4f8dafef4f7d" TargetMode="External"/><Relationship Id="rId6" Type="http://schemas.openxmlformats.org/officeDocument/2006/relationships/hyperlink" Target="http://hapi.fhir.org/baseR4/Library/anc-recommendation-a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Introduction on FHIR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By Dr Elisavet Andrikopoulou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68688" y="1708350"/>
            <a:ext cx="80919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Select CRUD operations.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40"/>
              <a:buFont typeface="Noto Sans Symbols"/>
              <a:buChar char="▪"/>
            </a:pPr>
            <a:r>
              <a:rPr lang="en-US" sz="260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CRUD stands for Create, Read, Update, Delete.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" y="3185538"/>
            <a:ext cx="7972425" cy="263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/>
          <p:nvPr/>
        </p:nvCxnSpPr>
        <p:spPr>
          <a:xfrm>
            <a:off x="2801675" y="2452563"/>
            <a:ext cx="3552300" cy="1817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68700" y="1708350"/>
            <a:ext cx="8215200" cy="1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Paste the JSON into the Contents field by </a:t>
            </a:r>
            <a:r>
              <a:rPr b="1"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Edit the “family” and “given” elements of “name”.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" y="3734663"/>
            <a:ext cx="82677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If it works, you should get </a:t>
            </a:r>
            <a:r>
              <a:rPr b="1"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HTTP 201 Created</a:t>
            </a: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If it doesn’t work, double check your JSON using the </a:t>
            </a:r>
            <a:r>
              <a:rPr b="1"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VALIDATE </a:t>
            </a: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crud operation</a:t>
            </a:r>
            <a:endParaRPr/>
          </a:p>
        </p:txBody>
      </p:sp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4766184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Task: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you find the patient with ID </a:t>
            </a:r>
            <a:r>
              <a:rPr lang="en-US"/>
              <a:t>7044561</a:t>
            </a:r>
            <a:r>
              <a:rPr lang="en-US"/>
              <a:t>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their name?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FHIR Patient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a sort version of the patient at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.</a:t>
            </a:r>
            <a:endParaRPr/>
          </a:p>
          <a:p>
            <a:pPr indent="-379730" lvl="0" marL="457200" rtl="0" algn="l">
              <a:spcBef>
                <a:spcPts val="1000"/>
              </a:spcBef>
              <a:spcAft>
                <a:spcPts val="0"/>
              </a:spcAft>
              <a:buClr>
                <a:srgbClr val="1F282E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edit the “id”, “gender” and “birthDate” properties as you wish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rgbClr val="1F282E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Paste this into the Contents field and click </a:t>
            </a:r>
            <a:r>
              <a:rPr b="1"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766184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{"resourceType": "Patient",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"id": "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777000333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"name":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[{"use": "official",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"family": "Love",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"given": ["CQL"]}],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"gender": “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"birthDate": "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1992-01-15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FHIR Resources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Hapi FHIR: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https://hapifhir.io/hapi-fhir/docs/introduction/table_of_contents.html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Another resource for learning about Hapi FHIR: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https://www.youtube.com/watch?v=pNprqpwGldE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Firely FHIR server: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https://fire.ly/</a:t>
            </a:r>
            <a:r>
              <a:rPr lang="en-U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Github for Firely: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https://github.com/FirelyTeam/fhirstarters/tree/master/java/hapi-fhirstarters-client-skeleton/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in java example: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https://community.intersystems.com/post/simple-example-fhir-client-java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with postman tutorial: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https://learn.microsoft.com/en-us/azure/healthcare-apis/fhir/use-postman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 am Dr Elisavet Andrikopoulou, senior lecturer at University of Portsmouth.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My team and I won the first Hack day of collaboration from MCBK-UK and NICE.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 lead a FHIR - CQL project for creating libraries of reusable code. If you want to learn more about it, please use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My email: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elisavet.andrikopoulou@port.ac.uk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249" y="5035774"/>
            <a:ext cx="724050" cy="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7150" y="5957917"/>
            <a:ext cx="724050" cy="58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concepts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definition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server API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“Jane Doe” quick and dirty ;)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resources &amp; discussion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01" y="4290251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 flipH="1" rot="10800000">
            <a:off x="2230800" y="555872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2655975" y="4973725"/>
            <a:ext cx="34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Please click on the repository to find all sample code and examples of both FHIR and CQL.</a:t>
            </a:r>
            <a:endParaRPr sz="13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62904" y="560367"/>
            <a:ext cx="45234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story of FHIR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68700" y="1708350"/>
            <a:ext cx="45732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</a:rPr>
              <a:t>F</a:t>
            </a:r>
            <a:r>
              <a:rPr lang="en-US" sz="2000">
                <a:solidFill>
                  <a:srgbClr val="404040"/>
                </a:solidFill>
              </a:rPr>
              <a:t>ast </a:t>
            </a:r>
            <a:r>
              <a:rPr b="1" lang="en-US" sz="2000">
                <a:solidFill>
                  <a:srgbClr val="404040"/>
                </a:solidFill>
              </a:rPr>
              <a:t>H</a:t>
            </a:r>
            <a:r>
              <a:rPr lang="en-US" sz="2000">
                <a:solidFill>
                  <a:srgbClr val="404040"/>
                </a:solidFill>
              </a:rPr>
              <a:t>ealthcare </a:t>
            </a:r>
            <a:r>
              <a:rPr b="1" lang="en-US" sz="2000">
                <a:solidFill>
                  <a:srgbClr val="404040"/>
                </a:solidFill>
              </a:rPr>
              <a:t>I</a:t>
            </a:r>
            <a:r>
              <a:rPr lang="en-US" sz="2000">
                <a:solidFill>
                  <a:srgbClr val="404040"/>
                </a:solidFill>
              </a:rPr>
              <a:t>nteroperability </a:t>
            </a:r>
            <a:r>
              <a:rPr b="1" lang="en-US" sz="2000">
                <a:solidFill>
                  <a:srgbClr val="404040"/>
                </a:solidFill>
              </a:rPr>
              <a:t>R</a:t>
            </a:r>
            <a:r>
              <a:rPr lang="en-US" sz="2000">
                <a:solidFill>
                  <a:srgbClr val="404040"/>
                </a:solidFill>
              </a:rPr>
              <a:t>esources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</a:rPr>
              <a:t>Developed by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HL7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E48312"/>
                </a:solidFill>
              </a:rPr>
              <a:t>“Founded in 1987, Health Level Seven International (HL7) is a not-for-profit, ANSI-accredited standards developing organization dedicated to providing a comprehensive framework and related standards for the exchange, integration, sharing and retrieval of electronic health information that supports clinical practice and the management, delivery and evaluation of health services.”</a:t>
            </a:r>
            <a:endParaRPr i="1" sz="2000">
              <a:solidFill>
                <a:srgbClr val="404040"/>
              </a:solidFill>
            </a:endParaRPr>
          </a:p>
        </p:txBody>
      </p:sp>
      <p:pic>
        <p:nvPicPr>
          <p:cNvPr descr="Why is it that every time we go to a new doctor, we have to fill out the same paperwork, and the new doctor doesn’t seem to know what the last one did?" id="165" name="Google Shape;165;p19" title="Why HL7?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238" y="2438824"/>
            <a:ext cx="3786526" cy="2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886300" y="1216200"/>
            <a:ext cx="3722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</a:rPr>
              <a:t>HL7 has some interesting questions on their website: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>
                <a:solidFill>
                  <a:srgbClr val="E48312"/>
                </a:solidFill>
              </a:rPr>
              <a:t> </a:t>
            </a:r>
            <a:endParaRPr sz="200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FHIR fundamental concepts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Query retrieve – search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Distributed data (</a:t>
            </a:r>
            <a:r>
              <a:rPr lang="en-US"/>
              <a:t>distributed</a:t>
            </a:r>
            <a:r>
              <a:rPr lang="en-US"/>
              <a:t> databases including cloud)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Answering questions not providing pdf!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Focus on interoperability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Suitable for both large EHRs and small home or mobile devices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the basis for clinical decision support systems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FHIR is defined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more on FHIR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this </a:t>
            </a:r>
            <a:r>
              <a:rPr lang="en-US"/>
              <a:t>is a free tutorial.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FHIR 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 open-source implementation available: HAPI-FHIR, FirelyTeam, SMART on FHIR client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The server we use is the FHIR Hapi public server</a:t>
            </a:r>
            <a:r>
              <a:rPr lang="en-US"/>
              <a:t>.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https://hapi.fhir.org/home?serverId=home_r4&amp;pretty=true&amp;_summary=&amp;resource=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Tutorial - Using Postman for CRUD operations on FHIR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https://github.com/FirelyTeam/fhirstarters/blob/master/postman/crud/README.md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Public FHIR server examples: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http://hapi.fhir.org/baseR4/Observation/f70d7f58-4d2f-472c-bfdc-4f8dafef4f7d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http://hapi.fhir.org/baseR4/Library/anc-recommendation-a2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patient tab and select search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950" y="2421196"/>
            <a:ext cx="5452549" cy="378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2"/>
          <p:cNvCxnSpPr/>
          <p:nvPr/>
        </p:nvCxnSpPr>
        <p:spPr>
          <a:xfrm flipH="1" rot="10800000">
            <a:off x="2162925" y="541307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68702" y="1708350"/>
            <a:ext cx="33744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Note the HAPI generated http request and headers.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response body is a FHIR “bundle”.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Select one of the Patient resources from the bundle.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Click 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20" y="1237625"/>
            <a:ext cx="4962179" cy="516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3"/>
          <p:cNvCxnSpPr/>
          <p:nvPr/>
        </p:nvCxnSpPr>
        <p:spPr>
          <a:xfrm flipH="1" rot="10800000">
            <a:off x="2162925" y="541307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3216275" y="3866750"/>
            <a:ext cx="750900" cy="87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2785975" y="2764100"/>
            <a:ext cx="1719000" cy="3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68689" y="1708350"/>
            <a:ext cx="77220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Copy the whole JSON response body to the clipboard (Ctrl-C).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Go back to the </a:t>
            </a:r>
            <a:endParaRPr>
              <a:solidFill>
                <a:srgbClr val="1F28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Patient resource </a:t>
            </a:r>
            <a:endParaRPr>
              <a:solidFill>
                <a:srgbClr val="1F28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page (slide 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45217" t="0"/>
          <a:stretch/>
        </p:blipFill>
        <p:spPr>
          <a:xfrm>
            <a:off x="3739525" y="3005050"/>
            <a:ext cx="5009226" cy="34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 flipH="1" rot="10800000">
            <a:off x="1311275" y="4819150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theme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