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Overlock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verlock-regular.fntdata"/><Relationship Id="rId14" Type="http://schemas.openxmlformats.org/officeDocument/2006/relationships/slide" Target="slides/slide10.xml"/><Relationship Id="rId17" Type="http://schemas.openxmlformats.org/officeDocument/2006/relationships/font" Target="fonts/Overlock-italic.fntdata"/><Relationship Id="rId16" Type="http://schemas.openxmlformats.org/officeDocument/2006/relationships/font" Target="fonts/Overloc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verlock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ce3be1d23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ce3be1d2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ce3be1d23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ce3be1d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ce3189477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ce31894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ce3be1d2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ce3be1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ce3be1d23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ce3be1d2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ce3be1d23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ce3be1d2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ce3be1d23_0_2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ce3be1d2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ce3be1d2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ce3be1d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ce3be1d23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ce3be1d2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a_Title slide">
  <p:cSld name="1a_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04983" y="3991479"/>
            <a:ext cx="763277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704983" y="5788551"/>
            <a:ext cx="5823635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/>
          <p:nvPr>
            <p:ph idx="3" type="pic"/>
          </p:nvPr>
        </p:nvSpPr>
        <p:spPr>
          <a:xfrm>
            <a:off x="4886325" y="566738"/>
            <a:ext cx="39243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c_Content slide">
  <p:cSld name="4c_Content slid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362904" y="560367"/>
            <a:ext cx="4523421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1"/>
          <p:cNvSpPr/>
          <p:nvPr>
            <p:ph idx="2" type="pic"/>
          </p:nvPr>
        </p:nvSpPr>
        <p:spPr>
          <a:xfrm>
            <a:off x="4886325" y="547689"/>
            <a:ext cx="3924300" cy="288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1"/>
          <p:cNvSpPr/>
          <p:nvPr>
            <p:ph idx="3" type="pic"/>
          </p:nvPr>
        </p:nvSpPr>
        <p:spPr>
          <a:xfrm>
            <a:off x="4886325" y="3425979"/>
            <a:ext cx="3924300" cy="2708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a_Content slide">
  <p:cSld name="5a_Content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/>
          <p:nvPr>
            <p:ph type="title"/>
          </p:nvPr>
        </p:nvSpPr>
        <p:spPr>
          <a:xfrm>
            <a:off x="362904" y="560367"/>
            <a:ext cx="8447720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06" name="Google Shape;10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2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2"/>
          <p:cNvSpPr txBox="1"/>
          <p:nvPr>
            <p:ph idx="1" type="body"/>
          </p:nvPr>
        </p:nvSpPr>
        <p:spPr>
          <a:xfrm>
            <a:off x="368711" y="1708353"/>
            <a:ext cx="8441913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b_Content slide">
  <p:cSld name="5b_Content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362904" y="560367"/>
            <a:ext cx="8447720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4766184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c_Content slide">
  <p:cSld name="5c_Content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/>
          <p:nvPr>
            <p:ph type="title"/>
          </p:nvPr>
        </p:nvSpPr>
        <p:spPr>
          <a:xfrm>
            <a:off x="362904" y="560367"/>
            <a:ext cx="4523421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4"/>
          <p:cNvSpPr/>
          <p:nvPr>
            <p:ph idx="2" type="pic"/>
          </p:nvPr>
        </p:nvSpPr>
        <p:spPr>
          <a:xfrm>
            <a:off x="4886325" y="547689"/>
            <a:ext cx="3924300" cy="288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4"/>
          <p:cNvSpPr/>
          <p:nvPr>
            <p:ph idx="3" type="pic"/>
          </p:nvPr>
        </p:nvSpPr>
        <p:spPr>
          <a:xfrm>
            <a:off x="4886325" y="3425979"/>
            <a:ext cx="3924300" cy="2708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End slide">
  <p:cSld name="7_End slid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/>
          <p:nvPr/>
        </p:nvSpPr>
        <p:spPr>
          <a:xfrm>
            <a:off x="1071717" y="2841524"/>
            <a:ext cx="8072284" cy="4016478"/>
          </a:xfrm>
          <a:prstGeom prst="rect">
            <a:avLst/>
          </a:prstGeom>
          <a:solidFill>
            <a:srgbClr val="621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341199" y="3746090"/>
            <a:ext cx="8802801" cy="311191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697058" y="5486761"/>
            <a:ext cx="4189268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833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1" y="546281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>
            <p:ph idx="2" type="body"/>
          </p:nvPr>
        </p:nvSpPr>
        <p:spPr>
          <a:xfrm>
            <a:off x="700422" y="4171745"/>
            <a:ext cx="4185903" cy="13048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5"/>
          <p:cNvSpPr/>
          <p:nvPr>
            <p:ph idx="3" type="pic"/>
          </p:nvPr>
        </p:nvSpPr>
        <p:spPr>
          <a:xfrm>
            <a:off x="4886325" y="566738"/>
            <a:ext cx="3924300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753359" y="0"/>
            <a:ext cx="7779300" cy="6858000"/>
          </a:xfrm>
          <a:prstGeom prst="rect">
            <a:avLst/>
          </a:prstGeom>
          <a:solidFill>
            <a:schemeClr val="lt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8532996" y="0"/>
            <a:ext cx="2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1958856" y="808056"/>
            <a:ext cx="5968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2080199" y="2052116"/>
            <a:ext cx="58473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●"/>
              <a:defRPr/>
            </a:lvl1pPr>
            <a:lvl2pPr indent="-331469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○"/>
              <a:defRPr/>
            </a:lvl2pPr>
            <a:lvl3pPr indent="-331469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■"/>
              <a:defRPr/>
            </a:lvl3pPr>
            <a:lvl4pPr indent="-331469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●"/>
              <a:defRPr/>
            </a:lvl4pPr>
            <a:lvl5pPr indent="-33147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○"/>
              <a:defRPr/>
            </a:lvl5pPr>
            <a:lvl6pPr indent="-33147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■"/>
              <a:defRPr/>
            </a:lvl6pPr>
            <a:lvl7pPr indent="-33147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●"/>
              <a:defRPr/>
            </a:lvl7pPr>
            <a:lvl8pPr indent="-33147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○"/>
              <a:defRPr/>
            </a:lvl8pPr>
            <a:lvl9pPr indent="-33147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■"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0" type="dt"/>
          </p:nvPr>
        </p:nvSpPr>
        <p:spPr>
          <a:xfrm rot="5400000">
            <a:off x="-940395" y="5293530"/>
            <a:ext cx="2662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11" type="ftr"/>
          </p:nvPr>
        </p:nvSpPr>
        <p:spPr>
          <a:xfrm rot="5400000">
            <a:off x="-2413549" y="3683556"/>
            <a:ext cx="58854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118805" y="164592"/>
            <a:ext cx="477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1646207" y="641225"/>
            <a:ext cx="31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b_Title slide">
  <p:cSld name="1b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ctrTitle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/>
          <p:nvPr>
            <p:ph idx="3" type="pic"/>
          </p:nvPr>
        </p:nvSpPr>
        <p:spPr>
          <a:xfrm>
            <a:off x="4886325" y="546100"/>
            <a:ext cx="3924300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c_Title slide">
  <p:cSld name="1c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/>
          <p:nvPr>
            <p:ph idx="3" type="pic"/>
          </p:nvPr>
        </p:nvSpPr>
        <p:spPr>
          <a:xfrm>
            <a:off x="4886325" y="566738"/>
            <a:ext cx="39243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4" type="pic"/>
          </p:nvPr>
        </p:nvSpPr>
        <p:spPr>
          <a:xfrm>
            <a:off x="4886325" y="3429000"/>
            <a:ext cx="39243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a_Title slide">
  <p:cSld name="2a_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363785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type="ctrTitle"/>
          </p:nvPr>
        </p:nvSpPr>
        <p:spPr>
          <a:xfrm>
            <a:off x="704983" y="3991479"/>
            <a:ext cx="763277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04983" y="5788551"/>
            <a:ext cx="5823635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>
            <p:ph idx="3" type="pic"/>
          </p:nvPr>
        </p:nvSpPr>
        <p:spPr>
          <a:xfrm>
            <a:off x="4886325" y="546100"/>
            <a:ext cx="3924300" cy="2868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b_Title slide">
  <p:cSld name="2b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363785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>
            <p:ph type="ctrTitle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704984" y="5788551"/>
            <a:ext cx="4181342" cy="6024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/>
          <p:nvPr>
            <p:ph idx="3" type="pic"/>
          </p:nvPr>
        </p:nvSpPr>
        <p:spPr>
          <a:xfrm>
            <a:off x="4886325" y="566738"/>
            <a:ext cx="3924300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c_Title slide">
  <p:cSld name="2c_Titl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378402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>
            <p:ph type="ctrTitle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>
            <p:ph idx="3" type="pic"/>
          </p:nvPr>
        </p:nvSpPr>
        <p:spPr>
          <a:xfrm>
            <a:off x="4886326" y="546281"/>
            <a:ext cx="3909682" cy="28688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0C0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/>
          <p:nvPr>
            <p:ph idx="4" type="pic"/>
          </p:nvPr>
        </p:nvSpPr>
        <p:spPr>
          <a:xfrm>
            <a:off x="4891111" y="3424976"/>
            <a:ext cx="3909682" cy="28688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0C0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 slide_ Facts">
  <p:cSld name="3_Content slide_ Fa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/>
          <p:nvPr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346075" y="4184651"/>
            <a:ext cx="4530013" cy="19494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252000" spcFirstLastPara="1" rIns="91425" wrap="square" tIns="25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102" y="3247779"/>
            <a:ext cx="2537455" cy="582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 rotWithShape="1">
          <a:blip r:embed="rId4">
            <a:alphaModFix/>
          </a:blip>
          <a:srcRect b="11157" l="0" r="0" t="9333"/>
          <a:stretch/>
        </p:blipFill>
        <p:spPr>
          <a:xfrm>
            <a:off x="1199898" y="1696762"/>
            <a:ext cx="957263" cy="38749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/>
        </p:nvSpPr>
        <p:spPr>
          <a:xfrm>
            <a:off x="2677440" y="4949770"/>
            <a:ext cx="2191666" cy="950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UK city for students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Natwest student living index 2016</a:t>
            </a:r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6057035" y="5385545"/>
            <a:ext cx="2929007" cy="8422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Portsmouth in top 15% for student satisfaction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(National Student Survey 2017)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450787" y="3973968"/>
            <a:ext cx="3395937" cy="954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GRADUATES WORKING </a:t>
            </a:r>
            <a:b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in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FURTHER STUDY </a:t>
            </a:r>
            <a:b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(DLHE 2016)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310632" y="4408668"/>
            <a:ext cx="2429356" cy="1500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NEW UNIVERSITIES </a:t>
            </a:r>
            <a:br>
              <a:rPr b="0" i="0" lang="en-US" sz="17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 the Times Higher Education Young</a:t>
            </a:r>
            <a:b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University Rankings 2017</a:t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6174008" y="816535"/>
            <a:ext cx="2655668" cy="7170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 The Guardian’s </a:t>
            </a:r>
            <a:b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University guide 2018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974093" y="1034054"/>
            <a:ext cx="2657475" cy="1712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the UK for </a:t>
            </a: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BOOSTING GRADUATE SALARIES</a:t>
            </a:r>
            <a:endParaRPr b="1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2749513" y="4321325"/>
            <a:ext cx="1097280" cy="1082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£</a:t>
            </a:r>
            <a:endParaRPr b="1" i="0" sz="7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7182771" y="899412"/>
            <a:ext cx="1499357" cy="14557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4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6174008" y="443579"/>
            <a:ext cx="26556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TOP 40</a:t>
            </a:r>
            <a:endParaRPr b="1" i="0" sz="4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531320" y="4324688"/>
            <a:ext cx="20002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TOP 100</a:t>
            </a:r>
            <a:endParaRPr b="1" sz="4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7367090" y="1338869"/>
            <a:ext cx="1046763" cy="107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★</a:t>
            </a:r>
            <a:endParaRPr sz="4800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3001290" y="4272575"/>
            <a:ext cx="2017041" cy="745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</a:t>
            </a: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2928377" y="4756148"/>
            <a:ext cx="2191666" cy="3936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AFFORDABLE</a:t>
            </a: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5355568" y="4984039"/>
            <a:ext cx="2929007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88% </a:t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4849322" y="3645637"/>
            <a:ext cx="2554123" cy="671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7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96.5% </a:t>
            </a:r>
            <a:endParaRPr sz="166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6135908" y="2342544"/>
            <a:ext cx="2831083" cy="954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Rating for </a:t>
            </a:r>
            <a:br>
              <a:rPr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TEACHING,  EMPLOYABILITY </a:t>
            </a:r>
            <a:br>
              <a:rPr b="1"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FACILITIES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(QS World University Ranking)</a:t>
            </a:r>
            <a:endParaRPr/>
          </a:p>
        </p:txBody>
      </p:sp>
      <p:sp>
        <p:nvSpPr>
          <p:cNvPr id="79" name="Google Shape;79;p8"/>
          <p:cNvSpPr txBox="1"/>
          <p:nvPr/>
        </p:nvSpPr>
        <p:spPr>
          <a:xfrm>
            <a:off x="1582605" y="546434"/>
            <a:ext cx="2657475" cy="1712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NO.1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336621" y="583586"/>
            <a:ext cx="5812134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">
  <p:cSld name="4a_Content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362904" y="560367"/>
            <a:ext cx="8358309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368711" y="1708353"/>
            <a:ext cx="8373651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b_Content slide">
  <p:cSld name="4b_Content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62904" y="560367"/>
            <a:ext cx="8447721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2" type="body"/>
          </p:nvPr>
        </p:nvSpPr>
        <p:spPr>
          <a:xfrm>
            <a:off x="4766184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NJHi5ylxSwo&amp;ab_channel=DevDays" TargetMode="External"/><Relationship Id="rId4" Type="http://schemas.openxmlformats.org/officeDocument/2006/relationships/hyperlink" Target="https://github.com/cqframework/CQL-Formatting-and-Usage-Wiki/wiki/Cooking-with-CQL-Examples" TargetMode="External"/><Relationship Id="rId5" Type="http://schemas.openxmlformats.org/officeDocument/2006/relationships/hyperlink" Target="https://github.com/DBCG/cql_runner/blob/master/README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rayance/Tutorial-CQL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ql.hl7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Prayance/Tutorial-CQL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704983" y="3991479"/>
            <a:ext cx="763277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Introduction on CQL</a:t>
            </a:r>
            <a:endParaRPr b="1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 txBox="1"/>
          <p:nvPr>
            <p:ph idx="2" type="body"/>
          </p:nvPr>
        </p:nvSpPr>
        <p:spPr>
          <a:xfrm>
            <a:off x="704983" y="5788551"/>
            <a:ext cx="5823635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/>
              <a:t>By Dr Elisavet Andrikopoulou</a:t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CQL Resources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368688" y="1708350"/>
            <a:ext cx="81927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CQL basic code detailed explanation: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https://www.youtube.com/watch?v=NJHi5ylxSwo&amp;ab_channel=DevDays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Useful CQL examples repository: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https://github.com/cqframework/CQL-Formatting-and-Usage-Wiki/wiki/Cooking-with-CQL-Examples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CQL Runner repository: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https://github.com/DBCG/cql_runner/blob/master/README.md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is </a:t>
            </a:r>
            <a:r>
              <a:rPr lang="en-US"/>
              <a:t>CQL and how does it connect with FHIR?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CQL Example Library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Upload CQL Library to FHIR server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801" y="4290251"/>
            <a:ext cx="1843702" cy="184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8"/>
          <p:cNvCxnSpPr/>
          <p:nvPr/>
        </p:nvCxnSpPr>
        <p:spPr>
          <a:xfrm flipH="1" rot="10800000">
            <a:off x="2230800" y="5558725"/>
            <a:ext cx="4359000" cy="22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8"/>
          <p:cNvSpPr txBox="1"/>
          <p:nvPr/>
        </p:nvSpPr>
        <p:spPr>
          <a:xfrm>
            <a:off x="2655975" y="4973725"/>
            <a:ext cx="341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Please click on the repository to find all sample code and examples of both FHIR and CQL.</a:t>
            </a:r>
            <a:endParaRPr sz="13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CQL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Clinical Quality Language (CQL)</a:t>
            </a:r>
            <a:r>
              <a:rPr lang="en-US"/>
              <a:t> is a high-level, domain-specific language focused on clinical quality and targeted at measure and decision support artefact authors.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CQL artifact is referred to as a library.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simplicity, libraries in CQL correspond directly with a single file.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CQL is declarative.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CQL Syntax</a:t>
            </a:r>
            <a:endParaRPr/>
          </a:p>
        </p:txBody>
      </p:sp>
      <p:sp>
        <p:nvSpPr>
          <p:cNvPr id="171" name="Google Shape;171;p20"/>
          <p:cNvSpPr txBox="1"/>
          <p:nvPr>
            <p:ph idx="2" type="body"/>
          </p:nvPr>
        </p:nvSpPr>
        <p:spPr>
          <a:xfrm>
            <a:off x="5300576" y="1708350"/>
            <a:ext cx="35043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Library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 Model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Dependencies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Terminologies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Context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Definitions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9467"/>
            <a:ext cx="4995777" cy="379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Basic CQL Syntax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Please click on the repository to find all sample code and examples of both FHIR and CQL and continue the tutorial.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151" y="3315326"/>
            <a:ext cx="1843702" cy="184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1"/>
          <p:cNvCxnSpPr/>
          <p:nvPr/>
        </p:nvCxnSpPr>
        <p:spPr>
          <a:xfrm flipH="1" rot="10800000">
            <a:off x="1454150" y="4583800"/>
            <a:ext cx="4359000" cy="22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Upload CQL Library to FHIR Server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368688" y="1708350"/>
            <a:ext cx="81927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Convert CQL file to base-64 string (e.g. https://www.base64decode.org/)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a FHIR Library Resource see Resource Library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Upload FHIR Library Resource to FHIR server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FHIR Library Resource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368700" y="1708350"/>
            <a:ext cx="43974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902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sz="2400"/>
              <a:t>JSON document</a:t>
            </a:r>
            <a:endParaRPr/>
          </a:p>
          <a:p>
            <a:pPr indent="-358902" lvl="0" marL="34448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2160"/>
              <a:buChar char="●"/>
            </a:pPr>
            <a:r>
              <a:rPr lang="en-US" sz="2400"/>
              <a:t>Specify the use context!!!</a:t>
            </a:r>
            <a:endParaRPr/>
          </a:p>
          <a:p>
            <a:pPr indent="-358902" lvl="0" marL="34448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2160"/>
              <a:buChar char="●"/>
            </a:pPr>
            <a:r>
              <a:rPr lang="en-US" sz="2400"/>
              <a:t>Specify the the contentType of library (in this case ‘text/cql’)</a:t>
            </a:r>
            <a:endParaRPr sz="2400"/>
          </a:p>
          <a:p>
            <a:pPr indent="-358902" lvl="0" marL="34448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2160"/>
              <a:buChar char="●"/>
            </a:pPr>
            <a:r>
              <a:rPr lang="en-US" sz="2400"/>
              <a:t>Provide content of the library (data): </a:t>
            </a:r>
            <a:endParaRPr sz="2400"/>
          </a:p>
          <a:p>
            <a:pPr indent="-355473" lvl="1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800"/>
              <a:buChar char="○"/>
            </a:pPr>
            <a:r>
              <a:rPr lang="en-US" sz="2000"/>
              <a:t>Copy and paste encoded CQL file in base-64 string e.g. https://www.base64decode.org/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idx="2" type="body"/>
          </p:nvPr>
        </p:nvSpPr>
        <p:spPr>
          <a:xfrm>
            <a:off x="4766175" y="5010002"/>
            <a:ext cx="40386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FHIR Library Resource containing encoded CQL Library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5361" y="1708356"/>
            <a:ext cx="4099413" cy="328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Upload CQL Library to Hapi FHIR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68687" y="1708350"/>
            <a:ext cx="83385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Select Library from the list of Resources (left panel)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Navigate to CRUD operations</a:t>
            </a:r>
            <a:endParaRPr sz="2000"/>
          </a:p>
        </p:txBody>
      </p:sp>
      <p:pic>
        <p:nvPicPr>
          <p:cNvPr descr="Graphical user interface, application&#10;&#10;Description automatically generated" id="201" name="Google Shape;201;p24"/>
          <p:cNvPicPr preferRelativeResize="0"/>
          <p:nvPr/>
        </p:nvPicPr>
        <p:blipFill rotWithShape="1">
          <a:blip r:embed="rId3">
            <a:alphaModFix/>
          </a:blip>
          <a:srcRect b="0" l="27719" r="0" t="44289"/>
          <a:stretch/>
        </p:blipFill>
        <p:spPr>
          <a:xfrm>
            <a:off x="776288" y="2872475"/>
            <a:ext cx="7523275" cy="326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Upload CQL Library to Hapi FHIR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68700" y="1708350"/>
            <a:ext cx="78567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Copy and paste your FHIR Library Resource containing your encoded cql file into the Contents field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Click on Create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Graphical user interface, application&#10;&#10;Description automatically generated" id="208" name="Google Shape;208;p25"/>
          <p:cNvPicPr preferRelativeResize="0"/>
          <p:nvPr/>
        </p:nvPicPr>
        <p:blipFill rotWithShape="1">
          <a:blip r:embed="rId3">
            <a:alphaModFix/>
          </a:blip>
          <a:srcRect b="7053" l="36517" r="13785" t="38272"/>
          <a:stretch/>
        </p:blipFill>
        <p:spPr>
          <a:xfrm>
            <a:off x="1837975" y="2801250"/>
            <a:ext cx="5897675" cy="364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iversity theme">
  <a:themeElements>
    <a:clrScheme name="UoP Masterbrand">
      <a:dk1>
        <a:srgbClr val="000000"/>
      </a:dk1>
      <a:lt1>
        <a:srgbClr val="FFFFFF"/>
      </a:lt1>
      <a:dk2>
        <a:srgbClr val="621360"/>
      </a:dk2>
      <a:lt2>
        <a:srgbClr val="FFFFFF"/>
      </a:lt2>
      <a:accent1>
        <a:srgbClr val="00A0FF"/>
      </a:accent1>
      <a:accent2>
        <a:srgbClr val="621360"/>
      </a:accent2>
      <a:accent3>
        <a:srgbClr val="D1D1D1"/>
      </a:accent3>
      <a:accent4>
        <a:srgbClr val="621360"/>
      </a:accent4>
      <a:accent5>
        <a:srgbClr val="ABAAAA"/>
      </a:accent5>
      <a:accent6>
        <a:srgbClr val="3C023C"/>
      </a:accent6>
      <a:hlink>
        <a:srgbClr val="00A0FF"/>
      </a:hlink>
      <a:folHlink>
        <a:srgbClr val="0078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