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Overloc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.fntdata"/><Relationship Id="rId11" Type="http://schemas.openxmlformats.org/officeDocument/2006/relationships/slide" Target="slides/slide7.xml"/><Relationship Id="rId22" Type="http://schemas.openxmlformats.org/officeDocument/2006/relationships/font" Target="fonts/Overlock-boldItalic.fntdata"/><Relationship Id="rId10" Type="http://schemas.openxmlformats.org/officeDocument/2006/relationships/slide" Target="slides/slide6.xml"/><Relationship Id="rId21" Type="http://schemas.openxmlformats.org/officeDocument/2006/relationships/font" Target="fonts/Overlock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verlock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ce3be1cf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ce3be1c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ce3be1cf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ce3be1c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ce3be1cf4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ce3be1c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ce3be1cf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ce3be1c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ce3be1cf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ce3be1c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ce318947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ce31894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ce3189477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ce3189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ce318947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ce31894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ce318947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ce31894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ce318947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ce31894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ce3be1cf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ce3be1c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ce3be1cf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ce3be1c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ce3be1cf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ce3be1c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a_Title slide">
  <p:cSld name="1a_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/>
          <p:nvPr>
            <p:ph idx="3" type="pic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c_Content slide">
  <p:cSld name="4c_Content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1"/>
          <p:cNvSpPr/>
          <p:nvPr>
            <p:ph idx="2" type="pic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1"/>
          <p:cNvSpPr/>
          <p:nvPr>
            <p:ph idx="3" type="pic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a_Content slide">
  <p:cSld name="5a_Content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>
            <a:off x="368711" y="1708353"/>
            <a:ext cx="8441913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b_Content slide">
  <p:cSld name="5b_Content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c_Content slide">
  <p:cSld name="5c_Content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>
            <p:ph type="title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End slide">
  <p:cSld name="7_End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1071717" y="2841524"/>
            <a:ext cx="8072284" cy="4016478"/>
          </a:xfrm>
          <a:prstGeom prst="rect">
            <a:avLst/>
          </a:prstGeom>
          <a:solidFill>
            <a:srgbClr val="621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41199" y="3746090"/>
            <a:ext cx="8802801" cy="311191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97058" y="5486761"/>
            <a:ext cx="4189268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833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1" y="546281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700422" y="4171745"/>
            <a:ext cx="4185903" cy="1304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5"/>
          <p:cNvSpPr/>
          <p:nvPr>
            <p:ph idx="3" type="pic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b_Title slide">
  <p:cSld name="1b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3" type="pic"/>
          </p:nvPr>
        </p:nvSpPr>
        <p:spPr>
          <a:xfrm>
            <a:off x="4886325" y="546100"/>
            <a:ext cx="3924300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_Title slide">
  <p:cSld name="1c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/>
          <p:nvPr>
            <p:ph idx="3" type="pic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4" type="pic"/>
          </p:nvPr>
        </p:nvSpPr>
        <p:spPr>
          <a:xfrm>
            <a:off x="4886325" y="3429000"/>
            <a:ext cx="39243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a_Title slide">
  <p:cSld name="2a_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>
            <p:ph idx="3" type="pic"/>
          </p:nvPr>
        </p:nvSpPr>
        <p:spPr>
          <a:xfrm>
            <a:off x="4886325" y="546100"/>
            <a:ext cx="3924300" cy="2868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b_Title slide">
  <p:cSld name="2b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704984" y="5788551"/>
            <a:ext cx="4181342" cy="602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>
            <p:ph idx="3" type="pic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c_Title slide">
  <p:cSld name="2c_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378402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>
            <p:ph idx="3" type="pic"/>
          </p:nvPr>
        </p:nvSpPr>
        <p:spPr>
          <a:xfrm>
            <a:off x="4886326" y="546281"/>
            <a:ext cx="3909682" cy="2868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4" type="pic"/>
          </p:nvPr>
        </p:nvSpPr>
        <p:spPr>
          <a:xfrm>
            <a:off x="4891111" y="3424976"/>
            <a:ext cx="3909682" cy="2868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slide_ Facts">
  <p:cSld name="3_Content slide_ Fa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346075" y="4184651"/>
            <a:ext cx="4530013" cy="19494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252000" spcFirstLastPara="1" rIns="91425" wrap="square" tIns="25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102" y="3247779"/>
            <a:ext cx="2537455" cy="58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4">
            <a:alphaModFix/>
          </a:blip>
          <a:srcRect b="11157" l="0" r="0" t="9333"/>
          <a:stretch/>
        </p:blipFill>
        <p:spPr>
          <a:xfrm>
            <a:off x="1199898" y="1696762"/>
            <a:ext cx="957263" cy="38749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2677440" y="4949770"/>
            <a:ext cx="2191666" cy="950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UK city for students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Natwest student living index 2016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6057035" y="5385545"/>
            <a:ext cx="2929007" cy="842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Portsmouth in top 15% for student satisfaction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(National Student Survey 2017)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450787" y="3973968"/>
            <a:ext cx="3395937" cy="954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GRADUATES WORKING </a:t>
            </a:r>
            <a:b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in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FURTHER STUDY </a:t>
            </a: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(DLHE 2016)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310632" y="4408668"/>
            <a:ext cx="2429356" cy="1500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NEW UNIVERSITIES </a:t>
            </a:r>
            <a:br>
              <a:rPr b="0" i="0" lang="en-US" sz="17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 the Times Higher Education Young</a:t>
            </a:r>
            <a:b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University Rankings 2017</a:t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6174008" y="816535"/>
            <a:ext cx="2655668" cy="717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 The Guardian’s </a:t>
            </a:r>
            <a:b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University guide 2018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974093" y="1034054"/>
            <a:ext cx="2657475" cy="1712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the UK for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BOOSTING GRADUATE SALARIES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2749513" y="4321325"/>
            <a:ext cx="1097280" cy="1082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£</a:t>
            </a:r>
            <a:endParaRPr b="1" i="0" sz="7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7182771" y="899412"/>
            <a:ext cx="1499357" cy="14557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4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174008" y="443579"/>
            <a:ext cx="26556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TOP 40</a:t>
            </a:r>
            <a:endParaRPr b="1" i="0" sz="4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531320" y="4324688"/>
            <a:ext cx="2000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TOP 100</a:t>
            </a:r>
            <a:endParaRPr b="1" sz="4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367090" y="1338869"/>
            <a:ext cx="1046763" cy="107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★</a:t>
            </a:r>
            <a:endParaRPr sz="48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3001290" y="4272575"/>
            <a:ext cx="2017041" cy="745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</a:t>
            </a: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2928377" y="4756148"/>
            <a:ext cx="2191666" cy="3936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AFFORDABLE</a:t>
            </a: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5355568" y="4984039"/>
            <a:ext cx="2929007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88% 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4849322" y="3645637"/>
            <a:ext cx="2554123" cy="671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7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96.5% </a:t>
            </a:r>
            <a:endParaRPr sz="166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6135908" y="2342544"/>
            <a:ext cx="2831083" cy="954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Rating for </a:t>
            </a:r>
            <a:b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TEACHING,  EMPLOYABILITY </a:t>
            </a:r>
            <a:b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FACILITIES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(QS World University Ranking)</a:t>
            </a:r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1582605" y="546434"/>
            <a:ext cx="2657475" cy="1712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NO.1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336621" y="583586"/>
            <a:ext cx="581213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">
  <p:cSld name="4a_Content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362904" y="560367"/>
            <a:ext cx="8358309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368711" y="1708353"/>
            <a:ext cx="8373651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b_Content slide">
  <p:cSld name="4b_Content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62904" y="560367"/>
            <a:ext cx="84477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uild.fhir.org/patient-example.json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apifhir.io/hapi-fhir/docs/introduction/table_of_contents.html" TargetMode="External"/><Relationship Id="rId4" Type="http://schemas.openxmlformats.org/officeDocument/2006/relationships/hyperlink" Target="https://www.youtube.com/watch?v=pNprqpwGldE" TargetMode="External"/><Relationship Id="rId5" Type="http://schemas.openxmlformats.org/officeDocument/2006/relationships/hyperlink" Target="https://fire.ly/" TargetMode="External"/><Relationship Id="rId6" Type="http://schemas.openxmlformats.org/officeDocument/2006/relationships/hyperlink" Target="https://github.com/FirelyTeam/fhirstarters/tree/master/java/hapi-fhirstarters-client-skeleton/" TargetMode="External"/><Relationship Id="rId7" Type="http://schemas.openxmlformats.org/officeDocument/2006/relationships/hyperlink" Target="https://community.intersystems.com/post/simple-example-fhir-client-java" TargetMode="External"/><Relationship Id="rId8" Type="http://schemas.openxmlformats.org/officeDocument/2006/relationships/hyperlink" Target="https://learn.microsoft.com/en-us/azure/healthcare-apis/fhir/use-postma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searchportal.port.ac.uk/en/publications/experiences-of-creating-computable-knowledge-tutorials-using-hl7-" TargetMode="External"/><Relationship Id="rId4" Type="http://schemas.openxmlformats.org/officeDocument/2006/relationships/hyperlink" Target="mailto:elisavet.andrikopoulou@port.ac.uk" TargetMode="External"/><Relationship Id="rId5" Type="http://schemas.openxmlformats.org/officeDocument/2006/relationships/hyperlink" Target="https://www.linkedin.com/in/prayance/" TargetMode="External"/><Relationship Id="rId6" Type="http://schemas.openxmlformats.org/officeDocument/2006/relationships/image" Target="../media/image13.png"/><Relationship Id="rId7" Type="http://schemas.openxmlformats.org/officeDocument/2006/relationships/hyperlink" Target="https://twitter.com/Prayance" TargetMode="External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rayance/Tutorial-CQL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l7.org/" TargetMode="External"/><Relationship Id="rId4" Type="http://schemas.openxmlformats.org/officeDocument/2006/relationships/hyperlink" Target="http://www.youtube.com/watch?v=BFKG7JFTef0" TargetMode="External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l7.org/fhir/" TargetMode="External"/><Relationship Id="rId4" Type="http://schemas.openxmlformats.org/officeDocument/2006/relationships/hyperlink" Target="https://www.udemy.com/course/introduction-to-fhi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api.fhir.org/home?serverId=home_r4&amp;pretty=true&amp;_summary=&amp;resource=" TargetMode="External"/><Relationship Id="rId4" Type="http://schemas.openxmlformats.org/officeDocument/2006/relationships/hyperlink" Target="https://github.com/FirelyTeam/fhirstarters/blob/master/postman/crud/README.md" TargetMode="External"/><Relationship Id="rId5" Type="http://schemas.openxmlformats.org/officeDocument/2006/relationships/hyperlink" Target="http://hapi.fhir.org/baseR4/Observation/f70d7f58-4d2f-472c-bfdc-4f8dafef4f7d" TargetMode="External"/><Relationship Id="rId6" Type="http://schemas.openxmlformats.org/officeDocument/2006/relationships/hyperlink" Target="http://hapi.fhir.org/baseR4/Library/anc-recommendation-a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Introduction on FHIR</a:t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/>
              <a:t>By Dr Elisavet Andrikopoulou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FHIR “Jane Doe”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368688" y="1708350"/>
            <a:ext cx="80919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328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9ACEE"/>
              </a:buClr>
              <a:buSzPts val="2520"/>
              <a:buFont typeface="Noto Sans Symbols"/>
              <a:buChar char="▪"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Select CRUD operations.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28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rgbClr val="A9ACEE"/>
              </a:buClr>
              <a:buSzPts val="2340"/>
              <a:buFont typeface="Noto Sans Symbols"/>
              <a:buChar char="▪"/>
            </a:pPr>
            <a:r>
              <a:rPr lang="en-US" sz="260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CRUD stands for Create, Read, Update, Delete.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5" y="3185538"/>
            <a:ext cx="7972425" cy="263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/>
          <p:nvPr/>
        </p:nvCxnSpPr>
        <p:spPr>
          <a:xfrm>
            <a:off x="2801675" y="2452563"/>
            <a:ext cx="3552300" cy="18177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FHIR “Jane Doe”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368700" y="1708350"/>
            <a:ext cx="8215200" cy="1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328" lvl="0" marL="344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CEE"/>
              </a:buClr>
              <a:buSzPts val="2331"/>
              <a:buFont typeface="Noto Sans Symbols"/>
              <a:buChar char="▪"/>
            </a:pPr>
            <a:r>
              <a:rPr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Paste the JSON into the Contents field by </a:t>
            </a:r>
            <a:r>
              <a:rPr b="1"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28" lvl="0" marL="344487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9ACEE"/>
              </a:buClr>
              <a:buSzPts val="2331"/>
              <a:buFont typeface="Noto Sans Symbols"/>
              <a:buChar char="▪"/>
            </a:pPr>
            <a:r>
              <a:rPr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Edit the “family” and “given” elements of “name”.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28" lvl="0" marL="344487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9ACEE"/>
              </a:buClr>
              <a:buSzPts val="2331"/>
              <a:buFont typeface="Noto Sans Symbols"/>
              <a:buChar char="▪"/>
            </a:pPr>
            <a:r>
              <a:rPr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259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" y="3734663"/>
            <a:ext cx="82677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FHIR “Jane Doe”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368712" y="1708353"/>
            <a:ext cx="4038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328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9ACEE"/>
              </a:buClr>
              <a:buSzPts val="2520"/>
              <a:buFont typeface="Noto Sans Symbols"/>
              <a:buChar char="▪"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If it works, you should get </a:t>
            </a:r>
            <a:r>
              <a:rPr b="1"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HTTP 201 Created</a:t>
            </a: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28" lvl="0" marL="3444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rgbClr val="A9ACEE"/>
              </a:buClr>
              <a:buSzPts val="2520"/>
              <a:buFont typeface="Noto Sans Symbols"/>
              <a:buChar char="▪"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If it doesn’t work, double check your JSON using the </a:t>
            </a:r>
            <a:r>
              <a:rPr b="1"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VALIDATE </a:t>
            </a: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crud operation</a:t>
            </a:r>
            <a:endParaRPr/>
          </a:p>
        </p:txBody>
      </p:sp>
      <p:sp>
        <p:nvSpPr>
          <p:cNvPr id="226" name="Google Shape;226;p27"/>
          <p:cNvSpPr txBox="1"/>
          <p:nvPr>
            <p:ph idx="2" type="body"/>
          </p:nvPr>
        </p:nvSpPr>
        <p:spPr>
          <a:xfrm>
            <a:off x="4766184" y="1708353"/>
            <a:ext cx="4038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Task: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 you find the patient with ID </a:t>
            </a:r>
            <a:r>
              <a:rPr lang="en-US"/>
              <a:t>7044561</a:t>
            </a:r>
            <a:r>
              <a:rPr lang="en-US"/>
              <a:t>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is their name?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FHIR Patient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368712" y="1708353"/>
            <a:ext cx="4038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is a short version of the patient at this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/>
              <a:t>.</a:t>
            </a:r>
            <a:endParaRPr/>
          </a:p>
          <a:p>
            <a:pPr indent="-379730" lvl="0" marL="457200" rtl="0" algn="l">
              <a:spcBef>
                <a:spcPts val="1000"/>
              </a:spcBef>
              <a:spcAft>
                <a:spcPts val="0"/>
              </a:spcAft>
              <a:buClr>
                <a:srgbClr val="1F282E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edit the “id”, “gender” and “birthDate” properties as you wish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Clr>
                <a:srgbClr val="1F282E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Paste this into the Contents field and click </a:t>
            </a:r>
            <a:r>
              <a:rPr b="1" lang="en-US" sz="238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2380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3" name="Google Shape;233;p28"/>
          <p:cNvSpPr txBox="1"/>
          <p:nvPr>
            <p:ph idx="2" type="body"/>
          </p:nvPr>
        </p:nvSpPr>
        <p:spPr>
          <a:xfrm>
            <a:off x="4766184" y="1708353"/>
            <a:ext cx="4038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{"resourceType": "Patient",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"id": "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777000333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"name":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[{"use": "official",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"family": "Love",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"given": ["CQL"]}],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"gender": “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female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"birthDate": "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1992-01-15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FHIR Resources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Hapi FHIR: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https://hapifhir.io/hapi-fhir/docs/introduction/table_of_contents.html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Another resource for learning about Hapi FHIR: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https://www.youtube.com/watch?v=pNprqpwGldE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Firely FHIR server: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https://fire.ly/</a:t>
            </a:r>
            <a:r>
              <a:rPr lang="en-US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Github for Firely: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https://github.com/FirelyTeam/fhirstarters/tree/master/java/hapi-fhirstarters-client-skeleton/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in java example: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https://community.intersystems.com/post/simple-example-fhir-client-java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with postman tutorial: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https://learn.microsoft.com/en-us/azure/healthcare-apis/fhir/use-postman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 am Dr Elisavet Andrikopoulou, senior lecturer at University of Portsmouth.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My team and I won the first Hack day of collaboration from MCBK-UK and NICE.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 lead a FHIR - CQL project for creating libraries of reusable code. If you want to learn more about it, please use this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My email: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elisavet.andrikopoulou@port.ac.uk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8249" y="5035774"/>
            <a:ext cx="724050" cy="7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97150" y="5957917"/>
            <a:ext cx="724050" cy="588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concepts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definition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server API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“Jane Doe” quick and dirty ;)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FHIR resources &amp; discussion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801" y="4290251"/>
            <a:ext cx="1843702" cy="184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8"/>
          <p:cNvCxnSpPr/>
          <p:nvPr/>
        </p:nvCxnSpPr>
        <p:spPr>
          <a:xfrm flipH="1" rot="10800000">
            <a:off x="2230800" y="5558725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2655975" y="4973725"/>
            <a:ext cx="341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Please click on the repository to find all sample code and examples of both FHIR and CQL.</a:t>
            </a:r>
            <a:endParaRPr sz="13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62904" y="560367"/>
            <a:ext cx="45234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story of FHIR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68700" y="1708350"/>
            <a:ext cx="45732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</a:rPr>
              <a:t>F</a:t>
            </a:r>
            <a:r>
              <a:rPr lang="en-US" sz="2000">
                <a:solidFill>
                  <a:srgbClr val="404040"/>
                </a:solidFill>
              </a:rPr>
              <a:t>ast </a:t>
            </a:r>
            <a:r>
              <a:rPr b="1" lang="en-US" sz="2000">
                <a:solidFill>
                  <a:srgbClr val="404040"/>
                </a:solidFill>
              </a:rPr>
              <a:t>H</a:t>
            </a:r>
            <a:r>
              <a:rPr lang="en-US" sz="2000">
                <a:solidFill>
                  <a:srgbClr val="404040"/>
                </a:solidFill>
              </a:rPr>
              <a:t>ealthcare </a:t>
            </a:r>
            <a:r>
              <a:rPr b="1" lang="en-US" sz="2000">
                <a:solidFill>
                  <a:srgbClr val="404040"/>
                </a:solidFill>
              </a:rPr>
              <a:t>I</a:t>
            </a:r>
            <a:r>
              <a:rPr lang="en-US" sz="2000">
                <a:solidFill>
                  <a:srgbClr val="404040"/>
                </a:solidFill>
              </a:rPr>
              <a:t>nteroperability </a:t>
            </a:r>
            <a:r>
              <a:rPr b="1" lang="en-US" sz="2000">
                <a:solidFill>
                  <a:srgbClr val="404040"/>
                </a:solidFill>
              </a:rPr>
              <a:t>R</a:t>
            </a:r>
            <a:r>
              <a:rPr lang="en-US" sz="2000">
                <a:solidFill>
                  <a:srgbClr val="404040"/>
                </a:solidFill>
              </a:rPr>
              <a:t>esources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</a:rPr>
              <a:t>Developed by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HL7 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rgbClr val="E48312"/>
                </a:solidFill>
              </a:rPr>
              <a:t>“Founded in 1987, Health Level Seven International (HL7) is a not-for-profit, ANSI-accredited standards developing organization dedicated to providing a comprehensive framework and related standards for the exchange, integration, sharing and retrieval of electronic health information that supports clinical practice and the management, delivery and evaluation of health services.”</a:t>
            </a:r>
            <a:endParaRPr i="1" sz="2000">
              <a:solidFill>
                <a:srgbClr val="404040"/>
              </a:solidFill>
            </a:endParaRPr>
          </a:p>
        </p:txBody>
      </p:sp>
      <p:pic>
        <p:nvPicPr>
          <p:cNvPr descr="Why is it that every time we go to a new doctor, we have to fill out the same paperwork, and the new doctor doesn’t seem to know what the last one did?" id="165" name="Google Shape;165;p19" title="Why HL7?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238" y="2438824"/>
            <a:ext cx="3786526" cy="2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886300" y="1216200"/>
            <a:ext cx="3722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</a:rPr>
              <a:t>HL7 has some interesting questions on their website: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>
                <a:solidFill>
                  <a:srgbClr val="E48312"/>
                </a:solidFill>
              </a:rPr>
              <a:t> </a:t>
            </a:r>
            <a:endParaRPr sz="200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FHIR fundamental concepts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Query retrieve – search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Distributed data (</a:t>
            </a:r>
            <a:r>
              <a:rPr lang="en-US"/>
              <a:t>distributed</a:t>
            </a:r>
            <a:r>
              <a:rPr lang="en-US"/>
              <a:t> databases including cloud)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Answering questions not providing pdf!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Focus on interoperability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Suitable for both large EHRs and small home or mobile devices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Future basis for clinical decision support systems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FHIR is defined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more on FHIR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this </a:t>
            </a:r>
            <a:r>
              <a:rPr lang="en-US"/>
              <a:t>is a free tutorial.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FHIR 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Common open-source implementation available: HAPI-FHIR, FirelyTeam, SMART on FHIR client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The server we use is the FHIR Hapi public server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https://hapi.fhir.org/home?serverId=home_r4&amp;pretty=true&amp;_summary=&amp;resource=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Tutorial - Using Postman for CRUD operations on FHIR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https://github.com/FirelyTeam/fhirstarters/blob/master/postman/crud/README.md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Public FHIR server examples: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http://hapi.fhir.org/baseR4/Observation/f70d7f58-4d2f-472c-bfdc-4f8dafef4f7d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http://hapi.fhir.org/baseR4/Library/anc-recommendation-a2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FHIR “Jane Doe”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68712" y="1708353"/>
            <a:ext cx="4038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 to patient tab and select search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950" y="2421196"/>
            <a:ext cx="5452549" cy="3784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2"/>
          <p:cNvCxnSpPr/>
          <p:nvPr/>
        </p:nvCxnSpPr>
        <p:spPr>
          <a:xfrm flipH="1" rot="10800000">
            <a:off x="2162925" y="5413075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FHIR “Jane Doe”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68702" y="1708350"/>
            <a:ext cx="33744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Note the HAPI generated http request and headers.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response body is a FHIR “bundle”.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Select one of the Patient resources from the bundle.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Click 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420" y="1237625"/>
            <a:ext cx="4962179" cy="5160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3"/>
          <p:cNvCxnSpPr/>
          <p:nvPr/>
        </p:nvCxnSpPr>
        <p:spPr>
          <a:xfrm flipH="1" rot="10800000">
            <a:off x="2162925" y="5413075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3"/>
          <p:cNvCxnSpPr/>
          <p:nvPr/>
        </p:nvCxnSpPr>
        <p:spPr>
          <a:xfrm>
            <a:off x="3216275" y="3866750"/>
            <a:ext cx="750900" cy="874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3"/>
          <p:cNvCxnSpPr/>
          <p:nvPr/>
        </p:nvCxnSpPr>
        <p:spPr>
          <a:xfrm>
            <a:off x="2785975" y="2764100"/>
            <a:ext cx="1719000" cy="3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FHIR “Jane Doe”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68689" y="1708350"/>
            <a:ext cx="77220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328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9ACEE"/>
              </a:buClr>
              <a:buSzPts val="2520"/>
              <a:buFont typeface="Noto Sans Symbols"/>
              <a:buChar char="▪"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Copy the whole JSON response body to the clipboard (Ctrl-C).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28" lvl="0" marL="3444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rgbClr val="A9ACEE"/>
              </a:buClr>
              <a:buSzPts val="2520"/>
              <a:buFont typeface="Noto Sans Symbols"/>
              <a:buChar char="▪"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Go back to the </a:t>
            </a:r>
            <a:endParaRPr>
              <a:solidFill>
                <a:srgbClr val="1F28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Patient resource </a:t>
            </a:r>
            <a:endParaRPr>
              <a:solidFill>
                <a:srgbClr val="1F28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282E"/>
                </a:solidFill>
                <a:latin typeface="Arial"/>
                <a:ea typeface="Arial"/>
                <a:cs typeface="Arial"/>
                <a:sym typeface="Arial"/>
              </a:rPr>
              <a:t>page (slide 8).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45217" t="0"/>
          <a:stretch/>
        </p:blipFill>
        <p:spPr>
          <a:xfrm>
            <a:off x="3739525" y="3005050"/>
            <a:ext cx="5009226" cy="347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4"/>
          <p:cNvCxnSpPr/>
          <p:nvPr/>
        </p:nvCxnSpPr>
        <p:spPr>
          <a:xfrm flipH="1" rot="10800000">
            <a:off x="1311275" y="4819150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versity theme">
  <a:themeElements>
    <a:clrScheme name="UoP Masterbrand">
      <a:dk1>
        <a:srgbClr val="000000"/>
      </a:dk1>
      <a:lt1>
        <a:srgbClr val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D1D1D1"/>
      </a:accent3>
      <a:accent4>
        <a:srgbClr val="621360"/>
      </a:accent4>
      <a:accent5>
        <a:srgbClr val="ABAAAA"/>
      </a:accent5>
      <a:accent6>
        <a:srgbClr val="3C023C"/>
      </a:accent6>
      <a:hlink>
        <a:srgbClr val="00A0FF"/>
      </a:hlink>
      <a:folHlink>
        <a:srgbClr val="0078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