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2"/>
  </p:notesMasterIdLst>
  <p:sldIdLst>
    <p:sldId id="285" r:id="rId3"/>
    <p:sldId id="257" r:id="rId4"/>
    <p:sldId id="274" r:id="rId5"/>
    <p:sldId id="258" r:id="rId6"/>
    <p:sldId id="259" r:id="rId7"/>
    <p:sldId id="260" r:id="rId8"/>
    <p:sldId id="261" r:id="rId9"/>
    <p:sldId id="264" r:id="rId10"/>
    <p:sldId id="272" r:id="rId11"/>
    <p:sldId id="279" r:id="rId12"/>
    <p:sldId id="280" r:id="rId13"/>
    <p:sldId id="281" r:id="rId14"/>
    <p:sldId id="282" r:id="rId15"/>
    <p:sldId id="283" r:id="rId16"/>
    <p:sldId id="262" r:id="rId17"/>
    <p:sldId id="273" r:id="rId18"/>
    <p:sldId id="269" r:id="rId19"/>
    <p:sldId id="270" r:id="rId20"/>
    <p:sldId id="271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111" autoAdjust="0"/>
  </p:normalViewPr>
  <p:slideViewPr>
    <p:cSldViewPr snapToGrid="0" snapToObjects="1">
      <p:cViewPr varScale="1">
        <p:scale>
          <a:sx n="62" d="100"/>
          <a:sy n="62" d="100"/>
        </p:scale>
        <p:origin x="154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797B4B-5D74-439E-A274-C232288A5962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758CD4-B4C3-467A-BB52-EA47EA16BE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082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21451-1387-4CA6-816F-3879F97B5CBC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2453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6457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4510" y="6457950"/>
            <a:ext cx="1076628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538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4510" y="6457950"/>
            <a:ext cx="1076628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2436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4510" y="6457950"/>
            <a:ext cx="1076628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2685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4510" y="6457950"/>
            <a:ext cx="1076628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1854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4510" y="6457950"/>
            <a:ext cx="1076628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5121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4510" y="6457950"/>
            <a:ext cx="1076628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512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4510" y="6457950"/>
            <a:ext cx="1076628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498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4510" y="6457950"/>
            <a:ext cx="1076628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190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4510" y="6457950"/>
            <a:ext cx="1076628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6406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4510" y="6457950"/>
            <a:ext cx="1076628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6886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4510" y="6457950"/>
            <a:ext cx="1076628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1472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4510" y="6457950"/>
            <a:ext cx="1076628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664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9799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lvl1pPr algn="ctr" defTabSz="571500" rtl="0" eaLnBrk="1" latinLnBrk="0" hangingPunct="1">
        <a:spcBef>
          <a:spcPct val="0"/>
        </a:spcBef>
        <a:buNone/>
        <a:defRPr sz="27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4313" indent="-214313" algn="l" defTabSz="5715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64344" indent="-178594" algn="l" defTabSz="571500" rtl="0" eaLnBrk="1" latinLnBrk="0" hangingPunct="1">
        <a:spcBef>
          <a:spcPct val="20000"/>
        </a:spcBef>
        <a:buFont typeface="Arial" pitchFamily="34" charset="0"/>
        <a:buChar char="–"/>
        <a:defRPr sz="1750" kern="1200">
          <a:solidFill>
            <a:schemeClr val="tx1"/>
          </a:solidFill>
          <a:latin typeface="+mn-lt"/>
          <a:ea typeface="+mn-ea"/>
          <a:cs typeface="+mn-cs"/>
        </a:defRPr>
      </a:lvl2pPr>
      <a:lvl3pPr marL="714375" indent="-142875" algn="l" defTabSz="5715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00125" indent="-142875" algn="l" defTabSz="571500" rtl="0" eaLnBrk="1" latinLnBrk="0" hangingPunct="1">
        <a:spcBef>
          <a:spcPct val="20000"/>
        </a:spcBef>
        <a:buFont typeface="Arial" pitchFamily="34" charset="0"/>
        <a:buChar char="–"/>
        <a:defRPr sz="125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75" indent="-142875" algn="l" defTabSz="571500" rtl="0" eaLnBrk="1" latinLnBrk="0" hangingPunct="1">
        <a:spcBef>
          <a:spcPct val="20000"/>
        </a:spcBef>
        <a:buFont typeface="Arial" pitchFamily="34" charset="0"/>
        <a:buChar char="»"/>
        <a:defRPr sz="1250" kern="1200">
          <a:solidFill>
            <a:schemeClr val="tx1"/>
          </a:solidFill>
          <a:latin typeface="+mn-lt"/>
          <a:ea typeface="+mn-ea"/>
          <a:cs typeface="+mn-cs"/>
        </a:defRPr>
      </a:lvl5pPr>
      <a:lvl6pPr marL="1571625" indent="-142875" algn="l" defTabSz="571500" rtl="0" eaLnBrk="1" latinLnBrk="0" hangingPunct="1">
        <a:spcBef>
          <a:spcPct val="20000"/>
        </a:spcBef>
        <a:buFont typeface="Arial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6pPr>
      <a:lvl7pPr marL="1857375" indent="-142875" algn="l" defTabSz="571500" rtl="0" eaLnBrk="1" latinLnBrk="0" hangingPunct="1">
        <a:spcBef>
          <a:spcPct val="20000"/>
        </a:spcBef>
        <a:buFont typeface="Arial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7pPr>
      <a:lvl8pPr marL="2143125" indent="-142875" algn="l" defTabSz="571500" rtl="0" eaLnBrk="1" latinLnBrk="0" hangingPunct="1">
        <a:spcBef>
          <a:spcPct val="20000"/>
        </a:spcBef>
        <a:buFont typeface="Arial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8pPr>
      <a:lvl9pPr marL="2428875" indent="-142875" algn="l" defTabSz="571500" rtl="0" eaLnBrk="1" latinLnBrk="0" hangingPunct="1">
        <a:spcBef>
          <a:spcPct val="20000"/>
        </a:spcBef>
        <a:buFont typeface="Arial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7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5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2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73944" y="822805"/>
            <a:ext cx="8267076" cy="20908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defTabSz="571500">
              <a:tabLst>
                <a:tab pos="446484" algn="l"/>
              </a:tabLst>
            </a:pPr>
            <a:r>
              <a:rPr lang="en-US" sz="4400" b="1" dirty="0">
                <a:solidFill>
                  <a:srgbClr val="1F1E1E"/>
                </a:solidFill>
                <a:latin typeface="Times New Roman" panose="02020603050405020304" pitchFamily="18" charset="0"/>
                <a:ea typeface="Sora Semi Bold" pitchFamily="34" charset="-122"/>
                <a:cs typeface="Times New Roman" panose="02020603050405020304" pitchFamily="18" charset="0"/>
              </a:rPr>
              <a:t>AutoAI Model </a:t>
            </a:r>
            <a:r>
              <a:rPr lang="en-US" sz="4400" b="1" dirty="0">
                <a:solidFill>
                  <a:srgbClr val="1F1E1E"/>
                </a:solidFill>
                <a:latin typeface="Times New Roman" panose="02020603050405020304" pitchFamily="18" charset="0"/>
                <a:ea typeface="Sora Semi Bold" pitchFamily="34" charset="-122"/>
                <a:cs typeface="Times New Roman" panose="02020603050405020304" pitchFamily="18" charset="0"/>
              </a:rPr>
              <a:t>Building </a:t>
            </a:r>
            <a:r>
              <a:rPr lang="en-US" sz="4400" b="1" dirty="0">
                <a:solidFill>
                  <a:srgbClr val="1F1E1E"/>
                </a:solidFill>
                <a:latin typeface="Times New Roman" panose="02020603050405020304" pitchFamily="18" charset="0"/>
                <a:ea typeface="Sora Semi Bold" pitchFamily="34" charset="-122"/>
                <a:cs typeface="Times New Roman" panose="02020603050405020304" pitchFamily="18" charset="0"/>
              </a:rPr>
              <a:t>Using IBM Watson Studio </a:t>
            </a:r>
            <a:endParaRPr lang="en-US" sz="4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473943" y="3050797"/>
            <a:ext cx="8196114" cy="116474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defTabSz="571500">
              <a:lnSpc>
                <a:spcPts val="1688"/>
              </a:lnSpc>
            </a:pPr>
            <a:r>
              <a:rPr lang="en-US" sz="1600" dirty="0">
                <a:solidFill>
                  <a:srgbClr val="3B3535"/>
                </a:solidFill>
                <a:latin typeface="Times New Roman" panose="02020603050405020304" pitchFamily="18" charset="0"/>
                <a:ea typeface="Sora Light" pitchFamily="34" charset="-122"/>
                <a:cs typeface="Times New Roman" panose="02020603050405020304" pitchFamily="18" charset="0"/>
              </a:rPr>
              <a:t>This presentation explores an AI-powered predictive model for early diabetes detection, leveraging the advanced capabilities of IBM Watson Studio’s AutoAI. Our focus is on improving healthcare outcomes through intelligent automation.</a:t>
            </a:r>
            <a:endParaRPr lang="en-US" sz="1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07482" y="4215539"/>
            <a:ext cx="38369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</a:t>
            </a:r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Prayas Tyagi</a:t>
            </a:r>
            <a:endParaRPr 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US" sz="24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10-07-2025</a:t>
            </a:r>
            <a:endParaRPr lang="en-IN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43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013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AutoAI Working</a:t>
            </a:r>
            <a:br>
              <a:rPr lang="en-US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	relationship map</a:t>
            </a:r>
            <a:br>
              <a:rPr lang="en-US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choosing the best path</a:t>
            </a:r>
            <a:endParaRPr lang="en-IN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" t="6328" r="-164" b="413"/>
          <a:stretch/>
        </p:blipFill>
        <p:spPr>
          <a:xfrm>
            <a:off x="0" y="1963711"/>
            <a:ext cx="9144000" cy="489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57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2. 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Progress of Pipeline Map</a:t>
            </a:r>
            <a:endParaRPr lang="en-IN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4" r="9322"/>
          <a:stretch/>
        </p:blipFill>
        <p:spPr>
          <a:xfrm>
            <a:off x="0" y="1286359"/>
            <a:ext cx="9035512" cy="557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18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3. </a:t>
            </a:r>
            <a:r>
              <a:rPr lang="en-US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map choose the best path</a:t>
            </a:r>
            <a:endParaRPr lang="en-IN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0826"/>
            <a:ext cx="9144000" cy="527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2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375572"/>
          </a:xfrm>
        </p:spPr>
        <p:txBody>
          <a:bodyPr>
            <a:normAutofit fontScale="90000"/>
          </a:bodyPr>
          <a:lstStyle/>
          <a:p>
            <a:r>
              <a:rPr lang="en-US" dirty="0"/>
              <a:t> </a:t>
            </a:r>
            <a:r>
              <a:rPr lang="en-US" dirty="0" smtClean="0"/>
              <a:t>4. 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AutoAI’s 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2 selected algorithms (LGBM Classifier and Random Forest Classifier) 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4744"/>
            <a:ext cx="9144000" cy="453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4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</a:t>
            </a:r>
            <a:r>
              <a:rPr lang="en-US" dirty="0" smtClean="0"/>
              <a:t>. </a:t>
            </a:r>
            <a:r>
              <a:rPr lang="en-US" dirty="0" smtClean="0">
                <a:solidFill>
                  <a:srgbClr val="00B0F0"/>
                </a:solidFill>
              </a:rPr>
              <a:t>Final Choose of the pipeline</a:t>
            </a:r>
            <a:r>
              <a:rPr lang="en-US" dirty="0"/>
              <a:t> 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AutoAI Experiment: A </a:t>
            </a:r>
            <a:r>
              <a:rPr lang="en-US" dirty="0"/>
              <a:t>completed experiment with P4 selected as the top performer pipeline (95.7% accuracy</a:t>
            </a:r>
            <a:r>
              <a:rPr lang="en-US" dirty="0" smtClean="0"/>
              <a:t>).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96753"/>
            <a:ext cx="9144000" cy="375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34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&amp; 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IBM </a:t>
            </a:r>
            <a:r>
              <a:rPr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Watsonx</a:t>
            </a:r>
            <a:r>
              <a:rPr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Studio</a:t>
            </a:r>
          </a:p>
          <a:p>
            <a:pPr marL="0" indent="0">
              <a:buNone/>
            </a:pPr>
            <a:r>
              <a:rPr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AutoAI</a:t>
            </a:r>
          </a:p>
          <a:p>
            <a:pPr marL="0" indent="0">
              <a:buNone/>
            </a:pPr>
            <a:r>
              <a:rPr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Watson Machine Learning</a:t>
            </a:r>
          </a:p>
          <a:p>
            <a:pPr marL="0" indent="0">
              <a:buNone/>
            </a:pPr>
            <a:r>
              <a:rPr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Python</a:t>
            </a:r>
          </a:p>
          <a:p>
            <a:pPr marL="0" indent="0">
              <a:buNone/>
            </a:pPr>
            <a:r>
              <a:rPr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IBM Cloud Storage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77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Add more preprocessing options</a:t>
            </a:r>
          </a:p>
          <a:p>
            <a:pPr marL="0" indent="0">
              <a:buNone/>
            </a:pPr>
            <a:r>
              <a:rPr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Improve UI with advanced visualization</a:t>
            </a:r>
          </a:p>
          <a:p>
            <a:pPr marL="0" indent="0">
              <a:buNone/>
            </a:pPr>
            <a:r>
              <a:rPr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Integrate feedback loop for model updates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End-to-end automation achieved</a:t>
            </a:r>
          </a:p>
          <a:p>
            <a:pPr marL="0" indent="0">
              <a:buNone/>
            </a:pPr>
            <a:r>
              <a:rPr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Deployed scalable ML model</a:t>
            </a:r>
          </a:p>
          <a:p>
            <a:pPr marL="0" indent="0">
              <a:buNone/>
            </a:pPr>
            <a:r>
              <a:rPr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Easy interface for users via web app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Questions?</a:t>
            </a:r>
          </a:p>
          <a:p>
            <a:r>
              <a:rPr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What is AutoAI?</a:t>
            </a:r>
          </a:p>
          <a:p>
            <a:pPr marL="0" indent="0">
              <a:buNone/>
            </a:pPr>
            <a:r>
              <a:rPr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Why automate machine learning pipelines?</a:t>
            </a:r>
          </a:p>
          <a:p>
            <a:pPr marL="0" indent="0">
              <a:buNone/>
            </a:pPr>
            <a:r>
              <a:rPr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Role of IBM </a:t>
            </a:r>
            <a:r>
              <a:rPr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Watsonx</a:t>
            </a:r>
            <a:r>
              <a:rPr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Studio in AutoAI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68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Manual machine learning model building is time-consuming</a:t>
            </a:r>
          </a:p>
          <a:p>
            <a:pPr marL="0" indent="0">
              <a:buNone/>
            </a:pPr>
            <a:r>
              <a:rPr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Requires expert knowledge in model selection, feature engineering, and </a:t>
            </a:r>
            <a:r>
              <a:rPr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</a:t>
            </a:r>
            <a:r>
              <a:rPr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tuning</a:t>
            </a:r>
          </a:p>
          <a:p>
            <a:pPr marL="0" indent="0">
              <a:buNone/>
            </a:pPr>
            <a:r>
              <a:rPr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Difficulties in deploying models quickly and efficiently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Use IBM </a:t>
            </a:r>
            <a:r>
              <a:rPr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Watsonx</a:t>
            </a:r>
            <a:r>
              <a:rPr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Studio's AutoAI to automate ML model lifecycle</a:t>
            </a:r>
          </a:p>
          <a:p>
            <a:pPr marL="0" indent="0">
              <a:buNone/>
            </a:pPr>
            <a:r>
              <a:rPr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Automatically handle preprocessing, model selection, and tuning</a:t>
            </a:r>
          </a:p>
          <a:p>
            <a:pPr marL="0" indent="0">
              <a:buNone/>
            </a:pPr>
            <a:r>
              <a:rPr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Deploy models via Watson Machine Learning and integrate with </a:t>
            </a:r>
            <a:r>
              <a:rPr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IBM Cloud.</a:t>
            </a:r>
            <a:endParaRPr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2800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Automate end-to-end ML lifecycle</a:t>
            </a:r>
          </a:p>
          <a:p>
            <a:pPr marL="0" indent="0">
              <a:buNone/>
            </a:pPr>
            <a:r>
              <a:rPr sz="2800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Eliminate manual model selection, feature engineering, </a:t>
            </a:r>
            <a:r>
              <a:rPr sz="2800" dirty="0" err="1">
                <a:solidFill>
                  <a:srgbClr val="00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</a:t>
            </a:r>
            <a:r>
              <a:rPr sz="2800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tuning</a:t>
            </a:r>
          </a:p>
          <a:p>
            <a:pPr marL="0" indent="0">
              <a:buNone/>
            </a:pPr>
            <a:r>
              <a:rPr sz="2800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Deploy easily using </a:t>
            </a:r>
            <a:r>
              <a:rPr sz="2800" dirty="0" err="1">
                <a:solidFill>
                  <a:srgbClr val="00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Watsonx</a:t>
            </a:r>
            <a:r>
              <a:rPr sz="2800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capabilities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Workflow Overview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82" y="1600200"/>
            <a:ext cx="8177118" cy="49355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AutoAI Pipeline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2943"/>
            <a:ext cx="8229600" cy="556777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dirty="0">
                <a:solidFill>
                  <a:srgbClr val="00B050"/>
                </a:solidFill>
              </a:rPr>
              <a:t>• </a:t>
            </a:r>
            <a:r>
              <a:rPr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Automatic feature </a:t>
            </a:r>
            <a:r>
              <a:rPr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r>
              <a:rPr lang="en-US" dirty="0" smtClean="0">
                <a:solidFill>
                  <a:srgbClr val="00B050"/>
                </a:solidFill>
              </a:rPr>
              <a:t>: </a:t>
            </a:r>
            <a:r>
              <a:rPr lang="en-US" sz="31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Handles rows which target values are missing(drop(default) </a:t>
            </a:r>
            <a:r>
              <a:rPr lang="en-US" sz="31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target imputation).</a:t>
            </a:r>
            <a:endParaRPr sz="31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dirty="0">
                <a:solidFill>
                  <a:srgbClr val="00B050"/>
                </a:solidFill>
              </a:rPr>
              <a:t>• </a:t>
            </a:r>
            <a:r>
              <a:rPr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b="1" u="sng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r>
              <a:rPr lang="en-US" dirty="0" smtClean="0">
                <a:solidFill>
                  <a:srgbClr val="00B050"/>
                </a:solidFill>
              </a:rPr>
              <a:t>: </a:t>
            </a:r>
            <a:r>
              <a:rPr lang="en-US" sz="31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second stage is an </a:t>
            </a:r>
            <a:r>
              <a:rPr lang="en-US" sz="31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1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utoAI experiment training is automated model selection.</a:t>
            </a:r>
            <a:endParaRPr sz="31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dirty="0">
                <a:solidFill>
                  <a:srgbClr val="00B050"/>
                </a:solidFill>
              </a:rPr>
              <a:t>• </a:t>
            </a:r>
            <a:r>
              <a:rPr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b="1" u="sng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1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metrics are available for measuring the accuracy of pipelines during training and for scoring data.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00B050"/>
                </a:solidFill>
              </a:rPr>
              <a:t>• </a:t>
            </a:r>
            <a:r>
              <a:rPr lang="en-IN" b="1" u="sng" dirty="0" err="1" smtClean="0">
                <a:solidFill>
                  <a:srgbClr val="006666"/>
                </a:solidFill>
              </a:rPr>
              <a:t>Hyperparameter</a:t>
            </a:r>
            <a:r>
              <a:rPr lang="en-IN" b="1" u="sng" dirty="0" smtClean="0">
                <a:solidFill>
                  <a:srgbClr val="006666"/>
                </a:solidFill>
              </a:rPr>
              <a:t> optimization</a:t>
            </a:r>
            <a:r>
              <a:rPr lang="en-IN" dirty="0" smtClean="0">
                <a:solidFill>
                  <a:srgbClr val="00B050"/>
                </a:solidFill>
              </a:rPr>
              <a:t>: </a:t>
            </a:r>
            <a:r>
              <a:rPr lang="en-IN" sz="31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</a:t>
            </a:r>
            <a:r>
              <a:rPr lang="en-IN" sz="3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optimization refines the best performing models. AutoAI uses a novel </a:t>
            </a:r>
            <a:r>
              <a:rPr lang="en-IN" sz="31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</a:t>
            </a:r>
            <a:r>
              <a:rPr lang="en-IN" sz="3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optimization algorithm for certain function evaluations, such as model training and scoring, that are typical in machine learning</a:t>
            </a:r>
            <a:r>
              <a:rPr lang="en-IN" sz="31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6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dirty="0" smtClean="0">
                <a:solidFill>
                  <a:srgbClr val="00B050"/>
                </a:solidFill>
              </a:rPr>
              <a:t>• </a:t>
            </a:r>
            <a:r>
              <a:rPr b="1" u="sng" dirty="0" err="1" smtClean="0">
                <a:solidFill>
                  <a:srgbClr val="7030A0"/>
                </a:solidFill>
              </a:rPr>
              <a:t>Explainability</a:t>
            </a:r>
            <a:r>
              <a:rPr lang="en-US" dirty="0" smtClean="0">
                <a:solidFill>
                  <a:srgbClr val="00B050"/>
                </a:solidFill>
              </a:rPr>
              <a:t>: </a:t>
            </a:r>
            <a:r>
              <a:rPr lang="en-US" sz="31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the explanation is explained on the next slide</a:t>
            </a:r>
            <a:r>
              <a:rPr lang="en-US" sz="2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6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9" t="-226" r="169" b="-452"/>
          <a:stretch/>
        </p:blipFill>
        <p:spPr>
          <a:xfrm>
            <a:off x="0" y="-46494"/>
            <a:ext cx="9144001" cy="690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60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417</Words>
  <Application>Microsoft Office PowerPoint</Application>
  <PresentationFormat>On-screen Show (4:3)</PresentationFormat>
  <Paragraphs>51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Sora Light</vt:lpstr>
      <vt:lpstr>Sora Semi Bold</vt:lpstr>
      <vt:lpstr>Times New Roman</vt:lpstr>
      <vt:lpstr>Office Theme</vt:lpstr>
      <vt:lpstr>1_Office Theme</vt:lpstr>
      <vt:lpstr>PowerPoint Presentation</vt:lpstr>
      <vt:lpstr>Introduction</vt:lpstr>
      <vt:lpstr>PowerPoint Presentation</vt:lpstr>
      <vt:lpstr>Problem Statement</vt:lpstr>
      <vt:lpstr>Proposed Solution</vt:lpstr>
      <vt:lpstr>Objective of the Project</vt:lpstr>
      <vt:lpstr>Project Workflow Overview</vt:lpstr>
      <vt:lpstr>AutoAI Pipeline Details</vt:lpstr>
      <vt:lpstr>PowerPoint Presentation</vt:lpstr>
      <vt:lpstr>AutoAI Working 1. Show  relationship map choosing the best path</vt:lpstr>
      <vt:lpstr>2. Progress of Pipeline Map</vt:lpstr>
      <vt:lpstr>3. Relationship map choose the best path</vt:lpstr>
      <vt:lpstr> 4. AutoAI’s top 2 selected algorithms (LGBM Classifier and Random Forest Classifier)  </vt:lpstr>
      <vt:lpstr>5. Final Choose of the pipeline </vt:lpstr>
      <vt:lpstr>Tools &amp; Technologies Used</vt:lpstr>
      <vt:lpstr>PowerPoint Presentation</vt:lpstr>
      <vt:lpstr>Future Scope</vt:lpstr>
      <vt:lpstr>Conclusion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AutoAI Building Using Watsonx Studio</dc:title>
  <dc:subject/>
  <dc:creator/>
  <cp:keywords/>
  <dc:description>generated using python-pptx</dc:description>
  <cp:lastModifiedBy>Rajat tyagi</cp:lastModifiedBy>
  <cp:revision>16</cp:revision>
  <dcterms:created xsi:type="dcterms:W3CDTF">2013-01-27T09:14:16Z</dcterms:created>
  <dcterms:modified xsi:type="dcterms:W3CDTF">2025-07-11T08:29:10Z</dcterms:modified>
  <cp:category/>
</cp:coreProperties>
</file>