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27"/>
  </p:notesMasterIdLst>
  <p:sldIdLst>
    <p:sldId id="299" r:id="rId2"/>
    <p:sldId id="305" r:id="rId3"/>
    <p:sldId id="321" r:id="rId4"/>
    <p:sldId id="307" r:id="rId5"/>
    <p:sldId id="308" r:id="rId6"/>
    <p:sldId id="322" r:id="rId7"/>
    <p:sldId id="309" r:id="rId8"/>
    <p:sldId id="347" r:id="rId9"/>
    <p:sldId id="333" r:id="rId10"/>
    <p:sldId id="334" r:id="rId11"/>
    <p:sldId id="344" r:id="rId12"/>
    <p:sldId id="335" r:id="rId13"/>
    <p:sldId id="336" r:id="rId14"/>
    <p:sldId id="337" r:id="rId15"/>
    <p:sldId id="339" r:id="rId16"/>
    <p:sldId id="348" r:id="rId17"/>
    <p:sldId id="340" r:id="rId18"/>
    <p:sldId id="338" r:id="rId19"/>
    <p:sldId id="323" r:id="rId20"/>
    <p:sldId id="324" r:id="rId21"/>
    <p:sldId id="345" r:id="rId22"/>
    <p:sldId id="326" r:id="rId23"/>
    <p:sldId id="349" r:id="rId24"/>
    <p:sldId id="331" r:id="rId25"/>
    <p:sldId id="34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61699-7AFA-40E2-9641-8DABFA25DABB}" v="60" dt="2023-05-18T14:46:59.082"/>
    <p1510:client id="{B10499AD-7688-F54E-887B-64BE727A5266}" v="375" dt="2023-05-18T09:29:35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650"/>
  </p:normalViewPr>
  <p:slideViewPr>
    <p:cSldViewPr snapToGrid="0">
      <p:cViewPr varScale="1">
        <p:scale>
          <a:sx n="120" d="100"/>
          <a:sy n="120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D9771-F3C1-4AA1-9AC4-64C82EE0BF28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BB509-0701-4AA2-B0F1-30A47287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Deerwalk Sifal 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360B12F4-FD84-44E8-8492-0430FF2BCDBB}" type="datetime1">
              <a:rPr lang="en-US" smtClean="0">
                <a:solidFill>
                  <a:prstClr val="black"/>
                </a:solidFill>
              </a:rPr>
              <a:t>5/24/23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6488" y="127952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martArt Placeholder 9"/>
          <p:cNvSpPr>
            <a:spLocks noGrp="1"/>
          </p:cNvSpPr>
          <p:nvPr>
            <p:ph type="dgm" sz="quarter" idx="13"/>
          </p:nvPr>
        </p:nvSpPr>
        <p:spPr>
          <a:xfrm>
            <a:off x="1449388" y="3400425"/>
            <a:ext cx="9218612" cy="201613"/>
          </a:xfrm>
        </p:spPr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>
            <a:stCxn id="10" idx="1"/>
          </p:cNvCxnSpPr>
          <p:nvPr userDrawn="1"/>
        </p:nvCxnSpPr>
        <p:spPr>
          <a:xfrm>
            <a:off x="1449388" y="3501232"/>
            <a:ext cx="9307655" cy="87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0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03F276DC-469C-4494-8A00-4983D8193353}" type="datetime1">
              <a:rPr lang="en-US" smtClean="0">
                <a:solidFill>
                  <a:prstClr val="black"/>
                </a:solidFill>
              </a:rPr>
              <a:t>5/24/23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3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Thankyou.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CFFDD023-BE08-4A78-9571-B1B2F456BCCA}" type="datetime1">
              <a:rPr lang="en-US" smtClean="0">
                <a:solidFill>
                  <a:prstClr val="black"/>
                </a:solidFill>
              </a:rPr>
              <a:t>5/24/23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B58-4066-4BA9-A81C-4C27A3275670}" type="datetime1">
              <a:rPr lang="en-US" smtClean="0">
                <a:solidFill>
                  <a:prstClr val="black"/>
                </a:solidFill>
              </a:rPr>
              <a:t>5/24/23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4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F15FC5FB-140F-4A91-BB13-19B2132B4AEE}" type="datetime1">
              <a:rPr lang="en-US" smtClean="0">
                <a:solidFill>
                  <a:prstClr val="black"/>
                </a:solidFill>
              </a:rPr>
              <a:t>5/24/23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" name="Picture 2" descr="Deerwalk DWIT College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84" y="6176963"/>
            <a:ext cx="1395115" cy="6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8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39793" y="1122363"/>
            <a:ext cx="10112415" cy="2387600"/>
          </a:xfrm>
        </p:spPr>
        <p:txBody>
          <a:bodyPr>
            <a:normAutofit/>
          </a:bodyPr>
          <a:lstStyle/>
          <a:p>
            <a:r>
              <a:rPr lang="en-US" sz="3550" dirty="0">
                <a:solidFill>
                  <a:srgbClr val="00B0F0"/>
                </a:solidFill>
              </a:rPr>
              <a:t>Temperature and Humidity Monitoring Dashboard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323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 </a:t>
            </a:r>
            <a:r>
              <a:rPr lang="en-US" dirty="0" err="1">
                <a:solidFill>
                  <a:srgbClr val="00B0F0"/>
                </a:solidFill>
              </a:rPr>
              <a:t>Prayatna</a:t>
            </a:r>
            <a:r>
              <a:rPr lang="en-US" dirty="0">
                <a:solidFill>
                  <a:srgbClr val="00B0F0"/>
                </a:solidFill>
              </a:rPr>
              <a:t> Mishra</a:t>
            </a:r>
            <a:endParaRPr lang="en-US" dirty="0"/>
          </a:p>
          <a:p>
            <a:r>
              <a:rPr lang="en-US" dirty="0"/>
              <a:t>Progress Report of Project-I – </a:t>
            </a:r>
            <a:r>
              <a:rPr lang="en-GB" altLang="en-US" dirty="0"/>
              <a:t>CAPJ 256 </a:t>
            </a:r>
            <a:r>
              <a:rPr lang="en-US" dirty="0"/>
              <a:t>– Class of 202</a:t>
            </a:r>
            <a:r>
              <a:rPr lang="en-GB" dirty="0"/>
              <a:t>4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7886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Requirement Collection</a:t>
            </a:r>
          </a:p>
          <a:p>
            <a:pPr lvl="1" algn="just"/>
            <a:r>
              <a:rPr lang="en-US" dirty="0"/>
              <a:t>Functional Requirements: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system must continuously track and monitor the temperature and humidity levels in real time.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system must have the capability to send alerts or notifications to users when temperature or humidity levels exceeds specified thresholds.</a:t>
            </a:r>
          </a:p>
          <a:p>
            <a:pPr marL="1371600" lvl="2" indent="-457200" algn="just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492B4C-C8D6-61D5-874A-FF1C8BF5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24698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Requirement Collection</a:t>
            </a:r>
          </a:p>
          <a:p>
            <a:pPr lvl="1" algn="just"/>
            <a:r>
              <a:rPr lang="en-US" dirty="0"/>
              <a:t>Non-Functional Requirements: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system shall be easy to install and configure.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system shall have a low power consumption.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system shall have a user-</a:t>
            </a:r>
            <a:r>
              <a:rPr lang="en-US" dirty="0" err="1"/>
              <a:t>frie</a:t>
            </a:r>
            <a:r>
              <a:rPr lang="en-US"/>
              <a:t>	ndly</a:t>
            </a:r>
            <a:r>
              <a:rPr lang="en-US" dirty="0"/>
              <a:t>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AC3980-A690-0DA9-B4AC-1147B857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09332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Technical Feasibility</a:t>
            </a:r>
          </a:p>
          <a:p>
            <a:pPr lvl="1"/>
            <a:r>
              <a:rPr lang="en-US" sz="2400" dirty="0"/>
              <a:t>The ESP32 Microcontroller recurringly runs a program to retrieve temperature and humidity data and upload it to the Database.</a:t>
            </a:r>
          </a:p>
          <a:p>
            <a:pPr lvl="1"/>
            <a:r>
              <a:rPr lang="en-US" sz="2400" dirty="0"/>
              <a:t>The program uses a Serial Interfacing Package to import data from the DHT11.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dirty="0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696C29-3B8F-B3FB-4660-EEF68347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221524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Operational Feasibility</a:t>
            </a:r>
          </a:p>
          <a:p>
            <a:pPr lvl="1"/>
            <a:r>
              <a:rPr lang="en-US" sz="2400" dirty="0"/>
              <a:t>The Hardware component is install-once-use-forever solution.</a:t>
            </a:r>
          </a:p>
          <a:p>
            <a:pPr lvl="1"/>
            <a:r>
              <a:rPr lang="en-US" sz="2400" dirty="0"/>
              <a:t>It can be placed at one corner of the room.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dirty="0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212173-3943-089C-9556-F165ABFB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202021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Economic Feasibility</a:t>
            </a:r>
          </a:p>
          <a:p>
            <a:pPr lvl="1"/>
            <a:r>
              <a:rPr lang="en-US" sz="2400" dirty="0"/>
              <a:t>All the software components are all open-source.</a:t>
            </a:r>
          </a:p>
          <a:p>
            <a:pPr lvl="1"/>
            <a:r>
              <a:rPr lang="en-US" sz="2400" dirty="0"/>
              <a:t>The hardware components are available for a collective total of around Rs. 1,150 NPR.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dirty="0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62360A-4BCE-CEDD-EA35-0BF961A1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412591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46B357-A4FC-79ED-66FF-173A8FC5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0D6AF-0900-D2E4-AA81-7FB0E179DE7E}"/>
              </a:ext>
            </a:extLst>
          </p:cNvPr>
          <p:cNvSpPr txBox="1"/>
          <p:nvPr/>
        </p:nvSpPr>
        <p:spPr>
          <a:xfrm>
            <a:off x="3382488" y="5861427"/>
            <a:ext cx="542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II: Circuit Diagram for Temperature and Humidity Monitoring Dashboard</a:t>
            </a:r>
          </a:p>
        </p:txBody>
      </p:sp>
      <p:pic>
        <p:nvPicPr>
          <p:cNvPr id="8" name="Picture 7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422DE842-B468-886F-1A78-76BC44893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21" y="1813865"/>
            <a:ext cx="3037758" cy="40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2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46B357-A4FC-79ED-66FF-173A8FC5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Circuit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0D6AF-0900-D2E4-AA81-7FB0E179DE7E}"/>
              </a:ext>
            </a:extLst>
          </p:cNvPr>
          <p:cNvSpPr txBox="1"/>
          <p:nvPr/>
        </p:nvSpPr>
        <p:spPr>
          <a:xfrm>
            <a:off x="3382488" y="5861427"/>
            <a:ext cx="542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II: Circuit Diagram for Temperature and Humidity Monitoring Dashboard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C037EF7-1FBE-C926-54DA-357EBB7CFC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31" t="7683" r="4231" b="13497"/>
          <a:stretch/>
        </p:blipFill>
        <p:spPr>
          <a:xfrm>
            <a:off x="4185138" y="1823934"/>
            <a:ext cx="3821724" cy="39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8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A2E851-E24D-A1DF-AC39-913474D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/>
              <a:t>System Design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43232-EF4D-98FA-57DB-A493F6DAAA57}"/>
              </a:ext>
            </a:extLst>
          </p:cNvPr>
          <p:cNvSpPr txBox="1"/>
          <p:nvPr/>
        </p:nvSpPr>
        <p:spPr>
          <a:xfrm>
            <a:off x="3382488" y="5861427"/>
            <a:ext cx="542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III: Block Diagram for Temperature and Humidity Monitoring Dashboard</a:t>
            </a:r>
          </a:p>
        </p:txBody>
      </p:sp>
      <p:pic>
        <p:nvPicPr>
          <p:cNvPr id="3" name="Picture 2" descr="A circuit board with wires&#10;&#10;Description automatically generated with low confidence">
            <a:extLst>
              <a:ext uri="{FF2B5EF4-FFF2-40B4-BE49-F238E27FC236}">
                <a16:creationId xmlns:a16="http://schemas.microsoft.com/office/drawing/2014/main" id="{786EF2F7-983F-A08F-C7AA-8C781A8A1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7"/>
          <a:stretch/>
        </p:blipFill>
        <p:spPr>
          <a:xfrm>
            <a:off x="3962420" y="1842608"/>
            <a:ext cx="4267159" cy="387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604801-C96A-DCBD-72FE-FB044FE8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60B85-EA9C-092D-D0A1-43AB8B10E512}"/>
              </a:ext>
            </a:extLst>
          </p:cNvPr>
          <p:cNvSpPr txBox="1"/>
          <p:nvPr/>
        </p:nvSpPr>
        <p:spPr>
          <a:xfrm>
            <a:off x="3382488" y="5861427"/>
            <a:ext cx="542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I: Flowchart for Temperature and Humidity Monitoring Dashboard</a:t>
            </a:r>
          </a:p>
        </p:txBody>
      </p:sp>
      <p:pic>
        <p:nvPicPr>
          <p:cNvPr id="6" name="Content Placeholder 5" descr="A picture containing text, screenshot, rectangle, font&#10;&#10;Description automatically generated">
            <a:extLst>
              <a:ext uri="{FF2B5EF4-FFF2-40B4-BE49-F238E27FC236}">
                <a16:creationId xmlns:a16="http://schemas.microsoft.com/office/drawing/2014/main" id="{6E436BE1-2E8E-85AA-334F-61BF9CAA0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70" y="2009001"/>
            <a:ext cx="7351260" cy="3430588"/>
          </a:xfrm>
        </p:spPr>
      </p:pic>
    </p:spTree>
    <p:extLst>
      <p:ext uri="{BB962C8B-B14F-4D97-AF65-F5344CB8AC3E}">
        <p14:creationId xmlns:p14="http://schemas.microsoft.com/office/powerpoint/2010/main" val="314325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2553AE-54F6-9B34-C0FA-888ACAB018DB}"/>
              </a:ext>
            </a:extLst>
          </p:cNvPr>
          <p:cNvSpPr txBox="1">
            <a:spLocks/>
          </p:cNvSpPr>
          <p:nvPr/>
        </p:nvSpPr>
        <p:spPr>
          <a:xfrm>
            <a:off x="838200" y="1152144"/>
            <a:ext cx="10515600" cy="54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Progress Till Now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7B33-D4C5-E550-12DF-5B24FE004CA7}"/>
              </a:ext>
            </a:extLst>
          </p:cNvPr>
          <p:cNvSpPr txBox="1"/>
          <p:nvPr/>
        </p:nvSpPr>
        <p:spPr>
          <a:xfrm>
            <a:off x="838200" y="1962150"/>
            <a:ext cx="10515600" cy="1687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P" sz="2400" dirty="0"/>
              <a:t>Interfaced the Hardware Components together.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P" sz="2400" dirty="0"/>
              <a:t>Established Connection between Hardware and Software.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P" sz="2400" dirty="0"/>
              <a:t>DataBase Setup and Connection with Frontend.</a:t>
            </a:r>
          </a:p>
        </p:txBody>
      </p:sp>
    </p:spTree>
    <p:extLst>
      <p:ext uri="{BB962C8B-B14F-4D97-AF65-F5344CB8AC3E}">
        <p14:creationId xmlns:p14="http://schemas.microsoft.com/office/powerpoint/2010/main" val="21340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Literature Review/Background Study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Tools and Technology</a:t>
            </a:r>
          </a:p>
          <a:p>
            <a:r>
              <a:rPr lang="en-US" dirty="0"/>
              <a:t>Progress Till Now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AB3C5A-2E53-C8A6-47C6-EA7404E1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3135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542B09-E6FC-8187-638A-35603685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D8A46-79E0-C100-5FA0-130102D19C4A}"/>
              </a:ext>
            </a:extLst>
          </p:cNvPr>
          <p:cNvSpPr txBox="1"/>
          <p:nvPr/>
        </p:nvSpPr>
        <p:spPr>
          <a:xfrm>
            <a:off x="3382488" y="6018032"/>
            <a:ext cx="542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IV: Gantt Chart for Temperature and Humidity Monitoring Dashboard</a:t>
            </a:r>
          </a:p>
        </p:txBody>
      </p:sp>
      <p:pic>
        <p:nvPicPr>
          <p:cNvPr id="3" name="Picture 2" descr="A picture containing screenshot, diagram, line, plot&#10;&#10;Description automatically generated">
            <a:extLst>
              <a:ext uri="{FF2B5EF4-FFF2-40B4-BE49-F238E27FC236}">
                <a16:creationId xmlns:a16="http://schemas.microsoft.com/office/drawing/2014/main" id="{D0D11DB3-8C18-29FF-C5D3-4B71FB019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"/>
          <a:stretch/>
        </p:blipFill>
        <p:spPr>
          <a:xfrm>
            <a:off x="3232241" y="1853462"/>
            <a:ext cx="5727518" cy="385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0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B72817-C45C-58F5-E05B-E3447C4F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 Components: ESP32 Microcontroller, DHT11, Breadboard.</a:t>
            </a:r>
          </a:p>
          <a:p>
            <a:r>
              <a:rPr lang="en-US" sz="2400" dirty="0"/>
              <a:t>Backend Code: Arduino Programming Language (A Variation of C/C++).</a:t>
            </a:r>
          </a:p>
          <a:p>
            <a:r>
              <a:rPr lang="en-US" sz="2400" dirty="0"/>
              <a:t>Database Platform: Google Firebase Realtime Database.</a:t>
            </a:r>
          </a:p>
          <a:p>
            <a:r>
              <a:rPr lang="en-US" sz="2400" dirty="0"/>
              <a:t>Frontend Code: Flutter.</a:t>
            </a:r>
          </a:p>
          <a:p>
            <a:r>
              <a:rPr lang="en-US" sz="2400" dirty="0"/>
              <a:t>IDEs/Code Editors: Arduino IDE, Visual Studio Code.</a:t>
            </a:r>
          </a:p>
          <a:p>
            <a:r>
              <a:rPr lang="en-US" sz="2400" dirty="0"/>
              <a:t>Serial Monitor: Open Serial Port Monitor.</a:t>
            </a:r>
          </a:p>
          <a:p>
            <a:r>
              <a:rPr lang="en-US" sz="2400" dirty="0"/>
              <a:t>Diagrams and Charts: Draw.io, </a:t>
            </a:r>
            <a:r>
              <a:rPr lang="en-US" sz="2400" dirty="0" err="1"/>
              <a:t>Monday.com</a:t>
            </a:r>
            <a:r>
              <a:rPr lang="en-US" sz="2400" dirty="0"/>
              <a:t>, Circuit-Diagram.</a:t>
            </a:r>
          </a:p>
          <a:p>
            <a:r>
              <a:rPr lang="en-US" sz="2400" dirty="0"/>
              <a:t>Documentation: Microsoft Word and Microsoft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C13C25-3629-05B0-FA2E-29C61341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6877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Implementation of the system will enhance monitoring capabilities and decision-making.</a:t>
            </a:r>
          </a:p>
          <a:p>
            <a:r>
              <a:rPr lang="en-US" sz="2400" dirty="0"/>
              <a:t>Industries such as agriculture, food storage, pharmaceuticals, and manufacturing will benefit from the system’s real time monitoring of temperature and humidity levels.</a:t>
            </a:r>
          </a:p>
          <a:p>
            <a:r>
              <a:rPr lang="en-US" sz="2400" dirty="0"/>
              <a:t>The proposed system is technically feasible, economically viable and operationally compatible.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29E00B-00CC-4371-4A5F-A7CCBEA7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958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"Microcontrollers Lab," [Online]. Available: https://</a:t>
            </a:r>
            <a:r>
              <a:rPr lang="en-US" sz="2000" b="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microcontrollerslab.com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/esp32-dht11-dht22-web-server/. [Accessed 03 05 2023].</a:t>
            </a:r>
            <a:endParaRPr lang="en-NP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"</a:t>
            </a:r>
            <a:r>
              <a:rPr lang="en-US" sz="2000" b="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TempGenius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," [Online]. Available: https://</a:t>
            </a:r>
            <a:r>
              <a:rPr lang="en-US" sz="2000" b="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www.tempgenius.com</a:t>
            </a: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/. [Accessed 05 04 2023].</a:t>
            </a:r>
            <a:endParaRPr lang="en-NP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29E00B-00CC-4371-4A5F-A7CCBEA7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3813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2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2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BBA0E-8CCA-2776-6ED9-1323474F3CA4}"/>
              </a:ext>
            </a:extLst>
          </p:cNvPr>
          <p:cNvSpPr txBox="1"/>
          <p:nvPr/>
        </p:nvSpPr>
        <p:spPr>
          <a:xfrm>
            <a:off x="838201" y="1825625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Temperature and Humidity Tracking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73823-F62E-755A-81E0-85B102CA99A1}"/>
              </a:ext>
            </a:extLst>
          </p:cNvPr>
          <p:cNvSpPr txBox="1"/>
          <p:nvPr/>
        </p:nvSpPr>
        <p:spPr>
          <a:xfrm>
            <a:off x="838200" y="2348845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Combines Software and Hardware components to monitor the Temperature and Humidity level in real-time within an enclosed environment.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133049-CBFD-38EC-9D78-84FEB5B9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983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167"/>
            <a:ext cx="10515600" cy="4329500"/>
          </a:xfrm>
        </p:spPr>
        <p:txBody>
          <a:bodyPr>
            <a:normAutofit/>
          </a:bodyPr>
          <a:lstStyle/>
          <a:p>
            <a:endParaRPr lang="en-US" sz="2800"/>
          </a:p>
          <a:p>
            <a:pPr marL="0" indent="0">
              <a:buNone/>
            </a:pPr>
            <a:r>
              <a:rPr lang="en-US" sz="280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3BD2E-682D-1BDE-429E-6400E9444834}"/>
              </a:ext>
            </a:extLst>
          </p:cNvPr>
          <p:cNvSpPr txBox="1"/>
          <p:nvPr/>
        </p:nvSpPr>
        <p:spPr>
          <a:xfrm>
            <a:off x="838200" y="185116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Current methods for monitoring temperature and humidity lack accuracy, real-time capabilities, and proactive alerts.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Industries such as agriculture, food storage, pharmaceuticals, and manufacturing require a comprehensive software and hardware solution to continuously monitor and control temperature and humidity, enabling proactive decision-making and optimization while minimizing product spoilage and energy wastage.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B56999-07FB-48C2-DFFB-569D0C98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6769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6557"/>
          </a:xfrm>
        </p:spPr>
        <p:txBody>
          <a:bodyPr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57574-2654-D77E-00B4-DB62042CB25F}"/>
              </a:ext>
            </a:extLst>
          </p:cNvPr>
          <p:cNvSpPr txBox="1"/>
          <p:nvPr/>
        </p:nvSpPr>
        <p:spPr>
          <a:xfrm>
            <a:off x="838200" y="1825624"/>
            <a:ext cx="105156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provide accurate and real-time monitoring of temperature and humidity levels in industries and environments.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enable proactive decision-making and optimization based on the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minimize product spoilage, energy wastage, and risks associated with suboptimal temperature and humidity conditions.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enhance the overall overall quality, safety, and efficiency of the monitored environment.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A1683F-1DE7-69A1-EA85-DEAB32E7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15325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6481"/>
          </a:xfrm>
        </p:spPr>
        <p:txBody>
          <a:bodyPr/>
          <a:lstStyle/>
          <a:p>
            <a:r>
              <a:rPr lang="en-US" sz="2800" dirty="0"/>
              <a:t>What the System Does:</a:t>
            </a:r>
          </a:p>
          <a:p>
            <a:pPr lvl="1"/>
            <a:r>
              <a:rPr lang="en-US" sz="2400" dirty="0"/>
              <a:t>Real-time monitoring of temperature and humidity levels in enclosed environments.</a:t>
            </a:r>
          </a:p>
          <a:p>
            <a:pPr lvl="1"/>
            <a:r>
              <a:rPr lang="en-US" sz="2400" dirty="0"/>
              <a:t>Accurate data collection and visualization.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106D5-C77D-2BC8-6686-1E5BF6096963}"/>
              </a:ext>
            </a:extLst>
          </p:cNvPr>
          <p:cNvSpPr txBox="1">
            <a:spLocks/>
          </p:cNvSpPr>
          <p:nvPr/>
        </p:nvSpPr>
        <p:spPr>
          <a:xfrm>
            <a:off x="838200" y="3692106"/>
            <a:ext cx="10515600" cy="2122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What the System Does Not Do:</a:t>
            </a:r>
          </a:p>
          <a:p>
            <a:pPr lvl="1"/>
            <a:r>
              <a:rPr lang="en-US" sz="2400" dirty="0"/>
              <a:t>Direct control of environment conditions (adjusting temperature and humidity).</a:t>
            </a:r>
          </a:p>
          <a:p>
            <a:pPr lvl="1"/>
            <a:r>
              <a:rPr lang="en-US" sz="2400" dirty="0"/>
              <a:t>Monitoring of other environmental factors beyond temperature and humidity.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5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9BDCE8-ACE7-094E-87CE-AF717FA0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 / Background Study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9CB009-0659-D034-DBCF-FA58CC12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Existing research and studies on the Importance of temperature and humidity control in industries such as agriculture, food storage, pharmaceuticals, and manufacturing.[1]</a:t>
            </a:r>
          </a:p>
          <a:p>
            <a:r>
              <a:rPr lang="en-US" sz="2400" dirty="0"/>
              <a:t>Evaluation of the limitations and drawbacks of manual monitoring and control systems.[2]</a:t>
            </a:r>
          </a:p>
          <a:p>
            <a:r>
              <a:rPr lang="en-US" sz="2400" dirty="0"/>
              <a:t>Review of software and hardware solutions available in the market for real-time monitoring.</a:t>
            </a:r>
          </a:p>
        </p:txBody>
      </p:sp>
    </p:spTree>
    <p:extLst>
      <p:ext uri="{BB962C8B-B14F-4D97-AF65-F5344CB8AC3E}">
        <p14:creationId xmlns:p14="http://schemas.microsoft.com/office/powerpoint/2010/main" val="49252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2553AE-54F6-9B34-C0FA-888ACAB018DB}"/>
              </a:ext>
            </a:extLst>
          </p:cNvPr>
          <p:cNvSpPr txBox="1">
            <a:spLocks/>
          </p:cNvSpPr>
          <p:nvPr/>
        </p:nvSpPr>
        <p:spPr>
          <a:xfrm>
            <a:off x="838200" y="1152144"/>
            <a:ext cx="10515600" cy="54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4089F-74E3-7E6A-21CF-E9461D0E3D09}"/>
              </a:ext>
            </a:extLst>
          </p:cNvPr>
          <p:cNvSpPr txBox="1"/>
          <p:nvPr/>
        </p:nvSpPr>
        <p:spPr>
          <a:xfrm>
            <a:off x="838200" y="1962150"/>
            <a:ext cx="10515600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P" sz="3200" dirty="0"/>
              <a:t>Waterfall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2400" dirty="0"/>
              <a:t>As requirements were clear from the initial stages.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2400" dirty="0"/>
              <a:t>Well defined and structred.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P" sz="2400" dirty="0"/>
              <a:t>Appropriate method for project that focuses on documentation. </a:t>
            </a:r>
          </a:p>
        </p:txBody>
      </p:sp>
    </p:spTree>
    <p:extLst>
      <p:ext uri="{BB962C8B-B14F-4D97-AF65-F5344CB8AC3E}">
        <p14:creationId xmlns:p14="http://schemas.microsoft.com/office/powerpoint/2010/main" val="207355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Study of Existing Systems</a:t>
            </a:r>
          </a:p>
          <a:p>
            <a:pPr lvl="1" algn="just"/>
            <a:r>
              <a:rPr lang="en-US" sz="2400" dirty="0"/>
              <a:t>There are currently no budget options that compete with the “Temperature and Humidity Monitoring Dashboard”</a:t>
            </a:r>
          </a:p>
          <a:p>
            <a:pPr lvl="1" algn="just"/>
            <a:r>
              <a:rPr lang="en-US" sz="2400" dirty="0" err="1"/>
              <a:t>SensorPush</a:t>
            </a:r>
            <a:r>
              <a:rPr lang="en-US" sz="2400" dirty="0"/>
              <a:t> has a competing solution, but it costs a total of $70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663263-C15C-D628-1864-B1B19BFA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144"/>
            <a:ext cx="10515600" cy="542063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5852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835</Words>
  <Application>Microsoft Macintosh PowerPoint</Application>
  <PresentationFormat>Widescreen</PresentationFormat>
  <Paragraphs>132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Temperature and Humidity Monitoring Dashboard</vt:lpstr>
      <vt:lpstr>Outline</vt:lpstr>
      <vt:lpstr>Introduction</vt:lpstr>
      <vt:lpstr>Problem Statement</vt:lpstr>
      <vt:lpstr>Objective</vt:lpstr>
      <vt:lpstr>Scope</vt:lpstr>
      <vt:lpstr>Literature Review / Background Study</vt:lpstr>
      <vt:lpstr>PowerPoint Presentation</vt:lpstr>
      <vt:lpstr>Requirement Identification</vt:lpstr>
      <vt:lpstr>Requirement Identification</vt:lpstr>
      <vt:lpstr>Requirement Identification</vt:lpstr>
      <vt:lpstr>Feasibility Study</vt:lpstr>
      <vt:lpstr>Feasibility Study</vt:lpstr>
      <vt:lpstr>Feasibility Study</vt:lpstr>
      <vt:lpstr>Flowchart</vt:lpstr>
      <vt:lpstr>Circuit Design</vt:lpstr>
      <vt:lpstr>System Design</vt:lpstr>
      <vt:lpstr>System Design</vt:lpstr>
      <vt:lpstr>PowerPoint Presentation</vt:lpstr>
      <vt:lpstr>Gantt Chart</vt:lpstr>
      <vt:lpstr>Tools and Technologies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</dc:title>
  <dc:creator>rlamsal</dc:creator>
  <cp:lastModifiedBy>bipashree.aryal</cp:lastModifiedBy>
  <cp:revision>9</cp:revision>
  <dcterms:created xsi:type="dcterms:W3CDTF">2016-10-18T09:29:19Z</dcterms:created>
  <dcterms:modified xsi:type="dcterms:W3CDTF">2023-05-24T06:59:30Z</dcterms:modified>
</cp:coreProperties>
</file>