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
  </p:notesMasterIdLst>
  <p:handoutMasterIdLst>
    <p:handoutMasterId r:id="rId33"/>
  </p:handoutMasterIdLst>
  <p:sldIdLst>
    <p:sldId id="256" r:id="rId3"/>
    <p:sldId id="257" r:id="rId5"/>
    <p:sldId id="261" r:id="rId6"/>
    <p:sldId id="279" r:id="rId7"/>
    <p:sldId id="307" r:id="rId8"/>
    <p:sldId id="277" r:id="rId9"/>
    <p:sldId id="430" r:id="rId10"/>
    <p:sldId id="431" r:id="rId11"/>
    <p:sldId id="267" r:id="rId12"/>
    <p:sldId id="345" r:id="rId13"/>
    <p:sldId id="319" r:id="rId14"/>
    <p:sldId id="314" r:id="rId15"/>
    <p:sldId id="325" r:id="rId16"/>
    <p:sldId id="285" r:id="rId17"/>
    <p:sldId id="460" r:id="rId18"/>
    <p:sldId id="461" r:id="rId19"/>
    <p:sldId id="462" r:id="rId20"/>
    <p:sldId id="463" r:id="rId21"/>
    <p:sldId id="464" r:id="rId22"/>
    <p:sldId id="465" r:id="rId23"/>
    <p:sldId id="466" r:id="rId24"/>
    <p:sldId id="467" r:id="rId25"/>
    <p:sldId id="468" r:id="rId26"/>
    <p:sldId id="469" r:id="rId27"/>
    <p:sldId id="470" r:id="rId28"/>
    <p:sldId id="471" r:id="rId29"/>
    <p:sldId id="475" r:id="rId30"/>
    <p:sldId id="473" r:id="rId31"/>
    <p:sldId id="476" r:id="rId32"/>
  </p:sldIdLst>
  <p:sldSz cx="1219835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858" y="-102"/>
      </p:cViewPr>
      <p:guideLst>
        <p:guide orient="horz" pos="2066"/>
        <p:guide pos="384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EF3725-0D92-49D9-88BD-0A725DCC5ECA}"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2BA8C6-1B8B-494C-881B-33C94A7D207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534892-2594-4348-9B59-391C3F1BE7C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D031C7-A97A-4B3D-B11F-B8701A7D071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D031C7-A97A-4B3D-B11F-B8701A7D071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D031C7-A97A-4B3D-B11F-B8701A7D071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首页">
    <p:spTree>
      <p:nvGrpSpPr>
        <p:cNvPr id="1" name=""/>
        <p:cNvGrpSpPr/>
        <p:nvPr/>
      </p:nvGrpSpPr>
      <p:grpSpPr>
        <a:xfrm>
          <a:off x="0" y="0"/>
          <a:ext cx="0" cy="0"/>
          <a:chOff x="0" y="0"/>
          <a:chExt cx="0" cy="0"/>
        </a:xfrm>
      </p:grpSpPr>
      <p:sp>
        <p:nvSpPr>
          <p:cNvPr id="14" name="矩形 13"/>
          <p:cNvSpPr/>
          <p:nvPr userDrawn="1"/>
        </p:nvSpPr>
        <p:spPr>
          <a:xfrm>
            <a:off x="135356" y="2132856"/>
            <a:ext cx="12062994" cy="1832100"/>
          </a:xfrm>
          <a:prstGeom prst="rect">
            <a:avLst/>
          </a:prstGeom>
          <a:solidFill>
            <a:srgbClr val="0066F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矩形 1"/>
          <p:cNvSpPr/>
          <p:nvPr userDrawn="1"/>
        </p:nvSpPr>
        <p:spPr>
          <a:xfrm>
            <a:off x="-1" y="0"/>
            <a:ext cx="2967853" cy="6858000"/>
          </a:xfrm>
          <a:prstGeom prst="rect">
            <a:avLst/>
          </a:prstGeom>
          <a:solidFill>
            <a:srgbClr val="E6E6E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66FF"/>
              </a:solidFill>
            </a:endParaRPr>
          </a:p>
        </p:txBody>
      </p:sp>
      <p:pic>
        <p:nvPicPr>
          <p:cNvPr id="10" name="Picture 3" descr="logo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39335" y="1039395"/>
            <a:ext cx="864096" cy="59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userDrawn="1"/>
        </p:nvSpPr>
        <p:spPr>
          <a:xfrm>
            <a:off x="7107287" y="954623"/>
            <a:ext cx="5616624" cy="769441"/>
          </a:xfrm>
          <a:prstGeom prst="rect">
            <a:avLst/>
          </a:prstGeom>
          <a:noFill/>
        </p:spPr>
        <p:txBody>
          <a:bodyPr wrap="square" lIns="91440" tIns="45720" rIns="91440" bIns="45720">
            <a:spAutoFit/>
          </a:bodyPr>
          <a:lstStyle/>
          <a:p>
            <a:pPr algn="ctr"/>
            <a:r>
              <a:rPr lang="en-US" altLang="zh-CN"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Ebrima" panose="02000000000000000000" pitchFamily="2" charset="0"/>
                <a:ea typeface="Ebrima" panose="02000000000000000000" pitchFamily="2" charset="0"/>
                <a:cs typeface="Ebrima" panose="02000000000000000000" pitchFamily="2" charset="0"/>
              </a:rPr>
              <a:t>kingdom</a:t>
            </a:r>
            <a:endParaRPr lang="zh-CN" alt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Ebrima" panose="02000000000000000000" pitchFamily="2" charset="0"/>
              <a:cs typeface="Ebrima" panose="02000000000000000000" pitchFamily="2" charset="0"/>
            </a:endParaRPr>
          </a:p>
        </p:txBody>
      </p:sp>
      <p:sp>
        <p:nvSpPr>
          <p:cNvPr id="24" name="矩形 23"/>
          <p:cNvSpPr/>
          <p:nvPr userDrawn="1"/>
        </p:nvSpPr>
        <p:spPr>
          <a:xfrm>
            <a:off x="4567263" y="2505670"/>
            <a:ext cx="3583033" cy="1107996"/>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zh-CN" altLang="en-US" sz="6600" b="1" cap="none" spc="0" dirty="0" smtClean="0">
                <a:ln w="50800"/>
                <a:solidFill>
                  <a:schemeClr val="bg1">
                    <a:shade val="50000"/>
                  </a:schemeClr>
                </a:solidFill>
                <a:effectLst/>
              </a:rPr>
              <a:t>转正论文</a:t>
            </a:r>
            <a:endParaRPr lang="zh-CN" altLang="en-US" sz="6600" b="1" cap="none" spc="0" dirty="0">
              <a:ln w="50800"/>
              <a:solidFill>
                <a:schemeClr val="bg1">
                  <a:shade val="50000"/>
                </a:schemeClr>
              </a:solidFill>
              <a:effectLst/>
            </a:endParaRPr>
          </a:p>
        </p:txBody>
      </p:sp>
      <p:pic>
        <p:nvPicPr>
          <p:cNvPr id="1027" name="图片 1" descr="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CBB71DF1@A585241(02-18-17-51-00).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949879"/>
            <a:ext cx="2967852" cy="1908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G:\ppt模板\素材\ppt宝藏_www.pptbz.com_乘风破浪\ppt宝藏_www.pptbz.com_乘风破浪\乘风破浪\263-3301.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692019"/>
            <a:ext cx="2967851" cy="16649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ppt模板\素材\ppt宝藏_www.pptbz.com_干杯庆祝图片素材\ppt宝藏_www.pptbz.com_干杯庆祝图片素材\86AD58FD11E0D700AE0AAF5F790A1E3A.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4360" y="3356992"/>
            <a:ext cx="2997063" cy="177917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F:\360云盘\02-个人资料\！PPT图片及版面资源\06-PPT精选插图\03-人物\20120208165810751075.jp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0" y="-60318"/>
            <a:ext cx="2989357" cy="1800200"/>
          </a:xfrm>
          <a:prstGeom prst="rect">
            <a:avLst/>
          </a:prstGeom>
          <a:solidFill>
            <a:schemeClr val="bg1"/>
          </a:solidFill>
          <a:ln w="12700">
            <a:solidFill>
              <a:schemeClr val="tx1">
                <a:lumMod val="50000"/>
                <a:lumOff val="50000"/>
              </a:schemeClr>
            </a:solidFill>
            <a:prstDash val="dash"/>
          </a:ln>
        </p:spPr>
      </p:pic>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2_自定义版式">
    <p:spTree>
      <p:nvGrpSpPr>
        <p:cNvPr id="1" name=""/>
        <p:cNvGrpSpPr/>
        <p:nvPr/>
      </p:nvGrpSpPr>
      <p:grpSpPr>
        <a:xfrm>
          <a:off x="0" y="0"/>
          <a:ext cx="0" cy="0"/>
          <a:chOff x="0" y="0"/>
          <a:chExt cx="0" cy="0"/>
        </a:xfrm>
      </p:grpSpPr>
      <p:sp>
        <p:nvSpPr>
          <p:cNvPr id="51" name="矩形 50"/>
          <p:cNvSpPr/>
          <p:nvPr userDrawn="1"/>
        </p:nvSpPr>
        <p:spPr>
          <a:xfrm>
            <a:off x="-1625" y="170112"/>
            <a:ext cx="121999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2" name="直接连接符 51"/>
          <p:cNvCxnSpPr/>
          <p:nvPr userDrawn="1"/>
        </p:nvCxnSpPr>
        <p:spPr bwMode="auto">
          <a:xfrm>
            <a:off x="946176" y="2527275"/>
            <a:ext cx="0" cy="4330725"/>
          </a:xfrm>
          <a:prstGeom prst="lin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3" name="直接连接符 52"/>
          <p:cNvCxnSpPr/>
          <p:nvPr userDrawn="1"/>
        </p:nvCxnSpPr>
        <p:spPr bwMode="auto">
          <a:xfrm flipH="1">
            <a:off x="0" y="2339950"/>
            <a:ext cx="758851" cy="0"/>
          </a:xfrm>
          <a:prstGeom prst="lin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直接连接符 53"/>
          <p:cNvCxnSpPr/>
          <p:nvPr userDrawn="1"/>
        </p:nvCxnSpPr>
        <p:spPr bwMode="auto">
          <a:xfrm>
            <a:off x="946176" y="0"/>
            <a:ext cx="0" cy="2151038"/>
          </a:xfrm>
          <a:prstGeom prst="lin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6" name="直接连接符 55"/>
          <p:cNvCxnSpPr/>
          <p:nvPr userDrawn="1"/>
        </p:nvCxnSpPr>
        <p:spPr bwMode="auto">
          <a:xfrm flipH="1">
            <a:off x="1135089" y="2339950"/>
            <a:ext cx="6476254" cy="0"/>
          </a:xfrm>
          <a:prstGeom prst="lin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直接连接符 57"/>
          <p:cNvCxnSpPr/>
          <p:nvPr userDrawn="1"/>
        </p:nvCxnSpPr>
        <p:spPr bwMode="auto">
          <a:xfrm flipH="1">
            <a:off x="10851703" y="2339950"/>
            <a:ext cx="1346648" cy="0"/>
          </a:xfrm>
          <a:prstGeom prst="lin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59" name="组合 58"/>
          <p:cNvGrpSpPr/>
          <p:nvPr userDrawn="1"/>
        </p:nvGrpSpPr>
        <p:grpSpPr>
          <a:xfrm>
            <a:off x="759726" y="2151586"/>
            <a:ext cx="376724" cy="376728"/>
            <a:chOff x="759726" y="2151586"/>
            <a:chExt cx="376724" cy="376728"/>
          </a:xfrm>
        </p:grpSpPr>
        <p:sp>
          <p:nvSpPr>
            <p:cNvPr id="60" name="L 形 59"/>
            <p:cNvSpPr/>
            <p:nvPr userDrawn="1"/>
          </p:nvSpPr>
          <p:spPr>
            <a:xfrm>
              <a:off x="759726" y="2391514"/>
              <a:ext cx="136800" cy="136800"/>
            </a:xfrm>
            <a:prstGeom prst="corner">
              <a:avLst>
                <a:gd name="adj1" fmla="val 37486"/>
                <a:gd name="adj2" fmla="val 39273"/>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L 形 60"/>
            <p:cNvSpPr/>
            <p:nvPr userDrawn="1"/>
          </p:nvSpPr>
          <p:spPr>
            <a:xfrm flipH="1">
              <a:off x="999650" y="2391514"/>
              <a:ext cx="136800" cy="136800"/>
            </a:xfrm>
            <a:prstGeom prst="corner">
              <a:avLst>
                <a:gd name="adj1" fmla="val 37486"/>
                <a:gd name="adj2" fmla="val 39273"/>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L 形 61"/>
            <p:cNvSpPr/>
            <p:nvPr userDrawn="1"/>
          </p:nvSpPr>
          <p:spPr>
            <a:xfrm flipH="1" flipV="1">
              <a:off x="999650" y="2151586"/>
              <a:ext cx="136800" cy="136800"/>
            </a:xfrm>
            <a:prstGeom prst="corner">
              <a:avLst>
                <a:gd name="adj1" fmla="val 37486"/>
                <a:gd name="adj2" fmla="val 39273"/>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L 形 62"/>
            <p:cNvSpPr/>
            <p:nvPr userDrawn="1"/>
          </p:nvSpPr>
          <p:spPr>
            <a:xfrm flipV="1">
              <a:off x="759726" y="2151586"/>
              <a:ext cx="136800" cy="136800"/>
            </a:xfrm>
            <a:prstGeom prst="corner">
              <a:avLst>
                <a:gd name="adj1" fmla="val 37486"/>
                <a:gd name="adj2" fmla="val 39273"/>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0" name="直接连接符 79"/>
            <p:cNvCxnSpPr/>
            <p:nvPr userDrawn="1"/>
          </p:nvCxnSpPr>
          <p:spPr bwMode="auto">
            <a:xfrm flipH="1">
              <a:off x="885839" y="2339950"/>
              <a:ext cx="122400" cy="0"/>
            </a:xfrm>
            <a:prstGeom prst="lin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1" name="直接连接符 80"/>
            <p:cNvCxnSpPr/>
            <p:nvPr userDrawn="1"/>
          </p:nvCxnSpPr>
          <p:spPr bwMode="auto">
            <a:xfrm>
              <a:off x="946176" y="2278750"/>
              <a:ext cx="0" cy="122400"/>
            </a:xfrm>
            <a:prstGeom prst="lin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72" name="直接连接符 71"/>
          <p:cNvCxnSpPr/>
          <p:nvPr userDrawn="1"/>
        </p:nvCxnSpPr>
        <p:spPr>
          <a:xfrm>
            <a:off x="11175632"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userDrawn="1"/>
        </p:nvCxnSpPr>
        <p:spPr>
          <a:xfrm>
            <a:off x="11759872" y="559197"/>
            <a:ext cx="438478"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6" name="TextBox 15"/>
          <p:cNvSpPr txBox="1"/>
          <p:nvPr userDrawn="1"/>
        </p:nvSpPr>
        <p:spPr>
          <a:xfrm>
            <a:off x="11123275" y="170667"/>
            <a:ext cx="792088" cy="369332"/>
          </a:xfrm>
          <a:prstGeom prst="rect">
            <a:avLst/>
          </a:prstGeom>
          <a:noFill/>
        </p:spPr>
        <p:txBody>
          <a:bodyPr wrap="square" rtlCol="0">
            <a:spAutoFit/>
          </a:bodyPr>
          <a:lstStyle/>
          <a:p>
            <a:pPr algn="ctr"/>
            <a:fld id="{2EEF1883-7A0E-4F66-9932-E581691AD397}"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8" name="TextBox 77"/>
          <p:cNvSpPr txBox="1"/>
          <p:nvPr userDrawn="1"/>
        </p:nvSpPr>
        <p:spPr>
          <a:xfrm>
            <a:off x="10143089" y="170112"/>
            <a:ext cx="415498"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椭圆 20"/>
          <p:cNvSpPr/>
          <p:nvPr userDrawn="1"/>
        </p:nvSpPr>
        <p:spPr>
          <a:xfrm>
            <a:off x="7734323" y="908720"/>
            <a:ext cx="3045372" cy="2857537"/>
          </a:xfrm>
          <a:prstGeom prst="ellipse">
            <a:avLst/>
          </a:prstGeom>
          <a:noFill/>
          <a:ln w="57150">
            <a:solidFill>
              <a:srgbClr val="3B79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userDrawn="1"/>
        </p:nvSpPr>
        <p:spPr>
          <a:xfrm>
            <a:off x="8259415" y="1837273"/>
            <a:ext cx="2155156" cy="1015663"/>
          </a:xfrm>
          <a:prstGeom prst="rect">
            <a:avLst/>
          </a:prstGeom>
          <a:noFill/>
        </p:spPr>
        <p:txBody>
          <a:bodyPr wrap="square" rtlCol="0">
            <a:spAutoFit/>
          </a:bodyPr>
          <a:lstStyle/>
          <a:p>
            <a:r>
              <a:rPr lang="zh-CN" altLang="en-US" sz="6000" b="1" dirty="0" smtClean="0"/>
              <a:t>目  录</a:t>
            </a:r>
            <a:endParaRPr lang="zh-CN" altLang="en-US" sz="6000" b="1" dirty="0"/>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4559" y="454331"/>
            <a:ext cx="2352675"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7.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42" name="矩形 41"/>
          <p:cNvSpPr/>
          <p:nvPr/>
        </p:nvSpPr>
        <p:spPr>
          <a:xfrm>
            <a:off x="0" y="0"/>
            <a:ext cx="12198350" cy="822592"/>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endParaRPr>
          </a:p>
        </p:txBody>
      </p:sp>
      <p:cxnSp>
        <p:nvCxnSpPr>
          <p:cNvPr id="15" name="直接连接符 14"/>
          <p:cNvCxnSpPr/>
          <p:nvPr/>
        </p:nvCxnSpPr>
        <p:spPr>
          <a:xfrm>
            <a:off x="1159453" y="314347"/>
            <a:ext cx="0" cy="26193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0851972" y="314346"/>
            <a:ext cx="1093995" cy="369332"/>
          </a:xfrm>
          <a:prstGeom prst="rect">
            <a:avLst/>
          </a:prstGeom>
        </p:spPr>
        <p:txBody>
          <a:bodyPr/>
          <a:lstStyle/>
          <a:p>
            <a:pPr algn="ctr">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fld>
            <a:r>
              <a:rPr lang="zh-CN" altLang="en-US" sz="1600" dirty="0">
                <a:solidFill>
                  <a:schemeClr val="tx1">
                    <a:lumMod val="75000"/>
                    <a:lumOff val="25000"/>
                  </a:schemeClr>
                </a:solidFill>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页</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6" name="图片 15" descr="说明: __0@Foxmail"/>
          <p:cNvPicPr/>
          <p:nvPr/>
        </p:nvPicPr>
        <p:blipFill>
          <a:blip r:embed="rId15">
            <a:extLst>
              <a:ext uri="{28A0092B-C50C-407E-A947-70E740481C1C}">
                <a14:useLocalDpi xmlns:a14="http://schemas.microsoft.com/office/drawing/2010/main" val="0"/>
              </a:ext>
            </a:extLst>
          </a:blip>
          <a:srcRect/>
          <a:stretch>
            <a:fillRect/>
          </a:stretch>
        </p:blipFill>
        <p:spPr bwMode="auto">
          <a:xfrm>
            <a:off x="290103" y="281730"/>
            <a:ext cx="2352688" cy="401947"/>
          </a:xfrm>
          <a:prstGeom prst="rect">
            <a:avLst/>
          </a:prstGeom>
          <a:noFill/>
        </p:spPr>
      </p:pic>
      <p:sp>
        <p:nvSpPr>
          <p:cNvPr id="21" name="矩形 20"/>
          <p:cNvSpPr/>
          <p:nvPr/>
        </p:nvSpPr>
        <p:spPr>
          <a:xfrm>
            <a:off x="122511" y="938557"/>
            <a:ext cx="11785736" cy="396000"/>
          </a:xfrm>
          <a:prstGeom prst="rect">
            <a:avLst/>
          </a:prstGeom>
          <a:solidFill>
            <a:srgbClr val="0066F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矩形 23"/>
          <p:cNvSpPr/>
          <p:nvPr/>
        </p:nvSpPr>
        <p:spPr>
          <a:xfrm>
            <a:off x="122511" y="1295049"/>
            <a:ext cx="11785736" cy="45719"/>
          </a:xfrm>
          <a:prstGeom prst="rect">
            <a:avLst/>
          </a:prstGeom>
          <a:solidFill>
            <a:srgbClr val="0066F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25"/>
          <p:cNvSpPr/>
          <p:nvPr/>
        </p:nvSpPr>
        <p:spPr>
          <a:xfrm>
            <a:off x="122511" y="892838"/>
            <a:ext cx="11785736" cy="45719"/>
          </a:xfrm>
          <a:prstGeom prst="rect">
            <a:avLst/>
          </a:prstGeom>
          <a:solidFill>
            <a:srgbClr val="0066F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6"/>
          <p:cNvSpPr txBox="1"/>
          <p:nvPr/>
        </p:nvSpPr>
        <p:spPr>
          <a:xfrm>
            <a:off x="554559" y="1028835"/>
            <a:ext cx="2268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anose="020B0806030902050204" pitchFamily="34" charset="0"/>
                <a:ea typeface="微软雅黑" panose="020B0503020204020204" pitchFamily="34" charset="-122"/>
              </a:rPr>
              <a:t>01  </a:t>
            </a:r>
            <a:r>
              <a:rPr lang="zh-CN" altLang="en-US" sz="1400" dirty="0" smtClean="0">
                <a:solidFill>
                  <a:schemeClr val="bg1"/>
                </a:solidFill>
                <a:latin typeface="Impact" panose="020B0806030902050204" pitchFamily="34" charset="0"/>
                <a:ea typeface="微软雅黑" panose="020B0503020204020204" pitchFamily="34" charset="-122"/>
              </a:rPr>
              <a:t>个人介绍</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0" name="TextBox 10"/>
          <p:cNvSpPr txBox="1"/>
          <p:nvPr/>
        </p:nvSpPr>
        <p:spPr>
          <a:xfrm>
            <a:off x="2967079" y="1020328"/>
            <a:ext cx="2268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anose="020B0806030902050204" pitchFamily="34" charset="0"/>
                <a:ea typeface="微软雅黑" panose="020B0503020204020204" pitchFamily="34" charset="-122"/>
              </a:rPr>
              <a:t>02  </a:t>
            </a:r>
            <a:r>
              <a:rPr lang="zh-CN" altLang="en-US" sz="1400" dirty="0" smtClean="0">
                <a:solidFill>
                  <a:schemeClr val="bg1"/>
                </a:solidFill>
                <a:latin typeface="Impact" panose="020B0806030902050204" pitchFamily="34" charset="0"/>
                <a:ea typeface="微软雅黑" panose="020B0503020204020204" pitchFamily="34" charset="-122"/>
              </a:rPr>
              <a:t>个人岗位介绍</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1" name="TextBox 10"/>
          <p:cNvSpPr txBox="1"/>
          <p:nvPr/>
        </p:nvSpPr>
        <p:spPr>
          <a:xfrm>
            <a:off x="8979495" y="1017035"/>
            <a:ext cx="2268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anose="020B0806030902050204" pitchFamily="34" charset="0"/>
                <a:ea typeface="微软雅黑" panose="020B0503020204020204" pitchFamily="34" charset="-122"/>
              </a:rPr>
              <a:t>04  </a:t>
            </a:r>
            <a:r>
              <a:rPr lang="zh-CN" altLang="en-US" sz="1400" dirty="0" smtClean="0">
                <a:solidFill>
                  <a:schemeClr val="bg1"/>
                </a:solidFill>
                <a:latin typeface="Impact" panose="020B0806030902050204" pitchFamily="34" charset="0"/>
                <a:ea typeface="微软雅黑" panose="020B0503020204020204" pitchFamily="34" charset="-122"/>
              </a:rPr>
              <a:t>论文正文</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2" name="TextBox 10"/>
          <p:cNvSpPr txBox="1"/>
          <p:nvPr/>
        </p:nvSpPr>
        <p:spPr>
          <a:xfrm>
            <a:off x="6015379" y="1020328"/>
            <a:ext cx="2268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anose="020B0806030902050204" pitchFamily="34" charset="0"/>
                <a:ea typeface="微软雅黑" panose="020B0503020204020204" pitchFamily="34" charset="-122"/>
              </a:rPr>
              <a:t>03  </a:t>
            </a:r>
            <a:r>
              <a:rPr lang="zh-CN" altLang="en-US" sz="1400" dirty="0" smtClean="0">
                <a:solidFill>
                  <a:schemeClr val="bg1"/>
                </a:solidFill>
                <a:latin typeface="微软雅黑" panose="020B0503020204020204" pitchFamily="34" charset="-122"/>
                <a:ea typeface="微软雅黑" panose="020B0503020204020204" pitchFamily="34" charset="-122"/>
              </a:rPr>
              <a:t>试用期总结及计划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7.png"/><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e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67263" y="2505670"/>
            <a:ext cx="3583033" cy="1107996"/>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zh-CN" altLang="en-US" sz="6600" b="1" cap="none" spc="0" dirty="0" smtClean="0">
                <a:ln w="50800"/>
                <a:solidFill>
                  <a:schemeClr val="bg1">
                    <a:shade val="50000"/>
                  </a:schemeClr>
                </a:solidFill>
                <a:effectLst/>
              </a:rPr>
              <a:t>转正论文</a:t>
            </a:r>
            <a:endParaRPr lang="zh-CN" altLang="en-US" sz="6600" b="1" cap="none" spc="0" dirty="0">
              <a:ln w="50800"/>
              <a:solidFill>
                <a:schemeClr val="bg1">
                  <a:shade val="50000"/>
                </a:schemeClr>
              </a:solidFill>
              <a:effectLst/>
            </a:endParaRPr>
          </a:p>
        </p:txBody>
      </p:sp>
      <p:sp>
        <p:nvSpPr>
          <p:cNvPr id="5" name="矩形 4"/>
          <p:cNvSpPr/>
          <p:nvPr/>
        </p:nvSpPr>
        <p:spPr>
          <a:xfrm>
            <a:off x="6005941" y="4988440"/>
            <a:ext cx="5915722" cy="52197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l"/>
            <a:r>
              <a:rPr lang="zh-CN" alt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研发一部</a:t>
            </a:r>
            <a:r>
              <a:rPr lang="en-US" altLang="zh-CN"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r>
              <a:rPr lang="zh-CN" alt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胡晏鹏</a:t>
            </a:r>
            <a:endParaRPr lang="zh-CN" altLang="en-US" sz="28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7303" y="1309935"/>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61173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圆角矩形 11"/>
          <p:cNvSpPr/>
          <p:nvPr/>
        </p:nvSpPr>
        <p:spPr>
          <a:xfrm>
            <a:off x="562610" y="6001385"/>
            <a:ext cx="10800715" cy="252095"/>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255680" y="4500144"/>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bwMode="auto">
          <a:xfrm>
            <a:off x="274320" y="1665605"/>
            <a:ext cx="1936115" cy="3285490"/>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a:off x="951230" y="4963795"/>
            <a:ext cx="490220" cy="1037590"/>
          </a:xfrm>
          <a:custGeom>
            <a:avLst/>
            <a:gdLst>
              <a:gd name="connisteX0" fmla="*/ 306070 w 490429"/>
              <a:gd name="connsiteY0" fmla="*/ 0 h 1037514"/>
              <a:gd name="connisteX1" fmla="*/ 30480 w 490429"/>
              <a:gd name="connsiteY1" fmla="*/ 260350 h 1037514"/>
              <a:gd name="connisteX2" fmla="*/ 489585 w 490429"/>
              <a:gd name="connsiteY2" fmla="*/ 628015 h 1037514"/>
              <a:gd name="connisteX3" fmla="*/ 122555 w 490429"/>
              <a:gd name="connsiteY3" fmla="*/ 1010285 h 1037514"/>
              <a:gd name="connisteX4" fmla="*/ 0 w 490429"/>
              <a:gd name="connsiteY4" fmla="*/ 979805 h 1037514"/>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490430" h="1037514">
                <a:moveTo>
                  <a:pt x="306070" y="0"/>
                </a:moveTo>
                <a:cubicBezTo>
                  <a:pt x="241935" y="44450"/>
                  <a:pt x="-6350" y="134620"/>
                  <a:pt x="30480" y="260350"/>
                </a:cubicBezTo>
                <a:cubicBezTo>
                  <a:pt x="67310" y="386080"/>
                  <a:pt x="471170" y="478155"/>
                  <a:pt x="489585" y="628015"/>
                </a:cubicBezTo>
                <a:cubicBezTo>
                  <a:pt x="508000" y="777875"/>
                  <a:pt x="220345" y="939800"/>
                  <a:pt x="122555" y="1010285"/>
                </a:cubicBezTo>
                <a:cubicBezTo>
                  <a:pt x="24765" y="1080770"/>
                  <a:pt x="17145" y="993775"/>
                  <a:pt x="0" y="97980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Freeform 6"/>
          <p:cNvSpPr/>
          <p:nvPr/>
        </p:nvSpPr>
        <p:spPr>
          <a:xfrm>
            <a:off x="2453640" y="1786890"/>
            <a:ext cx="1327785" cy="822325"/>
          </a:xfrm>
          <a:custGeom>
            <a:avLst/>
            <a:gdLst>
              <a:gd name="txL" fmla="*/ 0 w 241"/>
              <a:gd name="txT" fmla="*/ 0 h 190"/>
              <a:gd name="txR" fmla="*/ 241 w 241"/>
              <a:gd name="txB" fmla="*/ 190 h 19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41" h="190">
                <a:moveTo>
                  <a:pt x="211" y="73"/>
                </a:moveTo>
                <a:cubicBezTo>
                  <a:pt x="204" y="73"/>
                  <a:pt x="197" y="76"/>
                  <a:pt x="192" y="80"/>
                </a:cubicBezTo>
                <a:cubicBezTo>
                  <a:pt x="191" y="81"/>
                  <a:pt x="190" y="82"/>
                  <a:pt x="189" y="82"/>
                </a:cubicBezTo>
                <a:cubicBezTo>
                  <a:pt x="187" y="84"/>
                  <a:pt x="183" y="86"/>
                  <a:pt x="180" y="86"/>
                </a:cubicBezTo>
                <a:cubicBezTo>
                  <a:pt x="176" y="86"/>
                  <a:pt x="174" y="86"/>
                  <a:pt x="172" y="85"/>
                </a:cubicBezTo>
                <a:cubicBezTo>
                  <a:pt x="172" y="0"/>
                  <a:pt x="172" y="0"/>
                  <a:pt x="172" y="0"/>
                </a:cubicBezTo>
                <a:cubicBezTo>
                  <a:pt x="0" y="0"/>
                  <a:pt x="0" y="0"/>
                  <a:pt x="0" y="0"/>
                </a:cubicBezTo>
                <a:cubicBezTo>
                  <a:pt x="0" y="190"/>
                  <a:pt x="0" y="190"/>
                  <a:pt x="0" y="190"/>
                </a:cubicBezTo>
                <a:cubicBezTo>
                  <a:pt x="172" y="190"/>
                  <a:pt x="172" y="190"/>
                  <a:pt x="172" y="190"/>
                </a:cubicBezTo>
                <a:cubicBezTo>
                  <a:pt x="172" y="117"/>
                  <a:pt x="172" y="117"/>
                  <a:pt x="172" y="117"/>
                </a:cubicBezTo>
                <a:cubicBezTo>
                  <a:pt x="175" y="116"/>
                  <a:pt x="176" y="116"/>
                  <a:pt x="179" y="116"/>
                </a:cubicBezTo>
                <a:cubicBezTo>
                  <a:pt x="183" y="116"/>
                  <a:pt x="188" y="118"/>
                  <a:pt x="190" y="120"/>
                </a:cubicBezTo>
                <a:cubicBezTo>
                  <a:pt x="192" y="122"/>
                  <a:pt x="202" y="128"/>
                  <a:pt x="211" y="128"/>
                </a:cubicBezTo>
                <a:cubicBezTo>
                  <a:pt x="228" y="128"/>
                  <a:pt x="241" y="116"/>
                  <a:pt x="241" y="101"/>
                </a:cubicBezTo>
                <a:cubicBezTo>
                  <a:pt x="241" y="86"/>
                  <a:pt x="228" y="73"/>
                  <a:pt x="211" y="73"/>
                </a:cubicBezTo>
                <a:close/>
              </a:path>
            </a:pathLst>
          </a:custGeom>
        </p:spPr>
        <p:style>
          <a:lnRef idx="0">
            <a:schemeClr val="accent5"/>
          </a:lnRef>
          <a:fillRef idx="3">
            <a:schemeClr val="accent5"/>
          </a:fillRef>
          <a:effectRef idx="3">
            <a:schemeClr val="accent5"/>
          </a:effectRef>
          <a:fontRef idx="minor">
            <a:schemeClr val="lt1"/>
          </a:fontRef>
        </p:style>
        <p:txBody>
          <a:bodyPr lIns="0" rIns="287850" anchor="ctr" anchorCtr="1"/>
          <a:p>
            <a:pPr lvl="0" indent="0"/>
            <a:r>
              <a:rPr lang="en-US" altLang="en-US" sz="2800" b="1" i="1" dirty="0">
                <a:solidFill>
                  <a:schemeClr val="bg1"/>
                </a:solidFill>
                <a:latin typeface="Calibri" panose="020F0502020204030204" charset="0"/>
                <a:ea typeface="宋体" panose="02010600030101010101" pitchFamily="2" charset="-122"/>
                <a:sym typeface="Arial" panose="020B0604020202020204" pitchFamily="34" charset="0"/>
              </a:rPr>
              <a:t>01</a:t>
            </a:r>
            <a:endParaRPr lang="en-US" altLang="en-US" sz="2800" b="1" i="1" dirty="0">
              <a:solidFill>
                <a:schemeClr val="bg1"/>
              </a:solidFill>
              <a:latin typeface="Calibri" panose="020F0502020204030204" charset="0"/>
              <a:ea typeface="宋体" panose="02010600030101010101" pitchFamily="2" charset="-122"/>
              <a:sym typeface="Arial" panose="020B0604020202020204" pitchFamily="34" charset="0"/>
            </a:endParaRPr>
          </a:p>
        </p:txBody>
      </p:sp>
      <p:sp>
        <p:nvSpPr>
          <p:cNvPr id="9" name="Freeform 6"/>
          <p:cNvSpPr/>
          <p:nvPr/>
        </p:nvSpPr>
        <p:spPr>
          <a:xfrm>
            <a:off x="2453640" y="3876040"/>
            <a:ext cx="1327785" cy="822325"/>
          </a:xfrm>
          <a:custGeom>
            <a:avLst/>
            <a:gdLst>
              <a:gd name="txL" fmla="*/ 0 w 241"/>
              <a:gd name="txT" fmla="*/ 0 h 190"/>
              <a:gd name="txR" fmla="*/ 241 w 241"/>
              <a:gd name="txB" fmla="*/ 190 h 19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41" h="190">
                <a:moveTo>
                  <a:pt x="211" y="73"/>
                </a:moveTo>
                <a:cubicBezTo>
                  <a:pt x="204" y="73"/>
                  <a:pt x="197" y="76"/>
                  <a:pt x="192" y="80"/>
                </a:cubicBezTo>
                <a:cubicBezTo>
                  <a:pt x="191" y="81"/>
                  <a:pt x="190" y="82"/>
                  <a:pt x="189" y="82"/>
                </a:cubicBezTo>
                <a:cubicBezTo>
                  <a:pt x="187" y="84"/>
                  <a:pt x="183" y="86"/>
                  <a:pt x="180" y="86"/>
                </a:cubicBezTo>
                <a:cubicBezTo>
                  <a:pt x="176" y="86"/>
                  <a:pt x="174" y="86"/>
                  <a:pt x="172" y="85"/>
                </a:cubicBezTo>
                <a:cubicBezTo>
                  <a:pt x="172" y="0"/>
                  <a:pt x="172" y="0"/>
                  <a:pt x="172" y="0"/>
                </a:cubicBezTo>
                <a:cubicBezTo>
                  <a:pt x="0" y="0"/>
                  <a:pt x="0" y="0"/>
                  <a:pt x="0" y="0"/>
                </a:cubicBezTo>
                <a:cubicBezTo>
                  <a:pt x="0" y="190"/>
                  <a:pt x="0" y="190"/>
                  <a:pt x="0" y="190"/>
                </a:cubicBezTo>
                <a:cubicBezTo>
                  <a:pt x="172" y="190"/>
                  <a:pt x="172" y="190"/>
                  <a:pt x="172" y="190"/>
                </a:cubicBezTo>
                <a:cubicBezTo>
                  <a:pt x="172" y="117"/>
                  <a:pt x="172" y="117"/>
                  <a:pt x="172" y="117"/>
                </a:cubicBezTo>
                <a:cubicBezTo>
                  <a:pt x="175" y="116"/>
                  <a:pt x="176" y="116"/>
                  <a:pt x="179" y="116"/>
                </a:cubicBezTo>
                <a:cubicBezTo>
                  <a:pt x="183" y="116"/>
                  <a:pt x="188" y="118"/>
                  <a:pt x="190" y="120"/>
                </a:cubicBezTo>
                <a:cubicBezTo>
                  <a:pt x="192" y="122"/>
                  <a:pt x="202" y="128"/>
                  <a:pt x="211" y="128"/>
                </a:cubicBezTo>
                <a:cubicBezTo>
                  <a:pt x="228" y="128"/>
                  <a:pt x="241" y="116"/>
                  <a:pt x="241" y="101"/>
                </a:cubicBezTo>
                <a:cubicBezTo>
                  <a:pt x="241" y="86"/>
                  <a:pt x="228" y="73"/>
                  <a:pt x="211" y="73"/>
                </a:cubicBezTo>
                <a:close/>
              </a:path>
            </a:pathLst>
          </a:custGeom>
        </p:spPr>
        <p:style>
          <a:lnRef idx="1">
            <a:schemeClr val="accent5"/>
          </a:lnRef>
          <a:fillRef idx="3">
            <a:schemeClr val="accent5"/>
          </a:fillRef>
          <a:effectRef idx="2">
            <a:schemeClr val="accent5"/>
          </a:effectRef>
          <a:fontRef idx="minor">
            <a:schemeClr val="lt1"/>
          </a:fontRef>
        </p:style>
        <p:txBody>
          <a:bodyPr lIns="0" rIns="287850" anchor="ctr" anchorCtr="1"/>
          <a:p>
            <a:pPr lvl="0" indent="0"/>
            <a:r>
              <a:rPr lang="en-US" altLang="en-US" sz="2800" b="1" i="1" dirty="0">
                <a:solidFill>
                  <a:schemeClr val="bg1"/>
                </a:solidFill>
                <a:latin typeface="Calibri" panose="020F0502020204030204" charset="0"/>
                <a:ea typeface="宋体" panose="02010600030101010101" pitchFamily="2" charset="-122"/>
                <a:sym typeface="Arial" panose="020B0604020202020204" pitchFamily="34" charset="0"/>
              </a:rPr>
              <a:t>02</a:t>
            </a:r>
            <a:endParaRPr lang="en-US" altLang="en-US" sz="2800" b="1" i="1" dirty="0">
              <a:solidFill>
                <a:schemeClr val="bg1"/>
              </a:solidFill>
              <a:latin typeface="Calibri" panose="020F0502020204030204" charset="0"/>
              <a:ea typeface="宋体" panose="02010600030101010101" pitchFamily="2" charset="-122"/>
              <a:sym typeface="Arial" panose="020B0604020202020204" pitchFamily="34" charset="0"/>
            </a:endParaRPr>
          </a:p>
        </p:txBody>
      </p:sp>
      <p:sp>
        <p:nvSpPr>
          <p:cNvPr id="82953" name="Freeform 7"/>
          <p:cNvSpPr/>
          <p:nvPr/>
        </p:nvSpPr>
        <p:spPr>
          <a:xfrm>
            <a:off x="3881120" y="1786890"/>
            <a:ext cx="7268845" cy="822325"/>
          </a:xfrm>
          <a:custGeom>
            <a:avLst/>
            <a:gdLst>
              <a:gd name="txL" fmla="*/ 0 w 965"/>
              <a:gd name="txT" fmla="*/ 0 h 190"/>
              <a:gd name="txR" fmla="*/ 965 w 965"/>
              <a:gd name="txB" fmla="*/ 190 h 19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965" h="190">
                <a:moveTo>
                  <a:pt x="803" y="0"/>
                </a:moveTo>
                <a:cubicBezTo>
                  <a:pt x="792" y="0"/>
                  <a:pt x="792" y="0"/>
                  <a:pt x="792" y="0"/>
                </a:cubicBezTo>
                <a:cubicBezTo>
                  <a:pt x="644" y="0"/>
                  <a:pt x="644" y="0"/>
                  <a:pt x="644" y="0"/>
                </a:cubicBezTo>
                <a:cubicBezTo>
                  <a:pt x="634" y="0"/>
                  <a:pt x="634" y="0"/>
                  <a:pt x="634" y="0"/>
                </a:cubicBezTo>
                <a:cubicBezTo>
                  <a:pt x="494" y="0"/>
                  <a:pt x="494" y="0"/>
                  <a:pt x="494" y="0"/>
                </a:cubicBezTo>
                <a:cubicBezTo>
                  <a:pt x="476" y="0"/>
                  <a:pt x="476" y="0"/>
                  <a:pt x="476" y="0"/>
                </a:cubicBezTo>
                <a:cubicBezTo>
                  <a:pt x="331" y="0"/>
                  <a:pt x="331" y="0"/>
                  <a:pt x="331" y="0"/>
                </a:cubicBezTo>
                <a:cubicBezTo>
                  <a:pt x="325" y="0"/>
                  <a:pt x="325" y="0"/>
                  <a:pt x="325" y="0"/>
                </a:cubicBezTo>
                <a:cubicBezTo>
                  <a:pt x="169" y="0"/>
                  <a:pt x="169" y="0"/>
                  <a:pt x="169" y="0"/>
                </a:cubicBezTo>
                <a:cubicBezTo>
                  <a:pt x="163" y="0"/>
                  <a:pt x="163" y="0"/>
                  <a:pt x="163" y="0"/>
                </a:cubicBezTo>
                <a:cubicBezTo>
                  <a:pt x="0" y="0"/>
                  <a:pt x="0" y="0"/>
                  <a:pt x="0" y="0"/>
                </a:cubicBezTo>
                <a:cubicBezTo>
                  <a:pt x="0" y="82"/>
                  <a:pt x="0" y="82"/>
                  <a:pt x="0" y="82"/>
                </a:cubicBezTo>
                <a:cubicBezTo>
                  <a:pt x="2" y="81"/>
                  <a:pt x="4" y="81"/>
                  <a:pt x="6" y="79"/>
                </a:cubicBezTo>
                <a:cubicBezTo>
                  <a:pt x="7" y="78"/>
                  <a:pt x="8" y="78"/>
                  <a:pt x="9" y="77"/>
                </a:cubicBezTo>
                <a:cubicBezTo>
                  <a:pt x="15" y="72"/>
                  <a:pt x="22" y="69"/>
                  <a:pt x="31" y="69"/>
                </a:cubicBezTo>
                <a:cubicBezTo>
                  <a:pt x="50" y="69"/>
                  <a:pt x="65" y="83"/>
                  <a:pt x="65" y="101"/>
                </a:cubicBezTo>
                <a:cubicBezTo>
                  <a:pt x="65" y="118"/>
                  <a:pt x="50" y="133"/>
                  <a:pt x="31" y="133"/>
                </a:cubicBezTo>
                <a:cubicBezTo>
                  <a:pt x="21" y="133"/>
                  <a:pt x="9" y="125"/>
                  <a:pt x="7" y="123"/>
                </a:cubicBezTo>
                <a:cubicBezTo>
                  <a:pt x="5" y="122"/>
                  <a:pt x="3" y="121"/>
                  <a:pt x="0" y="120"/>
                </a:cubicBezTo>
                <a:cubicBezTo>
                  <a:pt x="0" y="190"/>
                  <a:pt x="0" y="190"/>
                  <a:pt x="0" y="190"/>
                </a:cubicBezTo>
                <a:cubicBezTo>
                  <a:pt x="163" y="190"/>
                  <a:pt x="163" y="190"/>
                  <a:pt x="163" y="190"/>
                </a:cubicBezTo>
                <a:cubicBezTo>
                  <a:pt x="169" y="190"/>
                  <a:pt x="169" y="190"/>
                  <a:pt x="169" y="190"/>
                </a:cubicBezTo>
                <a:cubicBezTo>
                  <a:pt x="325" y="190"/>
                  <a:pt x="325" y="190"/>
                  <a:pt x="325" y="190"/>
                </a:cubicBezTo>
                <a:cubicBezTo>
                  <a:pt x="331" y="190"/>
                  <a:pt x="331" y="190"/>
                  <a:pt x="331" y="190"/>
                </a:cubicBezTo>
                <a:cubicBezTo>
                  <a:pt x="476" y="190"/>
                  <a:pt x="476" y="190"/>
                  <a:pt x="476" y="190"/>
                </a:cubicBezTo>
                <a:cubicBezTo>
                  <a:pt x="494" y="190"/>
                  <a:pt x="494" y="190"/>
                  <a:pt x="494" y="190"/>
                </a:cubicBezTo>
                <a:cubicBezTo>
                  <a:pt x="634" y="190"/>
                  <a:pt x="634" y="190"/>
                  <a:pt x="634" y="190"/>
                </a:cubicBezTo>
                <a:cubicBezTo>
                  <a:pt x="644" y="190"/>
                  <a:pt x="644" y="190"/>
                  <a:pt x="644" y="190"/>
                </a:cubicBezTo>
                <a:cubicBezTo>
                  <a:pt x="792" y="190"/>
                  <a:pt x="792" y="190"/>
                  <a:pt x="792" y="190"/>
                </a:cubicBezTo>
                <a:cubicBezTo>
                  <a:pt x="803" y="190"/>
                  <a:pt x="803" y="190"/>
                  <a:pt x="803" y="190"/>
                </a:cubicBezTo>
                <a:cubicBezTo>
                  <a:pt x="965" y="190"/>
                  <a:pt x="965" y="190"/>
                  <a:pt x="965" y="190"/>
                </a:cubicBezTo>
                <a:cubicBezTo>
                  <a:pt x="965" y="0"/>
                  <a:pt x="965" y="0"/>
                  <a:pt x="965" y="0"/>
                </a:cubicBezTo>
                <a:lnTo>
                  <a:pt x="803" y="0"/>
                </a:lnTo>
                <a:close/>
              </a:path>
            </a:pathLst>
          </a:custGeom>
        </p:spPr>
        <p:style>
          <a:lnRef idx="0">
            <a:schemeClr val="accent5"/>
          </a:lnRef>
          <a:fillRef idx="3">
            <a:schemeClr val="accent5"/>
          </a:fillRef>
          <a:effectRef idx="3">
            <a:schemeClr val="accent5"/>
          </a:effectRef>
          <a:fontRef idx="minor">
            <a:schemeClr val="lt1"/>
          </a:fontRef>
        </p:style>
        <p:txBody>
          <a:bodyPr lIns="269734" rIns="269734" anchor="ctr" anchorCtr="1"/>
          <a:p>
            <a:pPr lvl="0" indent="0"/>
            <a:r>
              <a:rPr lang="zh-CN" altLang="en-US" sz="2000" b="1" dirty="0">
                <a:solidFill>
                  <a:schemeClr val="bg1"/>
                </a:solidFill>
                <a:latin typeface="Calibri" panose="020F0502020204030204" charset="0"/>
                <a:ea typeface="宋体" panose="02010600030101010101" pitchFamily="2" charset="-122"/>
                <a:sym typeface="Arial" panose="020B0604020202020204" pitchFamily="34" charset="0"/>
              </a:rPr>
              <a:t>代码编写不够规范</a:t>
            </a:r>
            <a:endParaRPr lang="zh-CN" altLang="en-US" sz="2000" b="1" dirty="0">
              <a:solidFill>
                <a:schemeClr val="bg1"/>
              </a:solidFill>
              <a:latin typeface="Calibri" panose="020F0502020204030204" charset="0"/>
              <a:ea typeface="宋体" panose="02010600030101010101" pitchFamily="2" charset="-122"/>
              <a:sym typeface="Arial" panose="020B0604020202020204" pitchFamily="34" charset="0"/>
            </a:endParaRPr>
          </a:p>
        </p:txBody>
      </p:sp>
      <p:sp>
        <p:nvSpPr>
          <p:cNvPr id="23" name="Freeform 7"/>
          <p:cNvSpPr/>
          <p:nvPr/>
        </p:nvSpPr>
        <p:spPr>
          <a:xfrm>
            <a:off x="3781425" y="3876040"/>
            <a:ext cx="7268845" cy="822325"/>
          </a:xfrm>
          <a:custGeom>
            <a:avLst/>
            <a:gdLst>
              <a:gd name="txL" fmla="*/ 0 w 965"/>
              <a:gd name="txT" fmla="*/ 0 h 190"/>
              <a:gd name="txR" fmla="*/ 965 w 965"/>
              <a:gd name="txB" fmla="*/ 190 h 19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965" h="190">
                <a:moveTo>
                  <a:pt x="803" y="0"/>
                </a:moveTo>
                <a:cubicBezTo>
                  <a:pt x="792" y="0"/>
                  <a:pt x="792" y="0"/>
                  <a:pt x="792" y="0"/>
                </a:cubicBezTo>
                <a:cubicBezTo>
                  <a:pt x="644" y="0"/>
                  <a:pt x="644" y="0"/>
                  <a:pt x="644" y="0"/>
                </a:cubicBezTo>
                <a:cubicBezTo>
                  <a:pt x="634" y="0"/>
                  <a:pt x="634" y="0"/>
                  <a:pt x="634" y="0"/>
                </a:cubicBezTo>
                <a:cubicBezTo>
                  <a:pt x="494" y="0"/>
                  <a:pt x="494" y="0"/>
                  <a:pt x="494" y="0"/>
                </a:cubicBezTo>
                <a:cubicBezTo>
                  <a:pt x="476" y="0"/>
                  <a:pt x="476" y="0"/>
                  <a:pt x="476" y="0"/>
                </a:cubicBezTo>
                <a:cubicBezTo>
                  <a:pt x="331" y="0"/>
                  <a:pt x="331" y="0"/>
                  <a:pt x="331" y="0"/>
                </a:cubicBezTo>
                <a:cubicBezTo>
                  <a:pt x="325" y="0"/>
                  <a:pt x="325" y="0"/>
                  <a:pt x="325" y="0"/>
                </a:cubicBezTo>
                <a:cubicBezTo>
                  <a:pt x="169" y="0"/>
                  <a:pt x="169" y="0"/>
                  <a:pt x="169" y="0"/>
                </a:cubicBezTo>
                <a:cubicBezTo>
                  <a:pt x="163" y="0"/>
                  <a:pt x="163" y="0"/>
                  <a:pt x="163" y="0"/>
                </a:cubicBezTo>
                <a:cubicBezTo>
                  <a:pt x="0" y="0"/>
                  <a:pt x="0" y="0"/>
                  <a:pt x="0" y="0"/>
                </a:cubicBezTo>
                <a:cubicBezTo>
                  <a:pt x="0" y="82"/>
                  <a:pt x="0" y="82"/>
                  <a:pt x="0" y="82"/>
                </a:cubicBezTo>
                <a:cubicBezTo>
                  <a:pt x="2" y="81"/>
                  <a:pt x="4" y="81"/>
                  <a:pt x="6" y="79"/>
                </a:cubicBezTo>
                <a:cubicBezTo>
                  <a:pt x="7" y="78"/>
                  <a:pt x="8" y="78"/>
                  <a:pt x="9" y="77"/>
                </a:cubicBezTo>
                <a:cubicBezTo>
                  <a:pt x="15" y="72"/>
                  <a:pt x="22" y="69"/>
                  <a:pt x="31" y="69"/>
                </a:cubicBezTo>
                <a:cubicBezTo>
                  <a:pt x="50" y="69"/>
                  <a:pt x="65" y="83"/>
                  <a:pt x="65" y="101"/>
                </a:cubicBezTo>
                <a:cubicBezTo>
                  <a:pt x="65" y="118"/>
                  <a:pt x="50" y="133"/>
                  <a:pt x="31" y="133"/>
                </a:cubicBezTo>
                <a:cubicBezTo>
                  <a:pt x="21" y="133"/>
                  <a:pt x="9" y="125"/>
                  <a:pt x="7" y="123"/>
                </a:cubicBezTo>
                <a:cubicBezTo>
                  <a:pt x="5" y="122"/>
                  <a:pt x="3" y="121"/>
                  <a:pt x="0" y="120"/>
                </a:cubicBezTo>
                <a:cubicBezTo>
                  <a:pt x="0" y="190"/>
                  <a:pt x="0" y="190"/>
                  <a:pt x="0" y="190"/>
                </a:cubicBezTo>
                <a:cubicBezTo>
                  <a:pt x="163" y="190"/>
                  <a:pt x="163" y="190"/>
                  <a:pt x="163" y="190"/>
                </a:cubicBezTo>
                <a:cubicBezTo>
                  <a:pt x="169" y="190"/>
                  <a:pt x="169" y="190"/>
                  <a:pt x="169" y="190"/>
                </a:cubicBezTo>
                <a:cubicBezTo>
                  <a:pt x="325" y="190"/>
                  <a:pt x="325" y="190"/>
                  <a:pt x="325" y="190"/>
                </a:cubicBezTo>
                <a:cubicBezTo>
                  <a:pt x="331" y="190"/>
                  <a:pt x="331" y="190"/>
                  <a:pt x="331" y="190"/>
                </a:cubicBezTo>
                <a:cubicBezTo>
                  <a:pt x="476" y="190"/>
                  <a:pt x="476" y="190"/>
                  <a:pt x="476" y="190"/>
                </a:cubicBezTo>
                <a:cubicBezTo>
                  <a:pt x="494" y="190"/>
                  <a:pt x="494" y="190"/>
                  <a:pt x="494" y="190"/>
                </a:cubicBezTo>
                <a:cubicBezTo>
                  <a:pt x="634" y="190"/>
                  <a:pt x="634" y="190"/>
                  <a:pt x="634" y="190"/>
                </a:cubicBezTo>
                <a:cubicBezTo>
                  <a:pt x="644" y="190"/>
                  <a:pt x="644" y="190"/>
                  <a:pt x="644" y="190"/>
                </a:cubicBezTo>
                <a:cubicBezTo>
                  <a:pt x="792" y="190"/>
                  <a:pt x="792" y="190"/>
                  <a:pt x="792" y="190"/>
                </a:cubicBezTo>
                <a:cubicBezTo>
                  <a:pt x="803" y="190"/>
                  <a:pt x="803" y="190"/>
                  <a:pt x="803" y="190"/>
                </a:cubicBezTo>
                <a:cubicBezTo>
                  <a:pt x="965" y="190"/>
                  <a:pt x="965" y="190"/>
                  <a:pt x="965" y="190"/>
                </a:cubicBezTo>
                <a:cubicBezTo>
                  <a:pt x="965" y="0"/>
                  <a:pt x="965" y="0"/>
                  <a:pt x="965" y="0"/>
                </a:cubicBezTo>
                <a:lnTo>
                  <a:pt x="803" y="0"/>
                </a:lnTo>
                <a:close/>
              </a:path>
            </a:pathLst>
          </a:custGeom>
        </p:spPr>
        <p:style>
          <a:lnRef idx="0">
            <a:schemeClr val="accent5"/>
          </a:lnRef>
          <a:fillRef idx="3">
            <a:schemeClr val="accent5"/>
          </a:fillRef>
          <a:effectRef idx="3">
            <a:schemeClr val="accent5"/>
          </a:effectRef>
          <a:fontRef idx="minor">
            <a:schemeClr val="lt1"/>
          </a:fontRef>
        </p:style>
        <p:txBody>
          <a:bodyPr lIns="269734" rIns="269734" anchor="ctr" anchorCtr="1"/>
          <a:p>
            <a:pPr lvl="0" indent="0"/>
            <a:r>
              <a:rPr lang="en-US" altLang="zh-CN" sz="2000" b="1" dirty="0">
                <a:solidFill>
                  <a:schemeClr val="bg1"/>
                </a:solidFill>
                <a:latin typeface="Calibri" panose="020F0502020204030204" charset="0"/>
                <a:ea typeface="宋体" panose="02010600030101010101" pitchFamily="2" charset="-122"/>
                <a:sym typeface="Arial" panose="020B0604020202020204" pitchFamily="34" charset="0"/>
              </a:rPr>
              <a:t> </a:t>
            </a:r>
            <a:r>
              <a:rPr lang="zh-CN" altLang="en-US" sz="2000" b="1" dirty="0">
                <a:solidFill>
                  <a:schemeClr val="bg1"/>
                </a:solidFill>
                <a:latin typeface="Calibri" panose="020F0502020204030204" charset="0"/>
                <a:ea typeface="宋体" panose="02010600030101010101" pitchFamily="2" charset="-122"/>
                <a:sym typeface="Arial" panose="020B0604020202020204" pitchFamily="34" charset="0"/>
              </a:rPr>
              <a:t>不是很明确自己完成任务情况能否达到部门对自己的期望</a:t>
            </a:r>
            <a:endParaRPr lang="zh-CN" altLang="en-US" sz="2000" b="1" dirty="0">
              <a:solidFill>
                <a:schemeClr val="bg1"/>
              </a:solidFill>
              <a:latin typeface="Calibri" panose="020F0502020204030204" charset="0"/>
              <a:ea typeface="宋体" panose="02010600030101010101" pitchFamily="2" charset="-122"/>
              <a:sym typeface="Arial" panose="020B0604020202020204" pitchFamily="34" charset="0"/>
            </a:endParaRPr>
          </a:p>
        </p:txBody>
      </p:sp>
      <p:sp>
        <p:nvSpPr>
          <p:cNvPr id="4" name="五边形 3"/>
          <p:cNvSpPr/>
          <p:nvPr/>
        </p:nvSpPr>
        <p:spPr>
          <a:xfrm>
            <a:off x="4678045" y="2841625"/>
            <a:ext cx="6868795" cy="80137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多看编程规范书籍，总结经验，养成良好编程习惯</a:t>
            </a:r>
            <a:endParaRPr lang="zh-CN" altLang="en-US"/>
          </a:p>
        </p:txBody>
      </p:sp>
      <p:sp>
        <p:nvSpPr>
          <p:cNvPr id="18" name="五边形 17"/>
          <p:cNvSpPr/>
          <p:nvPr/>
        </p:nvSpPr>
        <p:spPr>
          <a:xfrm>
            <a:off x="4678045" y="4963795"/>
            <a:ext cx="6868795" cy="80137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多与导师和</a:t>
            </a:r>
            <a:r>
              <a:rPr lang="zh-CN" altLang="en-US">
                <a:sym typeface="+mn-ea"/>
              </a:rPr>
              <a:t>部门</a:t>
            </a:r>
            <a:r>
              <a:rPr lang="zh-CN" altLang="en-US"/>
              <a:t>领导沟通</a:t>
            </a:r>
            <a:endParaRPr lang="zh-CN" altLang="en-US"/>
          </a:p>
        </p:txBody>
      </p:sp>
      <p:sp>
        <p:nvSpPr>
          <p:cNvPr id="5" name="矩形 4"/>
          <p:cNvSpPr/>
          <p:nvPr/>
        </p:nvSpPr>
        <p:spPr>
          <a:xfrm>
            <a:off x="562610" y="1947545"/>
            <a:ext cx="730250" cy="2312035"/>
          </a:xfrm>
          <a:prstGeom prst="rect">
            <a:avLst/>
          </a:prstGeom>
        </p:spPr>
        <p:txBody>
          <a:bodyPr wrap="square">
            <a:spAutoFit/>
          </a:bodyPr>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工作中的问题</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7" name="矩形 6"/>
          <p:cNvSpPr/>
          <p:nvPr/>
        </p:nvSpPr>
        <p:spPr>
          <a:xfrm>
            <a:off x="1190625" y="2130425"/>
            <a:ext cx="730250" cy="1946275"/>
          </a:xfrm>
          <a:prstGeom prst="rect">
            <a:avLst/>
          </a:prstGeom>
        </p:spPr>
        <p:txBody>
          <a:bodyPr wrap="square">
            <a:spAutoFit/>
          </a:bodyPr>
          <a:p>
            <a:pPr lvl="0" algn="ctr"/>
            <a:r>
              <a:rPr lang="zh-CN" altLang="zh-CN" sz="2400" b="1" kern="1200" dirty="0">
                <a:solidFill>
                  <a:schemeClr val="bg1"/>
                </a:solidFill>
                <a:latin typeface="微软雅黑" panose="020B0503020204020204" pitchFamily="34" charset="-122"/>
                <a:ea typeface="微软雅黑" panose="020B0503020204020204" pitchFamily="34" charset="-122"/>
                <a:cs typeface="+mn-cs"/>
              </a:rPr>
              <a:t>及解决方法</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7303" y="1309935"/>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61173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圆角矩形 11"/>
          <p:cNvSpPr/>
          <p:nvPr/>
        </p:nvSpPr>
        <p:spPr>
          <a:xfrm>
            <a:off x="562610" y="6001385"/>
            <a:ext cx="10800715" cy="252095"/>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255680" y="4500144"/>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bwMode="auto">
          <a:xfrm>
            <a:off x="274320" y="1665605"/>
            <a:ext cx="1936115" cy="3285490"/>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a:xfrm>
            <a:off x="562610" y="1947545"/>
            <a:ext cx="730250" cy="2312035"/>
          </a:xfrm>
          <a:prstGeom prst="rect">
            <a:avLst/>
          </a:prstGeom>
        </p:spPr>
        <p:txBody>
          <a:bodyPr wrap="square">
            <a:spAutoFit/>
          </a:bodyPr>
          <a:lstStyle/>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工作中的问题</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6" name="任意多边形 5"/>
          <p:cNvSpPr/>
          <p:nvPr/>
        </p:nvSpPr>
        <p:spPr>
          <a:xfrm>
            <a:off x="951230" y="4963795"/>
            <a:ext cx="490220" cy="1037590"/>
          </a:xfrm>
          <a:custGeom>
            <a:avLst/>
            <a:gdLst>
              <a:gd name="connisteX0" fmla="*/ 306070 w 490429"/>
              <a:gd name="connsiteY0" fmla="*/ 0 h 1037514"/>
              <a:gd name="connisteX1" fmla="*/ 30480 w 490429"/>
              <a:gd name="connsiteY1" fmla="*/ 260350 h 1037514"/>
              <a:gd name="connisteX2" fmla="*/ 489585 w 490429"/>
              <a:gd name="connsiteY2" fmla="*/ 628015 h 1037514"/>
              <a:gd name="connisteX3" fmla="*/ 122555 w 490429"/>
              <a:gd name="connsiteY3" fmla="*/ 1010285 h 1037514"/>
              <a:gd name="connisteX4" fmla="*/ 0 w 490429"/>
              <a:gd name="connsiteY4" fmla="*/ 979805 h 1037514"/>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490430" h="1037514">
                <a:moveTo>
                  <a:pt x="306070" y="0"/>
                </a:moveTo>
                <a:cubicBezTo>
                  <a:pt x="241935" y="44450"/>
                  <a:pt x="-6350" y="134620"/>
                  <a:pt x="30480" y="260350"/>
                </a:cubicBezTo>
                <a:cubicBezTo>
                  <a:pt x="67310" y="386080"/>
                  <a:pt x="471170" y="478155"/>
                  <a:pt x="489585" y="628015"/>
                </a:cubicBezTo>
                <a:cubicBezTo>
                  <a:pt x="508000" y="777875"/>
                  <a:pt x="220345" y="939800"/>
                  <a:pt x="122555" y="1010285"/>
                </a:cubicBezTo>
                <a:cubicBezTo>
                  <a:pt x="24765" y="1080770"/>
                  <a:pt x="17145" y="993775"/>
                  <a:pt x="0" y="97980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Freeform 6"/>
          <p:cNvSpPr/>
          <p:nvPr/>
        </p:nvSpPr>
        <p:spPr>
          <a:xfrm>
            <a:off x="2453640" y="1786890"/>
            <a:ext cx="1327785" cy="822325"/>
          </a:xfrm>
          <a:custGeom>
            <a:avLst/>
            <a:gdLst>
              <a:gd name="txL" fmla="*/ 0 w 241"/>
              <a:gd name="txT" fmla="*/ 0 h 190"/>
              <a:gd name="txR" fmla="*/ 241 w 241"/>
              <a:gd name="txB" fmla="*/ 190 h 19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41" h="190">
                <a:moveTo>
                  <a:pt x="211" y="73"/>
                </a:moveTo>
                <a:cubicBezTo>
                  <a:pt x="204" y="73"/>
                  <a:pt x="197" y="76"/>
                  <a:pt x="192" y="80"/>
                </a:cubicBezTo>
                <a:cubicBezTo>
                  <a:pt x="191" y="81"/>
                  <a:pt x="190" y="82"/>
                  <a:pt x="189" y="82"/>
                </a:cubicBezTo>
                <a:cubicBezTo>
                  <a:pt x="187" y="84"/>
                  <a:pt x="183" y="86"/>
                  <a:pt x="180" y="86"/>
                </a:cubicBezTo>
                <a:cubicBezTo>
                  <a:pt x="176" y="86"/>
                  <a:pt x="174" y="86"/>
                  <a:pt x="172" y="85"/>
                </a:cubicBezTo>
                <a:cubicBezTo>
                  <a:pt x="172" y="0"/>
                  <a:pt x="172" y="0"/>
                  <a:pt x="172" y="0"/>
                </a:cubicBezTo>
                <a:cubicBezTo>
                  <a:pt x="0" y="0"/>
                  <a:pt x="0" y="0"/>
                  <a:pt x="0" y="0"/>
                </a:cubicBezTo>
                <a:cubicBezTo>
                  <a:pt x="0" y="190"/>
                  <a:pt x="0" y="190"/>
                  <a:pt x="0" y="190"/>
                </a:cubicBezTo>
                <a:cubicBezTo>
                  <a:pt x="172" y="190"/>
                  <a:pt x="172" y="190"/>
                  <a:pt x="172" y="190"/>
                </a:cubicBezTo>
                <a:cubicBezTo>
                  <a:pt x="172" y="117"/>
                  <a:pt x="172" y="117"/>
                  <a:pt x="172" y="117"/>
                </a:cubicBezTo>
                <a:cubicBezTo>
                  <a:pt x="175" y="116"/>
                  <a:pt x="176" y="116"/>
                  <a:pt x="179" y="116"/>
                </a:cubicBezTo>
                <a:cubicBezTo>
                  <a:pt x="183" y="116"/>
                  <a:pt x="188" y="118"/>
                  <a:pt x="190" y="120"/>
                </a:cubicBezTo>
                <a:cubicBezTo>
                  <a:pt x="192" y="122"/>
                  <a:pt x="202" y="128"/>
                  <a:pt x="211" y="128"/>
                </a:cubicBezTo>
                <a:cubicBezTo>
                  <a:pt x="228" y="128"/>
                  <a:pt x="241" y="116"/>
                  <a:pt x="241" y="101"/>
                </a:cubicBezTo>
                <a:cubicBezTo>
                  <a:pt x="241" y="86"/>
                  <a:pt x="228" y="73"/>
                  <a:pt x="211" y="73"/>
                </a:cubicBezTo>
                <a:close/>
              </a:path>
            </a:pathLst>
          </a:custGeom>
        </p:spPr>
        <p:style>
          <a:lnRef idx="0">
            <a:schemeClr val="accent5"/>
          </a:lnRef>
          <a:fillRef idx="3">
            <a:schemeClr val="accent5"/>
          </a:fillRef>
          <a:effectRef idx="3">
            <a:schemeClr val="accent5"/>
          </a:effectRef>
          <a:fontRef idx="minor">
            <a:schemeClr val="lt1"/>
          </a:fontRef>
        </p:style>
        <p:txBody>
          <a:bodyPr lIns="0" rIns="287850" anchor="ctr" anchorCtr="1"/>
          <a:p>
            <a:pPr lvl="0" indent="0"/>
            <a:r>
              <a:rPr lang="en-US" altLang="en-US" sz="2800" b="1" i="1" dirty="0">
                <a:solidFill>
                  <a:schemeClr val="bg1"/>
                </a:solidFill>
                <a:latin typeface="Calibri" panose="020F0502020204030204" charset="0"/>
                <a:ea typeface="宋体" panose="02010600030101010101" pitchFamily="2" charset="-122"/>
                <a:sym typeface="Arial" panose="020B0604020202020204" pitchFamily="34" charset="0"/>
              </a:rPr>
              <a:t>03</a:t>
            </a:r>
            <a:endParaRPr lang="en-US" altLang="en-US" sz="2800" b="1" i="1" dirty="0">
              <a:solidFill>
                <a:schemeClr val="bg1"/>
              </a:solidFill>
              <a:latin typeface="Calibri" panose="020F0502020204030204" charset="0"/>
              <a:ea typeface="宋体" panose="02010600030101010101" pitchFamily="2" charset="-122"/>
              <a:sym typeface="Arial" panose="020B0604020202020204" pitchFamily="34" charset="0"/>
            </a:endParaRPr>
          </a:p>
        </p:txBody>
      </p:sp>
      <p:sp>
        <p:nvSpPr>
          <p:cNvPr id="24" name="Freeform 7"/>
          <p:cNvSpPr/>
          <p:nvPr/>
        </p:nvSpPr>
        <p:spPr>
          <a:xfrm>
            <a:off x="3781425" y="1786890"/>
            <a:ext cx="7268845" cy="822325"/>
          </a:xfrm>
          <a:custGeom>
            <a:avLst/>
            <a:gdLst>
              <a:gd name="txL" fmla="*/ 0 w 965"/>
              <a:gd name="txT" fmla="*/ 0 h 190"/>
              <a:gd name="txR" fmla="*/ 965 w 965"/>
              <a:gd name="txB" fmla="*/ 190 h 19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965" h="190">
                <a:moveTo>
                  <a:pt x="803" y="0"/>
                </a:moveTo>
                <a:cubicBezTo>
                  <a:pt x="792" y="0"/>
                  <a:pt x="792" y="0"/>
                  <a:pt x="792" y="0"/>
                </a:cubicBezTo>
                <a:cubicBezTo>
                  <a:pt x="644" y="0"/>
                  <a:pt x="644" y="0"/>
                  <a:pt x="644" y="0"/>
                </a:cubicBezTo>
                <a:cubicBezTo>
                  <a:pt x="634" y="0"/>
                  <a:pt x="634" y="0"/>
                  <a:pt x="634" y="0"/>
                </a:cubicBezTo>
                <a:cubicBezTo>
                  <a:pt x="494" y="0"/>
                  <a:pt x="494" y="0"/>
                  <a:pt x="494" y="0"/>
                </a:cubicBezTo>
                <a:cubicBezTo>
                  <a:pt x="476" y="0"/>
                  <a:pt x="476" y="0"/>
                  <a:pt x="476" y="0"/>
                </a:cubicBezTo>
                <a:cubicBezTo>
                  <a:pt x="331" y="0"/>
                  <a:pt x="331" y="0"/>
                  <a:pt x="331" y="0"/>
                </a:cubicBezTo>
                <a:cubicBezTo>
                  <a:pt x="325" y="0"/>
                  <a:pt x="325" y="0"/>
                  <a:pt x="325" y="0"/>
                </a:cubicBezTo>
                <a:cubicBezTo>
                  <a:pt x="169" y="0"/>
                  <a:pt x="169" y="0"/>
                  <a:pt x="169" y="0"/>
                </a:cubicBezTo>
                <a:cubicBezTo>
                  <a:pt x="163" y="0"/>
                  <a:pt x="163" y="0"/>
                  <a:pt x="163" y="0"/>
                </a:cubicBezTo>
                <a:cubicBezTo>
                  <a:pt x="0" y="0"/>
                  <a:pt x="0" y="0"/>
                  <a:pt x="0" y="0"/>
                </a:cubicBezTo>
                <a:cubicBezTo>
                  <a:pt x="0" y="82"/>
                  <a:pt x="0" y="82"/>
                  <a:pt x="0" y="82"/>
                </a:cubicBezTo>
                <a:cubicBezTo>
                  <a:pt x="2" y="81"/>
                  <a:pt x="4" y="81"/>
                  <a:pt x="6" y="79"/>
                </a:cubicBezTo>
                <a:cubicBezTo>
                  <a:pt x="7" y="78"/>
                  <a:pt x="8" y="78"/>
                  <a:pt x="9" y="77"/>
                </a:cubicBezTo>
                <a:cubicBezTo>
                  <a:pt x="15" y="72"/>
                  <a:pt x="22" y="69"/>
                  <a:pt x="31" y="69"/>
                </a:cubicBezTo>
                <a:cubicBezTo>
                  <a:pt x="50" y="69"/>
                  <a:pt x="65" y="83"/>
                  <a:pt x="65" y="101"/>
                </a:cubicBezTo>
                <a:cubicBezTo>
                  <a:pt x="65" y="118"/>
                  <a:pt x="50" y="133"/>
                  <a:pt x="31" y="133"/>
                </a:cubicBezTo>
                <a:cubicBezTo>
                  <a:pt x="21" y="133"/>
                  <a:pt x="9" y="125"/>
                  <a:pt x="7" y="123"/>
                </a:cubicBezTo>
                <a:cubicBezTo>
                  <a:pt x="5" y="122"/>
                  <a:pt x="3" y="121"/>
                  <a:pt x="0" y="120"/>
                </a:cubicBezTo>
                <a:cubicBezTo>
                  <a:pt x="0" y="190"/>
                  <a:pt x="0" y="190"/>
                  <a:pt x="0" y="190"/>
                </a:cubicBezTo>
                <a:cubicBezTo>
                  <a:pt x="163" y="190"/>
                  <a:pt x="163" y="190"/>
                  <a:pt x="163" y="190"/>
                </a:cubicBezTo>
                <a:cubicBezTo>
                  <a:pt x="169" y="190"/>
                  <a:pt x="169" y="190"/>
                  <a:pt x="169" y="190"/>
                </a:cubicBezTo>
                <a:cubicBezTo>
                  <a:pt x="325" y="190"/>
                  <a:pt x="325" y="190"/>
                  <a:pt x="325" y="190"/>
                </a:cubicBezTo>
                <a:cubicBezTo>
                  <a:pt x="331" y="190"/>
                  <a:pt x="331" y="190"/>
                  <a:pt x="331" y="190"/>
                </a:cubicBezTo>
                <a:cubicBezTo>
                  <a:pt x="476" y="190"/>
                  <a:pt x="476" y="190"/>
                  <a:pt x="476" y="190"/>
                </a:cubicBezTo>
                <a:cubicBezTo>
                  <a:pt x="494" y="190"/>
                  <a:pt x="494" y="190"/>
                  <a:pt x="494" y="190"/>
                </a:cubicBezTo>
                <a:cubicBezTo>
                  <a:pt x="634" y="190"/>
                  <a:pt x="634" y="190"/>
                  <a:pt x="634" y="190"/>
                </a:cubicBezTo>
                <a:cubicBezTo>
                  <a:pt x="644" y="190"/>
                  <a:pt x="644" y="190"/>
                  <a:pt x="644" y="190"/>
                </a:cubicBezTo>
                <a:cubicBezTo>
                  <a:pt x="792" y="190"/>
                  <a:pt x="792" y="190"/>
                  <a:pt x="792" y="190"/>
                </a:cubicBezTo>
                <a:cubicBezTo>
                  <a:pt x="803" y="190"/>
                  <a:pt x="803" y="190"/>
                  <a:pt x="803" y="190"/>
                </a:cubicBezTo>
                <a:cubicBezTo>
                  <a:pt x="965" y="190"/>
                  <a:pt x="965" y="190"/>
                  <a:pt x="965" y="190"/>
                </a:cubicBezTo>
                <a:cubicBezTo>
                  <a:pt x="965" y="0"/>
                  <a:pt x="965" y="0"/>
                  <a:pt x="965" y="0"/>
                </a:cubicBezTo>
                <a:lnTo>
                  <a:pt x="803" y="0"/>
                </a:lnTo>
                <a:close/>
              </a:path>
            </a:pathLst>
          </a:custGeom>
        </p:spPr>
        <p:style>
          <a:lnRef idx="0">
            <a:schemeClr val="accent5"/>
          </a:lnRef>
          <a:fillRef idx="3">
            <a:schemeClr val="accent5"/>
          </a:fillRef>
          <a:effectRef idx="3">
            <a:schemeClr val="accent5"/>
          </a:effectRef>
          <a:fontRef idx="minor">
            <a:schemeClr val="lt1"/>
          </a:fontRef>
        </p:style>
        <p:txBody>
          <a:bodyPr lIns="269734" rIns="269734" anchor="ctr" anchorCtr="1"/>
          <a:p>
            <a:pPr lvl="0" indent="0"/>
            <a:r>
              <a:rPr lang="zh-CN" altLang="en-US" sz="2000" b="1" dirty="0">
                <a:solidFill>
                  <a:schemeClr val="bg1"/>
                </a:solidFill>
                <a:latin typeface="Calibri" panose="020F0502020204030204" charset="0"/>
                <a:ea typeface="宋体" panose="02010600030101010101" pitchFamily="2" charset="-122"/>
                <a:sym typeface="Arial" panose="020B0604020202020204" pitchFamily="34" charset="0"/>
              </a:rPr>
              <a:t>开发时考虑不够全面，代码存在不应该的</a:t>
            </a:r>
            <a:r>
              <a:rPr lang="en-US" altLang="zh-CN" sz="2000" b="1" dirty="0">
                <a:solidFill>
                  <a:schemeClr val="bg1"/>
                </a:solidFill>
                <a:latin typeface="Calibri" panose="020F0502020204030204" charset="0"/>
                <a:ea typeface="宋体" panose="02010600030101010101" pitchFamily="2" charset="-122"/>
                <a:sym typeface="Arial" panose="020B0604020202020204" pitchFamily="34" charset="0"/>
              </a:rPr>
              <a:t>bug</a:t>
            </a:r>
            <a:endParaRPr lang="zh-CN" altLang="en-US" sz="2000" b="1" dirty="0">
              <a:solidFill>
                <a:schemeClr val="bg1"/>
              </a:solidFill>
              <a:latin typeface="Calibri" panose="020F0502020204030204" charset="0"/>
              <a:ea typeface="宋体" panose="02010600030101010101" pitchFamily="2" charset="-122"/>
              <a:sym typeface="Arial" panose="020B0604020202020204" pitchFamily="34" charset="0"/>
            </a:endParaRPr>
          </a:p>
        </p:txBody>
      </p:sp>
      <p:sp>
        <p:nvSpPr>
          <p:cNvPr id="17" name="五边形 16"/>
          <p:cNvSpPr/>
          <p:nvPr/>
        </p:nvSpPr>
        <p:spPr>
          <a:xfrm>
            <a:off x="4294505" y="2703195"/>
            <a:ext cx="6868795" cy="80137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p>
            <a:pPr algn="l"/>
            <a:r>
              <a:rPr lang="zh-CN" altLang="en-US">
                <a:latin typeface="宋体" panose="02010600030101010101" pitchFamily="2" charset="-122"/>
                <a:ea typeface="宋体" panose="02010600030101010101" pitchFamily="2" charset="-122"/>
                <a:cs typeface="宋体" panose="02010600030101010101" pitchFamily="2" charset="-122"/>
              </a:rPr>
              <a:t>事无巨细,写程序一定要细心</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有计划的更加深入学习</a:t>
            </a:r>
            <a:r>
              <a:rPr lang="en-US" altLang="zh-CN">
                <a:latin typeface="宋体" panose="02010600030101010101" pitchFamily="2" charset="-122"/>
                <a:ea typeface="宋体" panose="02010600030101010101" pitchFamily="2" charset="-122"/>
                <a:cs typeface="宋体" panose="02010600030101010101" pitchFamily="2" charset="-122"/>
              </a:rPr>
              <a:t>C++</a:t>
            </a:r>
            <a:r>
              <a:rPr lang="zh-CN" altLang="en-US">
                <a:latin typeface="宋体" panose="02010600030101010101" pitchFamily="2" charset="-122"/>
                <a:ea typeface="宋体" panose="02010600030101010101" pitchFamily="2" charset="-122"/>
                <a:cs typeface="宋体" panose="02010600030101010101" pitchFamily="2" charset="-122"/>
              </a:rPr>
              <a:t>，学习同事的代码</a:t>
            </a:r>
            <a:r>
              <a:rPr lang="zh-CN" altLang="en-US"/>
              <a:t>。</a:t>
            </a:r>
            <a:endParaRPr lang="zh-CN" altLang="en-US"/>
          </a:p>
        </p:txBody>
      </p:sp>
      <p:sp>
        <p:nvSpPr>
          <p:cNvPr id="4" name="矩形 3"/>
          <p:cNvSpPr/>
          <p:nvPr/>
        </p:nvSpPr>
        <p:spPr>
          <a:xfrm>
            <a:off x="1190625" y="2130425"/>
            <a:ext cx="730250" cy="1946275"/>
          </a:xfrm>
          <a:prstGeom prst="rect">
            <a:avLst/>
          </a:prstGeom>
        </p:spPr>
        <p:txBody>
          <a:bodyPr wrap="square">
            <a:spAutoFit/>
          </a:bodyPr>
          <a:p>
            <a:pPr lvl="0" algn="ctr"/>
            <a:r>
              <a:rPr lang="zh-CN" altLang="zh-CN" sz="2400" b="1" kern="1200" dirty="0">
                <a:solidFill>
                  <a:schemeClr val="bg1"/>
                </a:solidFill>
                <a:latin typeface="微软雅黑" panose="020B0503020204020204" pitchFamily="34" charset="-122"/>
                <a:ea typeface="微软雅黑" panose="020B0503020204020204" pitchFamily="34" charset="-122"/>
                <a:cs typeface="+mn-cs"/>
              </a:rPr>
              <a:t>及解决方法</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7303" y="1309935"/>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61173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椭圆 14"/>
          <p:cNvSpPr/>
          <p:nvPr/>
        </p:nvSpPr>
        <p:spPr bwMode="auto">
          <a:xfrm>
            <a:off x="274320" y="1678305"/>
            <a:ext cx="1936115" cy="3285490"/>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6" name="任意多边形 5"/>
          <p:cNvSpPr/>
          <p:nvPr/>
        </p:nvSpPr>
        <p:spPr>
          <a:xfrm>
            <a:off x="951230" y="4963795"/>
            <a:ext cx="490220" cy="1037590"/>
          </a:xfrm>
          <a:custGeom>
            <a:avLst/>
            <a:gdLst>
              <a:gd name="connisteX0" fmla="*/ 306070 w 490429"/>
              <a:gd name="connsiteY0" fmla="*/ 0 h 1037514"/>
              <a:gd name="connisteX1" fmla="*/ 30480 w 490429"/>
              <a:gd name="connsiteY1" fmla="*/ 260350 h 1037514"/>
              <a:gd name="connisteX2" fmla="*/ 489585 w 490429"/>
              <a:gd name="connsiteY2" fmla="*/ 628015 h 1037514"/>
              <a:gd name="connisteX3" fmla="*/ 122555 w 490429"/>
              <a:gd name="connsiteY3" fmla="*/ 1010285 h 1037514"/>
              <a:gd name="connisteX4" fmla="*/ 0 w 490429"/>
              <a:gd name="connsiteY4" fmla="*/ 979805 h 1037514"/>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490430" h="1037514">
                <a:moveTo>
                  <a:pt x="306070" y="0"/>
                </a:moveTo>
                <a:cubicBezTo>
                  <a:pt x="241935" y="44450"/>
                  <a:pt x="-6350" y="134620"/>
                  <a:pt x="30480" y="260350"/>
                </a:cubicBezTo>
                <a:cubicBezTo>
                  <a:pt x="67310" y="386080"/>
                  <a:pt x="471170" y="478155"/>
                  <a:pt x="489585" y="628015"/>
                </a:cubicBezTo>
                <a:cubicBezTo>
                  <a:pt x="508000" y="777875"/>
                  <a:pt x="220345" y="939800"/>
                  <a:pt x="122555" y="1010285"/>
                </a:cubicBezTo>
                <a:cubicBezTo>
                  <a:pt x="24765" y="1080770"/>
                  <a:pt x="17145" y="993775"/>
                  <a:pt x="0" y="97980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562610" y="6001385"/>
            <a:ext cx="10800715" cy="252095"/>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996950" y="2164715"/>
            <a:ext cx="490855" cy="2312035"/>
          </a:xfrm>
          <a:prstGeom prst="rect">
            <a:avLst/>
          </a:prstGeom>
          <a:noFill/>
        </p:spPr>
        <p:txBody>
          <a:bodyPr wrap="square" rtlCol="0" anchor="t">
            <a:spAutoFit/>
          </a:bodyPr>
          <a:p>
            <a:r>
              <a:rPr lang="zh-CN" altLang="en-US" sz="2400" b="1">
                <a:solidFill>
                  <a:schemeClr val="bg1"/>
                </a:solidFill>
                <a:latin typeface="微软雅黑" panose="020B0503020204020204" pitchFamily="34" charset="-122"/>
                <a:ea typeface="微软雅黑" panose="020B0503020204020204" pitchFamily="34" charset="-122"/>
                <a:sym typeface="+mn-ea"/>
              </a:rPr>
              <a:t>后续工作计划</a:t>
            </a:r>
            <a:endParaRPr lang="zh-CN" altLang="en-US" sz="2400" b="1">
              <a:solidFill>
                <a:schemeClr val="bg1"/>
              </a:solidFill>
              <a:latin typeface="微软雅黑" panose="020B0503020204020204" pitchFamily="34" charset="-122"/>
              <a:ea typeface="微软雅黑" panose="020B0503020204020204" pitchFamily="34" charset="-122"/>
              <a:sym typeface="+mn-ea"/>
            </a:endParaRPr>
          </a:p>
        </p:txBody>
      </p:sp>
      <p:sp>
        <p:nvSpPr>
          <p:cNvPr id="10" name="折角形 9"/>
          <p:cNvSpPr/>
          <p:nvPr/>
        </p:nvSpPr>
        <p:spPr>
          <a:xfrm>
            <a:off x="2640965" y="1678305"/>
            <a:ext cx="3667760" cy="1944370"/>
          </a:xfrm>
          <a:prstGeom prst="foldedCorner">
            <a:avLst/>
          </a:prstGeom>
        </p:spPr>
        <p:style>
          <a:lnRef idx="0">
            <a:schemeClr val="accent5"/>
          </a:lnRef>
          <a:fillRef idx="3">
            <a:schemeClr val="accent5"/>
          </a:fillRef>
          <a:effectRef idx="3">
            <a:schemeClr val="accent5"/>
          </a:effectRef>
          <a:fontRef idx="minor">
            <a:schemeClr val="lt1"/>
          </a:fontRef>
        </p:style>
        <p:txBody>
          <a:bodyPr rtlCol="0" anchor="ctr"/>
          <a:p>
            <a:pPr algn="ctr"/>
            <a:endParaRPr lang="zh-CN" altLang="en-US" sz="2000"/>
          </a:p>
        </p:txBody>
      </p:sp>
      <p:sp>
        <p:nvSpPr>
          <p:cNvPr id="11" name="折角形 10"/>
          <p:cNvSpPr/>
          <p:nvPr/>
        </p:nvSpPr>
        <p:spPr>
          <a:xfrm flipH="1">
            <a:off x="6415405" y="1678305"/>
            <a:ext cx="3660775" cy="1944370"/>
          </a:xfrm>
          <a:prstGeom prst="foldedCorner">
            <a:avLst/>
          </a:prstGeom>
        </p:spPr>
        <p:style>
          <a:lnRef idx="0">
            <a:schemeClr val="accent5"/>
          </a:lnRef>
          <a:fillRef idx="3">
            <a:schemeClr val="accent5"/>
          </a:fillRef>
          <a:effectRef idx="3">
            <a:schemeClr val="accent5"/>
          </a:effectRef>
          <a:fontRef idx="minor">
            <a:schemeClr val="lt1"/>
          </a:fontRef>
        </p:style>
        <p:txBody>
          <a:bodyPr rtlCol="0" anchor="ctr"/>
          <a:p>
            <a:pPr algn="ctr"/>
            <a:endParaRPr lang="zh-CN" altLang="en-US" sz="2000"/>
          </a:p>
        </p:txBody>
      </p:sp>
      <p:sp>
        <p:nvSpPr>
          <p:cNvPr id="12" name="折角形 11"/>
          <p:cNvSpPr/>
          <p:nvPr/>
        </p:nvSpPr>
        <p:spPr>
          <a:xfrm flipV="1">
            <a:off x="2640965" y="3718560"/>
            <a:ext cx="3667760" cy="1944370"/>
          </a:xfrm>
          <a:prstGeom prst="foldedCorner">
            <a:avLst/>
          </a:prstGeom>
        </p:spPr>
        <p:style>
          <a:lnRef idx="0">
            <a:schemeClr val="accent5"/>
          </a:lnRef>
          <a:fillRef idx="3">
            <a:schemeClr val="accent5"/>
          </a:fillRef>
          <a:effectRef idx="3">
            <a:schemeClr val="accent5"/>
          </a:effectRef>
          <a:fontRef idx="minor">
            <a:schemeClr val="lt1"/>
          </a:fontRef>
        </p:style>
        <p:txBody>
          <a:bodyPr rtlCol="0" anchor="ctr"/>
          <a:p>
            <a:pPr algn="ctr"/>
            <a:endParaRPr lang="zh-CN" altLang="en-US"/>
          </a:p>
        </p:txBody>
      </p:sp>
      <p:sp>
        <p:nvSpPr>
          <p:cNvPr id="13" name="折角形 12"/>
          <p:cNvSpPr/>
          <p:nvPr/>
        </p:nvSpPr>
        <p:spPr>
          <a:xfrm flipH="1" flipV="1">
            <a:off x="6415405" y="3718560"/>
            <a:ext cx="3660775" cy="1944370"/>
          </a:xfrm>
          <a:prstGeom prst="foldedCorner">
            <a:avLst/>
          </a:prstGeom>
        </p:spPr>
        <p:style>
          <a:lnRef idx="0">
            <a:schemeClr val="accent5"/>
          </a:lnRef>
          <a:fillRef idx="3">
            <a:schemeClr val="accent5"/>
          </a:fillRef>
          <a:effectRef idx="3">
            <a:schemeClr val="accent5"/>
          </a:effectRef>
          <a:fontRef idx="minor">
            <a:schemeClr val="lt1"/>
          </a:fontRef>
        </p:style>
        <p:txBody>
          <a:bodyPr rtlCol="0" anchor="ctr"/>
          <a:p>
            <a:pPr algn="ctr"/>
            <a:endParaRPr lang="zh-CN" altLang="en-US"/>
          </a:p>
        </p:txBody>
      </p:sp>
      <p:sp>
        <p:nvSpPr>
          <p:cNvPr id="18" name="文本框 17"/>
          <p:cNvSpPr txBox="1"/>
          <p:nvPr/>
        </p:nvSpPr>
        <p:spPr>
          <a:xfrm>
            <a:off x="2719705" y="3770630"/>
            <a:ext cx="3514725" cy="1691640"/>
          </a:xfrm>
          <a:prstGeom prst="rect">
            <a:avLst/>
          </a:prstGeom>
          <a:noFill/>
        </p:spPr>
        <p:txBody>
          <a:bodyPr wrap="square" rtlCol="0">
            <a:spAutoFit/>
          </a:bodyPr>
          <a:p>
            <a:r>
              <a:rPr lang="zh-CN" altLang="en-US" sz="2400"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六个月：</a:t>
            </a:r>
            <a:endParaRPr lang="zh-CN" altLang="en-US" sz="2400"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marL="342900" indent="-342900">
              <a:buClrTx/>
              <a:buFont typeface="Arial" panose="020B0604020202020204" pitchFamily="34" charset="0"/>
              <a:buChar char="•"/>
            </a:pPr>
            <a:r>
              <a:rPr lang="zh-CN" altLang="en-US" sz="2000" b="1">
                <a:solidFill>
                  <a:schemeClr val="bg1"/>
                </a:solidFill>
                <a:latin typeface="微软雅黑" panose="020B0503020204020204" pitchFamily="34" charset="-122"/>
                <a:ea typeface="微软雅黑" panose="020B0503020204020204" pitchFamily="34" charset="-122"/>
              </a:rPr>
              <a:t>高质量完成任务，规范自己的代码，减少冗余，提高效率完成分配任务。</a:t>
            </a:r>
            <a:endParaRPr lang="zh-CN" altLang="en-US" sz="2000" b="1">
              <a:solidFill>
                <a:schemeClr val="bg1"/>
              </a:solidFill>
              <a:latin typeface="微软雅黑" panose="020B0503020204020204" pitchFamily="34" charset="-122"/>
              <a:ea typeface="微软雅黑" panose="020B0503020204020204" pitchFamily="34" charset="-122"/>
            </a:endParaRPr>
          </a:p>
          <a:p>
            <a:pPr marL="342900" indent="-342900">
              <a:buClrTx/>
              <a:buFont typeface="Arial" panose="020B0604020202020204" pitchFamily="34" charset="0"/>
              <a:buChar char="•"/>
            </a:pP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sp>
        <p:nvSpPr>
          <p:cNvPr id="19" name="文本框 18"/>
          <p:cNvSpPr txBox="1"/>
          <p:nvPr/>
        </p:nvSpPr>
        <p:spPr>
          <a:xfrm>
            <a:off x="2640965" y="1688465"/>
            <a:ext cx="3667760" cy="1999615"/>
          </a:xfrm>
          <a:prstGeom prst="rect">
            <a:avLst/>
          </a:prstGeom>
          <a:noFill/>
        </p:spPr>
        <p:txBody>
          <a:bodyPr wrap="square" rtlCol="0">
            <a:spAutoFit/>
          </a:bodyPr>
          <a:p>
            <a:r>
              <a:rPr lang="zh-CN" altLang="en-US" sz="2400"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一个月：</a:t>
            </a:r>
            <a:endParaRPr lang="zh-CN" altLang="en-US" sz="2000" b="1">
              <a:solidFill>
                <a:schemeClr val="bg1"/>
              </a:solidFill>
              <a:latin typeface="微软雅黑" panose="020B0503020204020204" pitchFamily="34" charset="-122"/>
              <a:ea typeface="微软雅黑" panose="020B0503020204020204" pitchFamily="34" charset="-122"/>
              <a:sym typeface="+mn-ea"/>
            </a:endParaRPr>
          </a:p>
          <a:p>
            <a:pPr marL="342900" indent="-342900">
              <a:buClrTx/>
              <a:buFont typeface="Arial" panose="020B0604020202020204" pitchFamily="34" charset="0"/>
              <a:buChar char="•"/>
            </a:pPr>
            <a:r>
              <a:rPr lang="zh-CN" altLang="en-US" sz="2000" b="1">
                <a:solidFill>
                  <a:schemeClr val="bg1"/>
                </a:solidFill>
                <a:latin typeface="微软雅黑" panose="020B0503020204020204" pitchFamily="34" charset="-122"/>
                <a:ea typeface="微软雅黑" panose="020B0503020204020204" pitchFamily="34" charset="-122"/>
                <a:sym typeface="+mn-ea"/>
              </a:rPr>
              <a:t>按时完成分配的任务；</a:t>
            </a:r>
            <a:endParaRPr lang="zh-CN" altLang="en-US" sz="2000" b="1">
              <a:solidFill>
                <a:schemeClr val="bg1"/>
              </a:solidFill>
              <a:latin typeface="微软雅黑" panose="020B0503020204020204" pitchFamily="34" charset="-122"/>
              <a:ea typeface="微软雅黑" panose="020B0503020204020204" pitchFamily="34" charset="-122"/>
              <a:sym typeface="+mn-ea"/>
            </a:endParaRPr>
          </a:p>
          <a:p>
            <a:pPr marL="342900" indent="-342900">
              <a:buClrTx/>
              <a:buFont typeface="Arial" panose="020B0604020202020204" pitchFamily="34" charset="0"/>
              <a:buChar char="•"/>
            </a:pPr>
            <a:r>
              <a:rPr lang="zh-CN" altLang="en-US" sz="2000" b="1">
                <a:solidFill>
                  <a:schemeClr val="bg1"/>
                </a:solidFill>
                <a:latin typeface="微软雅黑" panose="020B0503020204020204" pitchFamily="34" charset="-122"/>
                <a:ea typeface="微软雅黑" panose="020B0503020204020204" pitchFamily="34" charset="-122"/>
                <a:sym typeface="+mn-ea"/>
              </a:rPr>
              <a:t>按照计划学习项目相关业务知识</a:t>
            </a:r>
            <a:endParaRPr lang="zh-CN" altLang="en-US" sz="2000" b="1">
              <a:solidFill>
                <a:schemeClr val="bg1"/>
              </a:solidFill>
              <a:latin typeface="微软雅黑" panose="020B0503020204020204" pitchFamily="34" charset="-122"/>
              <a:ea typeface="微软雅黑" panose="020B0503020204020204" pitchFamily="34" charset="-122"/>
              <a:sym typeface="+mn-ea"/>
            </a:endParaRPr>
          </a:p>
          <a:p>
            <a:pPr marL="342900" indent="-342900">
              <a:buClrTx/>
              <a:buFont typeface="Arial" panose="020B0604020202020204" pitchFamily="34" charset="0"/>
              <a:buChar char="•"/>
            </a:pPr>
            <a:endParaRPr lang="zh-CN" altLang="en-US" sz="2000" b="1">
              <a:solidFill>
                <a:schemeClr val="bg1"/>
              </a:solidFill>
              <a:latin typeface="微软雅黑" panose="020B0503020204020204" pitchFamily="34" charset="-122"/>
              <a:ea typeface="微软雅黑" panose="020B0503020204020204" pitchFamily="34" charset="-122"/>
              <a:sym typeface="+mn-ea"/>
            </a:endParaRPr>
          </a:p>
          <a:p>
            <a:endParaRPr lang="zh-CN" altLang="en-US" sz="2000"/>
          </a:p>
        </p:txBody>
      </p:sp>
      <p:sp>
        <p:nvSpPr>
          <p:cNvPr id="20" name="文本框 19"/>
          <p:cNvSpPr txBox="1"/>
          <p:nvPr/>
        </p:nvSpPr>
        <p:spPr>
          <a:xfrm>
            <a:off x="6415405" y="1703705"/>
            <a:ext cx="3660775" cy="1968500"/>
          </a:xfrm>
          <a:prstGeom prst="rect">
            <a:avLst/>
          </a:prstGeom>
          <a:noFill/>
        </p:spPr>
        <p:txBody>
          <a:bodyPr wrap="square" rtlCol="0">
            <a:spAutoFit/>
          </a:bodyPr>
          <a:p>
            <a:r>
              <a:rPr lang="zh-CN" altLang="en-US" sz="2400"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三个月：</a:t>
            </a:r>
            <a:endParaRPr lang="zh-CN" altLang="en-US" sz="2400"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marL="342900" indent="-342900">
              <a:buClrTx/>
              <a:buFont typeface="Arial" panose="020B0604020202020204" pitchFamily="34" charset="0"/>
              <a:buChar char="•"/>
            </a:pPr>
            <a:r>
              <a:rPr lang="zh-CN" altLang="en-US" sz="2000" b="1">
                <a:solidFill>
                  <a:schemeClr val="bg1"/>
                </a:solidFill>
                <a:latin typeface="微软雅黑" panose="020B0503020204020204" pitchFamily="34" charset="-122"/>
                <a:ea typeface="微软雅黑" panose="020B0503020204020204" pitchFamily="34" charset="-122"/>
                <a:sym typeface="+mn-ea"/>
              </a:rPr>
              <a:t>带着业务理解分模块深入分析项目代码，并学以致用</a:t>
            </a:r>
            <a:r>
              <a:rPr lang="en-US" altLang="zh-CN" sz="2000" b="1">
                <a:solidFill>
                  <a:schemeClr val="bg1"/>
                </a:solidFill>
                <a:latin typeface="微软雅黑" panose="020B0503020204020204" pitchFamily="34" charset="-122"/>
                <a:ea typeface="微软雅黑" panose="020B0503020204020204" pitchFamily="34" charset="-122"/>
                <a:sym typeface="+mn-ea"/>
              </a:rPr>
              <a:t>,</a:t>
            </a:r>
            <a:r>
              <a:rPr lang="zh-CN" altLang="en-US" sz="2000" b="1">
                <a:solidFill>
                  <a:schemeClr val="bg1"/>
                </a:solidFill>
                <a:latin typeface="微软雅黑" panose="020B0503020204020204" pitchFamily="34" charset="-122"/>
                <a:ea typeface="微软雅黑" panose="020B0503020204020204" pitchFamily="34" charset="-122"/>
                <a:sym typeface="+mn-ea"/>
              </a:rPr>
              <a:t>通过修改缺陷使自己更加深层次理解业务逻辑；</a:t>
            </a:r>
            <a:endParaRPr lang="zh-CN" altLang="en-US" sz="2000" b="1">
              <a:solidFill>
                <a:schemeClr val="bg1"/>
              </a:solidFill>
              <a:latin typeface="微软雅黑" panose="020B0503020204020204" pitchFamily="34" charset="-122"/>
              <a:ea typeface="微软雅黑" panose="020B0503020204020204" pitchFamily="34" charset="-122"/>
              <a:sym typeface="+mn-ea"/>
            </a:endParaRPr>
          </a:p>
          <a:p>
            <a:endParaRPr lang="zh-CN" altLang="en-US"/>
          </a:p>
        </p:txBody>
      </p:sp>
      <p:sp>
        <p:nvSpPr>
          <p:cNvPr id="21" name="文本框 20"/>
          <p:cNvSpPr txBox="1"/>
          <p:nvPr/>
        </p:nvSpPr>
        <p:spPr>
          <a:xfrm>
            <a:off x="6487160" y="3718560"/>
            <a:ext cx="3661410" cy="1691640"/>
          </a:xfrm>
          <a:prstGeom prst="rect">
            <a:avLst/>
          </a:prstGeom>
          <a:noFill/>
        </p:spPr>
        <p:txBody>
          <a:bodyPr wrap="square" rtlCol="0">
            <a:spAutoFit/>
          </a:bodyPr>
          <a:p>
            <a:r>
              <a:rPr lang="zh-CN" altLang="en-US" sz="2400"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一年：</a:t>
            </a:r>
            <a:endParaRPr lang="zh-CN" altLang="en-US" sz="2400"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marL="342900" indent="-342900" algn="l">
              <a:buClrTx/>
              <a:buFont typeface="Arial" panose="020B0604020202020204" pitchFamily="34" charset="0"/>
              <a:buChar char="•"/>
            </a:pPr>
            <a:r>
              <a:rPr lang="zh-CN" altLang="en-US" sz="2000" b="1" dirty="0">
                <a:solidFill>
                  <a:schemeClr val="bg1"/>
                </a:solidFill>
                <a:latin typeface="微软雅黑" panose="020B0503020204020204" pitchFamily="34" charset="-122"/>
                <a:ea typeface="微软雅黑" panose="020B0503020204020204" pitchFamily="34" charset="-122"/>
                <a:sym typeface="+mn-ea"/>
              </a:rPr>
              <a:t>熟练掌握资金管理系统涉及到的业务知识，积累经验</a:t>
            </a:r>
            <a:r>
              <a:rPr lang="en-US" altLang="zh-CN" sz="2000" b="1" dirty="0">
                <a:solidFill>
                  <a:schemeClr val="bg1"/>
                </a:solidFill>
                <a:latin typeface="微软雅黑" panose="020B0503020204020204" pitchFamily="34" charset="-122"/>
                <a:ea typeface="微软雅黑" panose="020B0503020204020204" pitchFamily="34" charset="-122"/>
                <a:sym typeface="+mn-ea"/>
              </a:rPr>
              <a:t>,</a:t>
            </a:r>
            <a:r>
              <a:rPr lang="zh-CN" altLang="en-US" sz="2000" b="1" dirty="0">
                <a:solidFill>
                  <a:schemeClr val="bg1"/>
                </a:solidFill>
                <a:latin typeface="微软雅黑" panose="020B0503020204020204" pitchFamily="34" charset="-122"/>
                <a:ea typeface="微软雅黑" panose="020B0503020204020204" pitchFamily="34" charset="-122"/>
                <a:sym typeface="+mn-ea"/>
              </a:rPr>
              <a:t>能高效地完成更高难度的需求。</a:t>
            </a: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a:p>
            <a:pPr indent="0" algn="l">
              <a:buClrTx/>
              <a:buFont typeface="Arial" panose="020B0604020202020204" pitchFamily="34" charset="0"/>
              <a:buNone/>
            </a:pP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7303" y="1309935"/>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61173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椭圆 14"/>
          <p:cNvSpPr/>
          <p:nvPr/>
        </p:nvSpPr>
        <p:spPr bwMode="auto">
          <a:xfrm>
            <a:off x="274320" y="1678305"/>
            <a:ext cx="1936115" cy="3285490"/>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6" name="任意多边形 5"/>
          <p:cNvSpPr/>
          <p:nvPr/>
        </p:nvSpPr>
        <p:spPr>
          <a:xfrm>
            <a:off x="951230" y="4963795"/>
            <a:ext cx="490220" cy="1037590"/>
          </a:xfrm>
          <a:custGeom>
            <a:avLst/>
            <a:gdLst>
              <a:gd name="connisteX0" fmla="*/ 306070 w 490429"/>
              <a:gd name="connsiteY0" fmla="*/ 0 h 1037514"/>
              <a:gd name="connisteX1" fmla="*/ 30480 w 490429"/>
              <a:gd name="connsiteY1" fmla="*/ 260350 h 1037514"/>
              <a:gd name="connisteX2" fmla="*/ 489585 w 490429"/>
              <a:gd name="connsiteY2" fmla="*/ 628015 h 1037514"/>
              <a:gd name="connisteX3" fmla="*/ 122555 w 490429"/>
              <a:gd name="connsiteY3" fmla="*/ 1010285 h 1037514"/>
              <a:gd name="connisteX4" fmla="*/ 0 w 490429"/>
              <a:gd name="connsiteY4" fmla="*/ 979805 h 1037514"/>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490430" h="1037514">
                <a:moveTo>
                  <a:pt x="306070" y="0"/>
                </a:moveTo>
                <a:cubicBezTo>
                  <a:pt x="241935" y="44450"/>
                  <a:pt x="-6350" y="134620"/>
                  <a:pt x="30480" y="260350"/>
                </a:cubicBezTo>
                <a:cubicBezTo>
                  <a:pt x="67310" y="386080"/>
                  <a:pt x="471170" y="478155"/>
                  <a:pt x="489585" y="628015"/>
                </a:cubicBezTo>
                <a:cubicBezTo>
                  <a:pt x="508000" y="777875"/>
                  <a:pt x="220345" y="939800"/>
                  <a:pt x="122555" y="1010285"/>
                </a:cubicBezTo>
                <a:cubicBezTo>
                  <a:pt x="24765" y="1080770"/>
                  <a:pt x="17145" y="993775"/>
                  <a:pt x="0" y="97980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562610" y="6001385"/>
            <a:ext cx="10800715" cy="252095"/>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996950" y="2164715"/>
            <a:ext cx="490855" cy="1946275"/>
          </a:xfrm>
          <a:prstGeom prst="rect">
            <a:avLst/>
          </a:prstGeom>
          <a:noFill/>
        </p:spPr>
        <p:txBody>
          <a:bodyPr wrap="square" rtlCol="0" anchor="t">
            <a:spAutoFit/>
          </a:bodyPr>
          <a:p>
            <a:r>
              <a:rPr lang="zh-CN" altLang="en-US" sz="2400" b="1">
                <a:solidFill>
                  <a:schemeClr val="bg1"/>
                </a:solidFill>
                <a:latin typeface="微软雅黑" panose="020B0503020204020204" pitchFamily="34" charset="-122"/>
                <a:ea typeface="微软雅黑" panose="020B0503020204020204" pitchFamily="34" charset="-122"/>
                <a:sym typeface="+mn-ea"/>
              </a:rPr>
              <a:t>试用期总结</a:t>
            </a:r>
            <a:endParaRPr lang="zh-CN" altLang="en-US" sz="2400" b="1">
              <a:solidFill>
                <a:schemeClr val="bg1"/>
              </a:solidFill>
              <a:latin typeface="微软雅黑" panose="020B0503020204020204" pitchFamily="34" charset="-122"/>
              <a:ea typeface="微软雅黑" panose="020B0503020204020204" pitchFamily="34" charset="-122"/>
              <a:sym typeface="+mn-ea"/>
            </a:endParaRPr>
          </a:p>
        </p:txBody>
      </p:sp>
      <p:sp>
        <p:nvSpPr>
          <p:cNvPr id="83989" name="Text Box 19"/>
          <p:cNvSpPr txBox="1"/>
          <p:nvPr/>
        </p:nvSpPr>
        <p:spPr>
          <a:xfrm>
            <a:off x="5296861" y="3113825"/>
            <a:ext cx="323940" cy="412835"/>
          </a:xfrm>
          <a:prstGeom prst="rect">
            <a:avLst/>
          </a:prstGeom>
          <a:noFill/>
          <a:ln w="9525">
            <a:noFill/>
          </a:ln>
        </p:spPr>
        <p:txBody>
          <a:bodyPr wrap="square" anchor="t"/>
          <a:p>
            <a:pPr lvl="0" indent="0"/>
            <a:r>
              <a:rPr lang="zh-CN" altLang="en-US" b="1" dirty="0">
                <a:solidFill>
                  <a:schemeClr val="bg1"/>
                </a:solidFill>
                <a:latin typeface="Calibri" panose="020F0502020204030204" charset="0"/>
                <a:ea typeface="宋体" panose="02010600030101010101" pitchFamily="2" charset="-122"/>
                <a:sym typeface="Arial" panose="020B0604020202020204" pitchFamily="34" charset="0"/>
              </a:rPr>
              <a:t>1</a:t>
            </a:r>
            <a:endParaRPr lang="zh-CN" altLang="en-US" b="1" dirty="0">
              <a:solidFill>
                <a:schemeClr val="bg1"/>
              </a:solidFill>
              <a:latin typeface="Calibri" panose="020F0502020204030204" charset="0"/>
              <a:ea typeface="宋体" panose="02010600030101010101" pitchFamily="2" charset="-122"/>
              <a:sym typeface="Arial" panose="020B0604020202020204" pitchFamily="34" charset="0"/>
            </a:endParaRPr>
          </a:p>
        </p:txBody>
      </p:sp>
      <p:sp>
        <p:nvSpPr>
          <p:cNvPr id="16" name="Text Box 19"/>
          <p:cNvSpPr txBox="1"/>
          <p:nvPr/>
        </p:nvSpPr>
        <p:spPr>
          <a:xfrm>
            <a:off x="5296861" y="3841535"/>
            <a:ext cx="323940" cy="412835"/>
          </a:xfrm>
          <a:prstGeom prst="rect">
            <a:avLst/>
          </a:prstGeom>
          <a:noFill/>
          <a:ln w="9525">
            <a:noFill/>
          </a:ln>
        </p:spPr>
        <p:txBody>
          <a:bodyPr wrap="square" anchor="t"/>
          <a:p>
            <a:pPr lvl="0" indent="0"/>
            <a:r>
              <a:rPr lang="en-US" altLang="zh-CN" b="1" dirty="0">
                <a:solidFill>
                  <a:schemeClr val="bg1"/>
                </a:solidFill>
                <a:latin typeface="Calibri" panose="020F0502020204030204" charset="0"/>
                <a:ea typeface="宋体" panose="02010600030101010101" pitchFamily="2" charset="-122"/>
                <a:sym typeface="Arial" panose="020B0604020202020204" pitchFamily="34" charset="0"/>
              </a:rPr>
              <a:t>3</a:t>
            </a:r>
            <a:endParaRPr lang="en-US" altLang="zh-CN" b="1" dirty="0">
              <a:solidFill>
                <a:schemeClr val="bg1"/>
              </a:solidFill>
              <a:latin typeface="Calibri" panose="020F0502020204030204" charset="0"/>
              <a:ea typeface="宋体" panose="02010600030101010101" pitchFamily="2" charset="-122"/>
              <a:sym typeface="Arial" panose="020B0604020202020204" pitchFamily="34" charset="0"/>
            </a:endParaRPr>
          </a:p>
        </p:txBody>
      </p:sp>
      <p:grpSp>
        <p:nvGrpSpPr>
          <p:cNvPr id="55" name="组合 54"/>
          <p:cNvGrpSpPr/>
          <p:nvPr/>
        </p:nvGrpSpPr>
        <p:grpSpPr>
          <a:xfrm>
            <a:off x="2769765" y="4775844"/>
            <a:ext cx="1743623" cy="1564214"/>
            <a:chOff x="628497" y="4815394"/>
            <a:chExt cx="1743623" cy="1564214"/>
          </a:xfrm>
        </p:grpSpPr>
        <p:sp>
          <p:nvSpPr>
            <p:cNvPr id="50" name="Oval 8"/>
            <p:cNvSpPr>
              <a:spLocks noChangeArrowheads="1"/>
            </p:cNvSpPr>
            <p:nvPr/>
          </p:nvSpPr>
          <p:spPr bwMode="auto">
            <a:xfrm>
              <a:off x="628497" y="4896883"/>
              <a:ext cx="1743623" cy="1131887"/>
            </a:xfrm>
            <a:prstGeom prst="ellipse">
              <a:avLst/>
            </a:prstGeom>
            <a:solidFill>
              <a:schemeClr val="tx2"/>
            </a:solidFill>
            <a:ln>
              <a:noFill/>
            </a:ln>
          </p:spPr>
          <p:txBody>
            <a:bodyPr/>
            <a:p>
              <a:pPr fontAlgn="auto">
                <a:spcBef>
                  <a:spcPts val="0"/>
                </a:spcBef>
                <a:spcAft>
                  <a:spcPts val="0"/>
                </a:spcAft>
                <a:defRPr/>
              </a:pPr>
              <a:endParaRPr lang="zh-CN" altLang="en-US" kern="0" dirty="0">
                <a:solidFill>
                  <a:sysClr val="windowText" lastClr="000000"/>
                </a:solidFill>
                <a:latin typeface="+mn-lt"/>
              </a:endParaRPr>
            </a:p>
          </p:txBody>
        </p:sp>
        <p:sp>
          <p:nvSpPr>
            <p:cNvPr id="51" name="Freeform 9"/>
            <p:cNvSpPr/>
            <p:nvPr/>
          </p:nvSpPr>
          <p:spPr bwMode="auto">
            <a:xfrm>
              <a:off x="701147" y="4815394"/>
              <a:ext cx="1598320" cy="503238"/>
            </a:xfrm>
            <a:custGeom>
              <a:avLst/>
              <a:gdLst>
                <a:gd name="T0" fmla="*/ 1038 w 1038"/>
                <a:gd name="T1" fmla="*/ 499 h 499"/>
                <a:gd name="T2" fmla="*/ 519 w 1038"/>
                <a:gd name="T3" fmla="*/ 0 h 499"/>
                <a:gd name="T4" fmla="*/ 0 w 1038"/>
                <a:gd name="T5" fmla="*/ 499 h 499"/>
                <a:gd name="T6" fmla="*/ 519 w 1038"/>
                <a:gd name="T7" fmla="*/ 360 h 499"/>
                <a:gd name="T8" fmla="*/ 1038 w 1038"/>
                <a:gd name="T9" fmla="*/ 499 h 499"/>
                <a:gd name="T10" fmla="*/ 0 60000 65536"/>
                <a:gd name="T11" fmla="*/ 0 60000 65536"/>
                <a:gd name="T12" fmla="*/ 0 60000 65536"/>
                <a:gd name="T13" fmla="*/ 0 60000 65536"/>
                <a:gd name="T14" fmla="*/ 0 60000 65536"/>
                <a:gd name="T15" fmla="*/ 0 w 1038"/>
                <a:gd name="T16" fmla="*/ 0 h 499"/>
                <a:gd name="T17" fmla="*/ 1038 w 1038"/>
                <a:gd name="T18" fmla="*/ 499 h 499"/>
              </a:gdLst>
              <a:ahLst/>
              <a:cxnLst>
                <a:cxn ang="T10">
                  <a:pos x="T0" y="T1"/>
                </a:cxn>
                <a:cxn ang="T11">
                  <a:pos x="T2" y="T3"/>
                </a:cxn>
                <a:cxn ang="T12">
                  <a:pos x="T4" y="T5"/>
                </a:cxn>
                <a:cxn ang="T13">
                  <a:pos x="T6" y="T7"/>
                </a:cxn>
                <a:cxn ang="T14">
                  <a:pos x="T8" y="T9"/>
                </a:cxn>
              </a:cxnLst>
              <a:rect l="T15" t="T16" r="T17" b="T18"/>
              <a:pathLst>
                <a:path w="1038" h="499">
                  <a:moveTo>
                    <a:pt x="1038" y="499"/>
                  </a:moveTo>
                  <a:cubicBezTo>
                    <a:pt x="1037" y="223"/>
                    <a:pt x="805" y="0"/>
                    <a:pt x="519" y="0"/>
                  </a:cubicBezTo>
                  <a:cubicBezTo>
                    <a:pt x="233" y="0"/>
                    <a:pt x="1" y="223"/>
                    <a:pt x="0" y="499"/>
                  </a:cubicBezTo>
                  <a:cubicBezTo>
                    <a:pt x="132" y="413"/>
                    <a:pt x="315" y="360"/>
                    <a:pt x="519" y="360"/>
                  </a:cubicBezTo>
                  <a:cubicBezTo>
                    <a:pt x="723" y="360"/>
                    <a:pt x="907" y="413"/>
                    <a:pt x="1038" y="499"/>
                  </a:cubicBezTo>
                  <a:close/>
                </a:path>
              </a:pathLst>
            </a:custGeom>
            <a:gradFill rotWithShape="1">
              <a:gsLst>
                <a:gs pos="0">
                  <a:srgbClr val="FFFFFF">
                    <a:alpha val="89998"/>
                  </a:srgbClr>
                </a:gs>
                <a:gs pos="100000">
                  <a:srgbClr val="FFFFFF">
                    <a:alpha val="10001"/>
                  </a:srgbClr>
                </a:gs>
              </a:gsLst>
              <a:lin ang="5400000" scaled="1"/>
            </a:gradFill>
            <a:ln>
              <a:noFill/>
            </a:ln>
          </p:spPr>
          <p:txBody>
            <a:bodyPr/>
            <a:p>
              <a:pPr fontAlgn="auto">
                <a:spcBef>
                  <a:spcPts val="0"/>
                </a:spcBef>
                <a:spcAft>
                  <a:spcPts val="0"/>
                </a:spcAft>
                <a:defRPr/>
              </a:pPr>
              <a:endParaRPr lang="zh-CN" altLang="en-US" kern="0" dirty="0">
                <a:solidFill>
                  <a:sysClr val="windowText" lastClr="000000"/>
                </a:solidFill>
                <a:latin typeface="+mn-lt"/>
              </a:endParaRPr>
            </a:p>
          </p:txBody>
        </p:sp>
        <p:sp>
          <p:nvSpPr>
            <p:cNvPr id="49" name="Freeform 7"/>
            <p:cNvSpPr/>
            <p:nvPr/>
          </p:nvSpPr>
          <p:spPr bwMode="auto">
            <a:xfrm>
              <a:off x="860097" y="6049408"/>
              <a:ext cx="1327081" cy="330200"/>
            </a:xfrm>
            <a:custGeom>
              <a:avLst/>
              <a:gdLst>
                <a:gd name="T0" fmla="*/ 563 w 1126"/>
                <a:gd name="T1" fmla="*/ 0 h 327"/>
                <a:gd name="T2" fmla="*/ 0 w 1126"/>
                <a:gd name="T3" fmla="*/ 327 h 327"/>
                <a:gd name="T4" fmla="*/ 1126 w 1126"/>
                <a:gd name="T5" fmla="*/ 327 h 327"/>
                <a:gd name="T6" fmla="*/ 563 w 1126"/>
                <a:gd name="T7" fmla="*/ 0 h 327"/>
                <a:gd name="T8" fmla="*/ 0 60000 65536"/>
                <a:gd name="T9" fmla="*/ 0 60000 65536"/>
                <a:gd name="T10" fmla="*/ 0 60000 65536"/>
                <a:gd name="T11" fmla="*/ 0 60000 65536"/>
                <a:gd name="T12" fmla="*/ 0 w 1126"/>
                <a:gd name="T13" fmla="*/ 0 h 327"/>
                <a:gd name="T14" fmla="*/ 1126 w 1126"/>
                <a:gd name="T15" fmla="*/ 327 h 327"/>
              </a:gdLst>
              <a:ahLst/>
              <a:cxnLst>
                <a:cxn ang="T8">
                  <a:pos x="T0" y="T1"/>
                </a:cxn>
                <a:cxn ang="T9">
                  <a:pos x="T2" y="T3"/>
                </a:cxn>
                <a:cxn ang="T10">
                  <a:pos x="T4" y="T5"/>
                </a:cxn>
                <a:cxn ang="T11">
                  <a:pos x="T6" y="T7"/>
                </a:cxn>
              </a:cxnLst>
              <a:rect l="T12" t="T13" r="T14" b="T15"/>
              <a:pathLst>
                <a:path w="1126" h="327">
                  <a:moveTo>
                    <a:pt x="563" y="0"/>
                  </a:moveTo>
                  <a:cubicBezTo>
                    <a:pt x="322" y="0"/>
                    <a:pt x="112" y="132"/>
                    <a:pt x="0" y="327"/>
                  </a:cubicBezTo>
                  <a:cubicBezTo>
                    <a:pt x="1126" y="327"/>
                    <a:pt x="1126" y="327"/>
                    <a:pt x="1126" y="327"/>
                  </a:cubicBezTo>
                  <a:cubicBezTo>
                    <a:pt x="1014" y="132"/>
                    <a:pt x="804" y="0"/>
                    <a:pt x="563" y="0"/>
                  </a:cubicBezTo>
                  <a:close/>
                </a:path>
              </a:pathLst>
            </a:custGeom>
            <a:gradFill rotWithShape="1">
              <a:gsLst>
                <a:gs pos="0">
                  <a:schemeClr val="tx2"/>
                </a:gs>
                <a:gs pos="100000">
                  <a:srgbClr val="800000">
                    <a:alpha val="0"/>
                  </a:srgbClr>
                </a:gs>
              </a:gsLst>
              <a:lin ang="5400000" scaled="1"/>
            </a:gradFill>
            <a:ln>
              <a:noFill/>
            </a:ln>
          </p:spPr>
          <p:txBody>
            <a:bodyPr/>
            <a:p>
              <a:pPr fontAlgn="auto">
                <a:spcBef>
                  <a:spcPts val="0"/>
                </a:spcBef>
                <a:spcAft>
                  <a:spcPts val="0"/>
                </a:spcAft>
                <a:defRPr/>
              </a:pPr>
              <a:endParaRPr lang="zh-CN" altLang="en-US" kern="0">
                <a:solidFill>
                  <a:sysClr val="windowText" lastClr="000000"/>
                </a:solidFill>
                <a:latin typeface="+mn-lt"/>
              </a:endParaRPr>
            </a:p>
          </p:txBody>
        </p:sp>
        <p:sp>
          <p:nvSpPr>
            <p:cNvPr id="54" name="Rectangle 27"/>
            <p:cNvSpPr>
              <a:spLocks noChangeArrowheads="1"/>
            </p:cNvSpPr>
            <p:nvPr/>
          </p:nvSpPr>
          <p:spPr bwMode="auto">
            <a:xfrm>
              <a:off x="737381" y="5155336"/>
              <a:ext cx="1525670" cy="384810"/>
            </a:xfrm>
            <a:prstGeom prst="rect">
              <a:avLst/>
            </a:prstGeom>
            <a:noFill/>
            <a:ln w="9525">
              <a:noFill/>
              <a:miter lim="800000"/>
            </a:ln>
          </p:spPr>
          <p:txBody>
            <a:bodyPr wrap="square">
              <a:spAutoFit/>
            </a:bodyPr>
            <a:p>
              <a:pPr algn="ctr"/>
              <a:r>
                <a:rPr lang="zh-CN" altLang="en-US" b="1" dirty="0" smtClean="0">
                  <a:solidFill>
                    <a:srgbClr val="FFFFFF"/>
                  </a:solidFill>
                  <a:latin typeface="微软雅黑" panose="020B0503020204020204" pitchFamily="34" charset="-122"/>
                  <a:ea typeface="微软雅黑" panose="020B0503020204020204" pitchFamily="34" charset="-122"/>
                </a:rPr>
                <a:t>技能掌握</a:t>
              </a:r>
              <a:endParaRPr lang="zh-CN" altLang="en-US" b="1" dirty="0" smtClean="0">
                <a:solidFill>
                  <a:srgbClr val="FFFFFF"/>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5807605" y="4775844"/>
            <a:ext cx="1743623" cy="1564214"/>
            <a:chOff x="628497" y="4815394"/>
            <a:chExt cx="1743623" cy="1564214"/>
          </a:xfrm>
        </p:grpSpPr>
        <p:sp>
          <p:nvSpPr>
            <p:cNvPr id="5" name="Oval 8"/>
            <p:cNvSpPr>
              <a:spLocks noChangeArrowheads="1"/>
            </p:cNvSpPr>
            <p:nvPr/>
          </p:nvSpPr>
          <p:spPr bwMode="auto">
            <a:xfrm>
              <a:off x="628497" y="4896883"/>
              <a:ext cx="1743623" cy="1131887"/>
            </a:xfrm>
            <a:prstGeom prst="ellipse">
              <a:avLst/>
            </a:prstGeom>
            <a:solidFill>
              <a:schemeClr val="tx2"/>
            </a:solidFill>
            <a:ln>
              <a:noFill/>
            </a:ln>
          </p:spPr>
          <p:txBody>
            <a:bodyPr/>
            <a:lstStyle/>
            <a:p>
              <a:pPr fontAlgn="auto">
                <a:spcBef>
                  <a:spcPts val="0"/>
                </a:spcBef>
                <a:spcAft>
                  <a:spcPts val="0"/>
                </a:spcAft>
                <a:defRPr/>
              </a:pPr>
              <a:endParaRPr lang="zh-CN" altLang="en-US" kern="0" dirty="0">
                <a:solidFill>
                  <a:sysClr val="windowText" lastClr="000000"/>
                </a:solidFill>
                <a:latin typeface="+mn-lt"/>
              </a:endParaRPr>
            </a:p>
          </p:txBody>
        </p:sp>
        <p:sp>
          <p:nvSpPr>
            <p:cNvPr id="7" name="Freeform 9"/>
            <p:cNvSpPr/>
            <p:nvPr/>
          </p:nvSpPr>
          <p:spPr bwMode="auto">
            <a:xfrm>
              <a:off x="701147" y="4815394"/>
              <a:ext cx="1598320" cy="503238"/>
            </a:xfrm>
            <a:custGeom>
              <a:avLst/>
              <a:gdLst>
                <a:gd name="T0" fmla="*/ 1038 w 1038"/>
                <a:gd name="T1" fmla="*/ 499 h 499"/>
                <a:gd name="T2" fmla="*/ 519 w 1038"/>
                <a:gd name="T3" fmla="*/ 0 h 499"/>
                <a:gd name="T4" fmla="*/ 0 w 1038"/>
                <a:gd name="T5" fmla="*/ 499 h 499"/>
                <a:gd name="T6" fmla="*/ 519 w 1038"/>
                <a:gd name="T7" fmla="*/ 360 h 499"/>
                <a:gd name="T8" fmla="*/ 1038 w 1038"/>
                <a:gd name="T9" fmla="*/ 499 h 499"/>
                <a:gd name="T10" fmla="*/ 0 60000 65536"/>
                <a:gd name="T11" fmla="*/ 0 60000 65536"/>
                <a:gd name="T12" fmla="*/ 0 60000 65536"/>
                <a:gd name="T13" fmla="*/ 0 60000 65536"/>
                <a:gd name="T14" fmla="*/ 0 60000 65536"/>
                <a:gd name="T15" fmla="*/ 0 w 1038"/>
                <a:gd name="T16" fmla="*/ 0 h 499"/>
                <a:gd name="T17" fmla="*/ 1038 w 1038"/>
                <a:gd name="T18" fmla="*/ 499 h 499"/>
              </a:gdLst>
              <a:ahLst/>
              <a:cxnLst>
                <a:cxn ang="T10">
                  <a:pos x="T0" y="T1"/>
                </a:cxn>
                <a:cxn ang="T11">
                  <a:pos x="T2" y="T3"/>
                </a:cxn>
                <a:cxn ang="T12">
                  <a:pos x="T4" y="T5"/>
                </a:cxn>
                <a:cxn ang="T13">
                  <a:pos x="T6" y="T7"/>
                </a:cxn>
                <a:cxn ang="T14">
                  <a:pos x="T8" y="T9"/>
                </a:cxn>
              </a:cxnLst>
              <a:rect l="T15" t="T16" r="T17" b="T18"/>
              <a:pathLst>
                <a:path w="1038" h="499">
                  <a:moveTo>
                    <a:pt x="1038" y="499"/>
                  </a:moveTo>
                  <a:cubicBezTo>
                    <a:pt x="1037" y="223"/>
                    <a:pt x="805" y="0"/>
                    <a:pt x="519" y="0"/>
                  </a:cubicBezTo>
                  <a:cubicBezTo>
                    <a:pt x="233" y="0"/>
                    <a:pt x="1" y="223"/>
                    <a:pt x="0" y="499"/>
                  </a:cubicBezTo>
                  <a:cubicBezTo>
                    <a:pt x="132" y="413"/>
                    <a:pt x="315" y="360"/>
                    <a:pt x="519" y="360"/>
                  </a:cubicBezTo>
                  <a:cubicBezTo>
                    <a:pt x="723" y="360"/>
                    <a:pt x="907" y="413"/>
                    <a:pt x="1038" y="499"/>
                  </a:cubicBezTo>
                  <a:close/>
                </a:path>
              </a:pathLst>
            </a:custGeom>
            <a:gradFill rotWithShape="1">
              <a:gsLst>
                <a:gs pos="0">
                  <a:srgbClr val="FFFFFF">
                    <a:alpha val="89998"/>
                  </a:srgbClr>
                </a:gs>
                <a:gs pos="100000">
                  <a:srgbClr val="FFFFFF">
                    <a:alpha val="10001"/>
                  </a:srgbClr>
                </a:gs>
              </a:gsLst>
              <a:lin ang="54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mn-lt"/>
              </a:endParaRPr>
            </a:p>
          </p:txBody>
        </p:sp>
        <p:sp>
          <p:nvSpPr>
            <p:cNvPr id="22" name="Freeform 7"/>
            <p:cNvSpPr/>
            <p:nvPr/>
          </p:nvSpPr>
          <p:spPr bwMode="auto">
            <a:xfrm>
              <a:off x="860097" y="6049408"/>
              <a:ext cx="1327081" cy="330200"/>
            </a:xfrm>
            <a:custGeom>
              <a:avLst/>
              <a:gdLst>
                <a:gd name="T0" fmla="*/ 563 w 1126"/>
                <a:gd name="T1" fmla="*/ 0 h 327"/>
                <a:gd name="T2" fmla="*/ 0 w 1126"/>
                <a:gd name="T3" fmla="*/ 327 h 327"/>
                <a:gd name="T4" fmla="*/ 1126 w 1126"/>
                <a:gd name="T5" fmla="*/ 327 h 327"/>
                <a:gd name="T6" fmla="*/ 563 w 1126"/>
                <a:gd name="T7" fmla="*/ 0 h 327"/>
                <a:gd name="T8" fmla="*/ 0 60000 65536"/>
                <a:gd name="T9" fmla="*/ 0 60000 65536"/>
                <a:gd name="T10" fmla="*/ 0 60000 65536"/>
                <a:gd name="T11" fmla="*/ 0 60000 65536"/>
                <a:gd name="T12" fmla="*/ 0 w 1126"/>
                <a:gd name="T13" fmla="*/ 0 h 327"/>
                <a:gd name="T14" fmla="*/ 1126 w 1126"/>
                <a:gd name="T15" fmla="*/ 327 h 327"/>
              </a:gdLst>
              <a:ahLst/>
              <a:cxnLst>
                <a:cxn ang="T8">
                  <a:pos x="T0" y="T1"/>
                </a:cxn>
                <a:cxn ang="T9">
                  <a:pos x="T2" y="T3"/>
                </a:cxn>
                <a:cxn ang="T10">
                  <a:pos x="T4" y="T5"/>
                </a:cxn>
                <a:cxn ang="T11">
                  <a:pos x="T6" y="T7"/>
                </a:cxn>
              </a:cxnLst>
              <a:rect l="T12" t="T13" r="T14" b="T15"/>
              <a:pathLst>
                <a:path w="1126" h="327">
                  <a:moveTo>
                    <a:pt x="563" y="0"/>
                  </a:moveTo>
                  <a:cubicBezTo>
                    <a:pt x="322" y="0"/>
                    <a:pt x="112" y="132"/>
                    <a:pt x="0" y="327"/>
                  </a:cubicBezTo>
                  <a:cubicBezTo>
                    <a:pt x="1126" y="327"/>
                    <a:pt x="1126" y="327"/>
                    <a:pt x="1126" y="327"/>
                  </a:cubicBezTo>
                  <a:cubicBezTo>
                    <a:pt x="1014" y="132"/>
                    <a:pt x="804" y="0"/>
                    <a:pt x="563" y="0"/>
                  </a:cubicBezTo>
                  <a:close/>
                </a:path>
              </a:pathLst>
            </a:custGeom>
            <a:gradFill rotWithShape="1">
              <a:gsLst>
                <a:gs pos="0">
                  <a:schemeClr val="tx2"/>
                </a:gs>
                <a:gs pos="100000">
                  <a:srgbClr val="800000">
                    <a:alpha val="0"/>
                  </a:srgbClr>
                </a:gs>
              </a:gsLst>
              <a:lin ang="5400000" scaled="1"/>
            </a:gradFill>
            <a:ln>
              <a:noFill/>
            </a:ln>
          </p:spPr>
          <p:txBody>
            <a:bodyPr/>
            <a:lstStyle/>
            <a:p>
              <a:pPr fontAlgn="auto">
                <a:spcBef>
                  <a:spcPts val="0"/>
                </a:spcBef>
                <a:spcAft>
                  <a:spcPts val="0"/>
                </a:spcAft>
                <a:defRPr/>
              </a:pPr>
              <a:endParaRPr lang="zh-CN" altLang="en-US" kern="0">
                <a:solidFill>
                  <a:sysClr val="windowText" lastClr="000000"/>
                </a:solidFill>
                <a:latin typeface="+mn-lt"/>
              </a:endParaRPr>
            </a:p>
          </p:txBody>
        </p:sp>
        <p:sp>
          <p:nvSpPr>
            <p:cNvPr id="23" name="Rectangle 27"/>
            <p:cNvSpPr>
              <a:spLocks noChangeArrowheads="1"/>
            </p:cNvSpPr>
            <p:nvPr/>
          </p:nvSpPr>
          <p:spPr bwMode="auto">
            <a:xfrm>
              <a:off x="724046" y="5155336"/>
              <a:ext cx="1525670" cy="384810"/>
            </a:xfrm>
            <a:prstGeom prst="rect">
              <a:avLst/>
            </a:prstGeom>
            <a:noFill/>
            <a:ln w="9525">
              <a:noFill/>
              <a:miter lim="800000"/>
            </a:ln>
          </p:spPr>
          <p:txBody>
            <a:bodyPr wrap="square">
              <a:spAutoFit/>
            </a:bodyPr>
            <a:lstStyle/>
            <a:p>
              <a:pPr algn="ctr"/>
              <a:r>
                <a:rPr lang="zh-CN" altLang="en-US" b="1" dirty="0" smtClean="0">
                  <a:solidFill>
                    <a:srgbClr val="FFFFFF"/>
                  </a:solidFill>
                  <a:latin typeface="微软雅黑" panose="020B0503020204020204" pitchFamily="34" charset="-122"/>
                  <a:ea typeface="微软雅黑" panose="020B0503020204020204" pitchFamily="34" charset="-122"/>
                </a:rPr>
                <a:t>心得体会</a:t>
              </a:r>
              <a:endParaRPr lang="zh-CN" altLang="en-US" b="1" dirty="0" smtClean="0">
                <a:solidFill>
                  <a:srgbClr val="FFFFFF"/>
                </a:solidFill>
                <a:latin typeface="微软雅黑" panose="020B0503020204020204" pitchFamily="34" charset="-122"/>
                <a:ea typeface="微软雅黑" panose="020B0503020204020204" pitchFamily="34" charset="-122"/>
              </a:endParaRPr>
            </a:p>
          </p:txBody>
        </p:sp>
      </p:grpSp>
      <p:grpSp>
        <p:nvGrpSpPr>
          <p:cNvPr id="72" name="组合 71"/>
          <p:cNvGrpSpPr/>
          <p:nvPr/>
        </p:nvGrpSpPr>
        <p:grpSpPr>
          <a:xfrm>
            <a:off x="9096341" y="4845713"/>
            <a:ext cx="1868601" cy="1464759"/>
            <a:chOff x="9212830" y="4301276"/>
            <a:chExt cx="2691568" cy="1464759"/>
          </a:xfrm>
        </p:grpSpPr>
        <p:sp>
          <p:nvSpPr>
            <p:cNvPr id="65" name="Freeform 10"/>
            <p:cNvSpPr/>
            <p:nvPr/>
          </p:nvSpPr>
          <p:spPr bwMode="auto">
            <a:xfrm>
              <a:off x="9884418" y="5435835"/>
              <a:ext cx="1443321" cy="330200"/>
            </a:xfrm>
            <a:custGeom>
              <a:avLst/>
              <a:gdLst>
                <a:gd name="T0" fmla="*/ 563 w 1126"/>
                <a:gd name="T1" fmla="*/ 0 h 327"/>
                <a:gd name="T2" fmla="*/ 0 w 1126"/>
                <a:gd name="T3" fmla="*/ 327 h 327"/>
                <a:gd name="T4" fmla="*/ 1126 w 1126"/>
                <a:gd name="T5" fmla="*/ 327 h 327"/>
                <a:gd name="T6" fmla="*/ 563 w 1126"/>
                <a:gd name="T7" fmla="*/ 0 h 327"/>
                <a:gd name="T8" fmla="*/ 0 60000 65536"/>
                <a:gd name="T9" fmla="*/ 0 60000 65536"/>
                <a:gd name="T10" fmla="*/ 0 60000 65536"/>
                <a:gd name="T11" fmla="*/ 0 60000 65536"/>
                <a:gd name="T12" fmla="*/ 0 w 1126"/>
                <a:gd name="T13" fmla="*/ 0 h 327"/>
                <a:gd name="T14" fmla="*/ 1126 w 1126"/>
                <a:gd name="T15" fmla="*/ 327 h 327"/>
              </a:gdLst>
              <a:ahLst/>
              <a:cxnLst>
                <a:cxn ang="T8">
                  <a:pos x="T0" y="T1"/>
                </a:cxn>
                <a:cxn ang="T9">
                  <a:pos x="T2" y="T3"/>
                </a:cxn>
                <a:cxn ang="T10">
                  <a:pos x="T4" y="T5"/>
                </a:cxn>
                <a:cxn ang="T11">
                  <a:pos x="T6" y="T7"/>
                </a:cxn>
              </a:cxnLst>
              <a:rect l="T12" t="T13" r="T14" b="T15"/>
              <a:pathLst>
                <a:path w="1126" h="327">
                  <a:moveTo>
                    <a:pt x="563" y="0"/>
                  </a:moveTo>
                  <a:cubicBezTo>
                    <a:pt x="322" y="0"/>
                    <a:pt x="112" y="132"/>
                    <a:pt x="0" y="327"/>
                  </a:cubicBezTo>
                  <a:cubicBezTo>
                    <a:pt x="1126" y="327"/>
                    <a:pt x="1126" y="327"/>
                    <a:pt x="1126" y="327"/>
                  </a:cubicBezTo>
                  <a:cubicBezTo>
                    <a:pt x="1014" y="132"/>
                    <a:pt x="804" y="0"/>
                    <a:pt x="563" y="0"/>
                  </a:cubicBezTo>
                  <a:close/>
                </a:path>
              </a:pathLst>
            </a:custGeom>
            <a:gradFill rotWithShape="1">
              <a:gsLst>
                <a:gs pos="0">
                  <a:schemeClr val="accent2">
                    <a:lumMod val="75000"/>
                  </a:schemeClr>
                </a:gs>
                <a:gs pos="100000">
                  <a:srgbClr val="800000">
                    <a:alpha val="0"/>
                  </a:srgbClr>
                </a:gs>
              </a:gsLst>
              <a:lin ang="5400000" scaled="1"/>
            </a:gradFill>
            <a:ln>
              <a:noFill/>
            </a:ln>
          </p:spPr>
          <p:txBody>
            <a:bodyPr/>
            <a:p>
              <a:pPr fontAlgn="auto">
                <a:spcBef>
                  <a:spcPts val="0"/>
                </a:spcBef>
                <a:spcAft>
                  <a:spcPts val="0"/>
                </a:spcAft>
                <a:defRPr/>
              </a:pPr>
              <a:endParaRPr lang="zh-CN" altLang="en-US" kern="0">
                <a:solidFill>
                  <a:sysClr val="windowText" lastClr="000000"/>
                </a:solidFill>
                <a:latin typeface="+mn-lt"/>
              </a:endParaRPr>
            </a:p>
          </p:txBody>
        </p:sp>
        <p:grpSp>
          <p:nvGrpSpPr>
            <p:cNvPr id="66" name="组合 65"/>
            <p:cNvGrpSpPr/>
            <p:nvPr/>
          </p:nvGrpSpPr>
          <p:grpSpPr>
            <a:xfrm>
              <a:off x="9212830" y="4301276"/>
              <a:ext cx="2691568" cy="1131887"/>
              <a:chOff x="2915535" y="4940191"/>
              <a:chExt cx="2470130" cy="1131887"/>
            </a:xfrm>
          </p:grpSpPr>
          <p:sp>
            <p:nvSpPr>
              <p:cNvPr id="67" name="Oval 11"/>
              <p:cNvSpPr>
                <a:spLocks noChangeArrowheads="1"/>
              </p:cNvSpPr>
              <p:nvPr/>
            </p:nvSpPr>
            <p:spPr bwMode="auto">
              <a:xfrm>
                <a:off x="2915535" y="4940191"/>
                <a:ext cx="2470130" cy="1131887"/>
              </a:xfrm>
              <a:prstGeom prst="ellipse">
                <a:avLst/>
              </a:prstGeom>
              <a:solidFill>
                <a:schemeClr val="accent2">
                  <a:lumMod val="50000"/>
                </a:schemeClr>
              </a:solidFill>
              <a:ln>
                <a:noFill/>
              </a:ln>
            </p:spPr>
            <p:txBody>
              <a:bodyPr/>
              <a:p>
                <a:pPr fontAlgn="auto">
                  <a:spcBef>
                    <a:spcPts val="0"/>
                  </a:spcBef>
                  <a:spcAft>
                    <a:spcPts val="0"/>
                  </a:spcAft>
                  <a:defRPr/>
                </a:pPr>
                <a:endParaRPr lang="zh-CN" altLang="en-US" kern="0">
                  <a:solidFill>
                    <a:sysClr val="windowText" lastClr="000000"/>
                  </a:solidFill>
                  <a:latin typeface="+mn-lt"/>
                </a:endParaRPr>
              </a:p>
            </p:txBody>
          </p:sp>
          <p:sp>
            <p:nvSpPr>
              <p:cNvPr id="68" name="Freeform 12"/>
              <p:cNvSpPr/>
              <p:nvPr/>
            </p:nvSpPr>
            <p:spPr bwMode="auto">
              <a:xfrm>
                <a:off x="2988186" y="4970363"/>
                <a:ext cx="2324829" cy="503238"/>
              </a:xfrm>
              <a:custGeom>
                <a:avLst/>
                <a:gdLst>
                  <a:gd name="T0" fmla="*/ 1038 w 1038"/>
                  <a:gd name="T1" fmla="*/ 499 h 499"/>
                  <a:gd name="T2" fmla="*/ 519 w 1038"/>
                  <a:gd name="T3" fmla="*/ 0 h 499"/>
                  <a:gd name="T4" fmla="*/ 0 w 1038"/>
                  <a:gd name="T5" fmla="*/ 499 h 499"/>
                  <a:gd name="T6" fmla="*/ 519 w 1038"/>
                  <a:gd name="T7" fmla="*/ 360 h 499"/>
                  <a:gd name="T8" fmla="*/ 1038 w 1038"/>
                  <a:gd name="T9" fmla="*/ 499 h 499"/>
                  <a:gd name="T10" fmla="*/ 0 60000 65536"/>
                  <a:gd name="T11" fmla="*/ 0 60000 65536"/>
                  <a:gd name="T12" fmla="*/ 0 60000 65536"/>
                  <a:gd name="T13" fmla="*/ 0 60000 65536"/>
                  <a:gd name="T14" fmla="*/ 0 60000 65536"/>
                  <a:gd name="T15" fmla="*/ 0 w 1038"/>
                  <a:gd name="T16" fmla="*/ 0 h 499"/>
                  <a:gd name="T17" fmla="*/ 1038 w 1038"/>
                  <a:gd name="T18" fmla="*/ 499 h 499"/>
                </a:gdLst>
                <a:ahLst/>
                <a:cxnLst>
                  <a:cxn ang="T10">
                    <a:pos x="T0" y="T1"/>
                  </a:cxn>
                  <a:cxn ang="T11">
                    <a:pos x="T2" y="T3"/>
                  </a:cxn>
                  <a:cxn ang="T12">
                    <a:pos x="T4" y="T5"/>
                  </a:cxn>
                  <a:cxn ang="T13">
                    <a:pos x="T6" y="T7"/>
                  </a:cxn>
                  <a:cxn ang="T14">
                    <a:pos x="T8" y="T9"/>
                  </a:cxn>
                </a:cxnLst>
                <a:rect l="T15" t="T16" r="T17" b="T18"/>
                <a:pathLst>
                  <a:path w="1038" h="499">
                    <a:moveTo>
                      <a:pt x="1038" y="499"/>
                    </a:moveTo>
                    <a:cubicBezTo>
                      <a:pt x="1037" y="223"/>
                      <a:pt x="805" y="0"/>
                      <a:pt x="519" y="0"/>
                    </a:cubicBezTo>
                    <a:cubicBezTo>
                      <a:pt x="233" y="0"/>
                      <a:pt x="1" y="223"/>
                      <a:pt x="0" y="499"/>
                    </a:cubicBezTo>
                    <a:cubicBezTo>
                      <a:pt x="132" y="413"/>
                      <a:pt x="315" y="360"/>
                      <a:pt x="519" y="360"/>
                    </a:cubicBezTo>
                    <a:cubicBezTo>
                      <a:pt x="723" y="360"/>
                      <a:pt x="907" y="413"/>
                      <a:pt x="1038" y="499"/>
                    </a:cubicBezTo>
                    <a:close/>
                  </a:path>
                </a:pathLst>
              </a:custGeom>
              <a:gradFill rotWithShape="1">
                <a:gsLst>
                  <a:gs pos="0">
                    <a:srgbClr val="FFFFFF">
                      <a:alpha val="89998"/>
                    </a:srgbClr>
                  </a:gs>
                  <a:gs pos="100000">
                    <a:srgbClr val="FFFFFF">
                      <a:alpha val="10001"/>
                    </a:srgbClr>
                  </a:gs>
                </a:gsLst>
                <a:lin ang="5400000" scaled="1"/>
              </a:gradFill>
              <a:ln>
                <a:noFill/>
              </a:ln>
            </p:spPr>
            <p:txBody>
              <a:bodyPr/>
              <a:p>
                <a:pPr fontAlgn="auto">
                  <a:spcBef>
                    <a:spcPts val="0"/>
                  </a:spcBef>
                  <a:spcAft>
                    <a:spcPts val="0"/>
                  </a:spcAft>
                  <a:defRPr/>
                </a:pPr>
                <a:endParaRPr lang="zh-CN" altLang="en-US" kern="0">
                  <a:solidFill>
                    <a:sysClr val="windowText" lastClr="000000"/>
                  </a:solidFill>
                  <a:latin typeface="+mn-lt"/>
                </a:endParaRPr>
              </a:p>
            </p:txBody>
          </p:sp>
        </p:grpSp>
        <p:sp>
          <p:nvSpPr>
            <p:cNvPr id="70" name="Rectangle 25"/>
            <p:cNvSpPr>
              <a:spLocks noChangeArrowheads="1"/>
            </p:cNvSpPr>
            <p:nvPr/>
          </p:nvSpPr>
          <p:spPr bwMode="auto">
            <a:xfrm>
              <a:off x="9447791" y="4571356"/>
              <a:ext cx="2143139" cy="369332"/>
            </a:xfrm>
            <a:prstGeom prst="rect">
              <a:avLst/>
            </a:prstGeom>
            <a:noFill/>
            <a:ln w="9525">
              <a:noFill/>
              <a:miter lim="800000"/>
            </a:ln>
          </p:spPr>
          <p:txBody>
            <a:bodyPr wrap="square">
              <a:spAutoFit/>
            </a:bodyPr>
            <a:p>
              <a:pPr algn="ctr"/>
              <a:r>
                <a:rPr lang="zh-CN" altLang="en-US" b="1" dirty="0" smtClean="0">
                  <a:solidFill>
                    <a:schemeClr val="bg1"/>
                  </a:solidFill>
                  <a:latin typeface="微软雅黑" panose="020B0503020204020204" pitchFamily="34" charset="-122"/>
                  <a:ea typeface="微软雅黑" panose="020B0503020204020204" pitchFamily="34" charset="-122"/>
                </a:rPr>
                <a:t>不足之处</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48" name="AutoShape 2"/>
          <p:cNvSpPr>
            <a:spLocks noChangeArrowheads="1"/>
          </p:cNvSpPr>
          <p:nvPr/>
        </p:nvSpPr>
        <p:spPr bwMode="auto">
          <a:xfrm>
            <a:off x="2395220" y="1674495"/>
            <a:ext cx="2538730" cy="3171190"/>
          </a:xfrm>
          <a:prstGeom prst="downArrowCallout">
            <a:avLst>
              <a:gd name="adj1" fmla="val 49880"/>
              <a:gd name="adj2" fmla="val 24940"/>
              <a:gd name="adj3" fmla="val 15258"/>
              <a:gd name="adj4" fmla="val 88880"/>
            </a:avLst>
          </a:prstGeom>
          <a:gradFill rotWithShape="1">
            <a:gsLst>
              <a:gs pos="0">
                <a:srgbClr val="FFFFFF"/>
              </a:gs>
              <a:gs pos="100000">
                <a:srgbClr val="D8D8D8"/>
              </a:gs>
            </a:gsLst>
            <a:lin ang="5400000" scaled="1"/>
          </a:gradFill>
          <a:ln w="9525">
            <a:noFill/>
            <a:miter lim="800000"/>
          </a:ln>
          <a:effectLst>
            <a:prstShdw prst="shdw17" dist="17961" dir="13500000">
              <a:srgbClr val="999999"/>
            </a:prstShdw>
          </a:effectLst>
        </p:spPr>
        <p:txBody>
          <a:bodyPr anchor="ctr"/>
          <a:p>
            <a:pPr marL="342900" indent="-342900">
              <a:lnSpc>
                <a:spcPct val="120000"/>
              </a:lnSpc>
            </a:pPr>
            <a:endParaRPr lang="zh-CN" altLang="en-US" sz="1600">
              <a:solidFill>
                <a:srgbClr val="5F5F5F"/>
              </a:solidFill>
              <a:latin typeface="微软雅黑" panose="020B0503020204020204" pitchFamily="34" charset="-122"/>
            </a:endParaRPr>
          </a:p>
        </p:txBody>
      </p:sp>
      <p:sp>
        <p:nvSpPr>
          <p:cNvPr id="24" name="AutoShape 2"/>
          <p:cNvSpPr>
            <a:spLocks noChangeArrowheads="1"/>
          </p:cNvSpPr>
          <p:nvPr/>
        </p:nvSpPr>
        <p:spPr bwMode="auto">
          <a:xfrm>
            <a:off x="5433695" y="1674495"/>
            <a:ext cx="2538730" cy="3171190"/>
          </a:xfrm>
          <a:prstGeom prst="downArrowCallout">
            <a:avLst>
              <a:gd name="adj1" fmla="val 49880"/>
              <a:gd name="adj2" fmla="val 24940"/>
              <a:gd name="adj3" fmla="val 15258"/>
              <a:gd name="adj4" fmla="val 88880"/>
            </a:avLst>
          </a:prstGeom>
          <a:gradFill rotWithShape="1">
            <a:gsLst>
              <a:gs pos="0">
                <a:srgbClr val="FFFFFF"/>
              </a:gs>
              <a:gs pos="100000">
                <a:srgbClr val="D8D8D8"/>
              </a:gs>
            </a:gsLst>
            <a:lin ang="5400000" scaled="1"/>
          </a:gradFill>
          <a:ln w="9525">
            <a:noFill/>
            <a:miter lim="800000"/>
          </a:ln>
          <a:effectLst>
            <a:prstShdw prst="shdw17" dist="17961" dir="13500000">
              <a:srgbClr val="999999"/>
            </a:prstShdw>
          </a:effectLst>
        </p:spPr>
        <p:txBody>
          <a:bodyPr anchor="ctr"/>
          <a:p>
            <a:pPr marL="342900" indent="-342900">
              <a:lnSpc>
                <a:spcPct val="120000"/>
              </a:lnSpc>
            </a:pPr>
            <a:endParaRPr lang="zh-CN" altLang="en-US" sz="1600">
              <a:solidFill>
                <a:srgbClr val="5F5F5F"/>
              </a:solidFill>
              <a:latin typeface="微软雅黑" panose="020B0503020204020204" pitchFamily="34" charset="-122"/>
            </a:endParaRPr>
          </a:p>
        </p:txBody>
      </p:sp>
      <p:sp>
        <p:nvSpPr>
          <p:cNvPr id="25" name="AutoShape 2"/>
          <p:cNvSpPr>
            <a:spLocks noChangeArrowheads="1"/>
          </p:cNvSpPr>
          <p:nvPr/>
        </p:nvSpPr>
        <p:spPr bwMode="auto">
          <a:xfrm>
            <a:off x="8733790" y="1674495"/>
            <a:ext cx="2538730" cy="3171190"/>
          </a:xfrm>
          <a:prstGeom prst="downArrowCallout">
            <a:avLst>
              <a:gd name="adj1" fmla="val 49880"/>
              <a:gd name="adj2" fmla="val 24940"/>
              <a:gd name="adj3" fmla="val 15258"/>
              <a:gd name="adj4" fmla="val 88880"/>
            </a:avLst>
          </a:prstGeom>
          <a:gradFill rotWithShape="1">
            <a:gsLst>
              <a:gs pos="0">
                <a:srgbClr val="FFFFFF"/>
              </a:gs>
              <a:gs pos="100000">
                <a:srgbClr val="D8D8D8"/>
              </a:gs>
            </a:gsLst>
            <a:lin ang="5400000" scaled="1"/>
          </a:gradFill>
          <a:ln w="9525">
            <a:noFill/>
            <a:miter lim="800000"/>
          </a:ln>
          <a:effectLst>
            <a:prstShdw prst="shdw17" dist="17961" dir="13500000">
              <a:srgbClr val="999999"/>
            </a:prstShdw>
          </a:effectLst>
        </p:spPr>
        <p:txBody>
          <a:bodyPr anchor="ctr"/>
          <a:p>
            <a:pPr>
              <a:buFont typeface="Arial" panose="020B0604020202020204" pitchFamily="34" charset="0"/>
              <a:buChar char="•"/>
            </a:pPr>
            <a:r>
              <a:rPr sz="1600" dirty="0" smtClean="0">
                <a:solidFill>
                  <a:srgbClr val="5F5F5F"/>
                </a:solidFill>
                <a:latin typeface="微软雅黑" panose="020B0503020204020204" pitchFamily="34" charset="-122"/>
                <a:ea typeface="微软雅黑" panose="020B0503020204020204" pitchFamily="34" charset="-122"/>
                <a:sym typeface="+mn-ea"/>
              </a:rPr>
              <a:t>业务知识积累不够，对需求的理解容易出现偏差；</a:t>
            </a:r>
            <a:endParaRPr sz="1600" dirty="0" smtClean="0">
              <a:solidFill>
                <a:srgbClr val="5F5F5F"/>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sz="1600" dirty="0" smtClean="0">
                <a:solidFill>
                  <a:srgbClr val="5F5F5F"/>
                </a:solidFill>
                <a:latin typeface="微软雅黑" panose="020B0503020204020204" pitchFamily="34" charset="-122"/>
                <a:ea typeface="微软雅黑" panose="020B0503020204020204" pitchFamily="34" charset="-122"/>
                <a:sym typeface="+mn-ea"/>
              </a:rPr>
              <a:t>需求的代码实现思考不够全面，会出一些不必要的小错误</a:t>
            </a:r>
            <a:endParaRPr lang="zh-CN" altLang="en-US" sz="1600" dirty="0">
              <a:solidFill>
                <a:srgbClr val="5F5F5F"/>
              </a:solidFill>
              <a:latin typeface="微软雅黑" panose="020B0503020204020204" pitchFamily="34" charset="-122"/>
              <a:ea typeface="微软雅黑" panose="020B0503020204020204" pitchFamily="34" charset="-122"/>
              <a:sym typeface="+mn-ea"/>
            </a:endParaRPr>
          </a:p>
          <a:p>
            <a:pPr>
              <a:lnSpc>
                <a:spcPct val="120000"/>
              </a:lnSpc>
              <a:buFont typeface="Arial" panose="020B0604020202020204" pitchFamily="34" charset="0"/>
              <a:buChar char="•"/>
              <a:defRPr/>
            </a:pPr>
            <a:r>
              <a:rPr lang="zh-CN" sz="1600" dirty="0">
                <a:solidFill>
                  <a:srgbClr val="5F5F5F"/>
                </a:solidFill>
                <a:latin typeface="微软雅黑" panose="020B0503020204020204" pitchFamily="34" charset="-122"/>
                <a:ea typeface="微软雅黑" panose="020B0503020204020204" pitchFamily="34" charset="-122"/>
                <a:sym typeface="+mn-ea"/>
              </a:rPr>
              <a:t>由于缺少经验，</a:t>
            </a:r>
            <a:r>
              <a:rPr sz="1600" dirty="0">
                <a:solidFill>
                  <a:srgbClr val="5F5F5F"/>
                </a:solidFill>
                <a:latin typeface="微软雅黑" panose="020B0503020204020204" pitchFamily="34" charset="-122"/>
                <a:ea typeface="微软雅黑" panose="020B0503020204020204" pitchFamily="34" charset="-122"/>
                <a:sym typeface="+mn-ea"/>
              </a:rPr>
              <a:t>修改缺陷时，定位较慢。还需多总结；</a:t>
            </a:r>
            <a:endParaRPr sz="1600" dirty="0">
              <a:solidFill>
                <a:srgbClr val="5F5F5F"/>
              </a:solidFill>
              <a:latin typeface="微软雅黑" panose="020B0503020204020204" pitchFamily="34" charset="-122"/>
              <a:ea typeface="微软雅黑" panose="020B0503020204020204" pitchFamily="34" charset="-122"/>
              <a:sym typeface="+mn-ea"/>
            </a:endParaRPr>
          </a:p>
        </p:txBody>
      </p:sp>
      <p:sp>
        <p:nvSpPr>
          <p:cNvPr id="52" name="TextBox 31"/>
          <p:cNvSpPr txBox="1">
            <a:spLocks noChangeArrowheads="1"/>
          </p:cNvSpPr>
          <p:nvPr/>
        </p:nvSpPr>
        <p:spPr bwMode="auto">
          <a:xfrm>
            <a:off x="2365755" y="2164746"/>
            <a:ext cx="2551801" cy="1814830"/>
          </a:xfrm>
          <a:prstGeom prst="rect">
            <a:avLst/>
          </a:prstGeom>
          <a:noFill/>
          <a:ln w="9525">
            <a:noFill/>
            <a:miter lim="800000"/>
          </a:ln>
        </p:spPr>
        <p:txBody>
          <a:bodyPr wrap="square">
            <a:spAutoFit/>
          </a:bodyPr>
          <a:p>
            <a:pPr>
              <a:buFont typeface="Arial" panose="020B0604020202020204" pitchFamily="34" charset="0"/>
              <a:buChar char="•"/>
            </a:pPr>
            <a:r>
              <a:rPr lang="zh-CN" altLang="en-US" sz="1600" dirty="0" smtClean="0">
                <a:solidFill>
                  <a:srgbClr val="5F5F5F"/>
                </a:solidFill>
                <a:latin typeface="微软雅黑" panose="020B0503020204020204" pitchFamily="34" charset="-122"/>
                <a:ea typeface="微软雅黑" panose="020B0503020204020204" pitchFamily="34" charset="-122"/>
              </a:rPr>
              <a:t> 基本掌握资金管理各模块业务处理逻辑，通过业务学习可以熟练进行基本开发与缺陷处理。</a:t>
            </a:r>
            <a:endParaRPr lang="zh-CN" altLang="en-US" sz="1600" dirty="0" smtClean="0">
              <a:solidFill>
                <a:srgbClr val="5F5F5F"/>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en-US" sz="1600" dirty="0">
                <a:solidFill>
                  <a:srgbClr val="5F5F5F"/>
                </a:solidFill>
                <a:latin typeface="微软雅黑" panose="020B0503020204020204" pitchFamily="34" charset="-122"/>
                <a:ea typeface="微软雅黑" panose="020B0503020204020204" pitchFamily="34" charset="-122"/>
              </a:rPr>
              <a:t>通过学习对</a:t>
            </a:r>
            <a:r>
              <a:rPr lang="en-US" altLang="zh-CN" sz="1600" dirty="0">
                <a:solidFill>
                  <a:srgbClr val="5F5F5F"/>
                </a:solidFill>
                <a:latin typeface="微软雅黑" panose="020B0503020204020204" pitchFamily="34" charset="-122"/>
                <a:ea typeface="微软雅黑" panose="020B0503020204020204" pitchFamily="34" charset="-122"/>
              </a:rPr>
              <a:t>C++</a:t>
            </a:r>
            <a:r>
              <a:rPr lang="zh-CN" altLang="en-US" sz="1600" dirty="0">
                <a:solidFill>
                  <a:srgbClr val="5F5F5F"/>
                </a:solidFill>
                <a:latin typeface="微软雅黑" panose="020B0503020204020204" pitchFamily="34" charset="-122"/>
                <a:ea typeface="微软雅黑" panose="020B0503020204020204" pitchFamily="34" charset="-122"/>
              </a:rPr>
              <a:t>与数据库有更深入了解，能将所学用于实际。</a:t>
            </a:r>
            <a:endParaRPr lang="zh-CN" altLang="en-US" sz="1600" dirty="0">
              <a:solidFill>
                <a:srgbClr val="5F5F5F"/>
              </a:solidFill>
              <a:latin typeface="微软雅黑" panose="020B0503020204020204" pitchFamily="34" charset="-122"/>
              <a:ea typeface="微软雅黑" panose="020B0503020204020204" pitchFamily="34" charset="-122"/>
            </a:endParaRPr>
          </a:p>
        </p:txBody>
      </p:sp>
      <p:sp>
        <p:nvSpPr>
          <p:cNvPr id="26" name="TextBox 31"/>
          <p:cNvSpPr txBox="1">
            <a:spLocks noChangeArrowheads="1"/>
          </p:cNvSpPr>
          <p:nvPr/>
        </p:nvSpPr>
        <p:spPr bwMode="auto">
          <a:xfrm>
            <a:off x="5620765" y="2152046"/>
            <a:ext cx="2551801" cy="2303145"/>
          </a:xfrm>
          <a:prstGeom prst="rect">
            <a:avLst/>
          </a:prstGeom>
          <a:noFill/>
          <a:ln w="9525">
            <a:noFill/>
            <a:miter lim="800000"/>
          </a:ln>
        </p:spPr>
        <p:txBody>
          <a:bodyPr wrap="square">
            <a:spAutoFit/>
          </a:bodyPr>
          <a:p>
            <a:pPr>
              <a:buFont typeface="Arial" panose="020B0604020202020204" pitchFamily="34" charset="0"/>
              <a:buChar char="•"/>
            </a:pPr>
            <a:r>
              <a:rPr lang="zh-CN" altLang="en-US" sz="1600" dirty="0" smtClean="0">
                <a:solidFill>
                  <a:srgbClr val="5F5F5F"/>
                </a:solidFill>
                <a:latin typeface="微软雅黑" panose="020B0503020204020204" pitchFamily="34" charset="-122"/>
                <a:ea typeface="微软雅黑" panose="020B0503020204020204" pitchFamily="34" charset="-122"/>
              </a:rPr>
              <a:t> 多记笔记，将自己修复缺陷，实现功能和自主学习是学到，遇到的知识点都记录下来。</a:t>
            </a:r>
            <a:endParaRPr lang="zh-CN" altLang="en-US" sz="1600" dirty="0" smtClean="0">
              <a:solidFill>
                <a:srgbClr val="5F5F5F"/>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en-US" sz="1600" dirty="0">
                <a:solidFill>
                  <a:srgbClr val="5F5F5F"/>
                </a:solidFill>
                <a:latin typeface="微软雅黑" panose="020B0503020204020204" pitchFamily="34" charset="-122"/>
                <a:ea typeface="微软雅黑" panose="020B0503020204020204" pitchFamily="34" charset="-122"/>
              </a:rPr>
              <a:t>技术需要不断学习；</a:t>
            </a:r>
            <a:endParaRPr lang="zh-CN" altLang="en-US" sz="1600" dirty="0">
              <a:solidFill>
                <a:srgbClr val="5F5F5F"/>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en-US" sz="1600" dirty="0">
                <a:solidFill>
                  <a:srgbClr val="5F5F5F"/>
                </a:solidFill>
                <a:latin typeface="微软雅黑" panose="020B0503020204020204" pitchFamily="34" charset="-122"/>
                <a:ea typeface="微软雅黑" panose="020B0503020204020204" pitchFamily="34" charset="-122"/>
              </a:rPr>
              <a:t>业务很重要，懂业务才能快速正确的实现功能；</a:t>
            </a:r>
            <a:endParaRPr lang="zh-CN" altLang="en-US" sz="1600" dirty="0">
              <a:solidFill>
                <a:srgbClr val="5F5F5F"/>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en-US" sz="1600" dirty="0">
                <a:solidFill>
                  <a:srgbClr val="5F5F5F"/>
                </a:solidFill>
                <a:latin typeface="微软雅黑" panose="020B0503020204020204" pitchFamily="34" charset="-122"/>
                <a:ea typeface="微软雅黑" panose="020B0503020204020204" pitchFamily="34" charset="-122"/>
              </a:rPr>
              <a:t>多问，多请教前辈们。</a:t>
            </a:r>
            <a:endParaRPr lang="zh-CN" altLang="en-US" sz="1600" dirty="0">
              <a:solidFill>
                <a:srgbClr val="5F5F5F"/>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endParaRPr lang="zh-CN" altLang="en-US" sz="1600" dirty="0">
              <a:solidFill>
                <a:srgbClr val="5F5F5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540000" y="2458085"/>
            <a:ext cx="8722360" cy="1684020"/>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L 形 3"/>
          <p:cNvSpPr/>
          <p:nvPr/>
        </p:nvSpPr>
        <p:spPr>
          <a:xfrm>
            <a:off x="2540000" y="3227705"/>
            <a:ext cx="914400" cy="914400"/>
          </a:xfrm>
          <a:prstGeom prst="corner">
            <a:avLst/>
          </a:prstGeom>
        </p:spPr>
        <p:style>
          <a:lnRef idx="0">
            <a:schemeClr val="accent5"/>
          </a:lnRef>
          <a:fillRef idx="3">
            <a:schemeClr val="accent5"/>
          </a:fillRef>
          <a:effectRef idx="3">
            <a:schemeClr val="accent5"/>
          </a:effectRef>
          <a:fontRef idx="minor">
            <a:schemeClr val="lt1"/>
          </a:fontRef>
        </p:style>
        <p:txBody>
          <a:bodyPr rtlCol="0" anchor="ctr"/>
          <a:p>
            <a:pPr algn="ctr"/>
            <a:endParaRPr lang="zh-CN" altLang="en-US"/>
          </a:p>
        </p:txBody>
      </p:sp>
      <p:sp>
        <p:nvSpPr>
          <p:cNvPr id="7" name="L 形 6"/>
          <p:cNvSpPr/>
          <p:nvPr/>
        </p:nvSpPr>
        <p:spPr>
          <a:xfrm rot="10800000">
            <a:off x="10347960" y="2458085"/>
            <a:ext cx="914400" cy="914400"/>
          </a:xfrm>
          <a:prstGeom prst="corner">
            <a:avLst/>
          </a:prstGeom>
        </p:spPr>
        <p:style>
          <a:lnRef idx="0">
            <a:schemeClr val="accent5"/>
          </a:lnRef>
          <a:fillRef idx="3">
            <a:schemeClr val="accent5"/>
          </a:fillRef>
          <a:effectRef idx="3">
            <a:schemeClr val="accent5"/>
          </a:effectRef>
          <a:fontRef idx="minor">
            <a:schemeClr val="lt1"/>
          </a:fontRef>
        </p:style>
        <p:txBody>
          <a:bodyPr rtlCol="0" anchor="ctr"/>
          <a:p>
            <a:pPr algn="ctr"/>
            <a:endParaRPr lang="zh-CN" altLang="en-US"/>
          </a:p>
        </p:txBody>
      </p:sp>
      <p:sp>
        <p:nvSpPr>
          <p:cNvPr id="8" name="文本框 7"/>
          <p:cNvSpPr txBox="1"/>
          <p:nvPr/>
        </p:nvSpPr>
        <p:spPr>
          <a:xfrm>
            <a:off x="3790315" y="2700655"/>
            <a:ext cx="5941060" cy="645160"/>
          </a:xfrm>
          <a:prstGeom prst="rect">
            <a:avLst/>
          </a:prstGeom>
          <a:noFill/>
        </p:spPr>
        <p:txBody>
          <a:bodyPr wrap="square" rtlCol="0">
            <a:spAutoFit/>
          </a:bodyPr>
          <a:p>
            <a:r>
              <a:rPr lang="zh-CN" altLang="en-US" sz="36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sym typeface="+mn-ea"/>
              </a:rPr>
              <a:t>一波三折的采集优化之旅</a:t>
            </a:r>
            <a:endParaRPr lang="zh-CN" altLang="en-US" sz="36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287010" y="2572385"/>
            <a:ext cx="4340225" cy="1476375"/>
          </a:xfrm>
          <a:prstGeom prst="rect">
            <a:avLst/>
          </a:prstGeom>
          <a:noFill/>
        </p:spPr>
        <p:txBody>
          <a:bodyPr wrap="square" rtlCol="0">
            <a:spAutoFit/>
          </a:bodyPr>
          <a:p>
            <a:r>
              <a:rPr lang="zh-CN" altLang="en-US"/>
              <a:t> </a:t>
            </a:r>
            <a:endParaRPr lang="zh-CN" altLang="en-US"/>
          </a:p>
          <a:p>
            <a:endParaRPr lang="zh-CN" altLang="en-US"/>
          </a:p>
          <a:p>
            <a:endParaRPr lang="zh-CN" altLang="en-US"/>
          </a:p>
          <a:p>
            <a:endParaRPr lang="zh-CN" altLang="en-US"/>
          </a:p>
          <a:p>
            <a:r>
              <a:rPr lang="zh-CN" altLang="en-US"/>
              <a:t>  </a:t>
            </a:r>
            <a:endParaRPr lang="zh-CN" altLang="en-US"/>
          </a:p>
        </p:txBody>
      </p:sp>
      <p:sp>
        <p:nvSpPr>
          <p:cNvPr id="4" name="文本框 3"/>
          <p:cNvSpPr txBox="1"/>
          <p:nvPr/>
        </p:nvSpPr>
        <p:spPr>
          <a:xfrm>
            <a:off x="123825" y="1960245"/>
            <a:ext cx="4191635" cy="2030095"/>
          </a:xfrm>
          <a:prstGeom prst="rect">
            <a:avLst/>
          </a:prstGeom>
          <a:noFill/>
        </p:spPr>
        <p:txBody>
          <a:bodyPr wrap="square" rtlCol="0" anchor="t">
            <a:spAutoFit/>
          </a:bodyPr>
          <a:p>
            <a:pPr marL="285750" indent="-285750">
              <a:buFont typeface="Wingdings" panose="05000000000000000000" charset="0"/>
              <a:buChar char="Ø"/>
            </a:pPr>
            <a:r>
              <a:rPr lang="en-US" altLang="zh-CN"/>
              <a:t> </a:t>
            </a:r>
            <a:r>
              <a:rPr lang="zh-CN" altLang="en-US"/>
              <a:t>需求描述： </a:t>
            </a:r>
            <a:endParaRPr lang="zh-CN" altLang="en-US"/>
          </a:p>
          <a:p>
            <a:pPr indent="0">
              <a:buFont typeface="Wingdings" panose="05000000000000000000" charset="0"/>
              <a:buNone/>
            </a:pPr>
            <a:r>
              <a:rPr lang="zh-CN" altLang="en-US"/>
              <a:t>      存管4.0数据采集时需先对中间表当前节点数据进行删除处理，之前使用DELETE进行数据删除操作，耗时多影响采集性能。 </a:t>
            </a:r>
            <a:endParaRPr lang="zh-CN" altLang="en-US"/>
          </a:p>
          <a:p>
            <a:pPr indent="0">
              <a:buFont typeface="Wingdings" panose="05000000000000000000" charset="0"/>
              <a:buNone/>
            </a:pPr>
            <a:endParaRPr lang="zh-CN" altLang="en-US"/>
          </a:p>
          <a:p>
            <a:pPr indent="0">
              <a:buFont typeface="Wingdings" panose="05000000000000000000" charset="0"/>
              <a:buNone/>
            </a:pPr>
            <a:r>
              <a:rPr lang="zh-CN" altLang="en-US"/>
              <a:t> </a:t>
            </a:r>
            <a:endParaRPr lang="zh-CN" altLang="en-US"/>
          </a:p>
        </p:txBody>
      </p:sp>
      <p:sp>
        <p:nvSpPr>
          <p:cNvPr id="6" name="五边形 5"/>
          <p:cNvSpPr/>
          <p:nvPr/>
        </p:nvSpPr>
        <p:spPr>
          <a:xfrm>
            <a:off x="123825" y="1440815"/>
            <a:ext cx="3289935" cy="449580"/>
          </a:xfrm>
          <a:prstGeom prst="homePlate">
            <a:avLst>
              <a:gd name="adj" fmla="val 26606"/>
            </a:avLst>
          </a:prstGeom>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
            <a:pPr lvl="0"/>
            <a:endParaRPr lang="zh-CN" altLang="en-US" b="1" dirty="0"/>
          </a:p>
        </p:txBody>
      </p:sp>
      <p:sp>
        <p:nvSpPr>
          <p:cNvPr id="9" name="燕尾形 8"/>
          <p:cNvSpPr/>
          <p:nvPr/>
        </p:nvSpPr>
        <p:spPr>
          <a:xfrm>
            <a:off x="3413760" y="1440815"/>
            <a:ext cx="215900" cy="449580"/>
          </a:xfrm>
          <a:prstGeom prst="chevron">
            <a:avLst/>
          </a:prstGeom>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
            <a:pPr lvl="0"/>
            <a:endParaRPr lang="zh-CN" altLang="en-US">
              <a:solidFill>
                <a:schemeClr val="tx1"/>
              </a:solidFill>
            </a:endParaRPr>
          </a:p>
        </p:txBody>
      </p:sp>
      <p:sp>
        <p:nvSpPr>
          <p:cNvPr id="11" name="燕尾形 10"/>
          <p:cNvSpPr/>
          <p:nvPr/>
        </p:nvSpPr>
        <p:spPr>
          <a:xfrm>
            <a:off x="3629660" y="1440815"/>
            <a:ext cx="228600" cy="449580"/>
          </a:xfrm>
          <a:prstGeom prst="chevron">
            <a:avLst/>
          </a:prstGeom>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
            <a:pPr lvl="0"/>
            <a:endParaRPr lang="zh-CN" altLang="en-US">
              <a:solidFill>
                <a:schemeClr val="tx1"/>
              </a:solidFill>
            </a:endParaRPr>
          </a:p>
        </p:txBody>
      </p:sp>
      <p:sp>
        <p:nvSpPr>
          <p:cNvPr id="12" name="文本框 11"/>
          <p:cNvSpPr txBox="1"/>
          <p:nvPr/>
        </p:nvSpPr>
        <p:spPr>
          <a:xfrm>
            <a:off x="267335" y="1472565"/>
            <a:ext cx="3002915" cy="398780"/>
          </a:xfrm>
          <a:prstGeom prst="rect">
            <a:avLst/>
          </a:prstGeom>
          <a:noFill/>
        </p:spPr>
        <p:txBody>
          <a:bodyPr wrap="square" rtlCol="0">
            <a:spAutoFit/>
          </a:bodyPr>
          <a:p>
            <a:r>
              <a:rPr lang="zh-CN" sz="2000" b="1" dirty="0">
                <a:solidFill>
                  <a:schemeClr val="bg1"/>
                </a:solidFill>
                <a:latin typeface="微软雅黑" panose="020B0503020204020204" pitchFamily="34" charset="-122"/>
                <a:ea typeface="微软雅黑" panose="020B0503020204020204" pitchFamily="34" charset="-122"/>
                <a:sym typeface="+mn-ea"/>
              </a:rPr>
              <a:t>存管</a:t>
            </a:r>
            <a:r>
              <a:rPr lang="en-US" altLang="zh-CN" sz="2000" b="1" dirty="0">
                <a:solidFill>
                  <a:schemeClr val="bg1"/>
                </a:solidFill>
                <a:latin typeface="微软雅黑" panose="020B0503020204020204" pitchFamily="34" charset="-122"/>
                <a:ea typeface="微软雅黑" panose="020B0503020204020204" pitchFamily="34" charset="-122"/>
                <a:sym typeface="+mn-ea"/>
              </a:rPr>
              <a:t>4.0</a:t>
            </a:r>
            <a:r>
              <a:rPr lang="zh-CN" altLang="en-US" sz="2000" b="1" dirty="0">
                <a:solidFill>
                  <a:schemeClr val="bg1"/>
                </a:solidFill>
                <a:latin typeface="微软雅黑" panose="020B0503020204020204" pitchFamily="34" charset="-122"/>
                <a:ea typeface="微软雅黑" panose="020B0503020204020204" pitchFamily="34" charset="-122"/>
                <a:sym typeface="+mn-ea"/>
              </a:rPr>
              <a:t>数据采集优化</a:t>
            </a: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grpSp>
        <p:nvGrpSpPr>
          <p:cNvPr id="8" name="组合 7"/>
          <p:cNvGrpSpPr/>
          <p:nvPr/>
        </p:nvGrpSpPr>
        <p:grpSpPr>
          <a:xfrm rot="0">
            <a:off x="4822825" y="1876425"/>
            <a:ext cx="6964045" cy="3673475"/>
            <a:chOff x="7263" y="2788"/>
            <a:chExt cx="10967" cy="5785"/>
          </a:xfrm>
        </p:grpSpPr>
        <p:sp>
          <p:nvSpPr>
            <p:cNvPr id="10" name="矩形 9"/>
            <p:cNvSpPr/>
            <p:nvPr/>
          </p:nvSpPr>
          <p:spPr>
            <a:xfrm>
              <a:off x="7263" y="2788"/>
              <a:ext cx="3401" cy="124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集中交易系统节点</a:t>
              </a:r>
              <a:r>
                <a:rPr lang="en-US" altLang="zh-CN"/>
                <a:t>1,2,3...n</a:t>
              </a:r>
              <a:endParaRPr lang="zh-CN" altLang="en-US"/>
            </a:p>
          </p:txBody>
        </p:sp>
        <p:sp>
          <p:nvSpPr>
            <p:cNvPr id="13" name="矩形 12"/>
            <p:cNvSpPr/>
            <p:nvPr/>
          </p:nvSpPr>
          <p:spPr>
            <a:xfrm>
              <a:off x="14829" y="2788"/>
              <a:ext cx="3401" cy="578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单个接口表</a:t>
              </a:r>
              <a:endParaRPr lang="zh-CN" altLang="en-US"/>
            </a:p>
          </p:txBody>
        </p:sp>
        <p:cxnSp>
          <p:nvCxnSpPr>
            <p:cNvPr id="14" name="直接箭头连接符 13"/>
            <p:cNvCxnSpPr>
              <a:stCxn id="10" idx="3"/>
              <a:endCxn id="13" idx="1"/>
            </p:cNvCxnSpPr>
            <p:nvPr/>
          </p:nvCxnSpPr>
          <p:spPr>
            <a:xfrm>
              <a:off x="10664" y="3412"/>
              <a:ext cx="4165" cy="2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1608" y="2832"/>
              <a:ext cx="2277" cy="580"/>
            </a:xfrm>
            <a:prstGeom prst="rect">
              <a:avLst/>
            </a:prstGeom>
            <a:noFill/>
          </p:spPr>
          <p:txBody>
            <a:bodyPr wrap="square" rtlCol="0">
              <a:spAutoFit/>
            </a:bodyPr>
            <a:p>
              <a:r>
                <a:rPr lang="zh-CN" altLang="en-US"/>
                <a:t>对账数据</a:t>
              </a:r>
              <a:endParaRPr lang="zh-CN" altLang="en-US"/>
            </a:p>
          </p:txBody>
        </p:sp>
      </p:grpSp>
      <p:grpSp>
        <p:nvGrpSpPr>
          <p:cNvPr id="16" name="组合 15"/>
          <p:cNvGrpSpPr/>
          <p:nvPr/>
        </p:nvGrpSpPr>
        <p:grpSpPr>
          <a:xfrm rot="0">
            <a:off x="4822825" y="3430270"/>
            <a:ext cx="6963410" cy="792480"/>
            <a:chOff x="7263" y="2788"/>
            <a:chExt cx="10966" cy="1248"/>
          </a:xfrm>
        </p:grpSpPr>
        <p:sp>
          <p:nvSpPr>
            <p:cNvPr id="17" name="矩形 16"/>
            <p:cNvSpPr/>
            <p:nvPr/>
          </p:nvSpPr>
          <p:spPr>
            <a:xfrm>
              <a:off x="7263" y="2788"/>
              <a:ext cx="3401" cy="124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融资融券系统</a:t>
              </a:r>
              <a:r>
                <a:rPr lang="en-US" altLang="zh-CN"/>
                <a:t>1,2,3...n</a:t>
              </a:r>
              <a:endParaRPr lang="zh-CN" altLang="en-US"/>
            </a:p>
          </p:txBody>
        </p:sp>
        <p:sp>
          <p:nvSpPr>
            <p:cNvPr id="18" name="矩形 17"/>
            <p:cNvSpPr/>
            <p:nvPr/>
          </p:nvSpPr>
          <p:spPr>
            <a:xfrm>
              <a:off x="14829" y="2788"/>
              <a:ext cx="3401" cy="124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单个接口表</a:t>
              </a:r>
              <a:endParaRPr lang="zh-CN" altLang="en-US"/>
            </a:p>
          </p:txBody>
        </p:sp>
        <p:cxnSp>
          <p:nvCxnSpPr>
            <p:cNvPr id="19" name="直接箭头连接符 18"/>
            <p:cNvCxnSpPr>
              <a:stCxn id="17" idx="3"/>
              <a:endCxn id="18" idx="1"/>
            </p:cNvCxnSpPr>
            <p:nvPr/>
          </p:nvCxnSpPr>
          <p:spPr>
            <a:xfrm>
              <a:off x="10664" y="3412"/>
              <a:ext cx="41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1608" y="2832"/>
              <a:ext cx="2277" cy="580"/>
            </a:xfrm>
            <a:prstGeom prst="rect">
              <a:avLst/>
            </a:prstGeom>
            <a:noFill/>
          </p:spPr>
          <p:txBody>
            <a:bodyPr wrap="square" rtlCol="0">
              <a:spAutoFit/>
            </a:bodyPr>
            <a:p>
              <a:r>
                <a:rPr lang="zh-CN" altLang="en-US"/>
                <a:t>对账数据</a:t>
              </a:r>
              <a:endParaRPr lang="zh-CN" altLang="en-US"/>
            </a:p>
          </p:txBody>
        </p:sp>
      </p:grpSp>
      <p:grpSp>
        <p:nvGrpSpPr>
          <p:cNvPr id="21" name="组合 20"/>
          <p:cNvGrpSpPr/>
          <p:nvPr/>
        </p:nvGrpSpPr>
        <p:grpSpPr>
          <a:xfrm rot="0">
            <a:off x="4822825" y="4899660"/>
            <a:ext cx="6964045" cy="792480"/>
            <a:chOff x="7263" y="2788"/>
            <a:chExt cx="10967" cy="1248"/>
          </a:xfrm>
        </p:grpSpPr>
        <p:sp>
          <p:nvSpPr>
            <p:cNvPr id="22" name="矩形 21"/>
            <p:cNvSpPr/>
            <p:nvPr/>
          </p:nvSpPr>
          <p:spPr>
            <a:xfrm>
              <a:off x="7263" y="2788"/>
              <a:ext cx="3401" cy="124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取票期权系统</a:t>
              </a:r>
              <a:r>
                <a:rPr lang="en-US" altLang="zh-CN"/>
                <a:t>1,2,3...n</a:t>
              </a:r>
              <a:endParaRPr lang="zh-CN" altLang="en-US"/>
            </a:p>
          </p:txBody>
        </p:sp>
        <p:sp>
          <p:nvSpPr>
            <p:cNvPr id="24" name="矩形 23"/>
            <p:cNvSpPr/>
            <p:nvPr/>
          </p:nvSpPr>
          <p:spPr>
            <a:xfrm>
              <a:off x="14829" y="2788"/>
              <a:ext cx="3401" cy="124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11608" y="2832"/>
              <a:ext cx="2277" cy="580"/>
            </a:xfrm>
            <a:prstGeom prst="rect">
              <a:avLst/>
            </a:prstGeom>
            <a:noFill/>
          </p:spPr>
          <p:txBody>
            <a:bodyPr wrap="square" rtlCol="0">
              <a:spAutoFit/>
            </a:bodyPr>
            <a:p>
              <a:r>
                <a:rPr lang="zh-CN" altLang="en-US"/>
                <a:t>对账数据</a:t>
              </a:r>
              <a:endParaRPr lang="zh-CN" altLang="en-US"/>
            </a:p>
          </p:txBody>
        </p:sp>
      </p:grpSp>
      <p:cxnSp>
        <p:nvCxnSpPr>
          <p:cNvPr id="5" name="直接箭头连接符 4"/>
          <p:cNvCxnSpPr/>
          <p:nvPr/>
        </p:nvCxnSpPr>
        <p:spPr>
          <a:xfrm flipV="1">
            <a:off x="7006590" y="3860800"/>
            <a:ext cx="2620645" cy="1537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7635" y="2197735"/>
            <a:ext cx="3730625" cy="1476375"/>
          </a:xfrm>
          <a:prstGeom prst="rect">
            <a:avLst/>
          </a:prstGeom>
          <a:noFill/>
        </p:spPr>
        <p:txBody>
          <a:bodyPr wrap="square" rtlCol="0" anchor="t">
            <a:spAutoFit/>
          </a:bodyPr>
          <a:p>
            <a:pPr marL="285750" indent="-285750">
              <a:buFont typeface="Wingdings" panose="05000000000000000000" charset="0"/>
              <a:buChar char="Ø"/>
            </a:pPr>
            <a:r>
              <a:rPr lang="zh-CN" altLang="en-US">
                <a:sym typeface="+mn-ea"/>
              </a:rPr>
              <a:t>需求分析： </a:t>
            </a:r>
            <a:endParaRPr lang="zh-CN" altLang="en-US"/>
          </a:p>
          <a:p>
            <a:pPr indent="0">
              <a:buFont typeface="Wingdings" panose="05000000000000000000" charset="0"/>
              <a:buNone/>
            </a:pPr>
            <a:r>
              <a:rPr lang="zh-CN" altLang="en-US">
                <a:sym typeface="+mn-ea"/>
              </a:rPr>
              <a:t>      将中间表按节点号拆分，每个节点都有对应的中间表，数据采集存放在对应中间表，直接使TRUNCATE进行删除操作，从而减少处理耗时。</a:t>
            </a:r>
            <a:endParaRPr lang="zh-CN" altLang="en-US"/>
          </a:p>
        </p:txBody>
      </p:sp>
      <p:sp>
        <p:nvSpPr>
          <p:cNvPr id="24" name="文本框 23"/>
          <p:cNvSpPr txBox="1"/>
          <p:nvPr/>
        </p:nvSpPr>
        <p:spPr>
          <a:xfrm>
            <a:off x="5276850" y="2583180"/>
            <a:ext cx="4340225" cy="1476375"/>
          </a:xfrm>
          <a:prstGeom prst="rect">
            <a:avLst/>
          </a:prstGeom>
          <a:noFill/>
        </p:spPr>
        <p:txBody>
          <a:bodyPr wrap="square" rtlCol="0">
            <a:spAutoFit/>
          </a:bodyPr>
          <a:p>
            <a:r>
              <a:rPr lang="zh-CN" altLang="en-US"/>
              <a:t> </a:t>
            </a:r>
            <a:endParaRPr lang="zh-CN" altLang="en-US"/>
          </a:p>
          <a:p>
            <a:endParaRPr lang="zh-CN" altLang="en-US"/>
          </a:p>
          <a:p>
            <a:endParaRPr lang="zh-CN" altLang="en-US"/>
          </a:p>
          <a:p>
            <a:endParaRPr lang="zh-CN" altLang="en-US"/>
          </a:p>
          <a:p>
            <a:r>
              <a:rPr lang="zh-CN" altLang="en-US"/>
              <a:t>  </a:t>
            </a:r>
            <a:endParaRPr lang="zh-CN" altLang="en-US"/>
          </a:p>
        </p:txBody>
      </p:sp>
      <p:grpSp>
        <p:nvGrpSpPr>
          <p:cNvPr id="25" name="组合 24"/>
          <p:cNvGrpSpPr/>
          <p:nvPr/>
        </p:nvGrpSpPr>
        <p:grpSpPr>
          <a:xfrm>
            <a:off x="4859655" y="2169795"/>
            <a:ext cx="6963410" cy="3815715"/>
            <a:chOff x="7263" y="3163"/>
            <a:chExt cx="10966" cy="6009"/>
          </a:xfrm>
        </p:grpSpPr>
        <p:grpSp>
          <p:nvGrpSpPr>
            <p:cNvPr id="26" name="组合 25"/>
            <p:cNvGrpSpPr/>
            <p:nvPr/>
          </p:nvGrpSpPr>
          <p:grpSpPr>
            <a:xfrm>
              <a:off x="7263" y="3163"/>
              <a:ext cx="10966" cy="1248"/>
              <a:chOff x="7263" y="2788"/>
              <a:chExt cx="10966" cy="1248"/>
            </a:xfrm>
          </p:grpSpPr>
          <p:sp>
            <p:nvSpPr>
              <p:cNvPr id="27" name="矩形 26"/>
              <p:cNvSpPr/>
              <p:nvPr/>
            </p:nvSpPr>
            <p:spPr>
              <a:xfrm>
                <a:off x="7263" y="2788"/>
                <a:ext cx="3401" cy="124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业务系统节点</a:t>
                </a:r>
                <a:r>
                  <a:rPr lang="en-US" altLang="zh-CN"/>
                  <a:t>1</a:t>
                </a:r>
                <a:endParaRPr lang="zh-CN" altLang="en-US"/>
              </a:p>
            </p:txBody>
          </p:sp>
          <p:sp>
            <p:nvSpPr>
              <p:cNvPr id="28" name="矩形 27"/>
              <p:cNvSpPr/>
              <p:nvPr/>
            </p:nvSpPr>
            <p:spPr>
              <a:xfrm>
                <a:off x="14829" y="2788"/>
                <a:ext cx="3401" cy="124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单独接口表</a:t>
                </a:r>
                <a:endParaRPr lang="zh-CN" altLang="en-US"/>
              </a:p>
            </p:txBody>
          </p:sp>
          <p:cxnSp>
            <p:nvCxnSpPr>
              <p:cNvPr id="29" name="直接箭头连接符 28"/>
              <p:cNvCxnSpPr>
                <a:stCxn id="27" idx="3"/>
                <a:endCxn id="28" idx="1"/>
              </p:cNvCxnSpPr>
              <p:nvPr/>
            </p:nvCxnSpPr>
            <p:spPr>
              <a:xfrm>
                <a:off x="10664" y="3412"/>
                <a:ext cx="41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1608" y="2832"/>
                <a:ext cx="2277" cy="580"/>
              </a:xfrm>
              <a:prstGeom prst="rect">
                <a:avLst/>
              </a:prstGeom>
              <a:noFill/>
            </p:spPr>
            <p:txBody>
              <a:bodyPr wrap="square" rtlCol="0">
                <a:spAutoFit/>
              </a:bodyPr>
              <a:p>
                <a:r>
                  <a:rPr lang="zh-CN" altLang="en-US"/>
                  <a:t>对账数据</a:t>
                </a:r>
                <a:endParaRPr lang="zh-CN" altLang="en-US"/>
              </a:p>
            </p:txBody>
          </p:sp>
        </p:grpSp>
        <p:grpSp>
          <p:nvGrpSpPr>
            <p:cNvPr id="31" name="组合 30"/>
            <p:cNvGrpSpPr/>
            <p:nvPr/>
          </p:nvGrpSpPr>
          <p:grpSpPr>
            <a:xfrm>
              <a:off x="7263" y="5610"/>
              <a:ext cx="10966" cy="1248"/>
              <a:chOff x="7263" y="2788"/>
              <a:chExt cx="10966" cy="1248"/>
            </a:xfrm>
          </p:grpSpPr>
          <p:sp>
            <p:nvSpPr>
              <p:cNvPr id="32" name="矩形 31"/>
              <p:cNvSpPr/>
              <p:nvPr/>
            </p:nvSpPr>
            <p:spPr>
              <a:xfrm>
                <a:off x="7263" y="2788"/>
                <a:ext cx="3401" cy="124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业务系统节点</a:t>
                </a:r>
                <a:r>
                  <a:rPr lang="en-US">
                    <a:sym typeface="+mn-ea"/>
                  </a:rPr>
                  <a:t>2</a:t>
                </a:r>
                <a:endParaRPr lang="en-US"/>
              </a:p>
            </p:txBody>
          </p:sp>
          <p:sp>
            <p:nvSpPr>
              <p:cNvPr id="33" name="矩形 32"/>
              <p:cNvSpPr/>
              <p:nvPr/>
            </p:nvSpPr>
            <p:spPr>
              <a:xfrm>
                <a:off x="14829" y="2788"/>
                <a:ext cx="3401" cy="124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单独接口表</a:t>
                </a:r>
                <a:endParaRPr lang="zh-CN" altLang="en-US"/>
              </a:p>
            </p:txBody>
          </p:sp>
          <p:cxnSp>
            <p:nvCxnSpPr>
              <p:cNvPr id="34" name="直接箭头连接符 33"/>
              <p:cNvCxnSpPr>
                <a:stCxn id="32" idx="3"/>
                <a:endCxn id="33" idx="1"/>
              </p:cNvCxnSpPr>
              <p:nvPr/>
            </p:nvCxnSpPr>
            <p:spPr>
              <a:xfrm>
                <a:off x="10664" y="3412"/>
                <a:ext cx="41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1608" y="2832"/>
                <a:ext cx="2277" cy="580"/>
              </a:xfrm>
              <a:prstGeom prst="rect">
                <a:avLst/>
              </a:prstGeom>
              <a:noFill/>
            </p:spPr>
            <p:txBody>
              <a:bodyPr wrap="square" rtlCol="0">
                <a:spAutoFit/>
              </a:bodyPr>
              <a:p>
                <a:r>
                  <a:rPr lang="zh-CN" altLang="en-US"/>
                  <a:t>对账数据</a:t>
                </a:r>
                <a:endParaRPr lang="zh-CN" altLang="en-US"/>
              </a:p>
            </p:txBody>
          </p:sp>
        </p:grpSp>
        <p:grpSp>
          <p:nvGrpSpPr>
            <p:cNvPr id="36" name="组合 35"/>
            <p:cNvGrpSpPr/>
            <p:nvPr/>
          </p:nvGrpSpPr>
          <p:grpSpPr>
            <a:xfrm>
              <a:off x="7263" y="7924"/>
              <a:ext cx="10966" cy="1248"/>
              <a:chOff x="7263" y="2788"/>
              <a:chExt cx="10966" cy="1248"/>
            </a:xfrm>
          </p:grpSpPr>
          <p:sp>
            <p:nvSpPr>
              <p:cNvPr id="37" name="矩形 36"/>
              <p:cNvSpPr/>
              <p:nvPr/>
            </p:nvSpPr>
            <p:spPr>
              <a:xfrm>
                <a:off x="7263" y="2788"/>
                <a:ext cx="3401" cy="124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业务系统节点</a:t>
                </a:r>
                <a:r>
                  <a:rPr lang="en-US">
                    <a:sym typeface="+mn-ea"/>
                  </a:rPr>
                  <a:t>3</a:t>
                </a:r>
                <a:endParaRPr lang="en-US"/>
              </a:p>
            </p:txBody>
          </p:sp>
          <p:sp>
            <p:nvSpPr>
              <p:cNvPr id="38" name="矩形 37"/>
              <p:cNvSpPr/>
              <p:nvPr/>
            </p:nvSpPr>
            <p:spPr>
              <a:xfrm>
                <a:off x="14829" y="2788"/>
                <a:ext cx="3401" cy="124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单独接口表</a:t>
                </a:r>
                <a:endParaRPr lang="zh-CN" altLang="en-US"/>
              </a:p>
            </p:txBody>
          </p:sp>
          <p:cxnSp>
            <p:nvCxnSpPr>
              <p:cNvPr id="39" name="直接箭头连接符 38"/>
              <p:cNvCxnSpPr>
                <a:stCxn id="37" idx="3"/>
                <a:endCxn id="38" idx="1"/>
              </p:cNvCxnSpPr>
              <p:nvPr/>
            </p:nvCxnSpPr>
            <p:spPr>
              <a:xfrm>
                <a:off x="10664" y="3412"/>
                <a:ext cx="41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1608" y="2832"/>
                <a:ext cx="2277" cy="580"/>
              </a:xfrm>
              <a:prstGeom prst="rect">
                <a:avLst/>
              </a:prstGeom>
              <a:noFill/>
            </p:spPr>
            <p:txBody>
              <a:bodyPr wrap="square" rtlCol="0">
                <a:spAutoFit/>
              </a:bodyPr>
              <a:p>
                <a:r>
                  <a:rPr lang="zh-CN" altLang="en-US"/>
                  <a:t>对账数据</a:t>
                </a:r>
                <a:endParaRPr lang="zh-CN" altLang="en-US"/>
              </a:p>
            </p:txBody>
          </p:sp>
        </p:grpSp>
      </p:grpSp>
      <p:sp>
        <p:nvSpPr>
          <p:cNvPr id="45" name="五边形 44"/>
          <p:cNvSpPr/>
          <p:nvPr/>
        </p:nvSpPr>
        <p:spPr>
          <a:xfrm>
            <a:off x="123825" y="1440815"/>
            <a:ext cx="3289935" cy="449580"/>
          </a:xfrm>
          <a:prstGeom prst="homePlate">
            <a:avLst>
              <a:gd name="adj" fmla="val 26606"/>
            </a:avLst>
          </a:prstGeom>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
            <a:pPr lvl="0"/>
            <a:endParaRPr lang="zh-CN" altLang="en-US" b="1" dirty="0"/>
          </a:p>
        </p:txBody>
      </p:sp>
      <p:sp>
        <p:nvSpPr>
          <p:cNvPr id="46" name="燕尾形 45"/>
          <p:cNvSpPr/>
          <p:nvPr/>
        </p:nvSpPr>
        <p:spPr>
          <a:xfrm>
            <a:off x="3413760" y="1440815"/>
            <a:ext cx="215900" cy="449580"/>
          </a:xfrm>
          <a:prstGeom prst="chevron">
            <a:avLst/>
          </a:prstGeom>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
            <a:pPr lvl="0"/>
            <a:endParaRPr lang="zh-CN" altLang="en-US">
              <a:solidFill>
                <a:schemeClr val="tx1"/>
              </a:solidFill>
            </a:endParaRPr>
          </a:p>
        </p:txBody>
      </p:sp>
      <p:sp>
        <p:nvSpPr>
          <p:cNvPr id="47" name="燕尾形 46"/>
          <p:cNvSpPr/>
          <p:nvPr/>
        </p:nvSpPr>
        <p:spPr>
          <a:xfrm>
            <a:off x="3629660" y="1440815"/>
            <a:ext cx="228600" cy="449580"/>
          </a:xfrm>
          <a:prstGeom prst="chevron">
            <a:avLst/>
          </a:prstGeom>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
            <a:pPr lvl="0"/>
            <a:endParaRPr lang="zh-CN" altLang="en-US">
              <a:solidFill>
                <a:schemeClr val="tx1"/>
              </a:solidFill>
            </a:endParaRPr>
          </a:p>
        </p:txBody>
      </p:sp>
      <p:sp>
        <p:nvSpPr>
          <p:cNvPr id="48" name="文本框 47"/>
          <p:cNvSpPr txBox="1"/>
          <p:nvPr/>
        </p:nvSpPr>
        <p:spPr>
          <a:xfrm>
            <a:off x="267335" y="1472565"/>
            <a:ext cx="300291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sym typeface="+mn-ea"/>
              </a:rPr>
              <a:t>方案一</a:t>
            </a: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6390" y="1551305"/>
            <a:ext cx="3208020" cy="2584450"/>
          </a:xfrm>
          <a:prstGeom prst="rect">
            <a:avLst/>
          </a:prstGeom>
          <a:noFill/>
        </p:spPr>
        <p:txBody>
          <a:bodyPr wrap="square" rtlCol="0">
            <a:spAutoFit/>
          </a:bodyPr>
          <a:p>
            <a:pPr marL="285750" indent="-285750">
              <a:buFont typeface="Wingdings" panose="05000000000000000000" charset="0"/>
              <a:buChar char="Ø"/>
            </a:pPr>
            <a:r>
              <a:rPr lang="en-US" altLang="zh-CN"/>
              <a:t> </a:t>
            </a:r>
            <a:r>
              <a:rPr lang="zh-CN" altLang="en-US">
                <a:latin typeface="宋体" panose="02010600030101010101" pitchFamily="2" charset="-122"/>
                <a:ea typeface="宋体" panose="02010600030101010101" pitchFamily="2" charset="-122"/>
                <a:cs typeface="宋体" panose="02010600030101010101" pitchFamily="2" charset="-122"/>
              </a:rPr>
              <a:t>方案一实现：</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r>
              <a:rPr lang="en-US" altLang="zh-CN">
                <a:latin typeface="宋体" panose="02010600030101010101" pitchFamily="2" charset="-122"/>
                <a:ea typeface="宋体" panose="02010600030101010101" pitchFamily="2" charset="-122"/>
                <a:cs typeface="宋体" panose="02010600030101010101" pitchFamily="2" charset="-122"/>
              </a:rPr>
              <a:t>   1.</a:t>
            </a:r>
            <a:r>
              <a:rPr lang="zh-CN" altLang="en-US">
                <a:latin typeface="宋体" panose="02010600030101010101" pitchFamily="2" charset="-122"/>
                <a:ea typeface="宋体" panose="02010600030101010101" pitchFamily="2" charset="-122"/>
                <a:cs typeface="宋体" panose="02010600030101010101" pitchFamily="2" charset="-122"/>
              </a:rPr>
              <a:t>将原中间表拆分，新建 原中间表名</a:t>
            </a:r>
            <a:r>
              <a:rPr lang="en-US" altLang="zh-CN">
                <a:latin typeface="宋体" panose="02010600030101010101" pitchFamily="2" charset="-122"/>
                <a:ea typeface="宋体" panose="02010600030101010101" pitchFamily="2" charset="-122"/>
                <a:cs typeface="宋体" panose="02010600030101010101" pitchFamily="2" charset="-122"/>
              </a:rPr>
              <a:t>_</a:t>
            </a:r>
            <a:r>
              <a:rPr lang="zh-CN" altLang="en-US">
                <a:latin typeface="宋体" panose="02010600030101010101" pitchFamily="2" charset="-122"/>
                <a:ea typeface="宋体" panose="02010600030101010101" pitchFamily="2" charset="-122"/>
                <a:cs typeface="宋体" panose="02010600030101010101" pitchFamily="2" charset="-122"/>
              </a:rPr>
              <a:t>系统节点号的新表</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0" algn="l" fontAlgn="auto"/>
            <a:r>
              <a:rPr lang="en-US" altLang="zh-CN">
                <a:latin typeface="宋体" panose="02010600030101010101" pitchFamily="2" charset="-122"/>
                <a:ea typeface="宋体" panose="02010600030101010101" pitchFamily="2" charset="-122"/>
                <a:cs typeface="宋体" panose="02010600030101010101" pitchFamily="2" charset="-122"/>
              </a:rPr>
              <a:t>2.</a:t>
            </a:r>
            <a:r>
              <a:rPr lang="zh-CN" altLang="en-US">
                <a:latin typeface="宋体" panose="02010600030101010101" pitchFamily="2" charset="-122"/>
                <a:ea typeface="宋体" panose="02010600030101010101" pitchFamily="2" charset="-122"/>
                <a:cs typeface="宋体" panose="02010600030101010101" pitchFamily="2" charset="-122"/>
              </a:rPr>
              <a:t>根据清算编码和清算日期获取此次工作编号的所有子系统节点号，将系统节点号拆分放入容器</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4418965" y="1482090"/>
            <a:ext cx="7544435" cy="3161030"/>
          </a:xfrm>
          <a:prstGeom prst="rect">
            <a:avLst/>
          </a:prstGeom>
        </p:spPr>
      </p:pic>
      <p:pic>
        <p:nvPicPr>
          <p:cNvPr id="4" name="图片 3"/>
          <p:cNvPicPr>
            <a:picLocks noChangeAspect="1"/>
          </p:cNvPicPr>
          <p:nvPr/>
        </p:nvPicPr>
        <p:blipFill>
          <a:blip r:embed="rId2"/>
          <a:stretch>
            <a:fillRect/>
          </a:stretch>
        </p:blipFill>
        <p:spPr>
          <a:xfrm>
            <a:off x="485140" y="4828540"/>
            <a:ext cx="7791450" cy="16802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8625" y="1518920"/>
            <a:ext cx="3677920" cy="1753235"/>
          </a:xfrm>
          <a:prstGeom prst="rect">
            <a:avLst/>
          </a:prstGeom>
          <a:noFill/>
        </p:spPr>
        <p:txBody>
          <a:bodyPr wrap="square" rtlCol="0" anchor="t">
            <a:spAutoFit/>
          </a:bodyPr>
          <a:p>
            <a:pPr marL="285750" indent="-285750">
              <a:buFont typeface="Wingdings" panose="05000000000000000000" charset="0"/>
              <a:buChar char="Ø"/>
            </a:pPr>
            <a:r>
              <a:rPr lang="zh-CN" altLang="en-US">
                <a:latin typeface="宋体" panose="02010600030101010101" pitchFamily="2" charset="-122"/>
                <a:ea typeface="宋体" panose="02010600030101010101" pitchFamily="2" charset="-122"/>
                <a:sym typeface="+mn-ea"/>
              </a:rPr>
              <a:t>方案一实现：</a:t>
            </a:r>
            <a:endParaRPr lang="en-US" altLang="zh-CN">
              <a:sym typeface="+mn-ea"/>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3.</a:t>
            </a:r>
            <a:r>
              <a:rPr lang="zh-CN" altLang="en-US">
                <a:latin typeface="宋体" panose="02010600030101010101" pitchFamily="2" charset="-122"/>
                <a:ea typeface="宋体" panose="02010600030101010101" pitchFamily="2" charset="-122"/>
                <a:cs typeface="宋体" panose="02010600030101010101" pitchFamily="2" charset="-122"/>
                <a:sym typeface="+mn-ea"/>
              </a:rPr>
              <a:t>定义变量，将变量名与子系统节点号拼接，形成新的接口表名，使用</a:t>
            </a:r>
            <a:r>
              <a:rPr lang="en-US" altLang="zh-CN">
                <a:latin typeface="宋体" panose="02010600030101010101" pitchFamily="2" charset="-122"/>
                <a:ea typeface="宋体" panose="02010600030101010101" pitchFamily="2" charset="-122"/>
                <a:cs typeface="宋体" panose="02010600030101010101" pitchFamily="2" charset="-122"/>
                <a:sym typeface="+mn-ea"/>
              </a:rPr>
              <a:t>TRUNCATE</a:t>
            </a:r>
            <a:r>
              <a:rPr lang="zh-CN" altLang="en-US">
                <a:latin typeface="宋体" panose="02010600030101010101" pitchFamily="2" charset="-122"/>
                <a:ea typeface="宋体" panose="02010600030101010101" pitchFamily="2" charset="-122"/>
                <a:cs typeface="宋体" panose="02010600030101010101" pitchFamily="2" charset="-122"/>
                <a:sym typeface="+mn-ea"/>
              </a:rPr>
              <a:t>代替原来</a:t>
            </a:r>
            <a:r>
              <a:rPr lang="en-US" altLang="zh-CN">
                <a:latin typeface="宋体" panose="02010600030101010101" pitchFamily="2" charset="-122"/>
                <a:ea typeface="宋体" panose="02010600030101010101" pitchFamily="2" charset="-122"/>
                <a:cs typeface="宋体" panose="02010600030101010101" pitchFamily="2" charset="-122"/>
                <a:sym typeface="+mn-ea"/>
              </a:rPr>
              <a:t>DELETE</a:t>
            </a:r>
            <a:r>
              <a:rPr lang="zh-CN" altLang="en-US">
                <a:latin typeface="宋体" panose="02010600030101010101" pitchFamily="2" charset="-122"/>
                <a:ea typeface="宋体" panose="02010600030101010101" pitchFamily="2" charset="-122"/>
                <a:cs typeface="宋体" panose="02010600030101010101" pitchFamily="2" charset="-122"/>
                <a:sym typeface="+mn-ea"/>
              </a:rPr>
              <a:t>进行删除操作，后续数据</a:t>
            </a:r>
            <a:r>
              <a:rPr lang="zh-CN" altLang="en-US">
                <a:sym typeface="+mn-ea"/>
              </a:rPr>
              <a:t>导入到新中间表，其他相关</a:t>
            </a:r>
            <a:r>
              <a:rPr lang="zh-CN" altLang="en-US">
                <a:latin typeface="宋体" panose="02010600030101010101" pitchFamily="2" charset="-122"/>
                <a:ea typeface="宋体" panose="02010600030101010101" pitchFamily="2" charset="-122"/>
                <a:cs typeface="宋体" panose="02010600030101010101" pitchFamily="2" charset="-122"/>
                <a:sym typeface="+mn-ea"/>
              </a:rPr>
              <a:t>操作动态更改表名。</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3" name="图片 2"/>
          <p:cNvPicPr>
            <a:picLocks noChangeAspect="1"/>
          </p:cNvPicPr>
          <p:nvPr/>
        </p:nvPicPr>
        <p:blipFill>
          <a:blip r:embed="rId1"/>
          <a:stretch>
            <a:fillRect/>
          </a:stretch>
        </p:blipFill>
        <p:spPr>
          <a:xfrm>
            <a:off x="4780915" y="1313815"/>
            <a:ext cx="7192645" cy="2074545"/>
          </a:xfrm>
          <a:prstGeom prst="rect">
            <a:avLst/>
          </a:prstGeom>
        </p:spPr>
      </p:pic>
      <p:pic>
        <p:nvPicPr>
          <p:cNvPr id="4" name="图片 3"/>
          <p:cNvPicPr>
            <a:picLocks noChangeAspect="1"/>
          </p:cNvPicPr>
          <p:nvPr/>
        </p:nvPicPr>
        <p:blipFill>
          <a:blip r:embed="rId2"/>
          <a:stretch>
            <a:fillRect/>
          </a:stretch>
        </p:blipFill>
        <p:spPr>
          <a:xfrm>
            <a:off x="5627370" y="4764405"/>
            <a:ext cx="6346190" cy="1816735"/>
          </a:xfrm>
          <a:prstGeom prst="rect">
            <a:avLst/>
          </a:prstGeom>
        </p:spPr>
      </p:pic>
      <p:pic>
        <p:nvPicPr>
          <p:cNvPr id="5" name="图片 4"/>
          <p:cNvPicPr>
            <a:picLocks noChangeAspect="1"/>
          </p:cNvPicPr>
          <p:nvPr/>
        </p:nvPicPr>
        <p:blipFill>
          <a:blip r:embed="rId3"/>
          <a:stretch>
            <a:fillRect/>
          </a:stretch>
        </p:blipFill>
        <p:spPr>
          <a:xfrm>
            <a:off x="368935" y="3807460"/>
            <a:ext cx="4953635" cy="2773680"/>
          </a:xfrm>
          <a:prstGeom prst="rect">
            <a:avLst/>
          </a:prstGeom>
        </p:spPr>
      </p:pic>
      <p:pic>
        <p:nvPicPr>
          <p:cNvPr id="6" name="图片 5"/>
          <p:cNvPicPr>
            <a:picLocks noChangeAspect="1"/>
          </p:cNvPicPr>
          <p:nvPr/>
        </p:nvPicPr>
        <p:blipFill>
          <a:blip r:embed="rId4"/>
          <a:stretch>
            <a:fillRect/>
          </a:stretch>
        </p:blipFill>
        <p:spPr>
          <a:xfrm>
            <a:off x="6130290" y="3446780"/>
            <a:ext cx="3950970" cy="1115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527935" y="3220720"/>
            <a:ext cx="7039610" cy="1198880"/>
          </a:xfrm>
          <a:prstGeom prst="rect">
            <a:avLst/>
          </a:prstGeom>
          <a:noFill/>
        </p:spPr>
        <p:txBody>
          <a:bodyPr wrap="square" rtlCol="0" anchor="t">
            <a:spAutoFit/>
          </a:bodyPr>
          <a:p>
            <a:pPr indent="0">
              <a:buFont typeface="Wingdings" panose="05000000000000000000" charset="0"/>
              <a:buNone/>
            </a:pPr>
            <a:endParaRPr lang="zh-CN" altLang="en-US"/>
          </a:p>
          <a:p>
            <a:endParaRPr lang="zh-CN" altLang="en-US"/>
          </a:p>
          <a:p>
            <a:endParaRPr lang="zh-CN" altLang="en-US"/>
          </a:p>
          <a:p>
            <a:endParaRPr lang="zh-CN" altLang="en-US"/>
          </a:p>
        </p:txBody>
      </p:sp>
      <p:sp>
        <p:nvSpPr>
          <p:cNvPr id="6" name="文本框 5"/>
          <p:cNvSpPr txBox="1"/>
          <p:nvPr/>
        </p:nvSpPr>
        <p:spPr>
          <a:xfrm>
            <a:off x="814705" y="1755775"/>
            <a:ext cx="7865110" cy="1198880"/>
          </a:xfrm>
          <a:prstGeom prst="rect">
            <a:avLst/>
          </a:prstGeom>
          <a:noFill/>
        </p:spPr>
        <p:txBody>
          <a:bodyPr wrap="square" rtlCol="0" anchor="t">
            <a:spAutoFit/>
          </a:bodyPr>
          <a:p>
            <a:pPr marL="285750" indent="-285750">
              <a:buFont typeface="Wingdings" panose="05000000000000000000" charset="0"/>
              <a:buChar char="Ø"/>
            </a:pPr>
            <a:r>
              <a:rPr lang="zh-CN">
                <a:latin typeface="宋体" panose="02010600030101010101" pitchFamily="2" charset="-122"/>
                <a:ea typeface="宋体" panose="02010600030101010101" pitchFamily="2" charset="-122"/>
                <a:cs typeface="宋体" panose="02010600030101010101" pitchFamily="2" charset="-122"/>
                <a:sym typeface="+mn-ea"/>
              </a:rPr>
              <a:t>方案一严重缺陷：</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数据库中接口表被写死，如果出现系统节点号变更等情况，将出现大错误，方案一</a:t>
            </a:r>
            <a:r>
              <a:rPr lang="en-US" altLang="zh-CN">
                <a:latin typeface="宋体" panose="02010600030101010101" pitchFamily="2" charset="-122"/>
                <a:ea typeface="宋体" panose="02010600030101010101" pitchFamily="2" charset="-122"/>
                <a:cs typeface="宋体" panose="02010600030101010101" pitchFamily="2" charset="-122"/>
                <a:sym typeface="+mn-ea"/>
              </a:rPr>
              <a:t>PASS</a:t>
            </a:r>
            <a:endParaRPr lang="en-US" altLang="zh-CN">
              <a:sym typeface="+mn-ea"/>
            </a:endParaRPr>
          </a:p>
          <a:p>
            <a:endParaRPr lang="en-US" altLang="zh-CN">
              <a:sym typeface="+mn-ea"/>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4"/>
          <p:cNvSpPr txBox="1">
            <a:spLocks noChangeArrowheads="1"/>
          </p:cNvSpPr>
          <p:nvPr/>
        </p:nvSpPr>
        <p:spPr bwMode="auto">
          <a:xfrm>
            <a:off x="3363888" y="3004715"/>
            <a:ext cx="3671390" cy="396875"/>
          </a:xfrm>
          <a:prstGeom prst="rect">
            <a:avLst/>
          </a:prstGeom>
          <a:solidFill>
            <a:srgbClr val="0066FF"/>
          </a:solidFill>
          <a:ln w="9525" algn="ctr">
            <a:noFill/>
            <a:miter lim="800000"/>
          </a:ln>
          <a:effectLst>
            <a:outerShdw dist="35921" dir="2700000" algn="ctr" rotWithShape="0">
              <a:schemeClr val="bg2"/>
            </a:outerShdw>
          </a:effectLst>
        </p:spPr>
        <p:txBody>
          <a:bodyPr wrap="square">
            <a:spAutoFit/>
          </a:bodyPr>
          <a:lstStyle>
            <a:lvl1pPr eaLnBrk="0" hangingPunct="0">
              <a:defRPr sz="2000">
                <a:solidFill>
                  <a:srgbClr val="FF0000"/>
                </a:solidFill>
                <a:latin typeface="宋体" panose="02010600030101010101" pitchFamily="2" charset="-122"/>
                <a:ea typeface="宋体" panose="02010600030101010101" pitchFamily="2" charset="-122"/>
              </a:defRPr>
            </a:lvl1pPr>
            <a:lvl2pPr marL="742950" indent="-285750" eaLnBrk="0" hangingPunct="0">
              <a:defRPr sz="2000">
                <a:solidFill>
                  <a:srgbClr val="FF0000"/>
                </a:solidFill>
                <a:latin typeface="宋体" panose="02010600030101010101" pitchFamily="2" charset="-122"/>
                <a:ea typeface="宋体" panose="02010600030101010101" pitchFamily="2" charset="-122"/>
              </a:defRPr>
            </a:lvl2pPr>
            <a:lvl3pPr marL="1143000" indent="-228600" eaLnBrk="0" hangingPunct="0">
              <a:defRPr sz="2000">
                <a:solidFill>
                  <a:srgbClr val="FF0000"/>
                </a:solidFill>
                <a:latin typeface="宋体" panose="02010600030101010101" pitchFamily="2" charset="-122"/>
                <a:ea typeface="宋体" panose="02010600030101010101" pitchFamily="2" charset="-122"/>
              </a:defRPr>
            </a:lvl3pPr>
            <a:lvl4pPr marL="1600200" indent="-228600" eaLnBrk="0" hangingPunct="0">
              <a:defRPr sz="2000">
                <a:solidFill>
                  <a:srgbClr val="FF0000"/>
                </a:solidFill>
                <a:latin typeface="宋体" panose="02010600030101010101" pitchFamily="2" charset="-122"/>
                <a:ea typeface="宋体" panose="02010600030101010101" pitchFamily="2" charset="-122"/>
              </a:defRPr>
            </a:lvl4pPr>
            <a:lvl5pPr marL="2057400" indent="-228600" eaLnBrk="0" hangingPunct="0">
              <a:defRPr sz="2000">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b="1" dirty="0">
                <a:solidFill>
                  <a:schemeClr val="bg1"/>
                </a:solidFill>
                <a:latin typeface="黑体" panose="02010609060101010101" pitchFamily="49" charset="-122"/>
                <a:ea typeface="黑体" panose="02010609060101010101" pitchFamily="49" charset="-122"/>
              </a:rPr>
              <a:t>1</a:t>
            </a:r>
            <a:r>
              <a:rPr lang="zh-CN" altLang="en-US" b="1" dirty="0" smtClean="0">
                <a:solidFill>
                  <a:schemeClr val="bg1"/>
                </a:solidFill>
                <a:latin typeface="黑体" panose="02010609060101010101" pitchFamily="49" charset="-122"/>
                <a:ea typeface="黑体" panose="02010609060101010101" pitchFamily="49" charset="-122"/>
              </a:rPr>
              <a:t>、个人介绍</a:t>
            </a:r>
            <a:endParaRPr lang="zh-CN" altLang="en-US" b="1" dirty="0">
              <a:solidFill>
                <a:schemeClr val="bg1"/>
              </a:solidFill>
              <a:latin typeface="黑体" panose="02010609060101010101" pitchFamily="49" charset="-122"/>
              <a:ea typeface="黑体" panose="02010609060101010101" pitchFamily="49" charset="-122"/>
            </a:endParaRPr>
          </a:p>
        </p:txBody>
      </p:sp>
      <p:sp>
        <p:nvSpPr>
          <p:cNvPr id="3" name="Text Box 16"/>
          <p:cNvSpPr txBox="1">
            <a:spLocks noChangeArrowheads="1"/>
          </p:cNvSpPr>
          <p:nvPr/>
        </p:nvSpPr>
        <p:spPr bwMode="auto">
          <a:xfrm>
            <a:off x="3350087" y="3933056"/>
            <a:ext cx="3685191" cy="396875"/>
          </a:xfrm>
          <a:prstGeom prst="rect">
            <a:avLst/>
          </a:prstGeom>
          <a:solidFill>
            <a:srgbClr val="0066FF"/>
          </a:solidFill>
          <a:ln w="9525" algn="ctr">
            <a:noFill/>
            <a:miter lim="800000"/>
          </a:ln>
          <a:effectLst>
            <a:outerShdw dist="35921" dir="2700000" algn="ctr" rotWithShape="0">
              <a:schemeClr val="bg2"/>
            </a:outerShdw>
          </a:effectLst>
        </p:spPr>
        <p:txBody>
          <a:bodyPr wrap="square">
            <a:spAutoFit/>
          </a:bodyPr>
          <a:lstStyle>
            <a:lvl1pPr eaLnBrk="0" hangingPunct="0">
              <a:defRPr sz="2000">
                <a:solidFill>
                  <a:srgbClr val="FF0000"/>
                </a:solidFill>
                <a:latin typeface="宋体" panose="02010600030101010101" pitchFamily="2" charset="-122"/>
                <a:ea typeface="宋体" panose="02010600030101010101" pitchFamily="2" charset="-122"/>
              </a:defRPr>
            </a:lvl1pPr>
            <a:lvl2pPr marL="742950" indent="-285750" eaLnBrk="0" hangingPunct="0">
              <a:defRPr sz="2000">
                <a:solidFill>
                  <a:srgbClr val="FF0000"/>
                </a:solidFill>
                <a:latin typeface="宋体" panose="02010600030101010101" pitchFamily="2" charset="-122"/>
                <a:ea typeface="宋体" panose="02010600030101010101" pitchFamily="2" charset="-122"/>
              </a:defRPr>
            </a:lvl2pPr>
            <a:lvl3pPr marL="1143000" indent="-228600" eaLnBrk="0" hangingPunct="0">
              <a:defRPr sz="2000">
                <a:solidFill>
                  <a:srgbClr val="FF0000"/>
                </a:solidFill>
                <a:latin typeface="宋体" panose="02010600030101010101" pitchFamily="2" charset="-122"/>
                <a:ea typeface="宋体" panose="02010600030101010101" pitchFamily="2" charset="-122"/>
              </a:defRPr>
            </a:lvl3pPr>
            <a:lvl4pPr marL="1600200" indent="-228600" eaLnBrk="0" hangingPunct="0">
              <a:defRPr sz="2000">
                <a:solidFill>
                  <a:srgbClr val="FF0000"/>
                </a:solidFill>
                <a:latin typeface="宋体" panose="02010600030101010101" pitchFamily="2" charset="-122"/>
                <a:ea typeface="宋体" panose="02010600030101010101" pitchFamily="2" charset="-122"/>
              </a:defRPr>
            </a:lvl4pPr>
            <a:lvl5pPr marL="2057400" indent="-228600" eaLnBrk="0" hangingPunct="0">
              <a:defRPr sz="2000">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b="1" dirty="0" smtClean="0">
                <a:solidFill>
                  <a:schemeClr val="bg1"/>
                </a:solidFill>
                <a:latin typeface="黑体" panose="02010609060101010101" pitchFamily="49" charset="-122"/>
                <a:ea typeface="黑体" panose="02010609060101010101" pitchFamily="49" charset="-122"/>
              </a:rPr>
              <a:t>2</a:t>
            </a:r>
            <a:r>
              <a:rPr lang="zh-CN" altLang="en-US" b="1" dirty="0" smtClean="0">
                <a:solidFill>
                  <a:schemeClr val="bg1"/>
                </a:solidFill>
                <a:latin typeface="黑体" panose="02010609060101010101" pitchFamily="49" charset="-122"/>
                <a:ea typeface="黑体" panose="02010609060101010101" pitchFamily="49" charset="-122"/>
              </a:rPr>
              <a:t>、个人岗位介绍</a:t>
            </a:r>
            <a:endParaRPr lang="zh-CN" altLang="en-US" b="1" dirty="0">
              <a:solidFill>
                <a:schemeClr val="bg1"/>
              </a:solidFill>
              <a:latin typeface="黑体" panose="02010609060101010101" pitchFamily="49" charset="-122"/>
              <a:ea typeface="黑体" panose="02010609060101010101" pitchFamily="49" charset="-122"/>
            </a:endParaRPr>
          </a:p>
        </p:txBody>
      </p:sp>
      <p:sp>
        <p:nvSpPr>
          <p:cNvPr id="4" name="Text Box 20"/>
          <p:cNvSpPr txBox="1">
            <a:spLocks noChangeArrowheads="1"/>
          </p:cNvSpPr>
          <p:nvPr/>
        </p:nvSpPr>
        <p:spPr bwMode="auto">
          <a:xfrm>
            <a:off x="3362871" y="4832325"/>
            <a:ext cx="3672408" cy="396875"/>
          </a:xfrm>
          <a:prstGeom prst="rect">
            <a:avLst/>
          </a:prstGeom>
          <a:solidFill>
            <a:srgbClr val="0066FF"/>
          </a:solidFill>
          <a:ln w="9525" algn="ctr">
            <a:noFill/>
            <a:miter lim="800000"/>
          </a:ln>
          <a:effectLst>
            <a:outerShdw dist="35921" dir="2700000" algn="ctr" rotWithShape="0">
              <a:schemeClr val="bg2"/>
            </a:outerShdw>
          </a:effectLst>
        </p:spPr>
        <p:txBody>
          <a:bodyPr wrap="square">
            <a:spAutoFit/>
          </a:bodyPr>
          <a:lstStyle>
            <a:lvl1pPr eaLnBrk="0" hangingPunct="0">
              <a:defRPr sz="2000">
                <a:solidFill>
                  <a:srgbClr val="FF0000"/>
                </a:solidFill>
                <a:latin typeface="宋体" panose="02010600030101010101" pitchFamily="2" charset="-122"/>
                <a:ea typeface="宋体" panose="02010600030101010101" pitchFamily="2" charset="-122"/>
              </a:defRPr>
            </a:lvl1pPr>
            <a:lvl2pPr marL="742950" indent="-285750" eaLnBrk="0" hangingPunct="0">
              <a:defRPr sz="2000">
                <a:solidFill>
                  <a:srgbClr val="FF0000"/>
                </a:solidFill>
                <a:latin typeface="宋体" panose="02010600030101010101" pitchFamily="2" charset="-122"/>
                <a:ea typeface="宋体" panose="02010600030101010101" pitchFamily="2" charset="-122"/>
              </a:defRPr>
            </a:lvl2pPr>
            <a:lvl3pPr marL="1143000" indent="-228600" eaLnBrk="0" hangingPunct="0">
              <a:defRPr sz="2000">
                <a:solidFill>
                  <a:srgbClr val="FF0000"/>
                </a:solidFill>
                <a:latin typeface="宋体" panose="02010600030101010101" pitchFamily="2" charset="-122"/>
                <a:ea typeface="宋体" panose="02010600030101010101" pitchFamily="2" charset="-122"/>
              </a:defRPr>
            </a:lvl3pPr>
            <a:lvl4pPr marL="1600200" indent="-228600" eaLnBrk="0" hangingPunct="0">
              <a:defRPr sz="2000">
                <a:solidFill>
                  <a:srgbClr val="FF0000"/>
                </a:solidFill>
                <a:latin typeface="宋体" panose="02010600030101010101" pitchFamily="2" charset="-122"/>
                <a:ea typeface="宋体" panose="02010600030101010101" pitchFamily="2" charset="-122"/>
              </a:defRPr>
            </a:lvl4pPr>
            <a:lvl5pPr marL="2057400" indent="-228600" eaLnBrk="0" hangingPunct="0">
              <a:defRPr sz="2000">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b="1" dirty="0">
                <a:solidFill>
                  <a:schemeClr val="bg1"/>
                </a:solidFill>
                <a:latin typeface="黑体" panose="02010609060101010101" pitchFamily="49" charset="-122"/>
                <a:ea typeface="黑体" panose="02010609060101010101" pitchFamily="49" charset="-122"/>
              </a:rPr>
              <a:t>3</a:t>
            </a:r>
            <a:r>
              <a:rPr lang="zh-CN" altLang="en-US" b="1" dirty="0" smtClean="0">
                <a:solidFill>
                  <a:schemeClr val="bg1"/>
                </a:solidFill>
                <a:latin typeface="黑体" panose="02010609060101010101" pitchFamily="49" charset="-122"/>
                <a:ea typeface="黑体" panose="02010609060101010101" pitchFamily="49" charset="-122"/>
              </a:rPr>
              <a:t>、试用期工作总结及计划</a:t>
            </a:r>
            <a:endParaRPr lang="zh-CN" altLang="en-US" b="1" dirty="0">
              <a:solidFill>
                <a:schemeClr val="bg1"/>
              </a:solidFill>
              <a:latin typeface="黑体" panose="02010609060101010101" pitchFamily="49" charset="-122"/>
              <a:ea typeface="黑体" panose="02010609060101010101" pitchFamily="49" charset="-122"/>
            </a:endParaRPr>
          </a:p>
        </p:txBody>
      </p:sp>
      <p:sp>
        <p:nvSpPr>
          <p:cNvPr id="5" name="Text Box 22"/>
          <p:cNvSpPr txBox="1">
            <a:spLocks noChangeArrowheads="1"/>
          </p:cNvSpPr>
          <p:nvPr/>
        </p:nvSpPr>
        <p:spPr bwMode="auto">
          <a:xfrm>
            <a:off x="3400872" y="5693186"/>
            <a:ext cx="4858543" cy="400110"/>
          </a:xfrm>
          <a:prstGeom prst="rect">
            <a:avLst/>
          </a:prstGeom>
          <a:solidFill>
            <a:srgbClr val="0066FF"/>
          </a:solidFill>
          <a:ln w="9525" algn="ctr">
            <a:noFill/>
            <a:miter lim="800000"/>
          </a:ln>
          <a:effectLst>
            <a:outerShdw dist="35921" dir="2700000" algn="ctr" rotWithShape="0">
              <a:schemeClr val="bg2"/>
            </a:outerShdw>
          </a:effectLst>
        </p:spPr>
        <p:txBody>
          <a:bodyPr wrap="square">
            <a:spAutoFit/>
          </a:bodyPr>
          <a:lstStyle>
            <a:lvl1pPr eaLnBrk="0" hangingPunct="0">
              <a:defRPr sz="2000">
                <a:solidFill>
                  <a:srgbClr val="FF0000"/>
                </a:solidFill>
                <a:latin typeface="宋体" panose="02010600030101010101" pitchFamily="2" charset="-122"/>
                <a:ea typeface="宋体" panose="02010600030101010101" pitchFamily="2" charset="-122"/>
              </a:defRPr>
            </a:lvl1pPr>
            <a:lvl2pPr marL="742950" indent="-285750" eaLnBrk="0" hangingPunct="0">
              <a:defRPr sz="2000">
                <a:solidFill>
                  <a:srgbClr val="FF0000"/>
                </a:solidFill>
                <a:latin typeface="宋体" panose="02010600030101010101" pitchFamily="2" charset="-122"/>
                <a:ea typeface="宋体" panose="02010600030101010101" pitchFamily="2" charset="-122"/>
              </a:defRPr>
            </a:lvl2pPr>
            <a:lvl3pPr marL="1143000" indent="-228600" eaLnBrk="0" hangingPunct="0">
              <a:defRPr sz="2000">
                <a:solidFill>
                  <a:srgbClr val="FF0000"/>
                </a:solidFill>
                <a:latin typeface="宋体" panose="02010600030101010101" pitchFamily="2" charset="-122"/>
                <a:ea typeface="宋体" panose="02010600030101010101" pitchFamily="2" charset="-122"/>
              </a:defRPr>
            </a:lvl3pPr>
            <a:lvl4pPr marL="1600200" indent="-228600" eaLnBrk="0" hangingPunct="0">
              <a:defRPr sz="2000">
                <a:solidFill>
                  <a:srgbClr val="FF0000"/>
                </a:solidFill>
                <a:latin typeface="宋体" panose="02010600030101010101" pitchFamily="2" charset="-122"/>
                <a:ea typeface="宋体" panose="02010600030101010101" pitchFamily="2" charset="-122"/>
              </a:defRPr>
            </a:lvl4pPr>
            <a:lvl5pPr marL="2057400" indent="-228600" eaLnBrk="0" hangingPunct="0">
              <a:defRPr sz="2000">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b="1" dirty="0">
                <a:solidFill>
                  <a:schemeClr val="bg1"/>
                </a:solidFill>
                <a:latin typeface="黑体" panose="02010609060101010101" pitchFamily="49" charset="-122"/>
                <a:ea typeface="黑体" panose="02010609060101010101" pitchFamily="49" charset="-122"/>
              </a:rPr>
              <a:t>4</a:t>
            </a:r>
            <a:r>
              <a:rPr lang="zh-CN" altLang="en-US" b="1" dirty="0" smtClean="0">
                <a:solidFill>
                  <a:schemeClr val="bg1"/>
                </a:solidFill>
                <a:latin typeface="黑体" panose="02010609060101010101" pitchFamily="49" charset="-122"/>
                <a:ea typeface="黑体" panose="02010609060101010101" pitchFamily="49" charset="-122"/>
              </a:rPr>
              <a:t>、论文正文</a:t>
            </a:r>
            <a:endParaRPr lang="zh-CN" altLang="en-US" b="1" dirty="0">
              <a:solidFill>
                <a:schemeClr val="bg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67335" y="2027555"/>
            <a:ext cx="5702935" cy="3692525"/>
          </a:xfrm>
          <a:prstGeom prst="rect">
            <a:avLst/>
          </a:prstGeom>
          <a:noFill/>
        </p:spPr>
        <p:txBody>
          <a:bodyPr wrap="square" rtlCol="0" anchor="t">
            <a:spAutoFit/>
          </a:bodyPr>
          <a:p>
            <a:pPr marL="285750" indent="-285750">
              <a:buFont typeface="Wingdings" panose="05000000000000000000" charset="0"/>
              <a:buChar char="Ø"/>
            </a:pPr>
            <a:r>
              <a:rPr lang="zh-CN">
                <a:sym typeface="+mn-ea"/>
              </a:rPr>
              <a:t>方案二：</a:t>
            </a:r>
            <a:endParaRPr lang="zh-CN" altLang="en-US"/>
          </a:p>
          <a:p>
            <a:r>
              <a:rPr lang="zh-CN"/>
              <a:t>例</a:t>
            </a:r>
            <a:r>
              <a:rPr lang="en-US" altLang="zh-CN"/>
              <a:t>:</a:t>
            </a:r>
            <a:r>
              <a:rPr lang="zh-CN"/>
              <a:t>采集银证流水数据按以下方案，其他流水数据采集也参照此规则：</a:t>
            </a:r>
            <a:endParaRPr lang="en-US" altLang="zh-CN"/>
          </a:p>
          <a:p>
            <a:r>
              <a:rPr lang="en-US" altLang="zh-CN"/>
              <a:t>1.</a:t>
            </a:r>
            <a:r>
              <a:t>数据库维护一个基准的但不使用的表ITF_</a:t>
            </a:r>
            <a:r>
              <a:rPr lang="en-US"/>
              <a:t>CUBSB_LOG</a:t>
            </a:r>
            <a:r>
              <a:t>。</a:t>
            </a:r>
          </a:p>
          <a:p>
            <a:r>
              <a:t>2、导入时不再做表删除数据操作</a:t>
            </a:r>
            <a:r>
              <a:rPr lang="zh-CN"/>
              <a:t>。</a:t>
            </a:r>
            <a:r>
              <a:t>删除数据操作的地方根据基准表和节点号，创建一个新表如 </a:t>
            </a:r>
            <a:r>
              <a:rPr>
                <a:sym typeface="+mn-ea"/>
              </a:rPr>
              <a:t>ITF_</a:t>
            </a:r>
            <a:r>
              <a:rPr lang="en-US">
                <a:sym typeface="+mn-ea"/>
              </a:rPr>
              <a:t>CUBSB_LOG</a:t>
            </a:r>
            <a:r>
              <a:t>_301 </a:t>
            </a:r>
          </a:p>
          <a:p>
            <a:r>
              <a:t>select * into </a:t>
            </a:r>
            <a:r>
              <a:rPr>
                <a:sym typeface="+mn-ea"/>
              </a:rPr>
              <a:t>ITF_</a:t>
            </a:r>
            <a:r>
              <a:rPr lang="en-US">
                <a:sym typeface="+mn-ea"/>
              </a:rPr>
              <a:t>CUBSB_LOG</a:t>
            </a:r>
            <a:r>
              <a:t>_301 from </a:t>
            </a:r>
            <a:r>
              <a:rPr>
                <a:sym typeface="+mn-ea"/>
              </a:rPr>
              <a:t>ITF_</a:t>
            </a:r>
            <a:r>
              <a:rPr lang="en-US">
                <a:sym typeface="+mn-ea"/>
              </a:rPr>
              <a:t>CUBSB_LOG</a:t>
            </a:r>
            <a:r>
              <a:t> t where 1=0;</a:t>
            </a:r>
          </a:p>
          <a:p>
            <a:r>
              <a:rPr lang="en-US"/>
              <a:t>3.</a:t>
            </a:r>
            <a:r>
              <a:rPr>
                <a:sym typeface="+mn-ea"/>
              </a:rPr>
              <a:t>创建前进行drop动作</a:t>
            </a:r>
            <a:r>
              <a:rPr lang="zh-CN">
                <a:sym typeface="+mn-ea"/>
              </a:rPr>
              <a:t>，表和数据一块删，效率比</a:t>
            </a:r>
            <a:r>
              <a:rPr lang="en-US" altLang="zh-CN">
                <a:sym typeface="+mn-ea"/>
              </a:rPr>
              <a:t>delete</a:t>
            </a:r>
            <a:r>
              <a:rPr lang="zh-CN" altLang="en-US">
                <a:sym typeface="+mn-ea"/>
              </a:rPr>
              <a:t>快</a:t>
            </a:r>
            <a:endParaRPr lang="zh-CN" altLang="en-US">
              <a:sym typeface="+mn-ea"/>
            </a:endParaRPr>
          </a:p>
          <a:p>
            <a:r>
              <a:rPr lang="en-US"/>
              <a:t>4.</a:t>
            </a:r>
            <a:r>
              <a:t>后续业务涉及该接口表的地方，同样规则拼接表如 </a:t>
            </a:r>
            <a:r>
              <a:rPr>
                <a:sym typeface="+mn-ea"/>
              </a:rPr>
              <a:t>ITF_</a:t>
            </a:r>
            <a:r>
              <a:rPr lang="en-US">
                <a:sym typeface="+mn-ea"/>
              </a:rPr>
              <a:t>CUBSB_LOG</a:t>
            </a:r>
            <a:r>
              <a:rPr>
                <a:sym typeface="+mn-ea"/>
              </a:rPr>
              <a:t>_301</a:t>
            </a:r>
            <a:r>
              <a:t> 。</a:t>
            </a:r>
          </a:p>
        </p:txBody>
      </p:sp>
      <p:sp>
        <p:nvSpPr>
          <p:cNvPr id="3" name="文本框 2"/>
          <p:cNvSpPr txBox="1"/>
          <p:nvPr/>
        </p:nvSpPr>
        <p:spPr>
          <a:xfrm>
            <a:off x="7368540" y="2027555"/>
            <a:ext cx="4363720" cy="1753235"/>
          </a:xfrm>
          <a:prstGeom prst="rect">
            <a:avLst/>
          </a:prstGeom>
          <a:noFill/>
        </p:spPr>
        <p:txBody>
          <a:bodyPr wrap="square" rtlCol="0" anchor="t">
            <a:spAutoFit/>
          </a:bodyPr>
          <a:p>
            <a:pPr marL="285750" indent="-285750">
              <a:buFont typeface="Wingdings" panose="05000000000000000000" charset="0"/>
              <a:buChar char="Ø"/>
            </a:pPr>
            <a:r>
              <a:rPr lang="zh-CN" altLang="en-US"/>
              <a:t>方案二缺陷：</a:t>
            </a:r>
            <a:endParaRPr lang="zh-CN" altLang="en-US"/>
          </a:p>
          <a:p>
            <a:r>
              <a:rPr lang="zh-CN" altLang="en-US"/>
              <a:t>此方案虽可使中间表变成活的，但删表是一个比较危险的操作，drop操作会删除所有的数据以及表结构，一旦出现误删将不可挽回，此方案</a:t>
            </a:r>
            <a:r>
              <a:rPr lang="en-US" altLang="zh-CN"/>
              <a:t>PASS</a:t>
            </a:r>
            <a:endParaRPr lang="zh-CN" altLang="en-US"/>
          </a:p>
          <a:p>
            <a:endParaRPr lang="zh-CN" altLang="en-US"/>
          </a:p>
        </p:txBody>
      </p:sp>
      <p:sp>
        <p:nvSpPr>
          <p:cNvPr id="4" name="五边形 3"/>
          <p:cNvSpPr/>
          <p:nvPr/>
        </p:nvSpPr>
        <p:spPr>
          <a:xfrm>
            <a:off x="123825" y="1440815"/>
            <a:ext cx="3289935" cy="449580"/>
          </a:xfrm>
          <a:prstGeom prst="homePlate">
            <a:avLst>
              <a:gd name="adj" fmla="val 26606"/>
            </a:avLst>
          </a:prstGeom>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
            <a:pPr lvl="0"/>
            <a:endParaRPr lang="zh-CN" altLang="en-US" b="1" dirty="0"/>
          </a:p>
        </p:txBody>
      </p:sp>
      <p:sp>
        <p:nvSpPr>
          <p:cNvPr id="5" name="燕尾形 4"/>
          <p:cNvSpPr/>
          <p:nvPr/>
        </p:nvSpPr>
        <p:spPr>
          <a:xfrm>
            <a:off x="3413760" y="1440815"/>
            <a:ext cx="215900" cy="449580"/>
          </a:xfrm>
          <a:prstGeom prst="chevron">
            <a:avLst/>
          </a:prstGeom>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
            <a:pPr lvl="0"/>
            <a:endParaRPr lang="zh-CN" altLang="en-US">
              <a:solidFill>
                <a:schemeClr val="tx1"/>
              </a:solidFill>
            </a:endParaRPr>
          </a:p>
        </p:txBody>
      </p:sp>
      <p:sp>
        <p:nvSpPr>
          <p:cNvPr id="6" name="燕尾形 5"/>
          <p:cNvSpPr/>
          <p:nvPr/>
        </p:nvSpPr>
        <p:spPr>
          <a:xfrm>
            <a:off x="3629660" y="1440815"/>
            <a:ext cx="228600" cy="449580"/>
          </a:xfrm>
          <a:prstGeom prst="chevron">
            <a:avLst/>
          </a:prstGeom>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
            <a:pPr lvl="0"/>
            <a:endParaRPr lang="zh-CN" altLang="en-US">
              <a:solidFill>
                <a:schemeClr val="tx1"/>
              </a:solidFill>
            </a:endParaRPr>
          </a:p>
        </p:txBody>
      </p:sp>
      <p:sp>
        <p:nvSpPr>
          <p:cNvPr id="7" name="文本框 6"/>
          <p:cNvSpPr txBox="1"/>
          <p:nvPr/>
        </p:nvSpPr>
        <p:spPr>
          <a:xfrm>
            <a:off x="267335" y="1472565"/>
            <a:ext cx="300291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sym typeface="+mn-ea"/>
              </a:rPr>
              <a:t>方案二</a:t>
            </a:r>
            <a:endParaRPr lang="en-US" altLang="zh-CN" sz="2000" b="1"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90600" y="1342390"/>
            <a:ext cx="8155940" cy="2306955"/>
          </a:xfrm>
          <a:prstGeom prst="rect">
            <a:avLst/>
          </a:prstGeom>
          <a:noFill/>
        </p:spPr>
        <p:txBody>
          <a:bodyPr wrap="square" rtlCol="0" anchor="t">
            <a:spAutoFit/>
          </a:bodyPr>
          <a:p>
            <a:pPr marL="285750" indent="-285750">
              <a:buFont typeface="Wingdings" panose="05000000000000000000" charset="0"/>
              <a:buChar char="Ø"/>
            </a:pPr>
            <a:r>
              <a:rPr lang="zh-CN" altLang="en-US"/>
              <a:t>方案三：</a:t>
            </a:r>
            <a:endParaRPr lang="zh-CN" altLang="en-US"/>
          </a:p>
          <a:p>
            <a:pPr lvl="1"/>
            <a:r>
              <a:rPr lang="zh-CN" altLang="en-US"/>
              <a:t>1、将原中间表按照系统属性进行拆分成新接口表</a:t>
            </a:r>
            <a:endParaRPr lang="zh-CN" altLang="en-US"/>
          </a:p>
          <a:p>
            <a:pPr lvl="1"/>
            <a:r>
              <a:rPr lang="zh-CN" altLang="en-US"/>
              <a:t>2、在映射配置表插入相关配置，建立子系统节点与新接口表的对应关系，配置     表中SHARED_MARK（共享标记）字段为'0'，表示该接口表独享，SHARED_MARK  为'1',表示该接口表为所有未配置节点共享。其中307节点配置用于处理所有现货未配置节点数据。后续可根据需要灵活扩展配置</a:t>
            </a:r>
            <a:endParaRPr lang="zh-CN" altLang="en-US"/>
          </a:p>
          <a:p>
            <a:pPr lvl="1"/>
            <a:r>
              <a:rPr lang="zh-CN" altLang="en-US"/>
              <a:t>3、代码中根据节点找映射中对应的表名，进行删除，导入和后续相关操作。</a:t>
            </a:r>
            <a:endParaRPr lang="zh-CN" altLang="en-US"/>
          </a:p>
          <a:p>
            <a:pPr lvl="1"/>
            <a:r>
              <a:rPr lang="zh-CN" altLang="en-US"/>
              <a:t>4，后续必要的地方建立基于按子系统节点拆分的固定创建的接口表的视图</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1"/>
          <a:stretch>
            <a:fillRect/>
          </a:stretch>
        </p:blipFill>
        <p:spPr>
          <a:xfrm>
            <a:off x="1842770" y="3649345"/>
            <a:ext cx="7204710" cy="2749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08000" y="1563370"/>
            <a:ext cx="3264535" cy="4799965"/>
          </a:xfrm>
          <a:prstGeom prst="rect">
            <a:avLst/>
          </a:prstGeom>
          <a:noFill/>
        </p:spPr>
        <p:txBody>
          <a:bodyPr wrap="square" rtlCol="0" anchor="t">
            <a:spAutoFit/>
          </a:bodyPr>
          <a:p>
            <a:pPr marL="285750" indent="-285750">
              <a:buFont typeface="Wingdings" panose="05000000000000000000" charset="0"/>
              <a:buChar char="Ø"/>
            </a:pPr>
            <a:r>
              <a:rPr lang="zh-CN" altLang="en-US">
                <a:sym typeface="+mn-ea"/>
              </a:rPr>
              <a:t>方案三实现：</a:t>
            </a:r>
            <a:endParaRPr lang="zh-CN" altLang="en-US">
              <a:sym typeface="+mn-ea"/>
            </a:endParaRPr>
          </a:p>
          <a:p>
            <a:pPr indent="0">
              <a:buClrTx/>
              <a:buFont typeface="Wingdings" panose="05000000000000000000" charset="0"/>
              <a:buNone/>
            </a:pPr>
            <a:endParaRPr lang="zh-CN" altLang="en-US">
              <a:latin typeface="微软雅黑" panose="020B0503020204020204" pitchFamily="34" charset="-122"/>
              <a:ea typeface="微软雅黑" panose="020B0503020204020204" pitchFamily="34" charset="-122"/>
            </a:endParaRPr>
          </a:p>
          <a:p>
            <a:pPr indent="0">
              <a:buClrTx/>
              <a:buFont typeface="Wingdings" panose="05000000000000000000" charset="0"/>
              <a:buNone/>
            </a:pPr>
            <a:r>
              <a:rPr lang="zh-CN" altLang="en-US">
                <a:latin typeface="宋体" panose="02010600030101010101" pitchFamily="2" charset="-122"/>
                <a:ea typeface="宋体" panose="02010600030101010101" pitchFamily="2" charset="-122"/>
              </a:rPr>
              <a:t>方式</a:t>
            </a:r>
            <a:r>
              <a:rPr lang="en-US" altLang="zh-CN">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函数中使用两个</a:t>
            </a:r>
            <a:r>
              <a:rPr lang="en-US" altLang="zh-CN">
                <a:latin typeface="宋体" panose="02010600030101010101" pitchFamily="2" charset="-122"/>
                <a:ea typeface="宋体" panose="02010600030101010101" pitchFamily="2" charset="-122"/>
              </a:rPr>
              <a:t>sql</a:t>
            </a:r>
            <a:r>
              <a:rPr lang="zh-CN" altLang="en-US">
                <a:latin typeface="宋体" panose="02010600030101010101" pitchFamily="2" charset="-122"/>
                <a:ea typeface="宋体" panose="02010600030101010101" pitchFamily="2" charset="-122"/>
              </a:rPr>
              <a:t>查询，首先根据节点号查找表名，找不到再用</a:t>
            </a:r>
            <a:r>
              <a:rPr lang="en-US" altLang="zh-CN">
                <a:latin typeface="宋体" panose="02010600030101010101" pitchFamily="2" charset="-122"/>
                <a:ea typeface="宋体" panose="02010600030101010101" pitchFamily="2" charset="-122"/>
              </a:rPr>
              <a:t>sql</a:t>
            </a:r>
            <a:r>
              <a:rPr lang="zh-CN" altLang="en-US">
                <a:latin typeface="宋体" panose="02010600030101010101" pitchFamily="2" charset="-122"/>
                <a:ea typeface="宋体" panose="02010600030101010101" pitchFamily="2" charset="-122"/>
              </a:rPr>
              <a:t>去查共享标记为</a:t>
            </a:r>
            <a:r>
              <a:rPr lang="en-US" altLang="zh-CN">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的表名，然后根据共享标记进行</a:t>
            </a:r>
            <a:r>
              <a:rPr lang="en-US" altLang="zh-CN">
                <a:latin typeface="宋体" panose="02010600030101010101" pitchFamily="2" charset="-122"/>
                <a:ea typeface="宋体" panose="02010600030101010101" pitchFamily="2" charset="-122"/>
              </a:rPr>
              <a:t>delete</a:t>
            </a:r>
            <a:r>
              <a:rPr lang="zh-CN" altLang="en-US">
                <a:latin typeface="宋体" panose="02010600030101010101" pitchFamily="2" charset="-122"/>
                <a:ea typeface="宋体" panose="02010600030101010101" pitchFamily="2" charset="-122"/>
              </a:rPr>
              <a:t>或</a:t>
            </a:r>
            <a:r>
              <a:rPr lang="en-US" altLang="zh-CN">
                <a:latin typeface="宋体" panose="02010600030101010101" pitchFamily="2" charset="-122"/>
                <a:ea typeface="宋体" panose="02010600030101010101" pitchFamily="2" charset="-122"/>
              </a:rPr>
              <a:t>truncate</a:t>
            </a:r>
            <a:r>
              <a:rPr lang="zh-CN" altLang="en-US">
                <a:latin typeface="宋体" panose="02010600030101010101" pitchFamily="2" charset="-122"/>
                <a:ea typeface="宋体" panose="02010600030101010101" pitchFamily="2" charset="-122"/>
              </a:rPr>
              <a:t>操作，</a:t>
            </a:r>
            <a:endParaRPr lang="zh-CN" altLang="en-US">
              <a:latin typeface="宋体" panose="02010600030101010101" pitchFamily="2" charset="-122"/>
              <a:ea typeface="宋体" panose="02010600030101010101" pitchFamily="2" charset="-122"/>
            </a:endParaRPr>
          </a:p>
          <a:p>
            <a:pPr indent="0">
              <a:buClrTx/>
              <a:buFont typeface="Wingdings" panose="05000000000000000000" charset="0"/>
              <a:buNone/>
            </a:pPr>
            <a:endParaRPr lang="zh-CN" altLang="en-US">
              <a:latin typeface="宋体" panose="02010600030101010101" pitchFamily="2" charset="-122"/>
              <a:ea typeface="宋体" panose="02010600030101010101" pitchFamily="2" charset="-122"/>
            </a:endParaRPr>
          </a:p>
          <a:p>
            <a:pPr indent="0">
              <a:buClrTx/>
              <a:buFont typeface="Wingdings" panose="05000000000000000000" charset="0"/>
              <a:buNone/>
            </a:pPr>
            <a:endParaRPr lang="zh-CN" altLang="en-US">
              <a:latin typeface="宋体" panose="02010600030101010101" pitchFamily="2" charset="-122"/>
              <a:ea typeface="宋体" panose="02010600030101010101" pitchFamily="2" charset="-122"/>
            </a:endParaRPr>
          </a:p>
          <a:p>
            <a:pPr indent="0">
              <a:buClrTx/>
              <a:buFont typeface="Wingdings" panose="05000000000000000000" charset="0"/>
              <a:buNone/>
            </a:pPr>
            <a:endParaRPr lang="zh-CN" altLang="en-US">
              <a:latin typeface="宋体" panose="02010600030101010101" pitchFamily="2" charset="-122"/>
              <a:ea typeface="宋体" panose="02010600030101010101" pitchFamily="2" charset="-122"/>
            </a:endParaRPr>
          </a:p>
          <a:p>
            <a:pPr indent="0">
              <a:buClrTx/>
              <a:buFont typeface="Wingdings" panose="05000000000000000000" charset="0"/>
              <a:buNone/>
            </a:pPr>
            <a:r>
              <a:rPr lang="zh-CN" altLang="en-US">
                <a:latin typeface="宋体" panose="02010600030101010101" pitchFamily="2" charset="-122"/>
                <a:ea typeface="宋体" panose="02010600030101010101" pitchFamily="2" charset="-122"/>
              </a:rPr>
              <a:t>缺点：</a:t>
            </a:r>
            <a:r>
              <a:rPr lang="zh-CN" altLang="en-US">
                <a:latin typeface="宋体" panose="02010600030101010101" pitchFamily="2" charset="-122"/>
                <a:ea typeface="宋体" panose="02010600030101010101" pitchFamily="2" charset="-122"/>
                <a:cs typeface="宋体" panose="02010600030101010101" pitchFamily="2" charset="-122"/>
                <a:sym typeface="+mn-ea"/>
              </a:rPr>
              <a:t>多层</a:t>
            </a:r>
            <a:r>
              <a:rPr lang="en-US" altLang="zh-CN">
                <a:latin typeface="宋体" panose="02010600030101010101" pitchFamily="2" charset="-122"/>
                <a:ea typeface="宋体" panose="02010600030101010101" pitchFamily="2" charset="-122"/>
                <a:cs typeface="宋体" panose="02010600030101010101" pitchFamily="2" charset="-122"/>
                <a:sym typeface="+mn-ea"/>
              </a:rPr>
              <a:t>if</a:t>
            </a:r>
            <a:r>
              <a:rPr lang="zh-CN" altLang="en-US">
                <a:latin typeface="宋体" panose="02010600030101010101" pitchFamily="2" charset="-122"/>
                <a:ea typeface="宋体" panose="02010600030101010101" pitchFamily="2" charset="-122"/>
                <a:cs typeface="宋体" panose="02010600030101010101" pitchFamily="2" charset="-122"/>
                <a:sym typeface="+mn-ea"/>
              </a:rPr>
              <a:t>嵌套，逻辑不清晰；代码看起来较凌乱，不方便维护；需多次访问数据库，程序性能差</a:t>
            </a:r>
            <a:endParaRPr lang="zh-CN" altLang="en-US">
              <a:latin typeface="微软雅黑" panose="020B0503020204020204" pitchFamily="34" charset="-122"/>
              <a:ea typeface="微软雅黑" panose="020B0503020204020204" pitchFamily="34" charset="-122"/>
            </a:endParaRPr>
          </a:p>
          <a:p>
            <a:endParaRPr lang="zh-CN" altLang="en-US"/>
          </a:p>
          <a:p>
            <a:endParaRPr lang="zh-CN" altLang="en-US"/>
          </a:p>
        </p:txBody>
      </p:sp>
      <p:pic>
        <p:nvPicPr>
          <p:cNvPr id="3" name="图片 2"/>
          <p:cNvPicPr>
            <a:picLocks noChangeAspect="1"/>
          </p:cNvPicPr>
          <p:nvPr/>
        </p:nvPicPr>
        <p:blipFill>
          <a:blip r:embed="rId1"/>
          <a:stretch>
            <a:fillRect/>
          </a:stretch>
        </p:blipFill>
        <p:spPr>
          <a:xfrm>
            <a:off x="4738370" y="1384935"/>
            <a:ext cx="7182485" cy="2510790"/>
          </a:xfrm>
          <a:prstGeom prst="rect">
            <a:avLst/>
          </a:prstGeom>
        </p:spPr>
      </p:pic>
      <p:pic>
        <p:nvPicPr>
          <p:cNvPr id="4" name="图片 3"/>
          <p:cNvPicPr>
            <a:picLocks noChangeAspect="1"/>
          </p:cNvPicPr>
          <p:nvPr/>
        </p:nvPicPr>
        <p:blipFill>
          <a:blip r:embed="rId2"/>
          <a:stretch>
            <a:fillRect/>
          </a:stretch>
        </p:blipFill>
        <p:spPr>
          <a:xfrm>
            <a:off x="5043170" y="4140835"/>
            <a:ext cx="6877685" cy="22993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97510" y="1579880"/>
            <a:ext cx="2540000" cy="2306955"/>
          </a:xfrm>
          <a:prstGeom prst="rect">
            <a:avLst/>
          </a:prstGeom>
          <a:noFill/>
        </p:spPr>
        <p:txBody>
          <a:bodyPr wrap="square" rtlCol="0" anchor="t">
            <a:spAutoFit/>
          </a:bodyPr>
          <a:p>
            <a:pPr marL="285750" indent="-285750">
              <a:buFont typeface="Wingdings" panose="05000000000000000000" charset="0"/>
              <a:buChar char="Ø"/>
            </a:pPr>
            <a:r>
              <a:rPr lang="zh-CN" altLang="en-US">
                <a:sym typeface="+mn-ea"/>
              </a:rPr>
              <a:t>方案三实现：</a:t>
            </a:r>
            <a:endParaRPr lang="zh-CN" altLang="en-US">
              <a:sym typeface="+mn-ea"/>
            </a:endParaRPr>
          </a:p>
          <a:p>
            <a:pPr indent="0">
              <a:buClrTx/>
              <a:buFont typeface="Wingdings" panose="05000000000000000000" charset="0"/>
              <a:buNone/>
            </a:pPr>
            <a:endParaRPr lang="zh-CN" altLang="en-US">
              <a:latin typeface="微软雅黑" panose="020B0503020204020204" pitchFamily="34" charset="-122"/>
              <a:ea typeface="微软雅黑" panose="020B0503020204020204" pitchFamily="34" charset="-122"/>
            </a:endParaRPr>
          </a:p>
          <a:p>
            <a:pPr indent="0">
              <a:buClrTx/>
              <a:buFont typeface="Wingdings" panose="05000000000000000000" charset="0"/>
              <a:buNone/>
            </a:pPr>
            <a:r>
              <a:rPr lang="zh-CN" altLang="en-US">
                <a:latin typeface="宋体" panose="02010600030101010101" pitchFamily="2" charset="-122"/>
                <a:ea typeface="宋体" panose="02010600030101010101" pitchFamily="2" charset="-122"/>
                <a:sym typeface="+mn-ea"/>
              </a:rPr>
              <a:t>方式</a:t>
            </a:r>
            <a:r>
              <a:rPr lang="en-US" altLang="zh-CN">
                <a:latin typeface="宋体" panose="02010600030101010101" pitchFamily="2" charset="-122"/>
                <a:ea typeface="宋体" panose="02010600030101010101" pitchFamily="2" charset="-122"/>
                <a:sym typeface="+mn-ea"/>
              </a:rPr>
              <a:t>2:</a:t>
            </a:r>
            <a:r>
              <a:rPr lang="zh-CN" altLang="en-US">
                <a:latin typeface="宋体" panose="02010600030101010101" pitchFamily="2" charset="-122"/>
                <a:ea typeface="宋体" panose="02010600030101010101" pitchFamily="2" charset="-122"/>
                <a:sym typeface="+mn-ea"/>
              </a:rPr>
              <a:t>将配置表查出放内存中，直接从内存中取，减少数据库访问</a:t>
            </a:r>
            <a:endParaRPr lang="zh-CN" altLang="en-US">
              <a:latin typeface="宋体" panose="02010600030101010101" pitchFamily="2" charset="-122"/>
              <a:ea typeface="宋体" panose="02010600030101010101" pitchFamily="2" charset="-122"/>
            </a:endParaRPr>
          </a:p>
          <a:p>
            <a:pPr indent="0">
              <a:buClrTx/>
              <a:buFont typeface="Wingdings" panose="05000000000000000000" charset="0"/>
              <a:buNone/>
            </a:pPr>
            <a:endParaRPr lang="zh-CN" altLang="en-US">
              <a:latin typeface="宋体" panose="02010600030101010101" pitchFamily="2" charset="-122"/>
              <a:ea typeface="宋体" panose="02010600030101010101" pitchFamily="2" charset="-122"/>
              <a:sym typeface="+mn-ea"/>
            </a:endParaRPr>
          </a:p>
          <a:p>
            <a:pPr indent="0">
              <a:buClrTx/>
              <a:buFont typeface="Wingdings" panose="05000000000000000000" charset="0"/>
              <a:buNone/>
            </a:pPr>
            <a:endParaRPr lang="zh-CN" altLang="en-US">
              <a:latin typeface="宋体" panose="02010600030101010101" pitchFamily="2" charset="-122"/>
              <a:ea typeface="宋体" panose="02010600030101010101" pitchFamily="2" charset="-122"/>
              <a:sym typeface="+mn-ea"/>
            </a:endParaRPr>
          </a:p>
          <a:p>
            <a:endParaRPr lang="zh-CN" altLang="en-US"/>
          </a:p>
        </p:txBody>
      </p:sp>
      <p:pic>
        <p:nvPicPr>
          <p:cNvPr id="8" name="图片 7"/>
          <p:cNvPicPr>
            <a:picLocks noChangeAspect="1"/>
          </p:cNvPicPr>
          <p:nvPr/>
        </p:nvPicPr>
        <p:blipFill>
          <a:blip r:embed="rId1"/>
          <a:stretch>
            <a:fillRect/>
          </a:stretch>
        </p:blipFill>
        <p:spPr>
          <a:xfrm>
            <a:off x="3110230" y="1579245"/>
            <a:ext cx="8986520" cy="2828290"/>
          </a:xfrm>
          <a:prstGeom prst="rect">
            <a:avLst/>
          </a:prstGeom>
        </p:spPr>
      </p:pic>
      <p:pic>
        <p:nvPicPr>
          <p:cNvPr id="9" name="图片 8"/>
          <p:cNvPicPr>
            <a:picLocks noChangeAspect="1"/>
          </p:cNvPicPr>
          <p:nvPr/>
        </p:nvPicPr>
        <p:blipFill>
          <a:blip r:embed="rId2"/>
          <a:stretch>
            <a:fillRect/>
          </a:stretch>
        </p:blipFill>
        <p:spPr>
          <a:xfrm>
            <a:off x="3110230" y="4583430"/>
            <a:ext cx="8985885" cy="2027555"/>
          </a:xfrm>
          <a:prstGeom prst="rect">
            <a:avLst/>
          </a:prstGeom>
        </p:spPr>
      </p:pic>
      <p:sp>
        <p:nvSpPr>
          <p:cNvPr id="10" name="文本框 9"/>
          <p:cNvSpPr txBox="1"/>
          <p:nvPr/>
        </p:nvSpPr>
        <p:spPr>
          <a:xfrm>
            <a:off x="397510" y="4138295"/>
            <a:ext cx="2447290" cy="1198880"/>
          </a:xfrm>
          <a:prstGeom prst="rect">
            <a:avLst/>
          </a:prstGeom>
          <a:noFill/>
        </p:spPr>
        <p:txBody>
          <a:bodyPr wrap="square" rtlCol="0" anchor="t">
            <a:spAutoFit/>
          </a:bodyPr>
          <a:p>
            <a:pPr indent="0">
              <a:buClrTx/>
              <a:buFont typeface="Wingdings" panose="05000000000000000000" charset="0"/>
              <a:buNone/>
            </a:pPr>
            <a:r>
              <a:rPr lang="zh-CN" altLang="en-US">
                <a:latin typeface="宋体" panose="02010600030101010101" pitchFamily="2" charset="-122"/>
                <a:ea typeface="宋体" panose="02010600030101010101" pitchFamily="2" charset="-122"/>
                <a:sym typeface="+mn-ea"/>
              </a:rPr>
              <a:t>缺点：将数据查出放入</a:t>
            </a:r>
            <a:r>
              <a:rPr lang="en-US" altLang="zh-CN">
                <a:latin typeface="宋体" panose="02010600030101010101" pitchFamily="2" charset="-122"/>
                <a:ea typeface="宋体" panose="02010600030101010101" pitchFamily="2" charset="-122"/>
                <a:sym typeface="+mn-ea"/>
              </a:rPr>
              <a:t>map</a:t>
            </a:r>
            <a:r>
              <a:rPr lang="zh-CN" altLang="en-US">
                <a:latin typeface="宋体" panose="02010600030101010101" pitchFamily="2" charset="-122"/>
                <a:ea typeface="宋体" panose="02010600030101010101" pitchFamily="2" charset="-122"/>
                <a:sym typeface="+mn-ea"/>
              </a:rPr>
              <a:t>中，再从</a:t>
            </a:r>
            <a:r>
              <a:rPr lang="en-US" altLang="zh-CN">
                <a:latin typeface="宋体" panose="02010600030101010101" pitchFamily="2" charset="-122"/>
                <a:ea typeface="宋体" panose="02010600030101010101" pitchFamily="2" charset="-122"/>
                <a:sym typeface="+mn-ea"/>
              </a:rPr>
              <a:t>map</a:t>
            </a:r>
            <a:r>
              <a:rPr lang="zh-CN" altLang="en-US">
                <a:latin typeface="宋体" panose="02010600030101010101" pitchFamily="2" charset="-122"/>
                <a:ea typeface="宋体" panose="02010600030101010101" pitchFamily="2" charset="-122"/>
                <a:sym typeface="+mn-ea"/>
              </a:rPr>
              <a:t>中取，没有一次性将数据取出好</a:t>
            </a:r>
            <a:endParaRPr lang="zh-CN" altLang="en-US">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965960" y="1432560"/>
            <a:ext cx="9724390" cy="3008630"/>
          </a:xfrm>
          <a:prstGeom prst="rect">
            <a:avLst/>
          </a:prstGeom>
        </p:spPr>
      </p:pic>
      <p:pic>
        <p:nvPicPr>
          <p:cNvPr id="3" name="图片 2"/>
          <p:cNvPicPr>
            <a:picLocks noChangeAspect="1"/>
          </p:cNvPicPr>
          <p:nvPr/>
        </p:nvPicPr>
        <p:blipFill>
          <a:blip r:embed="rId2"/>
          <a:stretch>
            <a:fillRect/>
          </a:stretch>
        </p:blipFill>
        <p:spPr>
          <a:xfrm>
            <a:off x="1965960" y="4515485"/>
            <a:ext cx="9725025" cy="2154555"/>
          </a:xfrm>
          <a:prstGeom prst="rect">
            <a:avLst/>
          </a:prstGeom>
        </p:spPr>
      </p:pic>
      <p:sp>
        <p:nvSpPr>
          <p:cNvPr id="4" name="文本框 3"/>
          <p:cNvSpPr txBox="1"/>
          <p:nvPr/>
        </p:nvSpPr>
        <p:spPr>
          <a:xfrm>
            <a:off x="-44450" y="1557020"/>
            <a:ext cx="1924685" cy="922020"/>
          </a:xfrm>
          <a:prstGeom prst="rect">
            <a:avLst/>
          </a:prstGeom>
          <a:noFill/>
        </p:spPr>
        <p:txBody>
          <a:bodyPr wrap="square" rtlCol="0" anchor="t">
            <a:spAutoFit/>
          </a:bodyPr>
          <a:p>
            <a:pPr marL="285750" indent="-285750">
              <a:buFont typeface="Wingdings" panose="05000000000000000000" charset="0"/>
              <a:buChar char="Ø"/>
            </a:pPr>
            <a:r>
              <a:rPr lang="zh-CN" altLang="en-US">
                <a:sym typeface="+mn-ea"/>
              </a:rPr>
              <a:t>方案三实现：</a:t>
            </a:r>
            <a:endParaRPr lang="zh-CN" altLang="en-US">
              <a:sym typeface="+mn-ea"/>
            </a:endParaRPr>
          </a:p>
          <a:p>
            <a:pPr indent="0">
              <a:buClrTx/>
              <a:buFont typeface="Wingdings" panose="05000000000000000000" charset="0"/>
              <a:buNone/>
            </a:pPr>
            <a:endParaRPr lang="zh-CN" altLang="en-US">
              <a:latin typeface="微软雅黑" panose="020B0503020204020204" pitchFamily="34" charset="-122"/>
              <a:ea typeface="微软雅黑" panose="020B0503020204020204" pitchFamily="34" charset="-122"/>
            </a:endParaRPr>
          </a:p>
          <a:p>
            <a:pPr indent="0">
              <a:buClrTx/>
              <a:buFont typeface="Wingdings" panose="05000000000000000000" charset="0"/>
              <a:buNone/>
            </a:pPr>
            <a:r>
              <a:rPr lang="zh-CN" altLang="en-US">
                <a:latin typeface="宋体" panose="02010600030101010101" pitchFamily="2" charset="-122"/>
                <a:ea typeface="宋体" panose="02010600030101010101" pitchFamily="2" charset="-122"/>
                <a:sym typeface="+mn-ea"/>
              </a:rPr>
              <a:t>方式</a:t>
            </a:r>
            <a:r>
              <a:rPr lang="en-US" altLang="zh-CN">
                <a:latin typeface="宋体" panose="02010600030101010101" pitchFamily="2" charset="-122"/>
                <a:ea typeface="宋体" panose="02010600030101010101" pitchFamily="2" charset="-122"/>
                <a:sym typeface="+mn-ea"/>
              </a:rPr>
              <a:t>2:</a:t>
            </a:r>
            <a:r>
              <a:rPr lang="zh-CN" altLang="en-US">
                <a:latin typeface="宋体" panose="02010600030101010101" pitchFamily="2" charset="-122"/>
                <a:ea typeface="宋体" panose="02010600030101010101" pitchFamily="2" charset="-122"/>
                <a:sym typeface="+mn-ea"/>
              </a:rPr>
              <a:t>删除数据</a:t>
            </a:r>
            <a:endParaRPr lang="zh-CN" altLang="en-US">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90195" y="1617345"/>
            <a:ext cx="2540000" cy="1198880"/>
          </a:xfrm>
          <a:prstGeom prst="rect">
            <a:avLst/>
          </a:prstGeom>
          <a:noFill/>
        </p:spPr>
        <p:txBody>
          <a:bodyPr wrap="square" rtlCol="0" anchor="t">
            <a:spAutoFit/>
          </a:bodyPr>
          <a:p>
            <a:pPr marL="285750" indent="-285750">
              <a:buFont typeface="Wingdings" panose="05000000000000000000" charset="0"/>
              <a:buChar char="Ø"/>
            </a:pPr>
            <a:r>
              <a:rPr lang="zh-CN" altLang="en-US">
                <a:sym typeface="+mn-ea"/>
              </a:rPr>
              <a:t>方案三实现：</a:t>
            </a:r>
            <a:endParaRPr lang="zh-CN" altLang="en-US">
              <a:sym typeface="+mn-ea"/>
            </a:endParaRPr>
          </a:p>
          <a:p>
            <a:pPr indent="0">
              <a:buClrTx/>
              <a:buFont typeface="Wingdings" panose="05000000000000000000" charset="0"/>
              <a:buNone/>
            </a:pPr>
            <a:endParaRPr lang="zh-CN" altLang="en-US">
              <a:latin typeface="微软雅黑" panose="020B0503020204020204" pitchFamily="34" charset="-122"/>
              <a:ea typeface="微软雅黑" panose="020B0503020204020204" pitchFamily="34" charset="-122"/>
            </a:endParaRPr>
          </a:p>
          <a:p>
            <a:pPr indent="0">
              <a:buClrTx/>
              <a:buFont typeface="Wingdings" panose="05000000000000000000" charset="0"/>
              <a:buNone/>
            </a:pPr>
            <a:r>
              <a:rPr lang="zh-CN" altLang="en-US">
                <a:latin typeface="宋体" panose="02010600030101010101" pitchFamily="2" charset="-122"/>
                <a:ea typeface="宋体" panose="02010600030101010101" pitchFamily="2" charset="-122"/>
                <a:sym typeface="+mn-ea"/>
              </a:rPr>
              <a:t>方式</a:t>
            </a:r>
            <a:r>
              <a:rPr lang="en-US" altLang="zh-CN">
                <a:latin typeface="宋体" panose="02010600030101010101" pitchFamily="2" charset="-122"/>
                <a:ea typeface="宋体" panose="02010600030101010101" pitchFamily="2" charset="-122"/>
                <a:sym typeface="+mn-ea"/>
              </a:rPr>
              <a:t>3:</a:t>
            </a:r>
            <a:r>
              <a:rPr lang="zh-CN" altLang="en-US">
                <a:latin typeface="宋体" panose="02010600030101010101" pitchFamily="2" charset="-122"/>
                <a:ea typeface="宋体" panose="02010600030101010101" pitchFamily="2" charset="-122"/>
                <a:sym typeface="+mn-ea"/>
              </a:rPr>
              <a:t>用一句</a:t>
            </a:r>
            <a:r>
              <a:rPr lang="en-US" altLang="zh-CN">
                <a:latin typeface="宋体" panose="02010600030101010101" pitchFamily="2" charset="-122"/>
                <a:ea typeface="宋体" panose="02010600030101010101" pitchFamily="2" charset="-122"/>
                <a:sym typeface="+mn-ea"/>
              </a:rPr>
              <a:t>sql</a:t>
            </a:r>
            <a:r>
              <a:rPr lang="zh-CN" altLang="en-US">
                <a:latin typeface="宋体" panose="02010600030101010101" pitchFamily="2" charset="-122"/>
                <a:ea typeface="宋体" panose="02010600030101010101" pitchFamily="2" charset="-122"/>
                <a:sym typeface="+mn-ea"/>
              </a:rPr>
              <a:t>实现表名和共享标记的查询</a:t>
            </a:r>
            <a:endParaRPr lang="zh-CN" altLang="en-US">
              <a:latin typeface="宋体" panose="02010600030101010101" pitchFamily="2" charset="-122"/>
              <a:ea typeface="宋体" panose="02010600030101010101" pitchFamily="2" charset="-122"/>
              <a:sym typeface="+mn-ea"/>
            </a:endParaRPr>
          </a:p>
        </p:txBody>
      </p:sp>
      <p:pic>
        <p:nvPicPr>
          <p:cNvPr id="7" name="图片 6"/>
          <p:cNvPicPr>
            <a:picLocks noChangeAspect="1"/>
          </p:cNvPicPr>
          <p:nvPr/>
        </p:nvPicPr>
        <p:blipFill>
          <a:blip r:embed="rId1"/>
          <a:stretch>
            <a:fillRect/>
          </a:stretch>
        </p:blipFill>
        <p:spPr>
          <a:xfrm>
            <a:off x="4587875" y="4541520"/>
            <a:ext cx="7092950" cy="1954530"/>
          </a:xfrm>
          <a:prstGeom prst="rect">
            <a:avLst/>
          </a:prstGeom>
        </p:spPr>
      </p:pic>
      <p:pic>
        <p:nvPicPr>
          <p:cNvPr id="8" name="图片 7"/>
          <p:cNvPicPr>
            <a:picLocks noChangeAspect="1"/>
          </p:cNvPicPr>
          <p:nvPr/>
        </p:nvPicPr>
        <p:blipFill>
          <a:blip r:embed="rId2"/>
          <a:stretch>
            <a:fillRect/>
          </a:stretch>
        </p:blipFill>
        <p:spPr>
          <a:xfrm>
            <a:off x="60960" y="4586605"/>
            <a:ext cx="4451985" cy="1864360"/>
          </a:xfrm>
          <a:prstGeom prst="rect">
            <a:avLst/>
          </a:prstGeom>
        </p:spPr>
      </p:pic>
      <p:pic>
        <p:nvPicPr>
          <p:cNvPr id="9" name="图片 8"/>
          <p:cNvPicPr>
            <a:picLocks noChangeAspect="1"/>
          </p:cNvPicPr>
          <p:nvPr/>
        </p:nvPicPr>
        <p:blipFill>
          <a:blip r:embed="rId3"/>
          <a:stretch>
            <a:fillRect/>
          </a:stretch>
        </p:blipFill>
        <p:spPr>
          <a:xfrm>
            <a:off x="4587875" y="1590040"/>
            <a:ext cx="7301865" cy="2520950"/>
          </a:xfrm>
          <a:prstGeom prst="rect">
            <a:avLst/>
          </a:prstGeom>
        </p:spPr>
      </p:pic>
      <p:sp>
        <p:nvSpPr>
          <p:cNvPr id="10" name="文本框 9"/>
          <p:cNvSpPr txBox="1"/>
          <p:nvPr/>
        </p:nvSpPr>
        <p:spPr>
          <a:xfrm>
            <a:off x="290195" y="3240405"/>
            <a:ext cx="3460115" cy="922020"/>
          </a:xfrm>
          <a:prstGeom prst="rect">
            <a:avLst/>
          </a:prstGeom>
          <a:noFill/>
        </p:spPr>
        <p:txBody>
          <a:bodyPr wrap="square" rtlCol="0" anchor="t">
            <a:spAutoFit/>
          </a:bodyPr>
          <a:p>
            <a:pPr indent="0">
              <a:buClrTx/>
              <a:buFont typeface="Wingdings" panose="05000000000000000000" charset="0"/>
              <a:buNone/>
            </a:pPr>
            <a:r>
              <a:rPr lang="zh-CN" altLang="en-US">
                <a:latin typeface="宋体" panose="02010600030101010101" pitchFamily="2" charset="-122"/>
                <a:ea typeface="宋体" panose="02010600030101010101" pitchFamily="2" charset="-122"/>
                <a:sym typeface="+mn-ea"/>
              </a:rPr>
              <a:t>优点：代码冗余少，数据库访问次数少，一句好的</a:t>
            </a:r>
            <a:r>
              <a:rPr lang="en-US" altLang="zh-CN">
                <a:latin typeface="宋体" panose="02010600030101010101" pitchFamily="2" charset="-122"/>
                <a:ea typeface="宋体" panose="02010600030101010101" pitchFamily="2" charset="-122"/>
                <a:sym typeface="+mn-ea"/>
              </a:rPr>
              <a:t>sql</a:t>
            </a:r>
            <a:r>
              <a:rPr lang="zh-CN" altLang="en-US">
                <a:latin typeface="宋体" panose="02010600030101010101" pitchFamily="2" charset="-122"/>
                <a:ea typeface="宋体" panose="02010600030101010101" pitchFamily="2" charset="-122"/>
                <a:sym typeface="+mn-ea"/>
              </a:rPr>
              <a:t>语句确实能较少程序冗余，提高程序性能</a:t>
            </a:r>
            <a:endParaRPr lang="zh-CN" altLang="en-US">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95985" y="1567180"/>
            <a:ext cx="6030595" cy="2306955"/>
          </a:xfrm>
          <a:prstGeom prst="rect">
            <a:avLst/>
          </a:prstGeom>
          <a:noFill/>
        </p:spPr>
        <p:txBody>
          <a:bodyPr wrap="square" rtlCol="0" anchor="t">
            <a:spAutoFit/>
          </a:bodyPr>
          <a:p>
            <a:pPr marL="285750" indent="-285750">
              <a:buFont typeface="Wingdings" panose="05000000000000000000" charset="0"/>
              <a:buChar char="Ø"/>
            </a:pPr>
            <a:r>
              <a:rPr lang="zh-CN" altLang="en-US">
                <a:sym typeface="+mn-ea"/>
              </a:rPr>
              <a:t>单元测试 ：</a:t>
            </a:r>
            <a:endParaRPr lang="zh-CN" altLang="en-US"/>
          </a:p>
          <a:p>
            <a:pPr indent="0">
              <a:buNone/>
            </a:pPr>
            <a:r>
              <a:rPr lang="en-US" altLang="zh-CN">
                <a:latin typeface="宋体" panose="02010600030101010101" pitchFamily="2" charset="-122"/>
                <a:ea typeface="宋体" panose="02010600030101010101" pitchFamily="2" charset="-122"/>
                <a:cs typeface="宋体" panose="02010600030101010101" pitchFamily="2" charset="-122"/>
              </a:rPr>
              <a:t>1.</a:t>
            </a:r>
            <a:r>
              <a:rPr lang="zh-CN" altLang="en-US">
                <a:latin typeface="宋体" panose="02010600030101010101" pitchFamily="2" charset="-122"/>
                <a:ea typeface="宋体" panose="02010600030101010101" pitchFamily="2" charset="-122"/>
                <a:cs typeface="宋体" panose="02010600030101010101" pitchFamily="2" charset="-122"/>
              </a:rPr>
              <a:t>测试要点：单节点数据采集耗时，多节点数据采集耗时，数据是否正确采集到对应新中间表中 ，表中数据量是否正确</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a:latin typeface="宋体" panose="02010600030101010101" pitchFamily="2" charset="-122"/>
                <a:ea typeface="宋体" panose="02010600030101010101" pitchFamily="2" charset="-122"/>
                <a:cs typeface="宋体" panose="02010600030101010101" pitchFamily="2" charset="-122"/>
              </a:rPr>
              <a:t>2.</a:t>
            </a: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以</a:t>
            </a:r>
            <a:r>
              <a:rPr lang="en-US" altLang="zh-CN" dirty="0" smtClean="0">
                <a:latin typeface="宋体" panose="02010600030101010101" pitchFamily="2" charset="-122"/>
                <a:ea typeface="宋体" panose="02010600030101010101" pitchFamily="2" charset="-122"/>
                <a:cs typeface="宋体" panose="02010600030101010101" pitchFamily="2" charset="-122"/>
                <a:sym typeface="+mn-ea"/>
              </a:rPr>
              <a:t>301,303</a:t>
            </a: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节点各</a:t>
            </a:r>
            <a:r>
              <a:rPr lang="en-US" altLang="zh-CN" dirty="0" smtClean="0">
                <a:latin typeface="宋体" panose="02010600030101010101" pitchFamily="2" charset="-122"/>
                <a:ea typeface="宋体" panose="02010600030101010101" pitchFamily="2" charset="-122"/>
                <a:cs typeface="宋体" panose="02010600030101010101" pitchFamily="2" charset="-122"/>
                <a:sym typeface="+mn-ea"/>
              </a:rPr>
              <a:t>200</a:t>
            </a: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万条集中交易交收数据进行时间测试，得到如下结果。</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0">
              <a:buNone/>
            </a:pPr>
            <a:endParaRPr lang="zh-CN" altLang="en-US"/>
          </a:p>
          <a:p>
            <a:pPr marL="285750" indent="-285750"/>
            <a:endParaRPr lang="zh-CN" altLang="en-US"/>
          </a:p>
        </p:txBody>
      </p:sp>
      <p:graphicFrame>
        <p:nvGraphicFramePr>
          <p:cNvPr id="9" name="表格 8"/>
          <p:cNvGraphicFramePr>
            <a:graphicFrameLocks noGrp="1"/>
          </p:cNvGraphicFramePr>
          <p:nvPr/>
        </p:nvGraphicFramePr>
        <p:xfrm>
          <a:off x="1203960" y="3331210"/>
          <a:ext cx="5615305" cy="3233420"/>
        </p:xfrm>
        <a:graphic>
          <a:graphicData uri="http://schemas.openxmlformats.org/drawingml/2006/table">
            <a:tbl>
              <a:tblPr firstRow="1" bandRow="1">
                <a:tableStyleId>{5C22544A-7EE6-4342-B048-85BDC9FD1C3A}</a:tableStyleId>
              </a:tblPr>
              <a:tblGrid>
                <a:gridCol w="1374140"/>
                <a:gridCol w="1070610"/>
                <a:gridCol w="3170555"/>
              </a:tblGrid>
              <a:tr h="304800">
                <a:tc>
                  <a:txBody>
                    <a:bodyPr/>
                    <a:p>
                      <a:r>
                        <a:rPr lang="zh-CN" altLang="en-US" sz="1400" dirty="0" smtClean="0">
                          <a:latin typeface="宋体" panose="02010600030101010101" pitchFamily="2" charset="-122"/>
                          <a:ea typeface="宋体" panose="02010600030101010101" pitchFamily="2" charset="-122"/>
                        </a:rPr>
                        <a:t>测试单元</a:t>
                      </a:r>
                      <a:endParaRPr lang="zh-CN" altLang="en-US" sz="1400" dirty="0" smtClean="0">
                        <a:latin typeface="宋体" panose="02010600030101010101" pitchFamily="2" charset="-122"/>
                        <a:ea typeface="宋体" panose="02010600030101010101" pitchFamily="2" charset="-122"/>
                      </a:endParaRPr>
                    </a:p>
                  </a:txBody>
                  <a:tcPr/>
                </a:tc>
                <a:tc>
                  <a:txBody>
                    <a:bodyPr/>
                    <a:p>
                      <a:r>
                        <a:rPr lang="zh-CN" altLang="en-US" sz="1400" dirty="0" smtClean="0">
                          <a:latin typeface="宋体" panose="02010600030101010101" pitchFamily="2" charset="-122"/>
                          <a:ea typeface="宋体" panose="02010600030101010101" pitchFamily="2" charset="-122"/>
                        </a:rPr>
                        <a:t>测试项</a:t>
                      </a:r>
                      <a:endParaRPr lang="zh-CN" altLang="en-US" sz="1400" dirty="0" smtClean="0">
                        <a:latin typeface="宋体" panose="02010600030101010101" pitchFamily="2" charset="-122"/>
                        <a:ea typeface="宋体" panose="02010600030101010101" pitchFamily="2" charset="-122"/>
                      </a:endParaRPr>
                    </a:p>
                  </a:txBody>
                  <a:tcPr/>
                </a:tc>
                <a:tc>
                  <a:txBody>
                    <a:bodyPr/>
                    <a:p>
                      <a:r>
                        <a:rPr lang="zh-CN" altLang="en-US" sz="1400" dirty="0" smtClean="0">
                          <a:latin typeface="宋体" panose="02010600030101010101" pitchFamily="2" charset="-122"/>
                          <a:ea typeface="宋体" panose="02010600030101010101" pitchFamily="2" charset="-122"/>
                        </a:rPr>
                        <a:t>测试内容</a:t>
                      </a:r>
                      <a:endParaRPr lang="zh-CN" altLang="en-US" sz="1400" dirty="0" smtClean="0">
                        <a:latin typeface="宋体" panose="02010600030101010101" pitchFamily="2" charset="-122"/>
                        <a:ea typeface="宋体" panose="02010600030101010101" pitchFamily="2" charset="-122"/>
                      </a:endParaRPr>
                    </a:p>
                  </a:txBody>
                  <a:tcPr/>
                </a:tc>
              </a:tr>
              <a:tr h="354965">
                <a:tc rowSpan="6">
                  <a:txBody>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dirty="0">
                          <a:latin typeface="宋体" panose="02010600030101010101" pitchFamily="2" charset="-122"/>
                          <a:ea typeface="宋体" panose="02010600030101010101" pitchFamily="2" charset="-122"/>
                        </a:rPr>
                        <a:t>交收数据采集优化测试</a:t>
                      </a:r>
                      <a:endParaRPr lang="zh-CN" altLang="en-US" sz="1400" dirty="0">
                        <a:latin typeface="宋体" panose="02010600030101010101" pitchFamily="2" charset="-122"/>
                        <a:ea typeface="宋体" panose="02010600030101010101" pitchFamily="2" charset="-122"/>
                      </a:endParaRPr>
                    </a:p>
                  </a:txBody>
                  <a:tcPr anchor="ctr"/>
                </a:tc>
                <a:tc rowSpan="3">
                  <a:txBody>
                    <a:bodyPr/>
                    <a:p>
                      <a:r>
                        <a:rPr lang="en-US" sz="1400">
                          <a:latin typeface="宋体" panose="02010600030101010101" pitchFamily="2" charset="-122"/>
                          <a:ea typeface="宋体" panose="02010600030101010101" pitchFamily="2" charset="-122"/>
                          <a:cs typeface="宋体" panose="02010600030101010101" pitchFamily="2" charset="-122"/>
                          <a:sym typeface="+mn-ea"/>
                        </a:rPr>
                        <a:t>优化前采集300万</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交收</a:t>
                      </a:r>
                      <a:r>
                        <a:rPr lang="en-US" sz="1400">
                          <a:latin typeface="宋体" panose="02010600030101010101" pitchFamily="2" charset="-122"/>
                          <a:ea typeface="宋体" panose="02010600030101010101" pitchFamily="2" charset="-122"/>
                          <a:cs typeface="宋体" panose="02010600030101010101" pitchFamily="2" charset="-122"/>
                          <a:sym typeface="+mn-ea"/>
                        </a:rPr>
                        <a:t>流水耗时</a:t>
                      </a:r>
                      <a:endParaRPr lang="zh-CN" altLang="en-US" sz="1400" dirty="0"/>
                    </a:p>
                  </a:txBody>
                  <a:tcPr anchor="ctr"/>
                </a:tc>
                <a:tc>
                  <a:txBody>
                    <a:bodyPr/>
                    <a:p>
                      <a:r>
                        <a:rPr lang="en-US" sz="1400">
                          <a:latin typeface="宋体" panose="02010600030101010101" pitchFamily="2" charset="-122"/>
                          <a:ea typeface="宋体" panose="02010600030101010101" pitchFamily="2" charset="-122"/>
                          <a:cs typeface="宋体" panose="02010600030101010101" pitchFamily="2" charset="-122"/>
                          <a:sym typeface="+mn-ea"/>
                        </a:rPr>
                        <a:t>首次采集</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平均</a:t>
                      </a:r>
                      <a:r>
                        <a:rPr lang="en-US" sz="1400">
                          <a:latin typeface="宋体" panose="02010600030101010101" pitchFamily="2" charset="-122"/>
                          <a:ea typeface="宋体" panose="02010600030101010101" pitchFamily="2" charset="-122"/>
                          <a:cs typeface="宋体" panose="02010600030101010101" pitchFamily="2" charset="-122"/>
                          <a:sym typeface="+mn-ea"/>
                        </a:rPr>
                        <a:t>耗时308s</a:t>
                      </a:r>
                      <a:endParaRPr lang="zh-CN" altLang="en-US" sz="1400" dirty="0"/>
                    </a:p>
                  </a:txBody>
                  <a:tcPr/>
                </a:tc>
              </a:tr>
              <a:tr h="342900">
                <a:tc vMerge="1">
                  <a:tcPr/>
                </a:tc>
                <a:tc vMerge="1">
                  <a:tcPr anchor="ctr"/>
                </a:tc>
                <a:tc>
                  <a:txBody>
                    <a:bodyPr/>
                    <a:p>
                      <a:r>
                        <a:rPr lang="en-US" sz="1400">
                          <a:latin typeface="宋体" panose="02010600030101010101" pitchFamily="2" charset="-122"/>
                          <a:ea typeface="宋体" panose="02010600030101010101" pitchFamily="2" charset="-122"/>
                          <a:cs typeface="宋体" panose="02010600030101010101" pitchFamily="2" charset="-122"/>
                          <a:sym typeface="+mn-ea"/>
                        </a:rPr>
                        <a:t>第一次重复采集</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平均</a:t>
                      </a:r>
                      <a:r>
                        <a:rPr lang="en-US" sz="1400">
                          <a:latin typeface="宋体" panose="02010600030101010101" pitchFamily="2" charset="-122"/>
                          <a:ea typeface="宋体" panose="02010600030101010101" pitchFamily="2" charset="-122"/>
                          <a:cs typeface="宋体" panose="02010600030101010101" pitchFamily="2" charset="-122"/>
                          <a:sym typeface="+mn-ea"/>
                        </a:rPr>
                        <a:t>耗时367s</a:t>
                      </a:r>
                      <a:endParaRPr lang="zh-CN" altLang="en-US" sz="1400" dirty="0"/>
                    </a:p>
                  </a:txBody>
                  <a:tcPr/>
                </a:tc>
              </a:tr>
              <a:tr h="461010">
                <a:tc vMerge="1">
                  <a:tcPr/>
                </a:tc>
                <a:tc vMerge="1">
                  <a:tcPr anchor="ctr"/>
                </a:tc>
                <a:tc>
                  <a:txBody>
                    <a:bodyPr/>
                    <a:p>
                      <a:pPr indent="0">
                        <a:buNone/>
                      </a:pPr>
                      <a:r>
                        <a:rPr lang="en-US" sz="1400">
                          <a:latin typeface="宋体" panose="02010600030101010101" pitchFamily="2" charset="-122"/>
                          <a:ea typeface="宋体" panose="02010600030101010101" pitchFamily="2" charset="-122"/>
                          <a:cs typeface="宋体" panose="02010600030101010101" pitchFamily="2" charset="-122"/>
                          <a:sym typeface="+mn-ea"/>
                        </a:rPr>
                        <a:t>第二次重复采集</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平均</a:t>
                      </a:r>
                      <a:r>
                        <a:rPr lang="en-US" sz="1400">
                          <a:latin typeface="宋体" panose="02010600030101010101" pitchFamily="2" charset="-122"/>
                          <a:ea typeface="宋体" panose="02010600030101010101" pitchFamily="2" charset="-122"/>
                          <a:cs typeface="宋体" panose="02010600030101010101" pitchFamily="2" charset="-122"/>
                          <a:sym typeface="+mn-ea"/>
                        </a:rPr>
                        <a:t>耗时369s</a:t>
                      </a:r>
                      <a:endParaRPr lang="zh-CN" altLang="en-US" sz="1400" dirty="0"/>
                    </a:p>
                  </a:txBody>
                  <a:tcPr/>
                </a:tc>
              </a:tr>
              <a:tr h="386715">
                <a:tc vMerge="1">
                  <a:tcPr/>
                </a:tc>
                <a:tc rowSpan="3">
                  <a:txBody>
                    <a:bodyPr/>
                    <a:p>
                      <a:endParaRPr lang="en-US" sz="1400">
                        <a:latin typeface="宋体" panose="02010600030101010101" pitchFamily="2" charset="-122"/>
                        <a:ea typeface="宋体" panose="02010600030101010101" pitchFamily="2" charset="-122"/>
                        <a:cs typeface="宋体" panose="02010600030101010101" pitchFamily="2" charset="-122"/>
                        <a:sym typeface="+mn-ea"/>
                      </a:endParaRPr>
                    </a:p>
                    <a:p>
                      <a:r>
                        <a:rPr lang="en-US" sz="1400">
                          <a:latin typeface="宋体" panose="02010600030101010101" pitchFamily="2" charset="-122"/>
                          <a:ea typeface="宋体" panose="02010600030101010101" pitchFamily="2" charset="-122"/>
                          <a:cs typeface="宋体" panose="02010600030101010101" pitchFamily="2" charset="-122"/>
                          <a:sym typeface="+mn-ea"/>
                        </a:rPr>
                        <a:t>优化后采集300万</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交收</a:t>
                      </a:r>
                      <a:r>
                        <a:rPr lang="en-US" sz="1400">
                          <a:latin typeface="宋体" panose="02010600030101010101" pitchFamily="2" charset="-122"/>
                          <a:ea typeface="宋体" panose="02010600030101010101" pitchFamily="2" charset="-122"/>
                          <a:cs typeface="宋体" panose="02010600030101010101" pitchFamily="2" charset="-122"/>
                          <a:sym typeface="+mn-ea"/>
                        </a:rPr>
                        <a:t>流流水耗时</a:t>
                      </a:r>
                      <a:endParaRPr lang="zh-CN" altLang="en-US" sz="1400" dirty="0">
                        <a:latin typeface="宋体" panose="02010600030101010101" pitchFamily="2" charset="-122"/>
                        <a:ea typeface="宋体" panose="02010600030101010101" pitchFamily="2" charset="-122"/>
                        <a:cs typeface="宋体" panose="02010600030101010101" pitchFamily="2" charset="-122"/>
                      </a:endParaRPr>
                    </a:p>
                    <a:p>
                      <a:endParaRPr lang="zh-CN" altLang="en-US" sz="1400" dirty="0">
                        <a:latin typeface="宋体" panose="02010600030101010101" pitchFamily="2" charset="-122"/>
                        <a:ea typeface="宋体" panose="02010600030101010101" pitchFamily="2" charset="-122"/>
                        <a:cs typeface="宋体" panose="02010600030101010101" pitchFamily="2" charset="-122"/>
                      </a:endParaRPr>
                    </a:p>
                  </a:txBody>
                  <a:tcPr anchor="ct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400">
                          <a:latin typeface="宋体" panose="02010600030101010101" pitchFamily="2" charset="-122"/>
                          <a:ea typeface="宋体" panose="02010600030101010101" pitchFamily="2" charset="-122"/>
                          <a:cs typeface="宋体" panose="02010600030101010101" pitchFamily="2" charset="-122"/>
                          <a:sym typeface="+mn-ea"/>
                        </a:rPr>
                        <a:t>首次采集</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平均</a:t>
                      </a:r>
                      <a:r>
                        <a:rPr lang="en-US" sz="1400">
                          <a:latin typeface="宋体" panose="02010600030101010101" pitchFamily="2" charset="-122"/>
                          <a:ea typeface="宋体" panose="02010600030101010101" pitchFamily="2" charset="-122"/>
                          <a:cs typeface="宋体" panose="02010600030101010101" pitchFamily="2" charset="-122"/>
                          <a:sym typeface="+mn-ea"/>
                        </a:rPr>
                        <a:t>耗时302s</a:t>
                      </a:r>
                      <a:endParaRPr lang="zh-CN" altLang="en-US" sz="1400" dirty="0"/>
                    </a:p>
                  </a:txBody>
                  <a:tcPr/>
                </a:tc>
              </a:tr>
              <a:tr h="428625">
                <a:tc vMerge="1">
                  <a:tcPr/>
                </a:tc>
                <a:tc vMerge="1">
                  <a:tcPr anchor="ctr"/>
                </a:tc>
                <a:tc>
                  <a:txBody>
                    <a:bodyPr/>
                    <a:p>
                      <a:r>
                        <a:rPr lang="en-US" sz="1400">
                          <a:latin typeface="宋体" panose="02010600030101010101" pitchFamily="2" charset="-122"/>
                          <a:ea typeface="宋体" panose="02010600030101010101" pitchFamily="2" charset="-122"/>
                          <a:cs typeface="宋体" panose="02010600030101010101" pitchFamily="2" charset="-122"/>
                          <a:sym typeface="+mn-ea"/>
                        </a:rPr>
                        <a:t>第一次重复采</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平均</a:t>
                      </a:r>
                      <a:r>
                        <a:rPr lang="en-US" sz="1400">
                          <a:latin typeface="宋体" panose="02010600030101010101" pitchFamily="2" charset="-122"/>
                          <a:ea typeface="宋体" panose="02010600030101010101" pitchFamily="2" charset="-122"/>
                          <a:cs typeface="宋体" panose="02010600030101010101" pitchFamily="2" charset="-122"/>
                          <a:sym typeface="+mn-ea"/>
                        </a:rPr>
                        <a:t>集耗时306s</a:t>
                      </a:r>
                      <a:endParaRPr lang="zh-CN" altLang="en-US" sz="1400" dirty="0"/>
                    </a:p>
                  </a:txBody>
                  <a:tcPr/>
                </a:tc>
              </a:tr>
              <a:tr h="351155">
                <a:tc vMerge="1">
                  <a:tcPr/>
                </a:tc>
                <a:tc vMerge="1">
                  <a:tcPr anchor="ct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400">
                          <a:latin typeface="宋体" panose="02010600030101010101" pitchFamily="2" charset="-122"/>
                          <a:ea typeface="宋体" panose="02010600030101010101" pitchFamily="2" charset="-122"/>
                          <a:cs typeface="宋体" panose="02010600030101010101" pitchFamily="2" charset="-122"/>
                          <a:sym typeface="+mn-ea"/>
                        </a:rPr>
                        <a:t>第</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二</a:t>
                      </a:r>
                      <a:r>
                        <a:rPr lang="en-US" sz="1400">
                          <a:latin typeface="宋体" panose="02010600030101010101" pitchFamily="2" charset="-122"/>
                          <a:ea typeface="宋体" panose="02010600030101010101" pitchFamily="2" charset="-122"/>
                          <a:cs typeface="宋体" panose="02010600030101010101" pitchFamily="2" charset="-122"/>
                          <a:sym typeface="+mn-ea"/>
                        </a:rPr>
                        <a:t>次重复采</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平均</a:t>
                      </a:r>
                      <a:r>
                        <a:rPr lang="en-US" sz="1400">
                          <a:latin typeface="宋体" panose="02010600030101010101" pitchFamily="2" charset="-122"/>
                          <a:ea typeface="宋体" panose="02010600030101010101" pitchFamily="2" charset="-122"/>
                          <a:cs typeface="宋体" panose="02010600030101010101" pitchFamily="2" charset="-122"/>
                          <a:sym typeface="+mn-ea"/>
                        </a:rPr>
                        <a:t>集耗时308s</a:t>
                      </a:r>
                      <a:endParaRPr lang="zh-CN" altLang="en-US" sz="1400" dirty="0"/>
                    </a:p>
                  </a:txBody>
                  <a:tcPr/>
                </a:tc>
              </a:tr>
              <a:tr h="304800">
                <a:tc>
                  <a:txBody>
                    <a:bodyPr/>
                    <a:p>
                      <a:r>
                        <a:rPr lang="en-US" altLang="zh-CN" sz="1400" dirty="0">
                          <a:latin typeface="宋体" panose="02010600030101010101" pitchFamily="2" charset="-122"/>
                          <a:ea typeface="宋体" panose="02010600030101010101" pitchFamily="2" charset="-122"/>
                          <a:cs typeface="宋体" panose="02010600030101010101" pitchFamily="2" charset="-122"/>
                        </a:rPr>
                        <a:t>      </a:t>
                      </a:r>
                      <a:r>
                        <a:rPr lang="zh-CN" altLang="en-US" sz="1400" dirty="0">
                          <a:latin typeface="宋体" panose="02010600030101010101" pitchFamily="2" charset="-122"/>
                          <a:ea typeface="宋体" panose="02010600030101010101" pitchFamily="2" charset="-122"/>
                          <a:cs typeface="宋体" panose="02010600030101010101" pitchFamily="2" charset="-122"/>
                        </a:rPr>
                        <a:t>总结</a:t>
                      </a:r>
                      <a:endParaRPr lang="zh-CN" altLang="en-US" sz="1400" dirty="0">
                        <a:latin typeface="宋体" panose="02010600030101010101" pitchFamily="2" charset="-122"/>
                        <a:ea typeface="宋体" panose="02010600030101010101" pitchFamily="2" charset="-122"/>
                        <a:cs typeface="宋体" panose="02010600030101010101" pitchFamily="2" charset="-122"/>
                      </a:endParaRPr>
                    </a:p>
                  </a:txBody>
                  <a:tcPr anchor="ctr"/>
                </a:tc>
                <a:tc gridSpan="2">
                  <a:txBody>
                    <a:bodyPr/>
                    <a:p>
                      <a:r>
                        <a:rPr lang="zh-CN" altLang="en-US" sz="1400" dirty="0">
                          <a:latin typeface="宋体" panose="02010600030101010101" pitchFamily="2" charset="-122"/>
                          <a:ea typeface="宋体" panose="02010600030101010101" pitchFamily="2" charset="-122"/>
                          <a:cs typeface="宋体" panose="02010600030101010101" pitchFamily="2" charset="-122"/>
                        </a:rPr>
                        <a:t>优化后采集速度提升</a:t>
                      </a:r>
                      <a:r>
                        <a:rPr lang="en-US" altLang="zh-CN" sz="1400" dirty="0">
                          <a:latin typeface="宋体" panose="02010600030101010101" pitchFamily="2" charset="-122"/>
                          <a:ea typeface="宋体" panose="02010600030101010101" pitchFamily="2" charset="-122"/>
                          <a:cs typeface="宋体" panose="02010600030101010101" pitchFamily="2" charset="-122"/>
                        </a:rPr>
                        <a:t>17%</a:t>
                      </a:r>
                      <a:r>
                        <a:rPr lang="zh-CN" altLang="en-US" sz="1400" dirty="0">
                          <a:latin typeface="宋体" panose="02010600030101010101" pitchFamily="2" charset="-122"/>
                          <a:ea typeface="宋体" panose="02010600030101010101" pitchFamily="2" charset="-122"/>
                          <a:cs typeface="宋体" panose="02010600030101010101" pitchFamily="2" charset="-122"/>
                        </a:rPr>
                        <a:t>左右</a:t>
                      </a:r>
                      <a:endParaRPr lang="zh-CN" altLang="en-US" sz="1400" dirty="0">
                        <a:latin typeface="宋体" panose="02010600030101010101" pitchFamily="2" charset="-122"/>
                        <a:ea typeface="宋体" panose="02010600030101010101" pitchFamily="2" charset="-122"/>
                        <a:cs typeface="宋体" panose="02010600030101010101" pitchFamily="2" charset="-122"/>
                      </a:endParaRPr>
                    </a:p>
                  </a:txBody>
                  <a:tcPr/>
                </a:tc>
                <a:tc hMerge="1">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表格 6"/>
          <p:cNvGraphicFramePr>
            <a:graphicFrameLocks noGrp="1"/>
          </p:cNvGraphicFramePr>
          <p:nvPr/>
        </p:nvGraphicFramePr>
        <p:xfrm>
          <a:off x="796290" y="2268855"/>
          <a:ext cx="10081260" cy="3199765"/>
        </p:xfrm>
        <a:graphic>
          <a:graphicData uri="http://schemas.openxmlformats.org/drawingml/2006/table">
            <a:tbl>
              <a:tblPr firstRow="1" bandRow="1">
                <a:tableStyleId>{5C22544A-7EE6-4342-B048-85BDC9FD1C3A}</a:tableStyleId>
              </a:tblPr>
              <a:tblGrid>
                <a:gridCol w="5220335"/>
                <a:gridCol w="4860925"/>
              </a:tblGrid>
              <a:tr h="419100">
                <a:tc>
                  <a:txBody>
                    <a:bodyPr/>
                    <a:p>
                      <a:pPr algn="ctr" fontAlgn="ctr"/>
                      <a:r>
                        <a:rPr lang="zh-CN" altLang="en-US" sz="1400" b="0" i="0" u="none" strike="noStrike" dirty="0">
                          <a:effectLst/>
                          <a:latin typeface="+mn-ea"/>
                          <a:ea typeface="+mn-ea"/>
                        </a:rPr>
                        <a:t>测试中遇到的问题</a:t>
                      </a:r>
                      <a:endParaRPr lang="zh-CN" altLang="en-US" sz="1400" b="0" i="0" u="none" strike="noStrike" dirty="0">
                        <a:effectLst/>
                        <a:latin typeface="+mn-ea"/>
                        <a:ea typeface="+mn-ea"/>
                      </a:endParaRPr>
                    </a:p>
                  </a:txBody>
                  <a:tcPr marL="7595" marR="7595" marT="7594" marB="0" anchor="ctr"/>
                </a:tc>
                <a:tc>
                  <a:txBody>
                    <a:bodyPr/>
                    <a:p>
                      <a:pPr algn="ctr" fontAlgn="ctr"/>
                      <a:r>
                        <a:rPr lang="zh-CN" altLang="en-US" sz="1400" b="0" i="0" u="none" strike="noStrike" dirty="0">
                          <a:effectLst/>
                          <a:latin typeface="+mn-ea"/>
                          <a:ea typeface="+mn-ea"/>
                        </a:rPr>
                        <a:t>解决办法</a:t>
                      </a:r>
                      <a:endParaRPr lang="zh-CN" altLang="en-US" sz="1400" b="0" i="0" u="none" strike="noStrike" dirty="0">
                        <a:effectLst/>
                        <a:latin typeface="+mn-ea"/>
                        <a:ea typeface="+mn-ea"/>
                      </a:endParaRPr>
                    </a:p>
                  </a:txBody>
                  <a:tcPr marL="7595" marR="7595" marT="7594" marB="0" anchor="ctr"/>
                </a:tc>
              </a:tr>
              <a:tr h="1007110">
                <a:tc>
                  <a:txBody>
                    <a:bodyPr/>
                    <a:p>
                      <a:pPr algn="l" fontAlgn="ctr"/>
                      <a:r>
                        <a:rPr lang="zh-CN" altLang="en-US" sz="1400">
                          <a:sym typeface="+mn-ea"/>
                        </a:rPr>
                        <a:t>造数据：刚开始造的数据采集不到，自己写的造大批量</a:t>
                      </a:r>
                      <a:endParaRPr lang="zh-CN" altLang="en-US" sz="1400">
                        <a:sym typeface="+mn-ea"/>
                      </a:endParaRPr>
                    </a:p>
                    <a:p>
                      <a:pPr algn="l" fontAlgn="ctr"/>
                      <a:r>
                        <a:rPr lang="zh-CN" altLang="en-US" sz="1400">
                          <a:sym typeface="+mn-ea"/>
                        </a:rPr>
                        <a:t>                  数据脚本运行缓慢</a:t>
                      </a:r>
                      <a:endParaRPr lang="zh-CN" altLang="en-US" sz="1400" b="0" i="0" u="none" strike="noStrike" dirty="0">
                        <a:effectLst/>
                        <a:latin typeface="宋体" panose="02010600030101010101" pitchFamily="2" charset="-122"/>
                        <a:ea typeface="宋体" panose="02010600030101010101" pitchFamily="2" charset="-122"/>
                      </a:endParaRPr>
                    </a:p>
                  </a:txBody>
                  <a:tcPr marL="7595" marR="7595" marT="7594" marB="0" anchor="ctr"/>
                </a:tc>
                <a:tc>
                  <a:txBody>
                    <a:bodyPr/>
                    <a:p>
                      <a:pPr indent="0">
                        <a:buClrTx/>
                        <a:buFont typeface="+mj-ea"/>
                        <a:buNone/>
                      </a:pPr>
                      <a:r>
                        <a:rPr lang="zh-CN" altLang="en-US" sz="1400" b="0" i="0" u="none" strike="noStrike" dirty="0">
                          <a:latin typeface="宋体" panose="02010600030101010101" pitchFamily="2" charset="-122"/>
                          <a:ea typeface="宋体" panose="02010600030101010101" pitchFamily="2" charset="-122"/>
                        </a:rPr>
                        <a:t>数据采集时用数据库跟踪工具跟踪交易数据库，认真分析</a:t>
                      </a:r>
                      <a:r>
                        <a:rPr lang="en-US" altLang="zh-CN" sz="1400" b="0" i="0" u="none" strike="noStrike" dirty="0">
                          <a:latin typeface="宋体" panose="02010600030101010101" pitchFamily="2" charset="-122"/>
                          <a:ea typeface="宋体" panose="02010600030101010101" pitchFamily="2" charset="-122"/>
                        </a:rPr>
                        <a:t>sql</a:t>
                      </a:r>
                      <a:r>
                        <a:rPr lang="zh-CN" altLang="en-US" sz="1400" b="0" i="0" u="none" strike="noStrike" dirty="0">
                          <a:latin typeface="宋体" panose="02010600030101010101" pitchFamily="2" charset="-122"/>
                          <a:ea typeface="宋体" panose="02010600030101010101" pitchFamily="2" charset="-122"/>
                        </a:rPr>
                        <a:t>语句涉及表及关键字段满足条件。借鉴测试部门造数据脚本</a:t>
                      </a:r>
                      <a:endParaRPr lang="zh-CN" altLang="en-US" sz="1400" b="0" i="0" u="none" strike="noStrike" dirty="0">
                        <a:latin typeface="宋体" panose="02010600030101010101" pitchFamily="2" charset="-122"/>
                        <a:ea typeface="宋体" panose="02010600030101010101" pitchFamily="2" charset="-122"/>
                      </a:endParaRPr>
                    </a:p>
                  </a:txBody>
                  <a:tcPr marL="7595" marR="7595" marT="7594" marB="0" anchor="ctr"/>
                </a:tc>
              </a:tr>
              <a:tr h="822960">
                <a:tc>
                  <a:txBody>
                    <a:bodyPr/>
                    <a:p>
                      <a:pPr indent="0" algn="ctr" fontAlgn="ctr">
                        <a:buFont typeface="+mj-ea"/>
                        <a:buNone/>
                      </a:pPr>
                      <a:r>
                        <a:rPr lang="zh-CN" altLang="en-US" sz="1400">
                          <a:sym typeface="+mn-ea"/>
                        </a:rPr>
                        <a:t>多节点测试环境不稳定，测试结果波动大</a:t>
                      </a:r>
                      <a:endParaRPr lang="zh-CN" altLang="en-US" sz="1400" b="0" i="0" u="none" strike="noStrike" dirty="0">
                        <a:effectLst/>
                        <a:latin typeface="宋体" panose="02010600030101010101" pitchFamily="2" charset="-122"/>
                        <a:ea typeface="宋体" panose="02010600030101010101" pitchFamily="2" charset="-122"/>
                      </a:endParaRPr>
                    </a:p>
                  </a:txBody>
                  <a:tcPr marL="7595" marR="7595" marT="7594" marB="0" anchor="ctr"/>
                </a:tc>
                <a:tc>
                  <a:txBody>
                    <a:bodyPr/>
                    <a:p>
                      <a:pPr indent="0" algn="l" fontAlgn="ctr">
                        <a:buClrTx/>
                        <a:buFont typeface="+mj-ea"/>
                        <a:buNone/>
                      </a:pPr>
                      <a:r>
                        <a:rPr lang="en-US" altLang="zh-CN" sz="1400" b="0" i="0" u="none" strike="noStrike" dirty="0">
                          <a:effectLst/>
                          <a:latin typeface="宋体" panose="02010600030101010101" pitchFamily="2" charset="-122"/>
                          <a:ea typeface="宋体" panose="02010600030101010101" pitchFamily="2" charset="-122"/>
                        </a:rPr>
                        <a:t> </a:t>
                      </a:r>
                      <a:r>
                        <a:rPr lang="zh-CN" altLang="en-US" sz="1400" b="0" i="0" u="none" strike="noStrike" dirty="0">
                          <a:effectLst/>
                          <a:latin typeface="宋体" panose="02010600030101010101" pitchFamily="2" charset="-122"/>
                          <a:ea typeface="宋体" panose="02010600030101010101" pitchFamily="2" charset="-122"/>
                        </a:rPr>
                        <a:t>向数据库插入数据模拟多节点</a:t>
                      </a:r>
                      <a:endParaRPr lang="zh-CN" altLang="en-US" sz="1400" b="0" i="0" u="none" strike="noStrike" dirty="0">
                        <a:effectLst/>
                        <a:latin typeface="宋体" panose="02010600030101010101" pitchFamily="2" charset="-122"/>
                        <a:ea typeface="宋体" panose="02010600030101010101" pitchFamily="2" charset="-122"/>
                      </a:endParaRPr>
                    </a:p>
                  </a:txBody>
                  <a:tcPr marL="9525" marR="9525" marT="9525" marB="0" anchor="ctr"/>
                </a:tc>
              </a:tr>
              <a:tr h="950595">
                <a:tc>
                  <a:txBody>
                    <a:bodyPr/>
                    <a:p>
                      <a:pPr indent="0" algn="ctr" fontAlgn="ctr">
                        <a:buFont typeface="+mj-ea"/>
                        <a:buNone/>
                      </a:pPr>
                      <a:r>
                        <a:rPr lang="zh-CN" altLang="en-US" sz="1400" b="0" i="0" u="none" strike="noStrike" dirty="0">
                          <a:effectLst/>
                          <a:latin typeface="宋体" panose="02010600030101010101" pitchFamily="2" charset="-122"/>
                          <a:ea typeface="宋体" panose="02010600030101010101" pitchFamily="2" charset="-122"/>
                        </a:rPr>
                        <a:t>测试不规范</a:t>
                      </a:r>
                      <a:endParaRPr lang="zh-CN" altLang="en-US" sz="1400" b="0" i="0" u="none" strike="noStrike" dirty="0">
                        <a:effectLst/>
                        <a:latin typeface="宋体" panose="02010600030101010101" pitchFamily="2" charset="-122"/>
                        <a:ea typeface="宋体" panose="02010600030101010101" pitchFamily="2" charset="-122"/>
                      </a:endParaRPr>
                    </a:p>
                  </a:txBody>
                  <a:tcPr marL="7595" marR="7595" marT="7594" marB="0" anchor="ctr"/>
                </a:tc>
                <a:tc>
                  <a:txBody>
                    <a:bodyPr/>
                    <a:p>
                      <a:pPr indent="0" algn="l">
                        <a:buClrTx/>
                        <a:buFont typeface="+mj-ea"/>
                        <a:buNone/>
                      </a:pPr>
                      <a:r>
                        <a:rPr lang="zh-CN" altLang="en-US" sz="1400" b="0" i="0" u="none" strike="noStrike" dirty="0">
                          <a:effectLst/>
                          <a:latin typeface="宋体" panose="02010600030101010101" pitchFamily="2" charset="-122"/>
                          <a:ea typeface="宋体" panose="02010600030101010101" pitchFamily="2" charset="-122"/>
                        </a:rPr>
                        <a:t>阅读测试部门测试报告，了解到测试时要重启整个环境，清空数据库缓存，</a:t>
                      </a:r>
                      <a:r>
                        <a:rPr lang="en-US" altLang="zh-CN" sz="1400" b="0" i="0" u="none" strike="noStrike" dirty="0">
                          <a:effectLst/>
                          <a:latin typeface="宋体" panose="02010600030101010101" pitchFamily="2" charset="-122"/>
                          <a:ea typeface="宋体" panose="02010600030101010101" pitchFamily="2" charset="-122"/>
                        </a:rPr>
                        <a:t>BP</a:t>
                      </a:r>
                      <a:r>
                        <a:rPr lang="zh-CN" altLang="en-US" sz="1400" b="0" i="0" u="none" strike="noStrike" dirty="0">
                          <a:effectLst/>
                          <a:latin typeface="宋体" panose="02010600030101010101" pitchFamily="2" charset="-122"/>
                          <a:ea typeface="宋体" panose="02010600030101010101" pitchFamily="2" charset="-122"/>
                        </a:rPr>
                        <a:t>开启进程模式，关闭</a:t>
                      </a:r>
                      <a:r>
                        <a:rPr lang="en-US" altLang="zh-CN" sz="1400" b="0" i="0" u="none" strike="noStrike" dirty="0">
                          <a:effectLst/>
                          <a:latin typeface="宋体" panose="02010600030101010101" pitchFamily="2" charset="-122"/>
                          <a:ea typeface="宋体" panose="02010600030101010101" pitchFamily="2" charset="-122"/>
                        </a:rPr>
                        <a:t>BP</a:t>
                      </a:r>
                      <a:r>
                        <a:rPr lang="zh-CN" altLang="en-US" sz="1400" b="0" i="0" u="none" strike="noStrike" dirty="0">
                          <a:effectLst/>
                          <a:latin typeface="宋体" panose="02010600030101010101" pitchFamily="2" charset="-122"/>
                          <a:ea typeface="宋体" panose="02010600030101010101" pitchFamily="2" charset="-122"/>
                        </a:rPr>
                        <a:t>日志，</a:t>
                      </a:r>
                      <a:endParaRPr lang="zh-CN" altLang="en-US" sz="1400" b="0" i="0" u="none" strike="noStrike" dirty="0">
                        <a:effectLst/>
                        <a:latin typeface="宋体" panose="02010600030101010101" pitchFamily="2" charset="-122"/>
                        <a:ea typeface="宋体" panose="02010600030101010101" pitchFamily="2" charset="-122"/>
                      </a:endParaRPr>
                    </a:p>
                  </a:txBody>
                  <a:tcPr marL="9525" marR="9525" marT="9525" marB="0" anchor="ctr"/>
                </a:tc>
              </a:tr>
            </a:tbl>
          </a:graphicData>
        </a:graphic>
      </p:graphicFrame>
      <p:sp>
        <p:nvSpPr>
          <p:cNvPr id="2" name="文本框 1"/>
          <p:cNvSpPr txBox="1"/>
          <p:nvPr/>
        </p:nvSpPr>
        <p:spPr>
          <a:xfrm>
            <a:off x="796290" y="1622425"/>
            <a:ext cx="3949065" cy="368300"/>
          </a:xfrm>
          <a:prstGeom prst="rect">
            <a:avLst/>
          </a:prstGeom>
          <a:noFill/>
        </p:spPr>
        <p:txBody>
          <a:bodyPr wrap="none" rtlCol="0" anchor="t">
            <a:spAutoFit/>
          </a:bodyPr>
          <a:p>
            <a:pPr marL="285750" indent="-285750">
              <a:buFont typeface="Wingdings" panose="05000000000000000000" charset="0"/>
              <a:buChar char="Ø"/>
            </a:pPr>
            <a:r>
              <a:rPr lang="zh-CN" altLang="en-US">
                <a:sym typeface="+mn-ea"/>
              </a:rPr>
              <a:t>测试过程中遇到的问题及解决办法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833880" y="2354580"/>
            <a:ext cx="10104755" cy="2762250"/>
          </a:xfrm>
          <a:prstGeom prst="rect">
            <a:avLst/>
          </a:prstGeom>
        </p:spPr>
      </p:pic>
      <p:pic>
        <p:nvPicPr>
          <p:cNvPr id="5" name="图片 4"/>
          <p:cNvPicPr>
            <a:picLocks noChangeAspect="1"/>
          </p:cNvPicPr>
          <p:nvPr/>
        </p:nvPicPr>
        <p:blipFill>
          <a:blip r:embed="rId2"/>
          <a:stretch>
            <a:fillRect/>
          </a:stretch>
        </p:blipFill>
        <p:spPr>
          <a:xfrm>
            <a:off x="1743710" y="5067300"/>
            <a:ext cx="10104755" cy="1517015"/>
          </a:xfrm>
          <a:prstGeom prst="rect">
            <a:avLst/>
          </a:prstGeom>
        </p:spPr>
      </p:pic>
      <p:sp>
        <p:nvSpPr>
          <p:cNvPr id="6" name="文本框 5"/>
          <p:cNvSpPr txBox="1"/>
          <p:nvPr/>
        </p:nvSpPr>
        <p:spPr>
          <a:xfrm>
            <a:off x="1419860" y="1598295"/>
            <a:ext cx="2120265" cy="368300"/>
          </a:xfrm>
          <a:prstGeom prst="rect">
            <a:avLst/>
          </a:prstGeom>
          <a:noFill/>
        </p:spPr>
        <p:txBody>
          <a:bodyPr wrap="none" rtlCol="0" anchor="t">
            <a:spAutoFit/>
          </a:bodyPr>
          <a:p>
            <a:pPr marL="285750" indent="-285750">
              <a:buFont typeface="Wingdings" panose="05000000000000000000" charset="0"/>
              <a:buChar char="Ø"/>
            </a:pPr>
            <a:r>
              <a:rPr lang="zh-CN" altLang="en-US">
                <a:sym typeface="+mn-ea"/>
              </a:rPr>
              <a:t>循环建脚本报错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下箭头 1"/>
          <p:cNvSpPr/>
          <p:nvPr/>
        </p:nvSpPr>
        <p:spPr>
          <a:xfrm>
            <a:off x="2741589" y="1785926"/>
            <a:ext cx="71438" cy="37862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071976" y="1857364"/>
            <a:ext cx="1169551" cy="4256632"/>
          </a:xfrm>
          <a:prstGeom prst="rect">
            <a:avLst/>
          </a:prstGeom>
          <a:noFill/>
        </p:spPr>
        <p:txBody>
          <a:bodyPr vert="eaVert" wrap="square" rtlCol="0">
            <a:spAutoFit/>
          </a:bodyPr>
          <a:lstStyle/>
          <a:p>
            <a:r>
              <a:rPr lang="zh-CN" altLang="en-US" sz="3200" dirty="0" smtClean="0">
                <a:latin typeface="微软雅黑" panose="020B0503020204020204" pitchFamily="34" charset="-122"/>
                <a:ea typeface="微软雅黑" panose="020B0503020204020204" pitchFamily="34" charset="-122"/>
              </a:rPr>
              <a:t>谢  谢  大  家   </a:t>
            </a:r>
            <a:endParaRPr lang="en-US" altLang="zh-CN" sz="3200" dirty="0" smtClean="0">
              <a:latin typeface="微软雅黑" panose="020B0503020204020204" pitchFamily="34" charset="-122"/>
              <a:ea typeface="微软雅黑" panose="020B0503020204020204" pitchFamily="34" charset="-122"/>
            </a:endParaRPr>
          </a:p>
          <a:p>
            <a:endParaRPr lang="zh-CN" altLang="en-US" sz="3200" dirty="0">
              <a:latin typeface="微软雅黑" panose="020B0503020204020204" pitchFamily="34" charset="-122"/>
              <a:ea typeface="微软雅黑" panose="020B0503020204020204" pitchFamily="34" charset="-122"/>
            </a:endParaRPr>
          </a:p>
        </p:txBody>
      </p:sp>
      <p:sp>
        <p:nvSpPr>
          <p:cNvPr id="4" name="TextBox 3"/>
          <p:cNvSpPr txBox="1"/>
          <p:nvPr/>
        </p:nvSpPr>
        <p:spPr>
          <a:xfrm>
            <a:off x="3527407" y="2071678"/>
            <a:ext cx="4429156" cy="2308324"/>
          </a:xfrm>
          <a:prstGeom prst="rect">
            <a:avLst/>
          </a:prstGeom>
          <a:noFill/>
        </p:spPr>
        <p:txBody>
          <a:bodyPr wrap="square" rtlCol="0">
            <a:spAutoFit/>
          </a:bodyPr>
          <a:lstStyle/>
          <a:p>
            <a:pPr>
              <a:lnSpc>
                <a:spcPct val="200000"/>
              </a:lnSpc>
            </a:pPr>
            <a:r>
              <a:rPr lang="zh-CN" altLang="en-US" dirty="0" smtClean="0">
                <a:latin typeface="微软雅黑" panose="020B0503020204020204" pitchFamily="34" charset="-122"/>
                <a:ea typeface="微软雅黑" panose="020B0503020204020204" pitchFamily="34" charset="-122"/>
              </a:rPr>
              <a:t>感谢公司给提供的工作平台</a:t>
            </a:r>
            <a:r>
              <a:rPr lang="en-US"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200000"/>
              </a:lnSpc>
            </a:pPr>
            <a:r>
              <a:rPr lang="zh-CN" altLang="en-US" dirty="0" smtClean="0">
                <a:latin typeface="微软雅黑" panose="020B0503020204020204" pitchFamily="34" charset="-122"/>
                <a:ea typeface="微软雅黑" panose="020B0503020204020204" pitchFamily="34" charset="-122"/>
              </a:rPr>
              <a:t>感谢领导给我的关心</a:t>
            </a:r>
            <a:r>
              <a:rPr lang="en-US"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200000"/>
              </a:lnSpc>
            </a:pPr>
            <a:r>
              <a:rPr lang="zh-CN" altLang="en-US" dirty="0" smtClean="0">
                <a:latin typeface="微软雅黑" panose="020B0503020204020204" pitchFamily="34" charset="-122"/>
                <a:ea typeface="微软雅黑" panose="020B0503020204020204" pitchFamily="34" charset="-122"/>
              </a:rPr>
              <a:t>感谢我的入职指导人给予的指导</a:t>
            </a:r>
            <a:r>
              <a:rPr lang="en-US"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200000"/>
              </a:lnSpc>
            </a:pPr>
            <a:r>
              <a:rPr lang="zh-CN" altLang="en-US" dirty="0" smtClean="0">
                <a:latin typeface="微软雅黑" panose="020B0503020204020204" pitchFamily="34" charset="-122"/>
                <a:ea typeface="微软雅黑" panose="020B0503020204020204" pitchFamily="34" charset="-122"/>
              </a:rPr>
              <a:t>感谢公司同事对我工作的支持</a:t>
            </a:r>
            <a:r>
              <a:rPr lang="en-US"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cxnSp>
        <p:nvCxnSpPr>
          <p:cNvPr id="7" name="肘形连接符 6"/>
          <p:cNvCxnSpPr/>
          <p:nvPr/>
        </p:nvCxnSpPr>
        <p:spPr>
          <a:xfrm>
            <a:off x="6027737" y="5429264"/>
            <a:ext cx="5715040" cy="4286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885521" y="5929330"/>
            <a:ext cx="1214446" cy="369332"/>
          </a:xfrm>
          <a:prstGeom prst="rect">
            <a:avLst/>
          </a:prstGeom>
          <a:noFill/>
        </p:spPr>
        <p:txBody>
          <a:bodyPr wrap="square" rtlCol="0">
            <a:spAutoFit/>
          </a:bodyPr>
          <a:lstStyle/>
          <a:p>
            <a:r>
              <a:rPr lang="en-US" altLang="zh-CN" dirty="0" smtClean="0">
                <a:solidFill>
                  <a:schemeClr val="bg1">
                    <a:lumMod val="50000"/>
                  </a:schemeClr>
                </a:solidFill>
              </a:rPr>
              <a:t>OVER</a:t>
            </a:r>
            <a:endParaRPr lang="zh-CN" altLang="en-US" dirty="0">
              <a:solidFill>
                <a:schemeClr val="bg1">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2511" y="1295049"/>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22511" y="891823"/>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Line 29"/>
          <p:cNvSpPr>
            <a:spLocks noChangeShapeType="1"/>
          </p:cNvSpPr>
          <p:nvPr/>
        </p:nvSpPr>
        <p:spPr bwMode="auto">
          <a:xfrm>
            <a:off x="2930823" y="1484784"/>
            <a:ext cx="0" cy="4752975"/>
          </a:xfrm>
          <a:prstGeom prst="line">
            <a:avLst/>
          </a:prstGeom>
          <a:noFill/>
          <a:ln w="57150" cmpd="thickThin">
            <a:solidFill>
              <a:srgbClr val="CC3300"/>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5" name="TextBox 4"/>
          <p:cNvSpPr txBox="1"/>
          <p:nvPr/>
        </p:nvSpPr>
        <p:spPr>
          <a:xfrm>
            <a:off x="3866927" y="2009910"/>
            <a:ext cx="4248472" cy="2861310"/>
          </a:xfrm>
          <a:prstGeom prst="rect">
            <a:avLst/>
          </a:prstGeom>
          <a:noFill/>
        </p:spPr>
        <p:txBody>
          <a:bodyPr wrap="square" rtlCol="0">
            <a:spAutoFit/>
          </a:bodyPr>
          <a:lstStyle/>
          <a:p>
            <a:pPr>
              <a:lnSpc>
                <a:spcPct val="150000"/>
              </a:lnSpc>
            </a:pPr>
            <a:r>
              <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rPr>
              <a:t>员工姓名：胡晏鹏</a:t>
            </a:r>
            <a:endPar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endParaRPr>
          </a:p>
          <a:p>
            <a:pPr>
              <a:lnSpc>
                <a:spcPct val="150000"/>
              </a:lnSpc>
            </a:pPr>
            <a:r>
              <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rPr>
              <a:t>现任岗位：助理</a:t>
            </a:r>
            <a:r>
              <a:rPr lang="zh-CN" altLang="en-US" sz="2000" kern="1200" dirty="0" smtClean="0">
                <a:solidFill>
                  <a:schemeClr val="tx1"/>
                </a:solidFill>
                <a:effectLst/>
                <a:latin typeface="微软雅黑" panose="020B0503020204020204" pitchFamily="34" charset="-122"/>
                <a:ea typeface="微软雅黑" panose="020B0503020204020204" pitchFamily="34" charset="-122"/>
                <a:cs typeface="+mn-cs"/>
              </a:rPr>
              <a:t>开发工程师</a:t>
            </a:r>
            <a:endParaRPr lang="en-US" altLang="zh-CN" sz="2000" kern="1200" dirty="0" smtClean="0">
              <a:solidFill>
                <a:schemeClr val="tx1"/>
              </a:solidFill>
              <a:effectLst/>
              <a:latin typeface="微软雅黑" panose="020B0503020204020204" pitchFamily="34" charset="-122"/>
              <a:ea typeface="微软雅黑" panose="020B0503020204020204" pitchFamily="34" charset="-122"/>
              <a:cs typeface="+mn-cs"/>
            </a:endParaRPr>
          </a:p>
          <a:p>
            <a:pPr>
              <a:lnSpc>
                <a:spcPct val="150000"/>
              </a:lnSpc>
            </a:pPr>
            <a:r>
              <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rPr>
              <a:t>入职时间：</a:t>
            </a:r>
            <a:r>
              <a:rPr lang="en-US" altLang="zh-CN" sz="2000" kern="1200" dirty="0" smtClean="0">
                <a:solidFill>
                  <a:schemeClr val="tx1"/>
                </a:solidFill>
                <a:effectLst/>
                <a:latin typeface="微软雅黑" panose="020B0503020204020204" pitchFamily="34" charset="-122"/>
                <a:ea typeface="微软雅黑" panose="020B0503020204020204" pitchFamily="34" charset="-122"/>
                <a:cs typeface="+mn-cs"/>
              </a:rPr>
              <a:t>2018-7-09</a:t>
            </a:r>
            <a:endPar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endParaRPr>
          </a:p>
          <a:p>
            <a:pPr>
              <a:lnSpc>
                <a:spcPct val="150000"/>
              </a:lnSpc>
            </a:pPr>
            <a:r>
              <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rPr>
              <a:t>所属部门：研发一部</a:t>
            </a:r>
            <a:endParaRPr lang="en-US" altLang="zh-CN" sz="2000" kern="1200" dirty="0" smtClean="0">
              <a:solidFill>
                <a:schemeClr val="tx1"/>
              </a:solidFill>
              <a:effectLst/>
              <a:latin typeface="微软雅黑" panose="020B0503020204020204" pitchFamily="34" charset="-122"/>
              <a:ea typeface="微软雅黑" panose="020B0503020204020204" pitchFamily="34" charset="-122"/>
              <a:cs typeface="+mn-cs"/>
            </a:endParaRPr>
          </a:p>
          <a:p>
            <a:pPr>
              <a:lnSpc>
                <a:spcPct val="150000"/>
              </a:lnSpc>
            </a:pPr>
            <a:r>
              <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rPr>
              <a:t>入职导师：苏国斌</a:t>
            </a:r>
            <a:endPar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endParaRPr>
          </a:p>
          <a:p>
            <a:pPr>
              <a:lnSpc>
                <a:spcPct val="150000"/>
              </a:lnSpc>
            </a:pPr>
            <a:r>
              <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rPr>
              <a:t>部门经理：高保君</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14799" y="1295049"/>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714799" y="891823"/>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矩形 17"/>
          <p:cNvSpPr/>
          <p:nvPr/>
        </p:nvSpPr>
        <p:spPr>
          <a:xfrm>
            <a:off x="1634679" y="4617160"/>
            <a:ext cx="8790144" cy="25200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882007" y="4644160"/>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861327" y="4644160"/>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14"/>
          <p:cNvSpPr/>
          <p:nvPr/>
        </p:nvSpPr>
        <p:spPr bwMode="auto">
          <a:xfrm>
            <a:off x="2012886" y="2267711"/>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椭圆 14"/>
          <p:cNvSpPr/>
          <p:nvPr/>
        </p:nvSpPr>
        <p:spPr bwMode="auto">
          <a:xfrm>
            <a:off x="4992205" y="2267711"/>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椭圆 22"/>
          <p:cNvSpPr/>
          <p:nvPr/>
        </p:nvSpPr>
        <p:spPr>
          <a:xfrm>
            <a:off x="8853503" y="4653136"/>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14"/>
          <p:cNvSpPr/>
          <p:nvPr/>
        </p:nvSpPr>
        <p:spPr bwMode="auto">
          <a:xfrm>
            <a:off x="7971525" y="2267711"/>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2307139" y="2996952"/>
            <a:ext cx="1415772" cy="830997"/>
          </a:xfrm>
          <a:prstGeom prst="rect">
            <a:avLst/>
          </a:prstGeom>
        </p:spPr>
        <p:txBody>
          <a:bodyPr wrap="none">
            <a:spAutoFit/>
          </a:bodyPr>
          <a:lstStyle/>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个人岗位</a:t>
            </a:r>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职责</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26" name="矩形 25"/>
          <p:cNvSpPr/>
          <p:nvPr/>
        </p:nvSpPr>
        <p:spPr>
          <a:xfrm>
            <a:off x="5235079" y="2996952"/>
            <a:ext cx="1415773" cy="830997"/>
          </a:xfrm>
          <a:prstGeom prst="rect">
            <a:avLst/>
          </a:prstGeom>
        </p:spPr>
        <p:txBody>
          <a:bodyPr wrap="none">
            <a:spAutoFit/>
          </a:bodyPr>
          <a:lstStyle/>
          <a:p>
            <a:pPr marL="0" lvl="0" algn="ctr" defTabSz="914400" rtl="0" eaLnBrk="1" latinLnBrk="0" hangingPunct="1"/>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试用期</a:t>
            </a:r>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marL="0" lvl="0" algn="ctr" defTabSz="914400" rtl="0" eaLnBrk="1" latinLnBrk="0" hangingPunct="1"/>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工作任务</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27" name="矩形 26"/>
          <p:cNvSpPr/>
          <p:nvPr/>
        </p:nvSpPr>
        <p:spPr>
          <a:xfrm>
            <a:off x="8096379" y="2996952"/>
            <a:ext cx="1723549" cy="830997"/>
          </a:xfrm>
          <a:prstGeom prst="rect">
            <a:avLst/>
          </a:prstGeom>
        </p:spPr>
        <p:txBody>
          <a:bodyPr wrap="none">
            <a:spAutoFit/>
          </a:bodyPr>
          <a:lstStyle/>
          <a:p>
            <a:pPr marL="0" lvl="0" algn="ctr" defTabSz="914400" rtl="0" eaLnBrk="1" latinLnBrk="0" hangingPunct="1"/>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试用期任务</a:t>
            </a:r>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marL="0" lvl="0" algn="ctr" defTabSz="914400" rtl="0" eaLnBrk="1" latinLnBrk="0" hangingPunct="1"/>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完成情况</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14799" y="1295049"/>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714799" y="891823"/>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14"/>
          <p:cNvSpPr/>
          <p:nvPr/>
        </p:nvSpPr>
        <p:spPr bwMode="auto">
          <a:xfrm>
            <a:off x="227965" y="1755140"/>
            <a:ext cx="1936115" cy="3347720"/>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18" name="圆角矩形 17"/>
          <p:cNvSpPr/>
          <p:nvPr/>
        </p:nvSpPr>
        <p:spPr>
          <a:xfrm>
            <a:off x="1010920" y="5958205"/>
            <a:ext cx="10361295" cy="252095"/>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24"/>
          <p:cNvSpPr/>
          <p:nvPr/>
        </p:nvSpPr>
        <p:spPr>
          <a:xfrm>
            <a:off x="867410" y="2124710"/>
            <a:ext cx="585470" cy="2312035"/>
          </a:xfrm>
          <a:prstGeom prst="rect">
            <a:avLst/>
          </a:prstGeom>
        </p:spPr>
        <p:txBody>
          <a:bodyPr wrap="square">
            <a:spAutoFit/>
          </a:bodyPr>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个人岗位</a:t>
            </a:r>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职责</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2" name="任意多边形 11"/>
          <p:cNvSpPr/>
          <p:nvPr/>
        </p:nvSpPr>
        <p:spPr>
          <a:xfrm>
            <a:off x="951230" y="4963795"/>
            <a:ext cx="490220" cy="1037590"/>
          </a:xfrm>
          <a:custGeom>
            <a:avLst/>
            <a:gdLst>
              <a:gd name="connisteX0" fmla="*/ 306070 w 490429"/>
              <a:gd name="connsiteY0" fmla="*/ 0 h 1037514"/>
              <a:gd name="connisteX1" fmla="*/ 30480 w 490429"/>
              <a:gd name="connsiteY1" fmla="*/ 260350 h 1037514"/>
              <a:gd name="connisteX2" fmla="*/ 489585 w 490429"/>
              <a:gd name="connsiteY2" fmla="*/ 628015 h 1037514"/>
              <a:gd name="connisteX3" fmla="*/ 122555 w 490429"/>
              <a:gd name="connsiteY3" fmla="*/ 1010285 h 1037514"/>
              <a:gd name="connisteX4" fmla="*/ 0 w 490429"/>
              <a:gd name="connsiteY4" fmla="*/ 979805 h 1037514"/>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490430" h="1037514">
                <a:moveTo>
                  <a:pt x="306070" y="0"/>
                </a:moveTo>
                <a:cubicBezTo>
                  <a:pt x="241935" y="44450"/>
                  <a:pt x="-6350" y="134620"/>
                  <a:pt x="30480" y="260350"/>
                </a:cubicBezTo>
                <a:cubicBezTo>
                  <a:pt x="67310" y="386080"/>
                  <a:pt x="471170" y="478155"/>
                  <a:pt x="489585" y="628015"/>
                </a:cubicBezTo>
                <a:cubicBezTo>
                  <a:pt x="508000" y="777875"/>
                  <a:pt x="220345" y="939800"/>
                  <a:pt x="122555" y="1010285"/>
                </a:cubicBezTo>
                <a:cubicBezTo>
                  <a:pt x="24765" y="1080770"/>
                  <a:pt x="17145" y="993775"/>
                  <a:pt x="0" y="97980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标注 4"/>
          <p:cNvSpPr/>
          <p:nvPr/>
        </p:nvSpPr>
        <p:spPr>
          <a:xfrm rot="5400000">
            <a:off x="5393055" y="-1110615"/>
            <a:ext cx="1603375" cy="7491730"/>
          </a:xfrm>
          <a:prstGeom prst="wedgeRoundRectCallout">
            <a:avLst>
              <a:gd name="adj1" fmla="val -22887"/>
              <a:gd name="adj2" fmla="val 49071"/>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smtClean="0"/>
              <a:t> </a:t>
            </a:r>
            <a:endParaRPr lang="zh-CN" altLang="en-US" dirty="0"/>
          </a:p>
        </p:txBody>
      </p:sp>
      <p:sp>
        <p:nvSpPr>
          <p:cNvPr id="8" name="文本框 39"/>
          <p:cNvSpPr txBox="1"/>
          <p:nvPr/>
        </p:nvSpPr>
        <p:spPr>
          <a:xfrm>
            <a:off x="2600120" y="2336364"/>
            <a:ext cx="6599005" cy="645160"/>
          </a:xfrm>
          <a:prstGeom prst="rect">
            <a:avLst/>
          </a:prstGeom>
          <a:noFill/>
        </p:spPr>
        <p:txBody>
          <a:bodyPr wrap="square" rtlCol="0">
            <a:spAutoFit/>
          </a:bodyPr>
          <a:p>
            <a:r>
              <a:rPr lang="en-US" altLang="zh-CN" b="1" dirty="0" smtClean="0">
                <a:solidFill>
                  <a:schemeClr val="tx1"/>
                </a:solidFill>
                <a:latin typeface="+mn-ea"/>
              </a:rPr>
              <a:t>1</a:t>
            </a:r>
            <a:r>
              <a:rPr lang="zh-CN" altLang="en-US" b="1" dirty="0" smtClean="0">
                <a:solidFill>
                  <a:schemeClr val="tx1"/>
                </a:solidFill>
                <a:latin typeface="+mn-ea"/>
              </a:rPr>
              <a:t>、</a:t>
            </a:r>
            <a:r>
              <a:rPr lang="zh-CN" altLang="en-US" dirty="0" smtClean="0">
                <a:solidFill>
                  <a:schemeClr val="tx1"/>
                </a:solidFill>
                <a:latin typeface="微软雅黑" panose="020B0503020204020204" pitchFamily="34" charset="-122"/>
                <a:ea typeface="微软雅黑" panose="020B0503020204020204" pitchFamily="34" charset="-122"/>
              </a:rPr>
              <a:t>了解业务需求</a:t>
            </a:r>
            <a:r>
              <a:rPr lang="en-US" altLang="zh-CN" dirty="0" smtClean="0">
                <a:solidFill>
                  <a:schemeClr val="tx1"/>
                </a:solidFill>
                <a:latin typeface="微软雅黑" panose="020B0503020204020204" pitchFamily="34" charset="-122"/>
                <a:ea typeface="微软雅黑" panose="020B0503020204020204" pitchFamily="34" charset="-122"/>
              </a:rPr>
              <a:t>	</a:t>
            </a:r>
            <a:r>
              <a:rPr lang="en-US" altLang="zh-CN" b="1" dirty="0" smtClean="0">
                <a:solidFill>
                  <a:schemeClr val="tx1"/>
                </a:solidFill>
                <a:latin typeface="+mn-ea"/>
              </a:rPr>
              <a:t>		2</a:t>
            </a:r>
            <a:r>
              <a:rPr lang="zh-CN" altLang="en-US" b="1" dirty="0" smtClean="0">
                <a:solidFill>
                  <a:schemeClr val="tx1"/>
                </a:solidFill>
                <a:latin typeface="+mn-ea"/>
              </a:rPr>
              <a:t>、</a:t>
            </a:r>
            <a:r>
              <a:rPr lang="zh-CN" altLang="en-US" dirty="0" smtClean="0">
                <a:solidFill>
                  <a:schemeClr val="tx1"/>
                </a:solidFill>
                <a:latin typeface="微软雅黑" panose="020B0503020204020204" pitchFamily="34" charset="-122"/>
                <a:ea typeface="微软雅黑" panose="020B0503020204020204" pitchFamily="34" charset="-122"/>
              </a:rPr>
              <a:t>根据需求功能开发</a:t>
            </a:r>
            <a:endParaRPr lang="zh-CN" altLang="en-US" dirty="0" smtClean="0">
              <a:solidFill>
                <a:schemeClr val="tx1"/>
              </a:solidFill>
              <a:latin typeface="微软雅黑" panose="020B0503020204020204" pitchFamily="34" charset="-122"/>
              <a:ea typeface="微软雅黑" panose="020B0503020204020204" pitchFamily="34" charset="-122"/>
              <a:sym typeface="+mn-ea"/>
            </a:endParaRPr>
          </a:p>
          <a:p>
            <a:r>
              <a:rPr lang="en-US" altLang="zh-CN" b="1" dirty="0" smtClean="0">
                <a:solidFill>
                  <a:schemeClr val="tx1"/>
                </a:solidFill>
                <a:latin typeface="+mn-ea"/>
                <a:ea typeface="微软雅黑" panose="020B0503020204020204" pitchFamily="34" charset="-122"/>
                <a:sym typeface="+mn-ea"/>
              </a:rPr>
              <a:t>3</a:t>
            </a:r>
            <a:r>
              <a:rPr lang="zh-CN" altLang="en-US" b="1" dirty="0" smtClean="0">
                <a:latin typeface="+mn-ea"/>
                <a:sym typeface="+mn-ea"/>
              </a:rPr>
              <a:t>、</a:t>
            </a:r>
            <a:r>
              <a:rPr lang="zh-CN" altLang="en-US" dirty="0" smtClean="0">
                <a:solidFill>
                  <a:schemeClr val="tx1"/>
                </a:solidFill>
                <a:latin typeface="+mn-ea"/>
                <a:ea typeface="微软雅黑" panose="020B0503020204020204" pitchFamily="34" charset="-122"/>
                <a:sym typeface="+mn-ea"/>
              </a:rPr>
              <a:t>系统性能优化</a:t>
            </a:r>
            <a:r>
              <a:rPr lang="en-US" altLang="zh-CN" dirty="0" smtClean="0">
                <a:solidFill>
                  <a:schemeClr val="tx1"/>
                </a:solidFill>
                <a:latin typeface="+mn-ea"/>
                <a:ea typeface="微软雅黑" panose="020B0503020204020204" pitchFamily="34" charset="-122"/>
                <a:sym typeface="+mn-ea"/>
              </a:rPr>
              <a:t>	</a:t>
            </a:r>
            <a:r>
              <a:rPr lang="en-US" altLang="zh-CN" b="1" dirty="0" smtClean="0">
                <a:solidFill>
                  <a:schemeClr val="tx1"/>
                </a:solidFill>
                <a:latin typeface="+mn-ea"/>
                <a:ea typeface="微软雅黑" panose="020B0503020204020204" pitchFamily="34" charset="-122"/>
                <a:sym typeface="+mn-ea"/>
              </a:rPr>
              <a:t>		</a:t>
            </a:r>
            <a:endParaRPr lang="zh-CN" altLang="en-US" dirty="0" smtClean="0">
              <a:solidFill>
                <a:schemeClr val="tx1"/>
              </a:solidFill>
              <a:latin typeface="+mn-ea"/>
              <a:ea typeface="微软雅黑" panose="020B0503020204020204" pitchFamily="34" charset="-122"/>
              <a:sym typeface="+mn-ea"/>
            </a:endParaRPr>
          </a:p>
        </p:txBody>
      </p:sp>
      <p:sp>
        <p:nvSpPr>
          <p:cNvPr id="13" name="上凸带形 12"/>
          <p:cNvSpPr/>
          <p:nvPr/>
        </p:nvSpPr>
        <p:spPr>
          <a:xfrm>
            <a:off x="4476955" y="1615401"/>
            <a:ext cx="3437277" cy="671033"/>
          </a:xfrm>
          <a:prstGeom prst="ribbon2">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b="1" dirty="0">
                <a:latin typeface="微软雅黑" panose="020B0503020204020204" pitchFamily="34" charset="-122"/>
                <a:ea typeface="微软雅黑" panose="020B0503020204020204" pitchFamily="34" charset="-122"/>
              </a:rPr>
              <a:t>岗位职责</a:t>
            </a:r>
            <a:endParaRPr lang="zh-CN" altLang="en-US" b="1" dirty="0">
              <a:latin typeface="微软雅黑" panose="020B0503020204020204" pitchFamily="34" charset="-122"/>
              <a:ea typeface="微软雅黑" panose="020B0503020204020204" pitchFamily="34" charset="-122"/>
            </a:endParaRPr>
          </a:p>
        </p:txBody>
      </p:sp>
      <p:sp>
        <p:nvSpPr>
          <p:cNvPr id="14" name="圆角矩形标注 13"/>
          <p:cNvSpPr/>
          <p:nvPr/>
        </p:nvSpPr>
        <p:spPr>
          <a:xfrm rot="5400000">
            <a:off x="5440680" y="1039495"/>
            <a:ext cx="1603375" cy="7491730"/>
          </a:xfrm>
          <a:prstGeom prst="wedgeRoundRectCallout">
            <a:avLst>
              <a:gd name="adj1" fmla="val -22887"/>
              <a:gd name="adj2" fmla="val 49071"/>
              <a:gd name="adj3" fmla="val 16667"/>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dirty="0" smtClean="0"/>
              <a:t> </a:t>
            </a:r>
            <a:endParaRPr lang="zh-CN" altLang="en-US" dirty="0"/>
          </a:p>
        </p:txBody>
      </p:sp>
      <p:sp>
        <p:nvSpPr>
          <p:cNvPr id="15" name="文本框 39"/>
          <p:cNvSpPr txBox="1"/>
          <p:nvPr/>
        </p:nvSpPr>
        <p:spPr>
          <a:xfrm>
            <a:off x="2647745" y="4486474"/>
            <a:ext cx="6599005" cy="922020"/>
          </a:xfrm>
          <a:prstGeom prst="rect">
            <a:avLst/>
          </a:prstGeom>
          <a:noFill/>
        </p:spPr>
        <p:txBody>
          <a:bodyPr wrap="square" rtlCol="0">
            <a:spAutoFit/>
          </a:bodyPr>
          <a:p>
            <a:r>
              <a:rPr lang="en-US" altLang="zh-CN" b="1" dirty="0" smtClean="0">
                <a:solidFill>
                  <a:schemeClr val="tx1"/>
                </a:solidFill>
                <a:latin typeface="+mn-ea"/>
              </a:rPr>
              <a:t>1</a:t>
            </a:r>
            <a:r>
              <a:rPr lang="zh-CN" altLang="en-US" b="1" dirty="0" smtClean="0">
                <a:solidFill>
                  <a:schemeClr val="tx1"/>
                </a:solidFill>
                <a:latin typeface="+mn-ea"/>
              </a:rPr>
              <a:t>、</a:t>
            </a:r>
            <a:r>
              <a:rPr lang="zh-CN" altLang="en-US" dirty="0" smtClean="0">
                <a:solidFill>
                  <a:schemeClr val="tx1"/>
                </a:solidFill>
                <a:latin typeface="微软雅黑" panose="020B0503020204020204" pitchFamily="34" charset="-122"/>
                <a:ea typeface="微软雅黑" panose="020B0503020204020204" pitchFamily="34" charset="-122"/>
              </a:rPr>
              <a:t>熟悉业务知识</a:t>
            </a:r>
            <a:r>
              <a:rPr lang="en-US" altLang="zh-CN" dirty="0" smtClean="0">
                <a:solidFill>
                  <a:schemeClr val="tx1"/>
                </a:solidFill>
                <a:latin typeface="+mn-ea"/>
              </a:rPr>
              <a:t>	</a:t>
            </a:r>
            <a:r>
              <a:rPr lang="en-US" altLang="zh-CN" b="1" dirty="0" smtClean="0">
                <a:solidFill>
                  <a:schemeClr val="tx1"/>
                </a:solidFill>
                <a:latin typeface="+mn-ea"/>
              </a:rPr>
              <a:t>	2</a:t>
            </a:r>
            <a:r>
              <a:rPr lang="zh-CN" altLang="en-US" b="1" dirty="0" smtClean="0">
                <a:solidFill>
                  <a:schemeClr val="tx1"/>
                </a:solidFill>
                <a:latin typeface="+mn-ea"/>
              </a:rPr>
              <a:t>、</a:t>
            </a:r>
            <a:r>
              <a:rPr lang="zh-CN" altLang="en-US" dirty="0" smtClean="0">
                <a:solidFill>
                  <a:schemeClr val="tx1"/>
                </a:solidFill>
                <a:latin typeface="微软雅黑" panose="020B0503020204020204" pitchFamily="34" charset="-122"/>
                <a:ea typeface="微软雅黑" panose="020B0503020204020204" pitchFamily="34" charset="-122"/>
              </a:rPr>
              <a:t>资金管理项目</a:t>
            </a:r>
            <a:r>
              <a:rPr lang="zh-CN" altLang="en-US" dirty="0" smtClean="0">
                <a:latin typeface="微软雅黑" panose="020B0503020204020204" pitchFamily="34" charset="-122"/>
                <a:ea typeface="微软雅黑" panose="020B0503020204020204" pitchFamily="34" charset="-122"/>
                <a:sym typeface="+mn-ea"/>
              </a:rPr>
              <a:t>功能开发</a:t>
            </a:r>
            <a:endParaRPr lang="zh-CN" altLang="en-US" dirty="0" smtClean="0">
              <a:latin typeface="微软雅黑" panose="020B0503020204020204" pitchFamily="34" charset="-122"/>
              <a:ea typeface="微软雅黑" panose="020B0503020204020204" pitchFamily="34" charset="-122"/>
              <a:sym typeface="+mn-ea"/>
            </a:endParaRPr>
          </a:p>
          <a:p>
            <a:r>
              <a:rPr lang="en-US" altLang="zh-CN" b="1" dirty="0" smtClean="0">
                <a:solidFill>
                  <a:schemeClr val="tx1"/>
                </a:solidFill>
                <a:latin typeface="+mn-ea"/>
                <a:ea typeface="微软雅黑" panose="020B0503020204020204" pitchFamily="34" charset="-122"/>
                <a:sym typeface="+mn-ea"/>
              </a:rPr>
              <a:t>3</a:t>
            </a:r>
            <a:r>
              <a:rPr lang="zh-CN" altLang="en-US" b="1" dirty="0" smtClean="0">
                <a:latin typeface="+mn-ea"/>
                <a:sym typeface="+mn-ea"/>
              </a:rPr>
              <a:t>、</a:t>
            </a:r>
            <a:r>
              <a:rPr lang="zh-CN" altLang="en-US" dirty="0" smtClean="0">
                <a:latin typeface="微软雅黑" panose="020B0503020204020204" pitchFamily="34" charset="-122"/>
                <a:ea typeface="微软雅黑" panose="020B0503020204020204" pitchFamily="34" charset="-122"/>
                <a:sym typeface="+mn-ea"/>
              </a:rPr>
              <a:t>项目缺陷修复</a:t>
            </a:r>
            <a:r>
              <a:rPr lang="en-US" altLang="zh-CN" dirty="0" smtClean="0">
                <a:latin typeface="微软雅黑" panose="020B0503020204020204" pitchFamily="34" charset="-122"/>
                <a:ea typeface="微软雅黑" panose="020B0503020204020204" pitchFamily="34" charset="-122"/>
                <a:sym typeface="+mn-ea"/>
              </a:rPr>
              <a:t>	              </a:t>
            </a:r>
            <a:r>
              <a:rPr lang="en-US" altLang="zh-CN" b="1" dirty="0" smtClean="0">
                <a:solidFill>
                  <a:schemeClr val="tx1"/>
                </a:solidFill>
                <a:latin typeface="+mn-ea"/>
                <a:ea typeface="微软雅黑" panose="020B0503020204020204" pitchFamily="34" charset="-122"/>
                <a:sym typeface="+mn-ea"/>
              </a:rPr>
              <a:t>4</a:t>
            </a:r>
            <a:r>
              <a:rPr lang="zh-CN" altLang="en-US" b="1" dirty="0" smtClean="0">
                <a:latin typeface="+mn-ea"/>
                <a:sym typeface="+mn-ea"/>
              </a:rPr>
              <a:t>、</a:t>
            </a:r>
            <a:r>
              <a:rPr lang="zh-CN" altLang="en-US" dirty="0" smtClean="0">
                <a:solidFill>
                  <a:schemeClr val="tx1"/>
                </a:solidFill>
                <a:latin typeface="+mn-ea"/>
                <a:ea typeface="微软雅黑" panose="020B0503020204020204" pitchFamily="34" charset="-122"/>
                <a:sym typeface="+mn-ea"/>
              </a:rPr>
              <a:t>程序性能的优化</a:t>
            </a:r>
            <a:endParaRPr lang="zh-CN" altLang="en-US" dirty="0" smtClean="0">
              <a:solidFill>
                <a:schemeClr val="tx1"/>
              </a:solidFill>
              <a:latin typeface="+mn-ea"/>
              <a:ea typeface="微软雅黑" panose="020B0503020204020204" pitchFamily="34" charset="-122"/>
              <a:sym typeface="+mn-ea"/>
            </a:endParaRPr>
          </a:p>
          <a:p>
            <a:r>
              <a:rPr lang="en-US" altLang="zh-CN" b="1" dirty="0" smtClean="0">
                <a:solidFill>
                  <a:schemeClr val="tx1"/>
                </a:solidFill>
                <a:latin typeface="+mn-ea"/>
                <a:ea typeface="微软雅黑" panose="020B0503020204020204" pitchFamily="34" charset="-122"/>
                <a:sym typeface="+mn-ea"/>
              </a:rPr>
              <a:t>5</a:t>
            </a:r>
            <a:r>
              <a:rPr lang="zh-CN" altLang="en-US" b="1" dirty="0" smtClean="0">
                <a:latin typeface="+mn-ea"/>
                <a:sym typeface="+mn-ea"/>
              </a:rPr>
              <a:t>、</a:t>
            </a:r>
            <a:r>
              <a:rPr lang="zh-CN" altLang="en-US" dirty="0" smtClean="0">
                <a:solidFill>
                  <a:schemeClr val="tx1"/>
                </a:solidFill>
                <a:latin typeface="+mn-ea"/>
                <a:ea typeface="微软雅黑" panose="020B0503020204020204" pitchFamily="34" charset="-122"/>
                <a:sym typeface="+mn-ea"/>
              </a:rPr>
              <a:t>自我能力的提升</a:t>
            </a:r>
            <a:endParaRPr lang="zh-CN" altLang="en-US" dirty="0" smtClean="0">
              <a:solidFill>
                <a:schemeClr val="tx1"/>
              </a:solidFill>
              <a:latin typeface="+mn-ea"/>
              <a:ea typeface="微软雅黑" panose="020B0503020204020204" pitchFamily="34" charset="-122"/>
              <a:sym typeface="+mn-ea"/>
            </a:endParaRPr>
          </a:p>
        </p:txBody>
      </p:sp>
      <p:sp>
        <p:nvSpPr>
          <p:cNvPr id="16" name="上凸带形 15"/>
          <p:cNvSpPr/>
          <p:nvPr/>
        </p:nvSpPr>
        <p:spPr>
          <a:xfrm>
            <a:off x="4524580" y="3765511"/>
            <a:ext cx="3437277" cy="671033"/>
          </a:xfrm>
          <a:prstGeom prst="ribbon2">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b="1" dirty="0">
                <a:latin typeface="微软雅黑" panose="020B0503020204020204" pitchFamily="34" charset="-122"/>
                <a:ea typeface="微软雅黑" panose="020B0503020204020204" pitchFamily="34" charset="-122"/>
              </a:rPr>
              <a:t>个人职责</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14799" y="1295049"/>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714799" y="891823"/>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椭圆 14"/>
          <p:cNvSpPr/>
          <p:nvPr/>
        </p:nvSpPr>
        <p:spPr bwMode="auto">
          <a:xfrm>
            <a:off x="82550" y="1857375"/>
            <a:ext cx="1278890" cy="3033395"/>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26" name="矩形 25"/>
          <p:cNvSpPr/>
          <p:nvPr/>
        </p:nvSpPr>
        <p:spPr>
          <a:xfrm>
            <a:off x="300355" y="1912620"/>
            <a:ext cx="997585" cy="1946275"/>
          </a:xfrm>
          <a:prstGeom prst="rect">
            <a:avLst/>
          </a:prstGeom>
        </p:spPr>
        <p:txBody>
          <a:bodyPr wrap="square">
            <a:spAutoFit/>
          </a:bodyPr>
          <a:p>
            <a:pPr marL="0" lvl="0" algn="ctr" defTabSz="914400" rtl="0" eaLnBrk="1" latinLnBrk="0" hangingPunct="1"/>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marL="0" lvl="0" algn="ctr" defTabSz="914400" rtl="0" eaLnBrk="1" latinLnBrk="0" hangingPunct="1"/>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工作任务完成情况</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8" name="任意多边形 7"/>
          <p:cNvSpPr/>
          <p:nvPr/>
        </p:nvSpPr>
        <p:spPr>
          <a:xfrm>
            <a:off x="561340" y="4757420"/>
            <a:ext cx="490220" cy="1037590"/>
          </a:xfrm>
          <a:custGeom>
            <a:avLst/>
            <a:gdLst>
              <a:gd name="connisteX0" fmla="*/ 306070 w 490429"/>
              <a:gd name="connsiteY0" fmla="*/ 0 h 1037514"/>
              <a:gd name="connisteX1" fmla="*/ 30480 w 490429"/>
              <a:gd name="connsiteY1" fmla="*/ 260350 h 1037514"/>
              <a:gd name="connisteX2" fmla="*/ 489585 w 490429"/>
              <a:gd name="connsiteY2" fmla="*/ 628015 h 1037514"/>
              <a:gd name="connisteX3" fmla="*/ 122555 w 490429"/>
              <a:gd name="connsiteY3" fmla="*/ 1010285 h 1037514"/>
              <a:gd name="connisteX4" fmla="*/ 0 w 490429"/>
              <a:gd name="connsiteY4" fmla="*/ 979805 h 1037514"/>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490430" h="1037514">
                <a:moveTo>
                  <a:pt x="306070" y="0"/>
                </a:moveTo>
                <a:cubicBezTo>
                  <a:pt x="241935" y="44450"/>
                  <a:pt x="-6350" y="134620"/>
                  <a:pt x="30480" y="260350"/>
                </a:cubicBezTo>
                <a:cubicBezTo>
                  <a:pt x="67310" y="386080"/>
                  <a:pt x="471170" y="478155"/>
                  <a:pt x="489585" y="628015"/>
                </a:cubicBezTo>
                <a:cubicBezTo>
                  <a:pt x="508000" y="777875"/>
                  <a:pt x="220345" y="939800"/>
                  <a:pt x="122555" y="1010285"/>
                </a:cubicBezTo>
                <a:cubicBezTo>
                  <a:pt x="24765" y="1080770"/>
                  <a:pt x="17145" y="993775"/>
                  <a:pt x="0" y="97980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7" name="表格 6"/>
          <p:cNvGraphicFramePr>
            <a:graphicFrameLocks noGrp="1"/>
          </p:cNvGraphicFramePr>
          <p:nvPr/>
        </p:nvGraphicFramePr>
        <p:xfrm>
          <a:off x="1362075" y="1517650"/>
          <a:ext cx="10603865" cy="4871720"/>
        </p:xfrm>
        <a:graphic>
          <a:graphicData uri="http://schemas.openxmlformats.org/drawingml/2006/table">
            <a:tbl>
              <a:tblPr firstRow="1" bandRow="1">
                <a:tableStyleId>{5C22544A-7EE6-4342-B048-85BDC9FD1C3A}</a:tableStyleId>
              </a:tblPr>
              <a:tblGrid>
                <a:gridCol w="1540510"/>
                <a:gridCol w="8213090"/>
                <a:gridCol w="850265"/>
              </a:tblGrid>
              <a:tr h="474345">
                <a:tc>
                  <a:txBody>
                    <a:bodyPr/>
                    <a:p>
                      <a:pPr algn="ctr" fontAlgn="ctr"/>
                      <a:r>
                        <a:rPr lang="zh-CN" altLang="en-US" sz="1400" b="0" i="0" u="none" strike="noStrike" dirty="0">
                          <a:effectLst/>
                          <a:latin typeface="+mn-ea"/>
                          <a:ea typeface="+mn-ea"/>
                        </a:rPr>
                        <a:t>起讫时间</a:t>
                      </a:r>
                      <a:endParaRPr lang="zh-CN" altLang="en-US" sz="1400" b="0" i="0" u="none" strike="noStrike" dirty="0">
                        <a:effectLst/>
                        <a:latin typeface="+mn-ea"/>
                        <a:ea typeface="+mn-ea"/>
                      </a:endParaRPr>
                    </a:p>
                  </a:txBody>
                  <a:tcPr marL="7595" marR="7595" marT="7594" marB="0" anchor="ctr"/>
                </a:tc>
                <a:tc>
                  <a:txBody>
                    <a:bodyPr/>
                    <a:p>
                      <a:pPr algn="ctr" fontAlgn="ctr"/>
                      <a:r>
                        <a:rPr lang="zh-CN" altLang="en-US" sz="1400" b="0" i="0" u="none" strike="noStrike" dirty="0">
                          <a:effectLst/>
                          <a:latin typeface="+mn-ea"/>
                          <a:ea typeface="+mn-ea"/>
                        </a:rPr>
                        <a:t>完成工作内容和工作进度</a:t>
                      </a:r>
                      <a:endParaRPr lang="zh-CN" altLang="en-US" sz="1400" b="0" i="0" u="none" strike="noStrike" dirty="0">
                        <a:effectLst/>
                        <a:latin typeface="+mn-ea"/>
                        <a:ea typeface="+mn-ea"/>
                      </a:endParaRPr>
                    </a:p>
                  </a:txBody>
                  <a:tcPr marL="7595" marR="7595" marT="7594" marB="0" anchor="ctr"/>
                </a:tc>
                <a:tc>
                  <a:txBody>
                    <a:bodyPr/>
                    <a:p>
                      <a:pPr algn="ctr" fontAlgn="ctr">
                        <a:buNone/>
                      </a:pPr>
                      <a:r>
                        <a:rPr lang="zh-CN" altLang="en-US" sz="1400" b="0" i="0" u="none" strike="noStrike" dirty="0">
                          <a:effectLst/>
                          <a:latin typeface="+mn-ea"/>
                          <a:ea typeface="+mn-ea"/>
                        </a:rPr>
                        <a:t>完成情况</a:t>
                      </a:r>
                      <a:endParaRPr lang="zh-CN" altLang="en-US" sz="1400" b="0" i="0" u="none" strike="noStrike" dirty="0">
                        <a:effectLst/>
                        <a:latin typeface="+mn-ea"/>
                        <a:ea typeface="+mn-ea"/>
                      </a:endParaRPr>
                    </a:p>
                  </a:txBody>
                  <a:tcPr marL="7595" marR="7595" marT="7594" marB="0" anchor="ctr"/>
                </a:tc>
              </a:tr>
              <a:tr h="601980">
                <a:tc>
                  <a:txBody>
                    <a:bodyPr/>
                    <a:p>
                      <a:pPr algn="ctr" fontAlgn="ctr"/>
                      <a:r>
                        <a:rPr lang="en-US" altLang="zh-CN" sz="1400" b="0" i="0" u="none" strike="noStrike" dirty="0">
                          <a:effectLst/>
                          <a:latin typeface="宋体" panose="02010600030101010101" pitchFamily="2" charset="-122"/>
                          <a:ea typeface="宋体" panose="02010600030101010101" pitchFamily="2" charset="-122"/>
                          <a:cs typeface="宋体" panose="02010600030101010101" pitchFamily="2" charset="-122"/>
                        </a:rPr>
                        <a:t>07</a:t>
                      </a:r>
                      <a:r>
                        <a:rPr lang="zh-CN" altLang="en-US" sz="1400" b="0" i="0" u="none" strike="noStrike" dirty="0">
                          <a:effectLst/>
                          <a:latin typeface="宋体" panose="02010600030101010101" pitchFamily="2" charset="-122"/>
                          <a:ea typeface="宋体" panose="02010600030101010101" pitchFamily="2" charset="-122"/>
                          <a:cs typeface="宋体" panose="02010600030101010101" pitchFamily="2" charset="-122"/>
                        </a:rPr>
                        <a:t>月</a:t>
                      </a:r>
                      <a:r>
                        <a:rPr lang="en-US" altLang="zh-CN" sz="1400" b="0" i="0" u="none" strike="noStrike" dirty="0">
                          <a:effectLst/>
                          <a:latin typeface="宋体" panose="02010600030101010101" pitchFamily="2" charset="-122"/>
                          <a:ea typeface="宋体" panose="02010600030101010101" pitchFamily="2" charset="-122"/>
                          <a:cs typeface="宋体" panose="02010600030101010101" pitchFamily="2" charset="-122"/>
                        </a:rPr>
                        <a:t>9</a:t>
                      </a:r>
                      <a:r>
                        <a:rPr lang="zh-CN" altLang="en-US" sz="1400" b="0" i="0" u="none" strike="noStrike" dirty="0">
                          <a:effectLst/>
                          <a:latin typeface="宋体" panose="02010600030101010101" pitchFamily="2" charset="-122"/>
                          <a:ea typeface="宋体" panose="02010600030101010101" pitchFamily="2" charset="-122"/>
                          <a:cs typeface="宋体" panose="02010600030101010101" pitchFamily="2" charset="-122"/>
                        </a:rPr>
                        <a:t>日</a:t>
                      </a:r>
                      <a:r>
                        <a:rPr lang="en-US" altLang="zh-CN" sz="1400" b="0" i="0" u="none" strike="noStrike" dirty="0">
                          <a:effectLst/>
                          <a:latin typeface="宋体" panose="02010600030101010101" pitchFamily="2" charset="-122"/>
                          <a:ea typeface="宋体" panose="02010600030101010101" pitchFamily="2" charset="-122"/>
                          <a:cs typeface="宋体" panose="02010600030101010101" pitchFamily="2" charset="-122"/>
                        </a:rPr>
                        <a:t>-07</a:t>
                      </a:r>
                      <a:r>
                        <a:rPr lang="zh-CN" altLang="en-US" sz="1400" b="0" i="0" u="none" strike="noStrike" dirty="0">
                          <a:effectLst/>
                          <a:latin typeface="宋体" panose="02010600030101010101" pitchFamily="2" charset="-122"/>
                          <a:ea typeface="宋体" panose="02010600030101010101" pitchFamily="2" charset="-122"/>
                          <a:cs typeface="宋体" panose="02010600030101010101" pitchFamily="2" charset="-122"/>
                        </a:rPr>
                        <a:t>月</a:t>
                      </a:r>
                      <a:r>
                        <a:rPr lang="en-US" altLang="zh-CN" sz="1400" b="0" i="0" u="none" strike="noStrike" dirty="0">
                          <a:effectLst/>
                          <a:latin typeface="宋体" panose="02010600030101010101" pitchFamily="2" charset="-122"/>
                          <a:ea typeface="宋体" panose="02010600030101010101" pitchFamily="2" charset="-122"/>
                          <a:cs typeface="宋体" panose="02010600030101010101" pitchFamily="2" charset="-122"/>
                        </a:rPr>
                        <a:t>29</a:t>
                      </a:r>
                      <a:r>
                        <a:rPr lang="zh-CN" altLang="en-US" sz="1400" b="0" i="0" u="none" strike="noStrike" dirty="0">
                          <a:effectLst/>
                          <a:latin typeface="宋体" panose="02010600030101010101" pitchFamily="2" charset="-122"/>
                          <a:ea typeface="宋体" panose="02010600030101010101" pitchFamily="2" charset="-122"/>
                          <a:cs typeface="宋体" panose="02010600030101010101" pitchFamily="2" charset="-122"/>
                        </a:rPr>
                        <a:t>日</a:t>
                      </a:r>
                      <a:endParaRPr lang="zh-CN" altLang="en-US" sz="1400" b="0" i="0" u="none" strike="noStrike" dirty="0">
                        <a:effectLst/>
                        <a:latin typeface="宋体" panose="02010600030101010101" pitchFamily="2" charset="-122"/>
                        <a:ea typeface="宋体" panose="02010600030101010101" pitchFamily="2" charset="-122"/>
                        <a:cs typeface="宋体" panose="02010600030101010101" pitchFamily="2" charset="-122"/>
                      </a:endParaRPr>
                    </a:p>
                  </a:txBody>
                  <a:tcPr marL="7595" marR="7595" marT="7594" marB="0" anchor="ctr"/>
                </a:tc>
                <a:tc>
                  <a:txBody>
                    <a:bodyPr/>
                    <a:p>
                      <a:pPr marL="342900" indent="-342900">
                        <a:buClrTx/>
                        <a:buFont typeface="+mj-ea"/>
                        <a:buAutoNum type="circleNumDbPlain"/>
                      </a:pPr>
                      <a:r>
                        <a:rPr lang="en-US" altLang="zh-CN" sz="14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熟悉公司的企业文化与相关制度</a:t>
                      </a:r>
                      <a:endParaRPr lang="zh-CN" altLang="en-US" sz="1400">
                        <a:latin typeface="宋体" panose="02010600030101010101" pitchFamily="2" charset="-122"/>
                        <a:ea typeface="宋体" panose="02010600030101010101" pitchFamily="2" charset="-122"/>
                        <a:cs typeface="宋体" panose="02010600030101010101" pitchFamily="2" charset="-122"/>
                      </a:endParaRPr>
                    </a:p>
                    <a:p>
                      <a:pPr marL="342900" indent="-342900">
                        <a:buClrTx/>
                        <a:buFont typeface="+mj-ea"/>
                        <a:buAutoNum type="circleNumDbPlain"/>
                      </a:pPr>
                      <a:r>
                        <a:rPr lang="en-US" altLang="zh-CN" sz="14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参加雏鹰计划与总部培训，并通过安排的相关考试</a:t>
                      </a:r>
                      <a:endParaRPr lang="zh-CN" altLang="en-US" sz="1400" b="0" i="0" u="none" strike="noStrike" dirty="0">
                        <a:latin typeface="宋体" panose="02010600030101010101" pitchFamily="2" charset="-122"/>
                        <a:ea typeface="宋体" panose="02010600030101010101" pitchFamily="2" charset="-122"/>
                        <a:cs typeface="宋体" panose="02010600030101010101" pitchFamily="2" charset="-122"/>
                      </a:endParaRPr>
                    </a:p>
                  </a:txBody>
                  <a:tcPr marL="7595" marR="7595" marT="7594" marB="0" anchor="ctr"/>
                </a:tc>
                <a:tc>
                  <a:txBody>
                    <a:bodyPr/>
                    <a:p>
                      <a:pPr indent="0" algn="ctr" fontAlgn="ctr">
                        <a:buClrTx/>
                        <a:buFont typeface="Wingdings" panose="05000000000000000000" charset="0"/>
                        <a:buNone/>
                      </a:pPr>
                      <a:r>
                        <a:rPr lang="zh-CN" altLang="en-US" sz="1400" b="0" i="0" u="none" strike="noStrike" dirty="0">
                          <a:latin typeface="宋体" panose="02010600030101010101" pitchFamily="2" charset="-122"/>
                          <a:ea typeface="宋体" panose="02010600030101010101" pitchFamily="2" charset="-122"/>
                        </a:rPr>
                        <a:t>已完成</a:t>
                      </a:r>
                      <a:endParaRPr lang="zh-CN" altLang="en-US" sz="1400" b="0" i="0" u="none" strike="noStrike" dirty="0">
                        <a:latin typeface="宋体" panose="02010600030101010101" pitchFamily="2" charset="-122"/>
                        <a:ea typeface="宋体" panose="02010600030101010101" pitchFamily="2" charset="-122"/>
                      </a:endParaRPr>
                    </a:p>
                  </a:txBody>
                  <a:tcPr marL="7595" marR="7595" marT="7594" marB="0" anchor="ctr"/>
                </a:tc>
              </a:tr>
              <a:tr h="1076325">
                <a:tc>
                  <a:txBody>
                    <a:bodyPr/>
                    <a:p>
                      <a:pPr indent="0" algn="ctr" fontAlgn="ctr">
                        <a:buFont typeface="+mj-ea"/>
                        <a:buNone/>
                      </a:pPr>
                      <a:r>
                        <a:rPr lang="en-US" altLang="zh-CN" sz="1400" dirty="0">
                          <a:effectLst/>
                          <a:latin typeface="宋体" panose="02010600030101010101" pitchFamily="2" charset="-122"/>
                          <a:ea typeface="宋体" panose="02010600030101010101" pitchFamily="2" charset="-122"/>
                          <a:cs typeface="宋体" panose="02010600030101010101" pitchFamily="2" charset="-122"/>
                          <a:sym typeface="+mn-ea"/>
                        </a:rPr>
                        <a:t>07</a:t>
                      </a:r>
                      <a:r>
                        <a:rPr lang="zh-CN" altLang="en-US" sz="1400" dirty="0">
                          <a:effectLst/>
                          <a:latin typeface="宋体" panose="02010600030101010101" pitchFamily="2" charset="-122"/>
                          <a:ea typeface="宋体" panose="02010600030101010101" pitchFamily="2" charset="-122"/>
                          <a:cs typeface="宋体" panose="02010600030101010101" pitchFamily="2" charset="-122"/>
                          <a:sym typeface="+mn-ea"/>
                        </a:rPr>
                        <a:t>月</a:t>
                      </a:r>
                      <a:r>
                        <a:rPr lang="en-US" altLang="zh-CN" sz="1400" dirty="0">
                          <a:effectLst/>
                          <a:latin typeface="宋体" panose="02010600030101010101" pitchFamily="2" charset="-122"/>
                          <a:ea typeface="宋体" panose="02010600030101010101" pitchFamily="2" charset="-122"/>
                          <a:cs typeface="宋体" panose="02010600030101010101" pitchFamily="2" charset="-122"/>
                          <a:sym typeface="+mn-ea"/>
                        </a:rPr>
                        <a:t>30</a:t>
                      </a:r>
                      <a:r>
                        <a:rPr lang="zh-CN" altLang="en-US" sz="1400" dirty="0">
                          <a:effectLst/>
                          <a:latin typeface="宋体" panose="02010600030101010101" pitchFamily="2" charset="-122"/>
                          <a:ea typeface="宋体" panose="02010600030101010101" pitchFamily="2" charset="-122"/>
                          <a:cs typeface="宋体" panose="02010600030101010101" pitchFamily="2" charset="-122"/>
                          <a:sym typeface="+mn-ea"/>
                        </a:rPr>
                        <a:t>日</a:t>
                      </a:r>
                      <a:r>
                        <a:rPr lang="en-US" altLang="zh-CN" sz="1400" dirty="0">
                          <a:effectLst/>
                          <a:latin typeface="宋体" panose="02010600030101010101" pitchFamily="2" charset="-122"/>
                          <a:ea typeface="宋体" panose="02010600030101010101" pitchFamily="2" charset="-122"/>
                          <a:cs typeface="宋体" panose="02010600030101010101" pitchFamily="2" charset="-122"/>
                          <a:sym typeface="+mn-ea"/>
                        </a:rPr>
                        <a:t>-08</a:t>
                      </a:r>
                      <a:r>
                        <a:rPr lang="zh-CN" altLang="en-US" sz="1400" dirty="0">
                          <a:effectLst/>
                          <a:latin typeface="宋体" panose="02010600030101010101" pitchFamily="2" charset="-122"/>
                          <a:ea typeface="宋体" panose="02010600030101010101" pitchFamily="2" charset="-122"/>
                          <a:cs typeface="宋体" panose="02010600030101010101" pitchFamily="2" charset="-122"/>
                          <a:sym typeface="+mn-ea"/>
                        </a:rPr>
                        <a:t>月</a:t>
                      </a:r>
                      <a:r>
                        <a:rPr lang="en-US" altLang="zh-CN" sz="1400" dirty="0">
                          <a:effectLst/>
                          <a:latin typeface="宋体" panose="02010600030101010101" pitchFamily="2" charset="-122"/>
                          <a:ea typeface="宋体" panose="02010600030101010101" pitchFamily="2" charset="-122"/>
                          <a:cs typeface="宋体" panose="02010600030101010101" pitchFamily="2" charset="-122"/>
                          <a:sym typeface="+mn-ea"/>
                        </a:rPr>
                        <a:t>20</a:t>
                      </a:r>
                      <a:r>
                        <a:rPr lang="zh-CN" altLang="en-US" sz="1400" dirty="0">
                          <a:effectLst/>
                          <a:latin typeface="宋体" panose="02010600030101010101" pitchFamily="2" charset="-122"/>
                          <a:ea typeface="宋体" panose="02010600030101010101" pitchFamily="2" charset="-122"/>
                          <a:cs typeface="宋体" panose="02010600030101010101" pitchFamily="2" charset="-122"/>
                          <a:sym typeface="+mn-ea"/>
                        </a:rPr>
                        <a:t>日</a:t>
                      </a:r>
                      <a:endParaRPr lang="zh-CN" altLang="en-US" sz="1400" b="0" i="0" u="none" strike="noStrike" dirty="0">
                        <a:effectLst/>
                        <a:latin typeface="宋体" panose="02010600030101010101" pitchFamily="2" charset="-122"/>
                        <a:ea typeface="宋体" panose="02010600030101010101" pitchFamily="2" charset="-122"/>
                        <a:cs typeface="宋体" panose="02010600030101010101" pitchFamily="2" charset="-122"/>
                        <a:sym typeface="+mn-ea"/>
                      </a:endParaRPr>
                    </a:p>
                    <a:p>
                      <a:pPr indent="0" algn="ctr" fontAlgn="ctr">
                        <a:buFont typeface="+mj-ea"/>
                        <a:buNone/>
                      </a:pPr>
                      <a:endParaRPr lang="zh-CN" altLang="en-US" sz="1400" b="0" i="0" u="none" strike="noStrike" dirty="0">
                        <a:effectLst/>
                        <a:latin typeface="宋体" panose="02010600030101010101" pitchFamily="2" charset="-122"/>
                        <a:ea typeface="宋体" panose="02010600030101010101" pitchFamily="2" charset="-122"/>
                        <a:cs typeface="宋体" panose="02010600030101010101" pitchFamily="2" charset="-122"/>
                      </a:endParaRPr>
                    </a:p>
                  </a:txBody>
                  <a:tcPr marL="7595" marR="7595" marT="7594" marB="0" anchor="ctr"/>
                </a:tc>
                <a:tc>
                  <a:txBody>
                    <a:bodyPr/>
                    <a:p>
                      <a:pPr marL="342900" indent="-342900" algn="l" fontAlgn="ctr">
                        <a:buClrTx/>
                        <a:buFont typeface="+mj-ea"/>
                        <a:buAutoNum type="circleNumDbPlain"/>
                      </a:pPr>
                      <a:r>
                        <a:rPr lang="zh-CN" altLang="en-US" sz="1400" dirty="0" smtClean="0">
                          <a:latin typeface="宋体" panose="02010600030101010101" pitchFamily="2" charset="-122"/>
                          <a:ea typeface="宋体" panose="02010600030101010101" pitchFamily="2" charset="-122"/>
                          <a:cs typeface="宋体" panose="02010600030101010101" pitchFamily="2" charset="-122"/>
                          <a:sym typeface="+mn-ea"/>
                        </a:rPr>
                        <a:t>安装开发工具，包括安装</a:t>
                      </a:r>
                      <a:r>
                        <a:rPr lang="en-US" altLang="zh-CN" sz="1400" dirty="0" smtClean="0">
                          <a:latin typeface="宋体" panose="02010600030101010101" pitchFamily="2" charset="-122"/>
                          <a:ea typeface="宋体" panose="02010600030101010101" pitchFamily="2" charset="-122"/>
                          <a:cs typeface="宋体" panose="02010600030101010101" pitchFamily="2" charset="-122"/>
                          <a:sym typeface="+mn-ea"/>
                        </a:rPr>
                        <a:t>SQLSERVER2008</a:t>
                      </a:r>
                      <a:r>
                        <a:rPr lang="zh-CN" altLang="en-US" sz="1400" dirty="0"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1400" dirty="0" smtClean="0">
                          <a:latin typeface="宋体" panose="02010600030101010101" pitchFamily="2" charset="-122"/>
                          <a:ea typeface="宋体" panose="02010600030101010101" pitchFamily="2" charset="-122"/>
                          <a:cs typeface="宋体" panose="02010600030101010101" pitchFamily="2" charset="-122"/>
                          <a:sym typeface="+mn-ea"/>
                        </a:rPr>
                        <a:t>VS2008</a:t>
                      </a:r>
                      <a:r>
                        <a:rPr lang="zh-CN" altLang="en-US" sz="1400" dirty="0"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1400" dirty="0" smtClean="0">
                          <a:latin typeface="宋体" panose="02010600030101010101" pitchFamily="2" charset="-122"/>
                          <a:ea typeface="宋体" panose="02010600030101010101" pitchFamily="2" charset="-122"/>
                          <a:cs typeface="宋体" panose="02010600030101010101" pitchFamily="2" charset="-122"/>
                          <a:sym typeface="+mn-ea"/>
                        </a:rPr>
                        <a:t>VS2010</a:t>
                      </a:r>
                      <a:r>
                        <a:rPr lang="zh-CN" altLang="en-US" sz="1400" dirty="0"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1400" dirty="0" smtClean="0">
                          <a:latin typeface="宋体" panose="02010600030101010101" pitchFamily="2" charset="-122"/>
                          <a:ea typeface="宋体" panose="02010600030101010101" pitchFamily="2" charset="-122"/>
                          <a:cs typeface="宋体" panose="02010600030101010101" pitchFamily="2" charset="-122"/>
                          <a:sym typeface="+mn-ea"/>
                        </a:rPr>
                        <a:t>UE</a:t>
                      </a:r>
                      <a:r>
                        <a:rPr lang="zh-CN" altLang="en-US" sz="1400" dirty="0"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1400" dirty="0" smtClean="0">
                          <a:latin typeface="宋体" panose="02010600030101010101" pitchFamily="2" charset="-122"/>
                          <a:ea typeface="宋体" panose="02010600030101010101" pitchFamily="2" charset="-122"/>
                          <a:cs typeface="宋体" panose="02010600030101010101" pitchFamily="2" charset="-122"/>
                          <a:sym typeface="+mn-ea"/>
                        </a:rPr>
                        <a:t>power designer12</a:t>
                      </a:r>
                      <a:r>
                        <a:rPr lang="zh-CN" altLang="en-US" sz="1400" dirty="0"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1400" dirty="0" smtClean="0">
                          <a:latin typeface="宋体" panose="02010600030101010101" pitchFamily="2" charset="-122"/>
                          <a:ea typeface="宋体" panose="02010600030101010101" pitchFamily="2" charset="-122"/>
                          <a:cs typeface="宋体" panose="02010600030101010101" pitchFamily="2" charset="-122"/>
                          <a:sym typeface="+mn-ea"/>
                        </a:rPr>
                        <a:t>QC</a:t>
                      </a:r>
                      <a:endParaRPr lang="en-US" altLang="zh-CN" sz="1400" b="0" i="0" u="none" strike="noStrike" dirty="0" smtClean="0">
                        <a:latin typeface="宋体" panose="02010600030101010101" pitchFamily="2" charset="-122"/>
                        <a:ea typeface="宋体" panose="02010600030101010101" pitchFamily="2" charset="-122"/>
                        <a:cs typeface="宋体" panose="02010600030101010101" pitchFamily="2" charset="-122"/>
                        <a:sym typeface="+mn-ea"/>
                      </a:endParaRPr>
                    </a:p>
                    <a:p>
                      <a:pPr marL="342900" indent="-342900" algn="l" fontAlgn="ctr">
                        <a:buClrTx/>
                        <a:buFont typeface="+mj-ea"/>
                        <a:buAutoNum type="circleNumDbPlain"/>
                      </a:pPr>
                      <a:r>
                        <a:rPr lang="zh-CN" altLang="en-US" sz="1400" dirty="0" smtClean="0">
                          <a:latin typeface="宋体" panose="02010600030101010101" pitchFamily="2" charset="-122"/>
                          <a:ea typeface="宋体" panose="02010600030101010101" pitchFamily="2" charset="-122"/>
                          <a:cs typeface="宋体" panose="02010600030101010101" pitchFamily="2" charset="-122"/>
                          <a:sym typeface="+mn-ea"/>
                        </a:rPr>
                        <a:t>环境搭建，包括</a:t>
                      </a:r>
                      <a:r>
                        <a:rPr lang="en-US" altLang="zh-CN" sz="1400" dirty="0" smtClean="0">
                          <a:latin typeface="宋体" panose="02010600030101010101" pitchFamily="2" charset="-122"/>
                          <a:ea typeface="宋体" panose="02010600030101010101" pitchFamily="2" charset="-122"/>
                          <a:cs typeface="宋体" panose="02010600030101010101" pitchFamily="2" charset="-122"/>
                          <a:sym typeface="+mn-ea"/>
                        </a:rPr>
                        <a:t>KCXP</a:t>
                      </a:r>
                      <a:r>
                        <a:rPr lang="zh-CN" altLang="en-US" sz="1400" dirty="0"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1400" dirty="0" smtClean="0">
                          <a:latin typeface="宋体" panose="02010600030101010101" pitchFamily="2" charset="-122"/>
                          <a:ea typeface="宋体" panose="02010600030101010101" pitchFamily="2" charset="-122"/>
                          <a:cs typeface="宋体" panose="02010600030101010101" pitchFamily="2" charset="-122"/>
                          <a:sym typeface="+mn-ea"/>
                        </a:rPr>
                        <a:t>KCBP</a:t>
                      </a:r>
                      <a:r>
                        <a:rPr lang="zh-CN" altLang="en-US" sz="1400" dirty="0" smtClean="0">
                          <a:latin typeface="宋体" panose="02010600030101010101" pitchFamily="2" charset="-122"/>
                          <a:ea typeface="宋体" panose="02010600030101010101" pitchFamily="2" charset="-122"/>
                          <a:cs typeface="宋体" panose="02010600030101010101" pitchFamily="2" charset="-122"/>
                          <a:sym typeface="+mn-ea"/>
                        </a:rPr>
                        <a:t>、资金管理数据库、</a:t>
                      </a:r>
                      <a:r>
                        <a:rPr lang="en-US" altLang="zh-CN" sz="1400" dirty="0" smtClean="0">
                          <a:latin typeface="宋体" panose="02010600030101010101" pitchFamily="2" charset="-122"/>
                          <a:ea typeface="宋体" panose="02010600030101010101" pitchFamily="2" charset="-122"/>
                          <a:cs typeface="宋体" panose="02010600030101010101" pitchFamily="2" charset="-122"/>
                          <a:sym typeface="+mn-ea"/>
                        </a:rPr>
                        <a:t>tomcat</a:t>
                      </a:r>
                      <a:r>
                        <a:rPr lang="zh-CN" altLang="en-US" sz="1400" dirty="0" smtClean="0">
                          <a:latin typeface="宋体" panose="02010600030101010101" pitchFamily="2" charset="-122"/>
                          <a:ea typeface="宋体" panose="02010600030101010101" pitchFamily="2" charset="-122"/>
                          <a:cs typeface="宋体" panose="02010600030101010101" pitchFamily="2" charset="-122"/>
                          <a:sym typeface="+mn-ea"/>
                        </a:rPr>
                        <a:t>部署、</a:t>
                      </a:r>
                      <a:r>
                        <a:rPr lang="en-US" altLang="zh-CN" sz="1400" dirty="0" smtClean="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1400" dirty="0" smtClean="0">
                          <a:latin typeface="宋体" panose="02010600030101010101" pitchFamily="2" charset="-122"/>
                          <a:ea typeface="宋体" panose="02010600030101010101" pitchFamily="2" charset="-122"/>
                          <a:cs typeface="宋体" panose="02010600030101010101" pitchFamily="2" charset="-122"/>
                          <a:sym typeface="+mn-ea"/>
                        </a:rPr>
                        <a:t>。资金系统菜单使用；</a:t>
                      </a:r>
                      <a:endParaRPr lang="zh-CN" altLang="en-US" sz="1400" dirty="0" smtClean="0">
                        <a:latin typeface="宋体" panose="02010600030101010101" pitchFamily="2" charset="-122"/>
                        <a:ea typeface="宋体" panose="02010600030101010101" pitchFamily="2" charset="-122"/>
                        <a:cs typeface="宋体" panose="02010600030101010101" pitchFamily="2" charset="-122"/>
                        <a:sym typeface="+mn-ea"/>
                      </a:endParaRPr>
                    </a:p>
                    <a:p>
                      <a:pPr marL="342900" indent="-342900" algn="l">
                        <a:buClrTx/>
                        <a:buFont typeface="+mj-ea"/>
                        <a:buAutoNum type="circleNumDbPlain"/>
                      </a:pPr>
                      <a:r>
                        <a:rPr sz="1400">
                          <a:latin typeface="宋体" panose="02010600030101010101" pitchFamily="2" charset="-122"/>
                          <a:ea typeface="宋体" panose="02010600030101010101" pitchFamily="2" charset="-122"/>
                          <a:cs typeface="宋体" panose="02010600030101010101" pitchFamily="2" charset="-122"/>
                          <a:sym typeface="+mn-ea"/>
                        </a:rPr>
                        <a:t>学习客户开户、客户销户、资金开户、币种分户开户、币种分户销户、客户资料变更主辅账户变更业务</a:t>
                      </a:r>
                      <a:endParaRPr sz="1400">
                        <a:latin typeface="宋体" panose="02010600030101010101" pitchFamily="2" charset="-122"/>
                        <a:ea typeface="宋体" panose="02010600030101010101" pitchFamily="2" charset="-122"/>
                        <a:cs typeface="宋体" panose="02010600030101010101" pitchFamily="2" charset="-122"/>
                        <a:sym typeface="+mn-ea"/>
                      </a:endParaRPr>
                    </a:p>
                    <a:p>
                      <a:pPr marL="342900" indent="-342900" algn="l">
                        <a:buClrTx/>
                        <a:buFont typeface="+mj-ea"/>
                        <a:buAutoNum type="circleNumDbPlain"/>
                      </a:pPr>
                      <a:r>
                        <a:rPr sz="1400">
                          <a:latin typeface="宋体" panose="02010600030101010101" pitchFamily="2" charset="-122"/>
                          <a:ea typeface="宋体" panose="02010600030101010101" pitchFamily="2" charset="-122"/>
                          <a:cs typeface="宋体" panose="02010600030101010101" pitchFamily="2" charset="-122"/>
                          <a:sym typeface="+mn-ea"/>
                        </a:rPr>
                        <a:t>学习银证账户类业务</a:t>
                      </a:r>
                      <a:endParaRPr lang="zh-CN" altLang="en-US" sz="1400" b="0" i="0" u="none" strike="noStrike" dirty="0">
                        <a:effectLst/>
                        <a:latin typeface="宋体" panose="02010600030101010101" pitchFamily="2" charset="-122"/>
                        <a:ea typeface="宋体" panose="02010600030101010101" pitchFamily="2" charset="-122"/>
                        <a:cs typeface="宋体" panose="02010600030101010101" pitchFamily="2" charset="-122"/>
                      </a:endParaRPr>
                    </a:p>
                  </a:txBody>
                  <a:tcPr marL="9525" marR="9525" marT="9525" marB="0" anchor="ctr"/>
                </a:tc>
                <a:tc>
                  <a:txBody>
                    <a:bodyPr/>
                    <a:p>
                      <a:pPr indent="0" algn="ctr" fontAlgn="ctr">
                        <a:buClrTx/>
                        <a:buFont typeface="Wingdings" panose="05000000000000000000" charset="0"/>
                        <a:buNone/>
                      </a:pPr>
                      <a:r>
                        <a:rPr lang="zh-CN" altLang="en-US" sz="1400" dirty="0">
                          <a:latin typeface="宋体" panose="02010600030101010101" pitchFamily="2" charset="-122"/>
                          <a:ea typeface="宋体" panose="02010600030101010101" pitchFamily="2" charset="-122"/>
                          <a:sym typeface="+mn-ea"/>
                        </a:rPr>
                        <a:t>已完成</a:t>
                      </a:r>
                      <a:endParaRPr lang="zh-CN" altLang="en-US" sz="1400" b="0" i="0" u="none" strike="noStrike" dirty="0">
                        <a:latin typeface="宋体" panose="02010600030101010101" pitchFamily="2" charset="-122"/>
                        <a:ea typeface="宋体" panose="02010600030101010101" pitchFamily="2" charset="-122"/>
                        <a:sym typeface="+mn-ea"/>
                      </a:endParaRPr>
                    </a:p>
                  </a:txBody>
                  <a:tcPr marL="7595" marR="7595" marT="7594" marB="0" anchor="ctr"/>
                </a:tc>
              </a:tr>
              <a:tr h="724535">
                <a:tc>
                  <a:txBody>
                    <a:bodyPr/>
                    <a:p>
                      <a:pPr algn="ctr" fontAlgn="ctr"/>
                      <a:r>
                        <a:rPr lang="en-US" altLang="zh-CN" sz="1400" dirty="0">
                          <a:effectLst/>
                          <a:latin typeface="宋体" panose="02010600030101010101" pitchFamily="2" charset="-122"/>
                          <a:ea typeface="宋体" panose="02010600030101010101" pitchFamily="2" charset="-122"/>
                          <a:cs typeface="宋体" panose="02010600030101010101" pitchFamily="2" charset="-122"/>
                          <a:sym typeface="+mn-ea"/>
                        </a:rPr>
                        <a:t>08</a:t>
                      </a:r>
                      <a:r>
                        <a:rPr lang="zh-CN" altLang="en-US" sz="1400" dirty="0">
                          <a:effectLst/>
                          <a:latin typeface="宋体" panose="02010600030101010101" pitchFamily="2" charset="-122"/>
                          <a:ea typeface="宋体" panose="02010600030101010101" pitchFamily="2" charset="-122"/>
                          <a:cs typeface="宋体" panose="02010600030101010101" pitchFamily="2" charset="-122"/>
                          <a:sym typeface="+mn-ea"/>
                        </a:rPr>
                        <a:t>月</a:t>
                      </a:r>
                      <a:r>
                        <a:rPr lang="en-US" altLang="zh-CN" sz="1400" dirty="0">
                          <a:effectLst/>
                          <a:latin typeface="宋体" panose="02010600030101010101" pitchFamily="2" charset="-122"/>
                          <a:ea typeface="宋体" panose="02010600030101010101" pitchFamily="2" charset="-122"/>
                          <a:cs typeface="宋体" panose="02010600030101010101" pitchFamily="2" charset="-122"/>
                          <a:sym typeface="+mn-ea"/>
                        </a:rPr>
                        <a:t>21</a:t>
                      </a:r>
                      <a:r>
                        <a:rPr lang="zh-CN" altLang="en-US" sz="1400" dirty="0">
                          <a:effectLst/>
                          <a:latin typeface="宋体" panose="02010600030101010101" pitchFamily="2" charset="-122"/>
                          <a:ea typeface="宋体" panose="02010600030101010101" pitchFamily="2" charset="-122"/>
                          <a:cs typeface="宋体" panose="02010600030101010101" pitchFamily="2" charset="-122"/>
                          <a:sym typeface="+mn-ea"/>
                        </a:rPr>
                        <a:t>日</a:t>
                      </a:r>
                      <a:r>
                        <a:rPr lang="en-US" altLang="zh-CN" sz="1400" dirty="0">
                          <a:effectLst/>
                          <a:latin typeface="宋体" panose="02010600030101010101" pitchFamily="2" charset="-122"/>
                          <a:ea typeface="宋体" panose="02010600030101010101" pitchFamily="2" charset="-122"/>
                          <a:cs typeface="宋体" panose="02010600030101010101" pitchFamily="2" charset="-122"/>
                          <a:sym typeface="+mn-ea"/>
                        </a:rPr>
                        <a:t>-09</a:t>
                      </a:r>
                      <a:r>
                        <a:rPr lang="zh-CN" altLang="en-US" sz="1400" dirty="0">
                          <a:effectLst/>
                          <a:latin typeface="宋体" panose="02010600030101010101" pitchFamily="2" charset="-122"/>
                          <a:ea typeface="宋体" panose="02010600030101010101" pitchFamily="2" charset="-122"/>
                          <a:cs typeface="宋体" panose="02010600030101010101" pitchFamily="2" charset="-122"/>
                          <a:sym typeface="+mn-ea"/>
                        </a:rPr>
                        <a:t>月</a:t>
                      </a:r>
                      <a:r>
                        <a:rPr lang="en-US" altLang="zh-CN" sz="1400" dirty="0">
                          <a:effectLst/>
                          <a:latin typeface="宋体" panose="02010600030101010101" pitchFamily="2" charset="-122"/>
                          <a:ea typeface="宋体" panose="02010600030101010101" pitchFamily="2" charset="-122"/>
                          <a:cs typeface="宋体" panose="02010600030101010101" pitchFamily="2" charset="-122"/>
                          <a:sym typeface="+mn-ea"/>
                        </a:rPr>
                        <a:t>15</a:t>
                      </a:r>
                      <a:r>
                        <a:rPr lang="zh-CN" altLang="en-US" sz="1400" dirty="0">
                          <a:effectLst/>
                          <a:latin typeface="宋体" panose="02010600030101010101" pitchFamily="2" charset="-122"/>
                          <a:ea typeface="宋体" panose="02010600030101010101" pitchFamily="2" charset="-122"/>
                          <a:cs typeface="宋体" panose="02010600030101010101" pitchFamily="2" charset="-122"/>
                          <a:sym typeface="+mn-ea"/>
                        </a:rPr>
                        <a:t>日</a:t>
                      </a:r>
                      <a:endParaRPr lang="zh-CN" altLang="en-US" sz="1400" b="0" i="0" u="none" strike="noStrike" dirty="0">
                        <a:effectLst/>
                        <a:latin typeface="宋体" panose="02010600030101010101" pitchFamily="2" charset="-122"/>
                        <a:ea typeface="宋体" panose="02010600030101010101" pitchFamily="2" charset="-122"/>
                        <a:cs typeface="宋体" panose="02010600030101010101" pitchFamily="2" charset="-122"/>
                        <a:sym typeface="+mn-ea"/>
                      </a:endParaRPr>
                    </a:p>
                    <a:p>
                      <a:pPr algn="ctr" fontAlgn="ctr"/>
                      <a:endParaRPr lang="en-US" altLang="zh-CN" sz="1400" b="0" i="0" u="none" strike="noStrike" dirty="0">
                        <a:latin typeface="宋体" panose="02010600030101010101" pitchFamily="2" charset="-122"/>
                        <a:ea typeface="宋体" panose="02010600030101010101" pitchFamily="2" charset="-122"/>
                        <a:cs typeface="宋体" panose="02010600030101010101" pitchFamily="2" charset="-122"/>
                      </a:endParaRPr>
                    </a:p>
                  </a:txBody>
                  <a:tcPr marL="7595" marR="7595" marT="7594" marB="0" anchor="ctr"/>
                </a:tc>
                <a:tc>
                  <a:txBody>
                    <a:bodyPr/>
                    <a:p>
                      <a:pPr marL="342900" indent="-342900" algn="l">
                        <a:buFont typeface="+mj-ea"/>
                        <a:buAutoNum type="circleNumDbPlain"/>
                      </a:pPr>
                      <a:r>
                        <a:rPr sz="1400">
                          <a:latin typeface="宋体" panose="02010600030101010101" pitchFamily="2" charset="-122"/>
                          <a:ea typeface="宋体" panose="02010600030101010101" pitchFamily="2" charset="-122"/>
                          <a:cs typeface="宋体" panose="02010600030101010101" pitchFamily="2" charset="-122"/>
                          <a:sym typeface="+mn-ea"/>
                        </a:rPr>
                        <a:t>理解</a:t>
                      </a:r>
                      <a:r>
                        <a:rPr lang="zh-CN" sz="1400">
                          <a:latin typeface="宋体" panose="02010600030101010101" pitchFamily="2" charset="-122"/>
                          <a:ea typeface="宋体" panose="02010600030101010101" pitchFamily="2" charset="-122"/>
                          <a:cs typeface="宋体" panose="02010600030101010101" pitchFamily="2" charset="-122"/>
                          <a:sym typeface="+mn-ea"/>
                        </a:rPr>
                        <a:t>银证</a:t>
                      </a:r>
                      <a:r>
                        <a:rPr sz="1400">
                          <a:latin typeface="宋体" panose="02010600030101010101" pitchFamily="2" charset="-122"/>
                          <a:ea typeface="宋体" panose="02010600030101010101" pitchFamily="2" charset="-122"/>
                          <a:cs typeface="宋体" panose="02010600030101010101" pitchFamily="2" charset="-122"/>
                          <a:sym typeface="+mn-ea"/>
                        </a:rPr>
                        <a:t>转账涉及表、字段含义，掌握银证转账处理逻辑，检查逻辑，掌握银证转账过程资金变化</a:t>
                      </a:r>
                      <a:r>
                        <a:rPr lang="zh-CN" sz="1400">
                          <a:latin typeface="宋体" panose="02010600030101010101" pitchFamily="2" charset="-122"/>
                          <a:ea typeface="宋体" panose="02010600030101010101" pitchFamily="2" charset="-122"/>
                          <a:cs typeface="宋体" panose="02010600030101010101" pitchFamily="2" charset="-122"/>
                          <a:sym typeface="+mn-ea"/>
                        </a:rPr>
                        <a:t>，</a:t>
                      </a:r>
                      <a:r>
                        <a:rPr sz="1400">
                          <a:latin typeface="宋体" panose="02010600030101010101" pitchFamily="2" charset="-122"/>
                          <a:ea typeface="宋体" panose="02010600030101010101" pitchFamily="2" charset="-122"/>
                          <a:cs typeface="宋体" panose="02010600030101010101" pitchFamily="2" charset="-122"/>
                          <a:sym typeface="+mn-ea"/>
                        </a:rPr>
                        <a:t>学会跟踪分析问题。</a:t>
                      </a:r>
                      <a:endParaRPr sz="1400">
                        <a:latin typeface="宋体" panose="02010600030101010101" pitchFamily="2" charset="-122"/>
                        <a:ea typeface="宋体" panose="02010600030101010101" pitchFamily="2" charset="-122"/>
                        <a:cs typeface="宋体" panose="02010600030101010101" pitchFamily="2" charset="-122"/>
                        <a:sym typeface="+mn-ea"/>
                      </a:endParaRPr>
                    </a:p>
                    <a:p>
                      <a:pPr marL="342900" indent="-342900" algn="l">
                        <a:buFont typeface="+mj-ea"/>
                        <a:buAutoNum type="circleNumDbPlain"/>
                      </a:pPr>
                      <a:r>
                        <a:rPr sz="1400">
                          <a:latin typeface="宋体" panose="02010600030101010101" pitchFamily="2" charset="-122"/>
                          <a:ea typeface="宋体" panose="02010600030101010101" pitchFamily="2" charset="-122"/>
                          <a:sym typeface="+mn-ea"/>
                        </a:rPr>
                        <a:t>掌握银证转账模块设计、业务处理流程，通过学习可以通过银证网关，模拟整个银证业务过程。</a:t>
                      </a:r>
                      <a:endParaRPr lang="zh-CN" altLang="en-US" sz="1400" b="0" i="0" u="none" strike="noStrike" dirty="0">
                        <a:effectLst/>
                        <a:latin typeface="宋体" panose="02010600030101010101" pitchFamily="2" charset="-122"/>
                        <a:ea typeface="宋体" panose="02010600030101010101" pitchFamily="2" charset="-122"/>
                        <a:cs typeface="宋体" panose="02010600030101010101" pitchFamily="2" charset="-122"/>
                      </a:endParaRPr>
                    </a:p>
                  </a:txBody>
                  <a:tcPr marL="9525" marR="9525" marT="9525" marB="0" anchor="ctr"/>
                </a:tc>
                <a:tc>
                  <a:txBody>
                    <a:bodyPr/>
                    <a:p>
                      <a:pPr indent="0" algn="ctr" fontAlgn="ctr">
                        <a:buClrTx/>
                        <a:buFont typeface="+mj-ea"/>
                        <a:buNone/>
                      </a:pPr>
                      <a:r>
                        <a:rPr lang="zh-CN" altLang="en-US" sz="1400" dirty="0">
                          <a:latin typeface="宋体" panose="02010600030101010101" pitchFamily="2" charset="-122"/>
                          <a:ea typeface="宋体" panose="02010600030101010101" pitchFamily="2" charset="-122"/>
                          <a:sym typeface="+mn-ea"/>
                        </a:rPr>
                        <a:t>已完成</a:t>
                      </a:r>
                      <a:endParaRPr lang="zh-CN" altLang="en-US" sz="1400" b="0" i="0" u="none" strike="noStrike" dirty="0">
                        <a:latin typeface="宋体" panose="02010600030101010101" pitchFamily="2" charset="-122"/>
                        <a:ea typeface="宋体" panose="02010600030101010101" pitchFamily="2" charset="-122"/>
                        <a:sym typeface="+mn-ea"/>
                      </a:endParaRPr>
                    </a:p>
                  </a:txBody>
                  <a:tcPr marL="7595" marR="7595" marT="7594" marB="0" anchor="ctr"/>
                </a:tc>
              </a:tr>
              <a:tr h="649605">
                <a:tc>
                  <a:txBody>
                    <a:bodyPr/>
                    <a:p>
                      <a:pPr indent="0" algn="ctr" fontAlgn="ctr">
                        <a:buFont typeface="+mj-ea"/>
                        <a:buNone/>
                      </a:pPr>
                      <a:r>
                        <a:rPr lang="en-US" altLang="zh-CN" sz="1400" dirty="0">
                          <a:effectLst/>
                          <a:latin typeface="宋体" panose="02010600030101010101" pitchFamily="2" charset="-122"/>
                          <a:ea typeface="宋体" panose="02010600030101010101" pitchFamily="2" charset="-122"/>
                          <a:cs typeface="宋体" panose="02010600030101010101" pitchFamily="2" charset="-122"/>
                          <a:sym typeface="+mn-ea"/>
                        </a:rPr>
                        <a:t>09</a:t>
                      </a:r>
                      <a:r>
                        <a:rPr lang="zh-CN" altLang="en-US" sz="1400" dirty="0">
                          <a:effectLst/>
                          <a:latin typeface="宋体" panose="02010600030101010101" pitchFamily="2" charset="-122"/>
                          <a:ea typeface="宋体" panose="02010600030101010101" pitchFamily="2" charset="-122"/>
                          <a:cs typeface="宋体" panose="02010600030101010101" pitchFamily="2" charset="-122"/>
                          <a:sym typeface="+mn-ea"/>
                        </a:rPr>
                        <a:t>月</a:t>
                      </a:r>
                      <a:r>
                        <a:rPr lang="en-US" altLang="zh-CN" sz="1400" dirty="0">
                          <a:effectLst/>
                          <a:latin typeface="宋体" panose="02010600030101010101" pitchFamily="2" charset="-122"/>
                          <a:ea typeface="宋体" panose="02010600030101010101" pitchFamily="2" charset="-122"/>
                          <a:cs typeface="宋体" panose="02010600030101010101" pitchFamily="2" charset="-122"/>
                          <a:sym typeface="+mn-ea"/>
                        </a:rPr>
                        <a:t>16</a:t>
                      </a:r>
                      <a:r>
                        <a:rPr lang="zh-CN" altLang="en-US" sz="1400" dirty="0">
                          <a:effectLst/>
                          <a:latin typeface="宋体" panose="02010600030101010101" pitchFamily="2" charset="-122"/>
                          <a:ea typeface="宋体" panose="02010600030101010101" pitchFamily="2" charset="-122"/>
                          <a:cs typeface="宋体" panose="02010600030101010101" pitchFamily="2" charset="-122"/>
                          <a:sym typeface="+mn-ea"/>
                        </a:rPr>
                        <a:t>日</a:t>
                      </a:r>
                      <a:r>
                        <a:rPr lang="en-US" altLang="zh-CN" sz="1400" dirty="0">
                          <a:effectLst/>
                          <a:latin typeface="宋体" panose="02010600030101010101" pitchFamily="2" charset="-122"/>
                          <a:ea typeface="宋体" panose="02010600030101010101" pitchFamily="2" charset="-122"/>
                          <a:cs typeface="宋体" panose="02010600030101010101" pitchFamily="2" charset="-122"/>
                          <a:sym typeface="+mn-ea"/>
                        </a:rPr>
                        <a:t>-10</a:t>
                      </a:r>
                      <a:r>
                        <a:rPr lang="zh-CN" altLang="en-US" sz="1400" dirty="0">
                          <a:effectLst/>
                          <a:latin typeface="宋体" panose="02010600030101010101" pitchFamily="2" charset="-122"/>
                          <a:ea typeface="宋体" panose="02010600030101010101" pitchFamily="2" charset="-122"/>
                          <a:cs typeface="宋体" panose="02010600030101010101" pitchFamily="2" charset="-122"/>
                          <a:sym typeface="+mn-ea"/>
                        </a:rPr>
                        <a:t>月</a:t>
                      </a:r>
                      <a:r>
                        <a:rPr lang="en-US" altLang="zh-CN" sz="1400" dirty="0">
                          <a:effectLst/>
                          <a:latin typeface="宋体" panose="02010600030101010101" pitchFamily="2" charset="-122"/>
                          <a:ea typeface="宋体" panose="02010600030101010101" pitchFamily="2" charset="-122"/>
                          <a:cs typeface="宋体" panose="02010600030101010101" pitchFamily="2" charset="-122"/>
                          <a:sym typeface="+mn-ea"/>
                        </a:rPr>
                        <a:t>10</a:t>
                      </a:r>
                      <a:r>
                        <a:rPr lang="zh-CN" altLang="en-US" sz="1400" dirty="0">
                          <a:effectLst/>
                          <a:latin typeface="宋体" panose="02010600030101010101" pitchFamily="2" charset="-122"/>
                          <a:ea typeface="宋体" panose="02010600030101010101" pitchFamily="2" charset="-122"/>
                          <a:cs typeface="宋体" panose="02010600030101010101" pitchFamily="2" charset="-122"/>
                          <a:sym typeface="+mn-ea"/>
                        </a:rPr>
                        <a:t>日</a:t>
                      </a:r>
                      <a:endParaRPr lang="zh-CN" altLang="en-US" sz="1400" b="0" i="0" u="none" strike="noStrike" dirty="0">
                        <a:effectLst/>
                        <a:latin typeface="宋体" panose="02010600030101010101" pitchFamily="2" charset="-122"/>
                        <a:ea typeface="宋体" panose="02010600030101010101" pitchFamily="2" charset="-122"/>
                        <a:cs typeface="宋体" panose="02010600030101010101" pitchFamily="2" charset="-122"/>
                        <a:sym typeface="+mn-ea"/>
                      </a:endParaRPr>
                    </a:p>
                    <a:p>
                      <a:pPr indent="0" algn="ctr" fontAlgn="ctr">
                        <a:buFont typeface="+mj-ea"/>
                        <a:buNone/>
                      </a:pPr>
                      <a:endParaRPr lang="en-US" altLang="zh-CN" sz="1400" b="0" i="0" u="none" strike="noStrike" dirty="0">
                        <a:latin typeface="宋体" panose="02010600030101010101" pitchFamily="2" charset="-122"/>
                        <a:ea typeface="宋体" panose="02010600030101010101" pitchFamily="2" charset="-122"/>
                        <a:cs typeface="宋体" panose="02010600030101010101" pitchFamily="2" charset="-122"/>
                      </a:endParaRPr>
                    </a:p>
                  </a:txBody>
                  <a:tcPr marL="7595" marR="7595" marT="7594" marB="0" anchor="ctr"/>
                </a:tc>
                <a:tc>
                  <a:txBody>
                    <a:bodyPr/>
                    <a:p>
                      <a:pPr marL="342900" indent="-342900">
                        <a:buFont typeface="+mj-ea"/>
                        <a:buAutoNum type="circleNumDbPlain"/>
                      </a:pPr>
                      <a:r>
                        <a:rPr lang="zh-CN" sz="1400">
                          <a:latin typeface="宋体" panose="02010600030101010101" pitchFamily="2" charset="-122"/>
                          <a:ea typeface="宋体" panose="02010600030101010101" pitchFamily="2" charset="-122"/>
                          <a:cs typeface="宋体" panose="02010600030101010101" pitchFamily="2" charset="-122"/>
                          <a:sym typeface="+mn-ea"/>
                        </a:rPr>
                        <a:t>了解</a:t>
                      </a:r>
                      <a:r>
                        <a:rPr sz="1400">
                          <a:latin typeface="宋体" panose="02010600030101010101" pitchFamily="2" charset="-122"/>
                          <a:ea typeface="宋体" panose="02010600030101010101" pitchFamily="2" charset="-122"/>
                          <a:cs typeface="宋体" panose="02010600030101010101" pitchFamily="2" charset="-122"/>
                          <a:sym typeface="+mn-ea"/>
                        </a:rPr>
                        <a:t>资金调拨异常处理业务原理，处理流程</a:t>
                      </a:r>
                      <a:r>
                        <a:rPr lang="zh-CN" sz="1400">
                          <a:latin typeface="宋体" panose="02010600030101010101" pitchFamily="2" charset="-122"/>
                          <a:ea typeface="宋体" panose="02010600030101010101" pitchFamily="2" charset="-122"/>
                          <a:cs typeface="宋体" panose="02010600030101010101" pitchFamily="2" charset="-122"/>
                          <a:sym typeface="+mn-ea"/>
                        </a:rPr>
                        <a:t>，掌握</a:t>
                      </a:r>
                      <a:r>
                        <a:rPr sz="1400">
                          <a:latin typeface="宋体" panose="02010600030101010101" pitchFamily="2" charset="-122"/>
                          <a:ea typeface="宋体" panose="02010600030101010101" pitchFamily="2" charset="-122"/>
                          <a:cs typeface="宋体" panose="02010600030101010101" pitchFamily="2" charset="-122"/>
                          <a:sym typeface="+mn-ea"/>
                        </a:rPr>
                        <a:t>各种调拨异常场景</a:t>
                      </a:r>
                      <a:r>
                        <a:rPr lang="zh-CN" sz="1400">
                          <a:latin typeface="宋体" panose="02010600030101010101" pitchFamily="2" charset="-122"/>
                          <a:ea typeface="宋体" panose="02010600030101010101" pitchFamily="2" charset="-122"/>
                          <a:cs typeface="宋体" panose="02010600030101010101" pitchFamily="2" charset="-122"/>
                          <a:sym typeface="+mn-ea"/>
                        </a:rPr>
                        <a:t>及</a:t>
                      </a:r>
                      <a:r>
                        <a:rPr sz="1400">
                          <a:latin typeface="宋体" panose="02010600030101010101" pitchFamily="2" charset="-122"/>
                          <a:ea typeface="宋体" panose="02010600030101010101" pitchFamily="2" charset="-122"/>
                          <a:cs typeface="宋体" panose="02010600030101010101" pitchFamily="2" charset="-122"/>
                          <a:sym typeface="+mn-ea"/>
                        </a:rPr>
                        <a:t>异常调整方法</a:t>
                      </a:r>
                      <a:r>
                        <a:rPr lang="en-US" sz="1400">
                          <a:latin typeface="宋体" panose="02010600030101010101" pitchFamily="2" charset="-122"/>
                          <a:ea typeface="宋体" panose="02010600030101010101" pitchFamily="2" charset="-122"/>
                          <a:cs typeface="宋体" panose="02010600030101010101" pitchFamily="2" charset="-122"/>
                          <a:sym typeface="+mn-ea"/>
                        </a:rPr>
                        <a:t>,将银证业务、调拨业务相结合，理解资金管理勾稽关系平衡原理</a:t>
                      </a:r>
                      <a:endParaRPr sz="1400">
                        <a:latin typeface="宋体" panose="02010600030101010101" pitchFamily="2" charset="-122"/>
                        <a:ea typeface="宋体" panose="02010600030101010101" pitchFamily="2" charset="-122"/>
                        <a:cs typeface="宋体" panose="02010600030101010101" pitchFamily="2" charset="-122"/>
                        <a:sym typeface="+mn-ea"/>
                      </a:endParaRPr>
                    </a:p>
                    <a:p>
                      <a:pPr marL="342900" indent="-342900">
                        <a:buFont typeface="+mj-ea"/>
                        <a:buAutoNum type="circleNumDbPlain"/>
                      </a:pPr>
                      <a:r>
                        <a:rPr lang="zh-CN" sz="1400">
                          <a:latin typeface="宋体" panose="02010600030101010101" pitchFamily="2" charset="-122"/>
                          <a:ea typeface="宋体" panose="02010600030101010101" pitchFamily="2" charset="-122"/>
                          <a:cs typeface="宋体" panose="02010600030101010101" pitchFamily="2" charset="-122"/>
                          <a:sym typeface="+mn-ea"/>
                        </a:rPr>
                        <a:t>参</a:t>
                      </a:r>
                      <a:r>
                        <a:rPr sz="1400">
                          <a:latin typeface="宋体" panose="02010600030101010101" pitchFamily="2" charset="-122"/>
                          <a:ea typeface="宋体" panose="02010600030101010101" pitchFamily="2" charset="-122"/>
                          <a:cs typeface="宋体" panose="02010600030101010101" pitchFamily="2" charset="-122"/>
                          <a:sym typeface="+mn-ea"/>
                        </a:rPr>
                        <a:t>与修改银证转账一般性缺陷修改</a:t>
                      </a:r>
                      <a:endParaRPr lang="zh-CN" altLang="en-US" sz="1400" b="0" i="0" u="none" strike="noStrike" dirty="0">
                        <a:effectLst/>
                        <a:latin typeface="宋体" panose="02010600030101010101" pitchFamily="2" charset="-122"/>
                        <a:ea typeface="宋体" panose="02010600030101010101" pitchFamily="2" charset="-122"/>
                        <a:cs typeface="宋体" panose="02010600030101010101" pitchFamily="2" charset="-122"/>
                      </a:endParaRPr>
                    </a:p>
                  </a:txBody>
                  <a:tcPr marL="9525" marR="9525" marT="9525" marB="0" anchor="ctr"/>
                </a:tc>
                <a:tc>
                  <a:txBody>
                    <a:bodyPr/>
                    <a:p>
                      <a:pPr indent="0" algn="ctr" fontAlgn="ctr">
                        <a:buClrTx/>
                        <a:buFont typeface="+mj-ea"/>
                        <a:buNone/>
                      </a:pPr>
                      <a:r>
                        <a:rPr lang="zh-CN" altLang="en-US" sz="1400" dirty="0">
                          <a:latin typeface="宋体" panose="02010600030101010101" pitchFamily="2" charset="-122"/>
                          <a:ea typeface="宋体" panose="02010600030101010101" pitchFamily="2" charset="-122"/>
                          <a:sym typeface="+mn-ea"/>
                        </a:rPr>
                        <a:t>部分完成</a:t>
                      </a:r>
                      <a:endParaRPr lang="zh-CN" altLang="en-US" sz="1400" b="0" i="0" u="none" strike="noStrike" dirty="0">
                        <a:latin typeface="宋体" panose="02010600030101010101" pitchFamily="2" charset="-122"/>
                        <a:ea typeface="宋体" panose="02010600030101010101" pitchFamily="2" charset="-122"/>
                        <a:sym typeface="+mn-ea"/>
                      </a:endParaRPr>
                    </a:p>
                  </a:txBody>
                  <a:tcPr marL="7595" marR="7595" marT="7594" marB="0" anchor="ctr"/>
                </a:tc>
              </a:tr>
              <a:tr h="695325">
                <a:tc>
                  <a:txBody>
                    <a:bodyPr/>
                    <a:p>
                      <a:pPr algn="ctr" fontAlgn="ctr"/>
                      <a:r>
                        <a:rPr lang="en-US" altLang="zh-CN" sz="1400" dirty="0">
                          <a:effectLst/>
                          <a:latin typeface="宋体" panose="02010600030101010101" pitchFamily="2" charset="-122"/>
                          <a:ea typeface="宋体" panose="02010600030101010101" pitchFamily="2" charset="-122"/>
                          <a:cs typeface="宋体" panose="02010600030101010101" pitchFamily="2" charset="-122"/>
                          <a:sym typeface="+mn-ea"/>
                        </a:rPr>
                        <a:t>10</a:t>
                      </a:r>
                      <a:r>
                        <a:rPr lang="zh-CN" altLang="en-US" sz="1400" dirty="0">
                          <a:effectLst/>
                          <a:latin typeface="宋体" panose="02010600030101010101" pitchFamily="2" charset="-122"/>
                          <a:ea typeface="宋体" panose="02010600030101010101" pitchFamily="2" charset="-122"/>
                          <a:cs typeface="宋体" panose="02010600030101010101" pitchFamily="2" charset="-122"/>
                          <a:sym typeface="+mn-ea"/>
                        </a:rPr>
                        <a:t>月</a:t>
                      </a:r>
                      <a:r>
                        <a:rPr lang="en-US" altLang="zh-CN" sz="1400" dirty="0">
                          <a:effectLst/>
                          <a:latin typeface="宋体" panose="02010600030101010101" pitchFamily="2" charset="-122"/>
                          <a:ea typeface="宋体" panose="02010600030101010101" pitchFamily="2" charset="-122"/>
                          <a:cs typeface="宋体" panose="02010600030101010101" pitchFamily="2" charset="-122"/>
                          <a:sym typeface="+mn-ea"/>
                        </a:rPr>
                        <a:t>11</a:t>
                      </a:r>
                      <a:r>
                        <a:rPr lang="zh-CN" altLang="en-US" sz="1400" dirty="0">
                          <a:effectLst/>
                          <a:latin typeface="宋体" panose="02010600030101010101" pitchFamily="2" charset="-122"/>
                          <a:ea typeface="宋体" panose="02010600030101010101" pitchFamily="2" charset="-122"/>
                          <a:cs typeface="宋体" panose="02010600030101010101" pitchFamily="2" charset="-122"/>
                          <a:sym typeface="+mn-ea"/>
                        </a:rPr>
                        <a:t>日</a:t>
                      </a:r>
                      <a:r>
                        <a:rPr lang="en-US" altLang="zh-CN" sz="1400" dirty="0">
                          <a:effectLst/>
                          <a:latin typeface="宋体" panose="02010600030101010101" pitchFamily="2" charset="-122"/>
                          <a:ea typeface="宋体" panose="02010600030101010101" pitchFamily="2" charset="-122"/>
                          <a:cs typeface="宋体" panose="02010600030101010101" pitchFamily="2" charset="-122"/>
                          <a:sym typeface="+mn-ea"/>
                        </a:rPr>
                        <a:t>-10</a:t>
                      </a:r>
                      <a:r>
                        <a:rPr lang="zh-CN" altLang="en-US" sz="1400" dirty="0">
                          <a:effectLst/>
                          <a:latin typeface="宋体" panose="02010600030101010101" pitchFamily="2" charset="-122"/>
                          <a:ea typeface="宋体" panose="02010600030101010101" pitchFamily="2" charset="-122"/>
                          <a:cs typeface="宋体" panose="02010600030101010101" pitchFamily="2" charset="-122"/>
                          <a:sym typeface="+mn-ea"/>
                        </a:rPr>
                        <a:t>月</a:t>
                      </a:r>
                      <a:r>
                        <a:rPr lang="en-US" altLang="zh-CN" sz="1400" dirty="0">
                          <a:effectLst/>
                          <a:latin typeface="宋体" panose="02010600030101010101" pitchFamily="2" charset="-122"/>
                          <a:ea typeface="宋体" panose="02010600030101010101" pitchFamily="2" charset="-122"/>
                          <a:cs typeface="宋体" panose="02010600030101010101" pitchFamily="2" charset="-122"/>
                          <a:sym typeface="+mn-ea"/>
                        </a:rPr>
                        <a:t>25</a:t>
                      </a:r>
                      <a:r>
                        <a:rPr lang="zh-CN" altLang="en-US" sz="1400" dirty="0">
                          <a:effectLst/>
                          <a:latin typeface="宋体" panose="02010600030101010101" pitchFamily="2" charset="-122"/>
                          <a:ea typeface="宋体" panose="02010600030101010101" pitchFamily="2" charset="-122"/>
                          <a:cs typeface="宋体" panose="02010600030101010101" pitchFamily="2" charset="-122"/>
                          <a:sym typeface="+mn-ea"/>
                        </a:rPr>
                        <a:t>日</a:t>
                      </a:r>
                      <a:endParaRPr lang="zh-CN" altLang="en-US" sz="1400" b="0" i="0" u="none" strike="noStrike" dirty="0">
                        <a:effectLst/>
                        <a:latin typeface="宋体" panose="02010600030101010101" pitchFamily="2" charset="-122"/>
                        <a:ea typeface="宋体" panose="02010600030101010101" pitchFamily="2" charset="-122"/>
                        <a:cs typeface="宋体" panose="02010600030101010101" pitchFamily="2" charset="-122"/>
                        <a:sym typeface="+mn-ea"/>
                      </a:endParaRPr>
                    </a:p>
                    <a:p>
                      <a:pPr algn="ctr" fontAlgn="ctr"/>
                      <a:endParaRPr lang="zh-CN" altLang="en-US" sz="1400" b="0" i="0" u="none" strike="noStrike" dirty="0">
                        <a:effectLst/>
                        <a:latin typeface="宋体" panose="02010600030101010101" pitchFamily="2" charset="-122"/>
                        <a:ea typeface="宋体" panose="02010600030101010101" pitchFamily="2" charset="-122"/>
                        <a:cs typeface="宋体" panose="02010600030101010101" pitchFamily="2" charset="-122"/>
                      </a:endParaRPr>
                    </a:p>
                  </a:txBody>
                  <a:tcPr marL="9525" marR="9525" marT="9525" marB="0" anchor="ctr"/>
                </a:tc>
                <a:tc>
                  <a:txBody>
                    <a:bodyPr/>
                    <a:p>
                      <a:pPr marL="342900" indent="-342900">
                        <a:buFont typeface="+mj-ea"/>
                        <a:buAutoNum type="circleNumDbPlain"/>
                      </a:pPr>
                      <a:r>
                        <a:rPr lang="zh-CN" altLang="en-US" sz="1400">
                          <a:latin typeface="宋体" panose="02010600030101010101" pitchFamily="2" charset="-122"/>
                          <a:ea typeface="宋体" panose="02010600030101010101" pitchFamily="2" charset="-122"/>
                          <a:sym typeface="+mn-ea"/>
                        </a:rPr>
                        <a:t>熟悉</a:t>
                      </a:r>
                      <a:r>
                        <a:rPr lang="en-US" sz="1400">
                          <a:latin typeface="宋体" panose="02010600030101010101" pitchFamily="2" charset="-122"/>
                          <a:ea typeface="宋体" panose="02010600030101010101" pitchFamily="2" charset="-122"/>
                          <a:cs typeface="宋体" panose="02010600030101010101" pitchFamily="2" charset="-122"/>
                          <a:sym typeface="+mn-ea"/>
                        </a:rPr>
                        <a:t>资金系统存管清算</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业务，</a:t>
                      </a:r>
                      <a:r>
                        <a:rPr lang="zh-CN" altLang="en-US" sz="1400" dirty="0">
                          <a:effectLst/>
                          <a:latin typeface="宋体" panose="02010600030101010101" pitchFamily="2" charset="-122"/>
                          <a:ea typeface="宋体" panose="02010600030101010101" pitchFamily="2" charset="-122"/>
                          <a:sym typeface="+mn-ea"/>
                        </a:rPr>
                        <a:t>熟悉存管清算、存管调账、存管交收</a:t>
                      </a:r>
                      <a:endParaRPr lang="zh-CN" altLang="en-US" sz="1400" dirty="0">
                        <a:effectLst/>
                        <a:latin typeface="宋体" panose="02010600030101010101" pitchFamily="2" charset="-122"/>
                        <a:ea typeface="宋体" panose="02010600030101010101" pitchFamily="2" charset="-122"/>
                        <a:sym typeface="+mn-ea"/>
                      </a:endParaRPr>
                    </a:p>
                    <a:p>
                      <a:pPr marL="342900" indent="-342900">
                        <a:buFont typeface="+mj-ea"/>
                        <a:buAutoNum type="circleNumDbPlain"/>
                      </a:pPr>
                      <a:r>
                        <a:rPr lang="zh-CN" altLang="en-US" sz="1400" dirty="0">
                          <a:effectLst/>
                          <a:latin typeface="宋体" panose="02010600030101010101" pitchFamily="2" charset="-122"/>
                          <a:ea typeface="宋体" panose="02010600030101010101" pitchFamily="2" charset="-122"/>
                          <a:sym typeface="+mn-ea"/>
                        </a:rPr>
                        <a:t>熟悉资金记账业务</a:t>
                      </a:r>
                      <a:endParaRPr lang="zh-CN" altLang="en-US" sz="1400" b="0" i="0" u="none" strike="noStrike" dirty="0">
                        <a:effectLst/>
                        <a:latin typeface="宋体" panose="02010600030101010101" pitchFamily="2" charset="-122"/>
                        <a:ea typeface="宋体" panose="02010600030101010101" pitchFamily="2" charset="-122"/>
                      </a:endParaRPr>
                    </a:p>
                  </a:txBody>
                  <a:tcPr marL="9525" marR="9525" marT="9525" marB="0" anchor="ctr"/>
                </a:tc>
                <a:tc>
                  <a:txBody>
                    <a:bodyPr/>
                    <a:p>
                      <a:pPr indent="0" algn="ctr" fontAlgn="ctr">
                        <a:buClrTx/>
                        <a:buFont typeface="+mj-ea"/>
                        <a:buNone/>
                      </a:pPr>
                      <a:r>
                        <a:rPr lang="zh-CN" altLang="en-US" sz="1400" dirty="0">
                          <a:latin typeface="宋体" panose="02010600030101010101" pitchFamily="2" charset="-122"/>
                          <a:ea typeface="宋体" panose="02010600030101010101" pitchFamily="2" charset="-122"/>
                          <a:sym typeface="+mn-ea"/>
                        </a:rPr>
                        <a:t>已完成</a:t>
                      </a:r>
                      <a:endParaRPr lang="zh-CN" altLang="en-US" sz="1400" b="0" i="0" u="none" strike="noStrike" dirty="0">
                        <a:latin typeface="宋体" panose="02010600030101010101" pitchFamily="2" charset="-122"/>
                        <a:ea typeface="宋体" panose="02010600030101010101" pitchFamily="2" charset="-122"/>
                        <a:sym typeface="+mn-ea"/>
                      </a:endParaRPr>
                    </a:p>
                  </a:txBody>
                  <a:tcPr marL="7595" marR="7595" marT="7594" marB="0" anchor="ctr"/>
                </a:tc>
              </a:tr>
              <a:tr h="649605">
                <a:tc>
                  <a:txBody>
                    <a:bodyPr/>
                    <a:p>
                      <a:pPr algn="ctr" fontAlgn="ctr"/>
                      <a:r>
                        <a:rPr lang="en-US" altLang="zh-CN" sz="1400" dirty="0">
                          <a:effectLst/>
                          <a:latin typeface="宋体" panose="02010600030101010101" pitchFamily="2" charset="-122"/>
                          <a:ea typeface="宋体" panose="02010600030101010101" pitchFamily="2" charset="-122"/>
                          <a:cs typeface="宋体" panose="02010600030101010101" pitchFamily="2" charset="-122"/>
                          <a:sym typeface="+mn-ea"/>
                        </a:rPr>
                        <a:t>10</a:t>
                      </a:r>
                      <a:r>
                        <a:rPr lang="zh-CN" altLang="en-US" sz="1400" dirty="0">
                          <a:effectLst/>
                          <a:latin typeface="宋体" panose="02010600030101010101" pitchFamily="2" charset="-122"/>
                          <a:ea typeface="宋体" panose="02010600030101010101" pitchFamily="2" charset="-122"/>
                          <a:cs typeface="宋体" panose="02010600030101010101" pitchFamily="2" charset="-122"/>
                          <a:sym typeface="+mn-ea"/>
                        </a:rPr>
                        <a:t>月</a:t>
                      </a:r>
                      <a:r>
                        <a:rPr lang="en-US" altLang="zh-CN" sz="1400" dirty="0">
                          <a:effectLst/>
                          <a:latin typeface="宋体" panose="02010600030101010101" pitchFamily="2" charset="-122"/>
                          <a:ea typeface="宋体" panose="02010600030101010101" pitchFamily="2" charset="-122"/>
                          <a:cs typeface="宋体" panose="02010600030101010101" pitchFamily="2" charset="-122"/>
                          <a:sym typeface="+mn-ea"/>
                        </a:rPr>
                        <a:t>25</a:t>
                      </a:r>
                      <a:r>
                        <a:rPr lang="zh-CN" altLang="en-US" sz="1400" dirty="0">
                          <a:effectLst/>
                          <a:latin typeface="宋体" panose="02010600030101010101" pitchFamily="2" charset="-122"/>
                          <a:ea typeface="宋体" panose="02010600030101010101" pitchFamily="2" charset="-122"/>
                          <a:cs typeface="宋体" panose="02010600030101010101" pitchFamily="2" charset="-122"/>
                          <a:sym typeface="+mn-ea"/>
                        </a:rPr>
                        <a:t>日</a:t>
                      </a:r>
                      <a:r>
                        <a:rPr lang="en-US" altLang="zh-CN" sz="1400" dirty="0">
                          <a:effectLst/>
                          <a:latin typeface="宋体" panose="02010600030101010101" pitchFamily="2" charset="-122"/>
                          <a:ea typeface="宋体" panose="02010600030101010101" pitchFamily="2" charset="-122"/>
                          <a:cs typeface="宋体" panose="02010600030101010101" pitchFamily="2" charset="-122"/>
                          <a:sym typeface="+mn-ea"/>
                        </a:rPr>
                        <a:t>-11</a:t>
                      </a:r>
                      <a:r>
                        <a:rPr lang="zh-CN" altLang="en-US" sz="1400" dirty="0">
                          <a:effectLst/>
                          <a:latin typeface="宋体" panose="02010600030101010101" pitchFamily="2" charset="-122"/>
                          <a:ea typeface="宋体" panose="02010600030101010101" pitchFamily="2" charset="-122"/>
                          <a:cs typeface="宋体" panose="02010600030101010101" pitchFamily="2" charset="-122"/>
                          <a:sym typeface="+mn-ea"/>
                        </a:rPr>
                        <a:t>月</a:t>
                      </a:r>
                      <a:r>
                        <a:rPr lang="en-US" altLang="zh-CN" sz="1400" dirty="0">
                          <a:effectLst/>
                          <a:latin typeface="宋体" panose="02010600030101010101" pitchFamily="2" charset="-122"/>
                          <a:ea typeface="宋体" panose="02010600030101010101" pitchFamily="2" charset="-122"/>
                          <a:cs typeface="宋体" panose="02010600030101010101" pitchFamily="2" charset="-122"/>
                          <a:sym typeface="+mn-ea"/>
                        </a:rPr>
                        <a:t>10</a:t>
                      </a:r>
                      <a:r>
                        <a:rPr lang="zh-CN" altLang="en-US" sz="1400" dirty="0">
                          <a:effectLst/>
                          <a:latin typeface="宋体" panose="02010600030101010101" pitchFamily="2" charset="-122"/>
                          <a:ea typeface="宋体" panose="02010600030101010101" pitchFamily="2" charset="-122"/>
                          <a:cs typeface="宋体" panose="02010600030101010101" pitchFamily="2" charset="-122"/>
                          <a:sym typeface="+mn-ea"/>
                        </a:rPr>
                        <a:t>日</a:t>
                      </a:r>
                      <a:endParaRPr lang="zh-CN" altLang="en-US" sz="1400" b="0" i="0" u="none" strike="noStrike" dirty="0">
                        <a:effectLst/>
                        <a:latin typeface="宋体" panose="02010600030101010101" pitchFamily="2" charset="-122"/>
                        <a:ea typeface="宋体" panose="02010600030101010101" pitchFamily="2" charset="-122"/>
                        <a:cs typeface="宋体" panose="02010600030101010101" pitchFamily="2" charset="-122"/>
                        <a:sym typeface="+mn-ea"/>
                      </a:endParaRPr>
                    </a:p>
                    <a:p>
                      <a:pPr algn="ctr" fontAlgn="ctr"/>
                      <a:endParaRPr lang="zh-CN" altLang="en-US" sz="1400" b="0" i="0" u="none" strike="noStrike" dirty="0">
                        <a:effectLst/>
                        <a:latin typeface="宋体" panose="02010600030101010101" pitchFamily="2" charset="-122"/>
                        <a:ea typeface="宋体" panose="02010600030101010101" pitchFamily="2" charset="-122"/>
                        <a:cs typeface="宋体" panose="02010600030101010101" pitchFamily="2" charset="-122"/>
                      </a:endParaRPr>
                    </a:p>
                  </a:txBody>
                  <a:tcPr marL="9525" marR="9525" marT="9525" marB="0" anchor="ctr"/>
                </a:tc>
                <a:tc>
                  <a:txBody>
                    <a:bodyPr/>
                    <a:p>
                      <a:pPr marL="342900" indent="-342900" algn="l" fontAlgn="t">
                        <a:buFont typeface="+mj-ea"/>
                        <a:buAutoNum type="circleNumDbPlain"/>
                      </a:pPr>
                      <a:r>
                        <a:rPr lang="zh-CN" altLang="en-US" sz="1400" b="0" i="0" u="none" strike="noStrike" dirty="0">
                          <a:effectLst/>
                          <a:latin typeface="宋体" panose="02010600030101010101" pitchFamily="2" charset="-122"/>
                          <a:ea typeface="宋体" panose="02010600030101010101" pitchFamily="2" charset="-122"/>
                          <a:cs typeface="宋体" panose="02010600030101010101" pitchFamily="2" charset="-122"/>
                        </a:rPr>
                        <a:t>参与当期部分开发</a:t>
                      </a:r>
                      <a:r>
                        <a:rPr lang="zh-CN" altLang="en-US" sz="1400" b="0" i="0" u="none" strike="noStrike" dirty="0" smtClean="0">
                          <a:effectLst/>
                          <a:latin typeface="宋体" panose="02010600030101010101" pitchFamily="2" charset="-122"/>
                          <a:ea typeface="宋体" panose="02010600030101010101" pitchFamily="2" charset="-122"/>
                          <a:cs typeface="宋体" panose="02010600030101010101" pitchFamily="2" charset="-122"/>
                        </a:rPr>
                        <a:t>工作（存管</a:t>
                      </a:r>
                      <a:r>
                        <a:rPr lang="en-US" altLang="zh-CN" sz="1400" b="0" i="0" u="none" strike="noStrike" dirty="0" smtClean="0">
                          <a:effectLst/>
                          <a:latin typeface="宋体" panose="02010600030101010101" pitchFamily="2" charset="-122"/>
                          <a:ea typeface="宋体" panose="02010600030101010101" pitchFamily="2" charset="-122"/>
                          <a:cs typeface="宋体" panose="02010600030101010101" pitchFamily="2" charset="-122"/>
                        </a:rPr>
                        <a:t>4.0</a:t>
                      </a:r>
                      <a:r>
                        <a:rPr lang="zh-CN" altLang="en-US" sz="1400" b="0" i="0" u="none" strike="noStrike" dirty="0" smtClean="0">
                          <a:effectLst/>
                          <a:latin typeface="宋体" panose="02010600030101010101" pitchFamily="2" charset="-122"/>
                          <a:ea typeface="宋体" panose="02010600030101010101" pitchFamily="2" charset="-122"/>
                          <a:cs typeface="宋体" panose="02010600030101010101" pitchFamily="2" charset="-122"/>
                        </a:rPr>
                        <a:t>数据采集性能优化）；</a:t>
                      </a:r>
                      <a:endParaRPr lang="zh-CN" altLang="en-US" sz="1400" b="0" i="0" u="none" strike="noStrike" dirty="0" smtClean="0">
                        <a:effectLst/>
                        <a:latin typeface="宋体" panose="02010600030101010101" pitchFamily="2" charset="-122"/>
                        <a:ea typeface="宋体" panose="02010600030101010101" pitchFamily="2" charset="-122"/>
                        <a:cs typeface="宋体" panose="02010600030101010101" pitchFamily="2" charset="-122"/>
                      </a:endParaRPr>
                    </a:p>
                    <a:p>
                      <a:pPr marL="342900" indent="-342900" algn="l" fontAlgn="t">
                        <a:buFont typeface="+mj-ea"/>
                        <a:buAutoNum type="circleNumDbPlain"/>
                      </a:pPr>
                      <a:r>
                        <a:rPr lang="zh-CN" altLang="en-US" sz="1400" b="0" i="0" u="none" strike="noStrike" dirty="0" smtClean="0">
                          <a:effectLst/>
                          <a:latin typeface="宋体" panose="02010600030101010101" pitchFamily="2" charset="-122"/>
                          <a:ea typeface="宋体" panose="02010600030101010101" pitchFamily="2" charset="-122"/>
                          <a:cs typeface="宋体" panose="02010600030101010101" pitchFamily="2" charset="-122"/>
                        </a:rPr>
                        <a:t>参与当期缺陷修改</a:t>
                      </a:r>
                      <a:endParaRPr lang="zh-CN" altLang="en-US" sz="1400" b="0" i="0" u="none" strike="noStrike" dirty="0" smtClean="0">
                        <a:effectLst/>
                        <a:latin typeface="宋体" panose="02010600030101010101" pitchFamily="2" charset="-122"/>
                        <a:ea typeface="宋体" panose="02010600030101010101" pitchFamily="2" charset="-122"/>
                        <a:cs typeface="宋体" panose="02010600030101010101" pitchFamily="2" charset="-122"/>
                      </a:endParaRPr>
                    </a:p>
                    <a:p>
                      <a:pPr marL="342900" indent="-342900" algn="l" fontAlgn="t"/>
                      <a:endParaRPr lang="zh-CN" altLang="en-US" sz="1400" b="0" i="0" u="none" strike="noStrike" dirty="0">
                        <a:effectLst/>
                        <a:latin typeface="宋体" panose="02010600030101010101" pitchFamily="2" charset="-122"/>
                        <a:ea typeface="宋体" panose="02010600030101010101" pitchFamily="2" charset="-122"/>
                        <a:cs typeface="宋体" panose="02010600030101010101" pitchFamily="2" charset="-122"/>
                      </a:endParaRPr>
                    </a:p>
                  </a:txBody>
                  <a:tcPr marL="9525" marR="9525" marT="9525" marB="0" anchor="ctr"/>
                </a:tc>
                <a:tc>
                  <a:txBody>
                    <a:bodyPr/>
                    <a:p>
                      <a:pPr indent="0" algn="ctr" fontAlgn="ctr">
                        <a:buClrTx/>
                        <a:buFont typeface="+mj-ea"/>
                        <a:buNone/>
                      </a:pPr>
                      <a:r>
                        <a:rPr lang="zh-CN" altLang="en-US" sz="1400" b="0" i="0" u="none" strike="noStrike" dirty="0" smtClean="0">
                          <a:latin typeface="宋体" panose="02010600030101010101" pitchFamily="2" charset="-122"/>
                          <a:ea typeface="宋体" panose="02010600030101010101" pitchFamily="2" charset="-122"/>
                          <a:sym typeface="+mn-ea"/>
                        </a:rPr>
                        <a:t>已完成</a:t>
                      </a:r>
                      <a:endParaRPr lang="zh-CN" altLang="en-US" sz="1400" b="0" i="0" u="none" strike="noStrike" dirty="0" smtClean="0">
                        <a:latin typeface="宋体" panose="02010600030101010101" pitchFamily="2" charset="-122"/>
                        <a:ea typeface="宋体" panose="02010600030101010101" pitchFamily="2" charset="-122"/>
                        <a:sym typeface="+mn-ea"/>
                      </a:endParaRPr>
                    </a:p>
                  </a:txBody>
                  <a:tcPr marL="7595" marR="7595" marT="7594"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14799" y="1295049"/>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714799" y="891823"/>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椭圆 14"/>
          <p:cNvSpPr/>
          <p:nvPr/>
        </p:nvSpPr>
        <p:spPr bwMode="auto">
          <a:xfrm>
            <a:off x="154305" y="1857375"/>
            <a:ext cx="1153160" cy="3033395"/>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26" name="矩形 25"/>
          <p:cNvSpPr/>
          <p:nvPr/>
        </p:nvSpPr>
        <p:spPr>
          <a:xfrm>
            <a:off x="372110" y="2056130"/>
            <a:ext cx="742950" cy="1946275"/>
          </a:xfrm>
          <a:prstGeom prst="rect">
            <a:avLst/>
          </a:prstGeom>
        </p:spPr>
        <p:txBody>
          <a:bodyPr wrap="square">
            <a:spAutoFit/>
          </a:bodyPr>
          <a:p>
            <a:pPr marL="0" lvl="0" algn="ctr" defTabSz="914400" rtl="0" eaLnBrk="1" latinLnBrk="0" hangingPunct="1"/>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marL="0" lvl="0" algn="ctr" defTabSz="914400" rtl="0" eaLnBrk="1" latinLnBrk="0" hangingPunct="1"/>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工作展示</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3" name="任意多边形 12"/>
          <p:cNvSpPr/>
          <p:nvPr/>
        </p:nvSpPr>
        <p:spPr>
          <a:xfrm>
            <a:off x="625475" y="4764405"/>
            <a:ext cx="490220" cy="1037590"/>
          </a:xfrm>
          <a:custGeom>
            <a:avLst/>
            <a:gdLst>
              <a:gd name="connisteX0" fmla="*/ 306070 w 490429"/>
              <a:gd name="connsiteY0" fmla="*/ 0 h 1037514"/>
              <a:gd name="connisteX1" fmla="*/ 30480 w 490429"/>
              <a:gd name="connsiteY1" fmla="*/ 260350 h 1037514"/>
              <a:gd name="connisteX2" fmla="*/ 489585 w 490429"/>
              <a:gd name="connsiteY2" fmla="*/ 628015 h 1037514"/>
              <a:gd name="connisteX3" fmla="*/ 122555 w 490429"/>
              <a:gd name="connsiteY3" fmla="*/ 1010285 h 1037514"/>
              <a:gd name="connisteX4" fmla="*/ 0 w 490429"/>
              <a:gd name="connsiteY4" fmla="*/ 979805 h 1037514"/>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490430" h="1037514">
                <a:moveTo>
                  <a:pt x="306070" y="0"/>
                </a:moveTo>
                <a:cubicBezTo>
                  <a:pt x="241935" y="44450"/>
                  <a:pt x="-6350" y="134620"/>
                  <a:pt x="30480" y="260350"/>
                </a:cubicBezTo>
                <a:cubicBezTo>
                  <a:pt x="67310" y="386080"/>
                  <a:pt x="471170" y="478155"/>
                  <a:pt x="489585" y="628015"/>
                </a:cubicBezTo>
                <a:cubicBezTo>
                  <a:pt x="508000" y="777875"/>
                  <a:pt x="220345" y="939800"/>
                  <a:pt x="122555" y="1010285"/>
                </a:cubicBezTo>
                <a:cubicBezTo>
                  <a:pt x="24765" y="1080770"/>
                  <a:pt x="17145" y="993775"/>
                  <a:pt x="0" y="97980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4" name="图片 93"/>
          <p:cNvPicPr>
            <a:picLocks noChangeAspect="1"/>
          </p:cNvPicPr>
          <p:nvPr/>
        </p:nvPicPr>
        <p:blipFill>
          <a:blip r:embed="rId1"/>
          <a:stretch>
            <a:fillRect/>
          </a:stretch>
        </p:blipFill>
        <p:spPr>
          <a:xfrm>
            <a:off x="4035929" y="1532506"/>
            <a:ext cx="8198069" cy="5084578"/>
          </a:xfrm>
          <a:prstGeom prst="rect">
            <a:avLst/>
          </a:prstGeom>
        </p:spPr>
      </p:pic>
      <p:sp>
        <p:nvSpPr>
          <p:cNvPr id="4" name="文本框 3"/>
          <p:cNvSpPr txBox="1"/>
          <p:nvPr/>
        </p:nvSpPr>
        <p:spPr>
          <a:xfrm>
            <a:off x="1116330" y="1410970"/>
            <a:ext cx="2675255" cy="368300"/>
          </a:xfrm>
          <a:prstGeom prst="rect">
            <a:avLst/>
          </a:prstGeom>
          <a:noFill/>
        </p:spPr>
        <p:txBody>
          <a:bodyPr wrap="square" rtlCol="0" anchor="t">
            <a:spAutoFit/>
          </a:bodyPr>
          <a:p>
            <a:r>
              <a:rPr lang="en-US" altLang="zh-CN"/>
              <a:t>   </a:t>
            </a:r>
            <a:r>
              <a:rPr lang="zh-CN" altLang="en-US"/>
              <a:t>券商发起证券转银行</a:t>
            </a:r>
            <a:endParaRPr lang="zh-CN" altLang="en-US"/>
          </a:p>
        </p:txBody>
      </p:sp>
      <p:sp>
        <p:nvSpPr>
          <p:cNvPr id="5" name="文本框 4"/>
          <p:cNvSpPr txBox="1"/>
          <p:nvPr/>
        </p:nvSpPr>
        <p:spPr>
          <a:xfrm>
            <a:off x="1439545" y="2665730"/>
            <a:ext cx="2454275" cy="3415030"/>
          </a:xfrm>
          <a:prstGeom prst="rect">
            <a:avLst/>
          </a:prstGeom>
          <a:noFill/>
        </p:spPr>
        <p:txBody>
          <a:bodyPr wrap="square" rtlCol="0" anchor="t">
            <a:spAutoFit/>
          </a:bodyPr>
          <a:p>
            <a:r>
              <a:rPr lang="zh-CN" altLang="en-US">
                <a:sym typeface="+mn-ea"/>
              </a:rPr>
              <a:t>资金守恒公式：</a:t>
            </a:r>
            <a:endParaRPr lang="zh-CN" altLang="en-US"/>
          </a:p>
          <a:p>
            <a:r>
              <a:rPr lang="zh-CN" altLang="en-US">
                <a:sym typeface="+mn-ea"/>
              </a:rPr>
              <a:t>资金可用 = 资金余额 - 冻结金额 + 解冻金额 - 交易冻结 + 交易解冻 - 清算冻结 + 清算解冻 - 转账冻结 + 转账解冻 - 调拨冻结 – 分类账总额</a:t>
            </a:r>
            <a:endParaRPr lang="zh-CN" altLang="en-US">
              <a:sym typeface="+mn-ea"/>
            </a:endParaRPr>
          </a:p>
          <a:p>
            <a:endParaRPr lang="zh-CN" altLang="en-US"/>
          </a:p>
          <a:p>
            <a:r>
              <a:rPr lang="zh-CN" altLang="en-US">
                <a:sym typeface="+mn-ea"/>
              </a:rPr>
              <a:t>最简公式</a:t>
            </a:r>
            <a:r>
              <a:rPr lang="en-US" altLang="zh-CN">
                <a:sym typeface="+mn-ea"/>
              </a:rPr>
              <a:t>:</a:t>
            </a:r>
            <a:endParaRPr lang="en-US" altLang="zh-CN"/>
          </a:p>
          <a:p>
            <a:r>
              <a:rPr lang="zh-CN" altLang="en-US">
                <a:sym typeface="+mn-ea"/>
              </a:rPr>
              <a:t>资金余额 </a:t>
            </a:r>
            <a:r>
              <a:rPr lang="en-US" altLang="zh-CN">
                <a:sym typeface="+mn-ea"/>
              </a:rPr>
              <a:t>= </a:t>
            </a:r>
            <a:r>
              <a:rPr lang="zh-CN" altLang="en-US">
                <a:sym typeface="+mn-ea"/>
              </a:rPr>
              <a:t>调拨冻结金额      资金可用为</a:t>
            </a:r>
            <a:r>
              <a:rPr lang="en-US" altLang="zh-CN">
                <a:sym typeface="+mn-ea"/>
              </a:rPr>
              <a:t>0</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p:blinds/>
      </p:transition>
    </mc:Choice>
    <mc:Fallback>
      <p:transition>
        <p:blind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817999" y="1657601"/>
            <a:ext cx="8198069" cy="5084578"/>
          </a:xfrm>
          <a:prstGeom prst="rect">
            <a:avLst/>
          </a:prstGeom>
        </p:spPr>
      </p:pic>
      <p:sp>
        <p:nvSpPr>
          <p:cNvPr id="5" name="文本框 4"/>
          <p:cNvSpPr txBox="1"/>
          <p:nvPr/>
        </p:nvSpPr>
        <p:spPr>
          <a:xfrm>
            <a:off x="332740" y="1922780"/>
            <a:ext cx="2240280" cy="368300"/>
          </a:xfrm>
          <a:prstGeom prst="rect">
            <a:avLst/>
          </a:prstGeom>
          <a:noFill/>
        </p:spPr>
        <p:txBody>
          <a:bodyPr wrap="none" rtlCol="0" anchor="t">
            <a:spAutoFit/>
          </a:bodyPr>
          <a:p>
            <a:r>
              <a:rPr lang="zh-CN" altLang="en-US">
                <a:sym typeface="+mn-ea"/>
              </a:rPr>
              <a:t>券商发起银行转证券</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7303" y="1309935"/>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61173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圆角矩形 11"/>
          <p:cNvSpPr/>
          <p:nvPr/>
        </p:nvSpPr>
        <p:spPr>
          <a:xfrm>
            <a:off x="1773527" y="4473144"/>
            <a:ext cx="8790144" cy="25200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20855" y="4500144"/>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000175" y="4500144"/>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bwMode="auto">
          <a:xfrm>
            <a:off x="2123772" y="2123694"/>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椭圆 14"/>
          <p:cNvSpPr/>
          <p:nvPr/>
        </p:nvSpPr>
        <p:spPr bwMode="auto">
          <a:xfrm>
            <a:off x="5131053" y="2123695"/>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椭圆 16"/>
          <p:cNvSpPr/>
          <p:nvPr/>
        </p:nvSpPr>
        <p:spPr>
          <a:xfrm>
            <a:off x="8997519" y="4509120"/>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4"/>
          <p:cNvSpPr/>
          <p:nvPr/>
        </p:nvSpPr>
        <p:spPr bwMode="auto">
          <a:xfrm>
            <a:off x="8110373" y="2123695"/>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a:xfrm>
            <a:off x="2210743" y="2814027"/>
            <a:ext cx="1633247" cy="830997"/>
          </a:xfrm>
          <a:prstGeom prst="rect">
            <a:avLst/>
          </a:prstGeom>
        </p:spPr>
        <p:txBody>
          <a:bodyPr wrap="square">
            <a:spAutoFit/>
          </a:bodyPr>
          <a:lstStyle/>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工作中遇到的问题</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20" name="矩形 19"/>
          <p:cNvSpPr/>
          <p:nvPr/>
        </p:nvSpPr>
        <p:spPr>
          <a:xfrm>
            <a:off x="5403483" y="2708920"/>
            <a:ext cx="1415772" cy="830997"/>
          </a:xfrm>
          <a:prstGeom prst="rect">
            <a:avLst/>
          </a:prstGeom>
        </p:spPr>
        <p:txBody>
          <a:bodyPr wrap="none">
            <a:spAutoFit/>
          </a:bodyPr>
          <a:lstStyle/>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解决措</a:t>
            </a:r>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施和建议</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8519571" y="2780928"/>
            <a:ext cx="1107996" cy="830997"/>
          </a:xfrm>
          <a:prstGeom prst="rect">
            <a:avLst/>
          </a:prstGeom>
        </p:spPr>
        <p:txBody>
          <a:bodyPr wrap="none">
            <a:spAutoFit/>
          </a:bodyPr>
          <a:lstStyle/>
          <a:p>
            <a:pPr lvl="0"/>
            <a:r>
              <a:rPr lang="zh-CN" altLang="en-US" sz="2400" b="1" kern="1200" dirty="0" smtClean="0">
                <a:solidFill>
                  <a:schemeClr val="bg1"/>
                </a:solidFill>
                <a:latin typeface="微软雅黑" panose="020B0503020204020204" pitchFamily="34" charset="-122"/>
                <a:ea typeface="微软雅黑" panose="020B0503020204020204" pitchFamily="34" charset="-122"/>
                <a:cs typeface="+mn-cs"/>
              </a:rPr>
              <a:t>后续</a:t>
            </a: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工</a:t>
            </a:r>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lvl="0"/>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作计划</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t">
        <a:spAutoFit/>
      </a:bodyPr>
      <a:lstStyle>
        <a:defPPr>
          <a:defRPr lang="zh-CN" altLang="en-US"/>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3610</Words>
  <Application>WPS 演示</Application>
  <PresentationFormat>自定义</PresentationFormat>
  <Paragraphs>408</Paragraphs>
  <Slides>29</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29</vt:i4>
      </vt:variant>
    </vt:vector>
  </HeadingPairs>
  <TitlesOfParts>
    <vt:vector size="42" baseType="lpstr">
      <vt:lpstr>Arial</vt:lpstr>
      <vt:lpstr>宋体</vt:lpstr>
      <vt:lpstr>Wingdings</vt:lpstr>
      <vt:lpstr>微软雅黑</vt:lpstr>
      <vt:lpstr>Impact</vt:lpstr>
      <vt:lpstr>Ebrima</vt:lpstr>
      <vt:lpstr>Arial Unicode MS</vt:lpstr>
      <vt:lpstr>黑体</vt:lpstr>
      <vt:lpstr>HY헤드라인M</vt:lpstr>
      <vt:lpstr>Segoe Print</vt:lpstr>
      <vt:lpstr>Wingdings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也许1413463386</cp:lastModifiedBy>
  <cp:revision>52</cp:revision>
  <dcterms:created xsi:type="dcterms:W3CDTF">2016-10-12T03:13:00Z</dcterms:created>
  <dcterms:modified xsi:type="dcterms:W3CDTF">2019-11-15T01:51:53Z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y fmtid="{D5CDD505-2E9C-101B-9397-08002B2CF9AE}" pid="3" name="KSORubyTemplateID">
    <vt:lpwstr>8</vt:lpwstr>
  </property>
</Properties>
</file>