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1" r:id="rId4"/>
    <p:sldId id="307" r:id="rId5"/>
    <p:sldId id="298" r:id="rId6"/>
    <p:sldId id="312" r:id="rId7"/>
    <p:sldId id="313" r:id="rId8"/>
    <p:sldId id="331" r:id="rId9"/>
    <p:sldId id="332" r:id="rId10"/>
    <p:sldId id="327" r:id="rId11"/>
    <p:sldId id="314" r:id="rId12"/>
    <p:sldId id="318" r:id="rId13"/>
    <p:sldId id="320" r:id="rId14"/>
    <p:sldId id="319" r:id="rId15"/>
    <p:sldId id="321" r:id="rId16"/>
    <p:sldId id="323" r:id="rId17"/>
    <p:sldId id="322" r:id="rId18"/>
    <p:sldId id="325" r:id="rId19"/>
    <p:sldId id="324" r:id="rId20"/>
    <p:sldId id="316" r:id="rId21"/>
    <p:sldId id="315" r:id="rId22"/>
    <p:sldId id="328" r:id="rId23"/>
    <p:sldId id="329" r:id="rId24"/>
    <p:sldId id="330" r:id="rId25"/>
    <p:sldId id="285" r:id="rId26"/>
    <p:sldId id="305" r:id="rId27"/>
  </p:sldIdLst>
  <p:sldSz cx="121983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484" y="188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F3725-0D92-49D9-88BD-0A725DCC5ECA}" type="datetimeFigureOut">
              <a:rPr lang="zh-CN" altLang="en-US" smtClean="0"/>
              <a:pPr/>
              <a:t>2019/3/26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BA8C6-1B8B-494C-881B-33C94A7D20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34892-2594-4348-9B59-391C3F1BE7C4}" type="datetimeFigureOut">
              <a:rPr lang="zh-CN" altLang="en-US" smtClean="0"/>
              <a:pPr/>
              <a:t>2019/3/26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031C7-A97A-4B3D-B11F-B8701A7D07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135356" y="2132856"/>
            <a:ext cx="12062994" cy="18321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" y="0"/>
            <a:ext cx="2967853" cy="6858000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66FF"/>
              </a:solidFill>
            </a:endParaRPr>
          </a:p>
        </p:txBody>
      </p:sp>
      <p:pic>
        <p:nvPicPr>
          <p:cNvPr id="10" name="Picture 3" descr="logo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335" y="1039395"/>
            <a:ext cx="864096" cy="599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7107287" y="954623"/>
            <a:ext cx="561662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kingdom</a:t>
            </a:r>
            <a:endParaRPr lang="zh-CN" alt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4567263" y="2505670"/>
            <a:ext cx="358303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zh-CN" altLang="en-US" sz="66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转正论文</a:t>
            </a:r>
            <a:endParaRPr lang="zh-CN" altLang="en-US" sz="66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pic>
        <p:nvPicPr>
          <p:cNvPr id="1027" name="图片 1" descr="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CBB71DF1@A585241(02-18-17-51-00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49879"/>
            <a:ext cx="2967852" cy="190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G:\ppt模板\素材\ppt宝藏_www.pptbz.com_乘风破浪\ppt宝藏_www.pptbz.com_乘风破浪\乘风破浪\263-3301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2019"/>
            <a:ext cx="2967851" cy="16649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:\ppt模板\素材\ppt宝藏_www.pptbz.com_干杯庆祝图片素材\ppt宝藏_www.pptbz.com_干杯庆祝图片素材\86AD58FD11E0D700AE0AAF5F790A1E3A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360" y="3356992"/>
            <a:ext cx="2997063" cy="1779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F:\360云盘\02-个人资料\！PPT图片及版面资源\06-PPT精选插图\03-人物\20120208165810751075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318"/>
            <a:ext cx="2989357" cy="1800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 userDrawn="1"/>
        </p:nvSpPr>
        <p:spPr>
          <a:xfrm>
            <a:off x="-1625" y="170112"/>
            <a:ext cx="121999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2" name="直接连接符 51"/>
          <p:cNvCxnSpPr/>
          <p:nvPr userDrawn="1"/>
        </p:nvCxnSpPr>
        <p:spPr bwMode="auto">
          <a:xfrm>
            <a:off x="946176" y="2527275"/>
            <a:ext cx="0" cy="4330725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接连接符 52"/>
          <p:cNvCxnSpPr/>
          <p:nvPr userDrawn="1"/>
        </p:nvCxnSpPr>
        <p:spPr bwMode="auto">
          <a:xfrm flipH="1">
            <a:off x="0" y="2339950"/>
            <a:ext cx="758851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直接连接符 53"/>
          <p:cNvCxnSpPr/>
          <p:nvPr userDrawn="1"/>
        </p:nvCxnSpPr>
        <p:spPr bwMode="auto">
          <a:xfrm>
            <a:off x="946176" y="0"/>
            <a:ext cx="0" cy="2151038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接连接符 55"/>
          <p:cNvCxnSpPr/>
          <p:nvPr userDrawn="1"/>
        </p:nvCxnSpPr>
        <p:spPr bwMode="auto">
          <a:xfrm flipH="1">
            <a:off x="1135089" y="2339950"/>
            <a:ext cx="6476254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接连接符 57"/>
          <p:cNvCxnSpPr/>
          <p:nvPr userDrawn="1"/>
        </p:nvCxnSpPr>
        <p:spPr bwMode="auto">
          <a:xfrm flipH="1">
            <a:off x="10851703" y="2339950"/>
            <a:ext cx="1346648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9" name="组合 58"/>
          <p:cNvGrpSpPr/>
          <p:nvPr userDrawn="1"/>
        </p:nvGrpSpPr>
        <p:grpSpPr>
          <a:xfrm>
            <a:off x="759726" y="2151586"/>
            <a:ext cx="376724" cy="376728"/>
            <a:chOff x="759726" y="2151586"/>
            <a:chExt cx="376724" cy="376728"/>
          </a:xfrm>
        </p:grpSpPr>
        <p:sp>
          <p:nvSpPr>
            <p:cNvPr id="60" name="L 形 59"/>
            <p:cNvSpPr/>
            <p:nvPr userDrawn="1"/>
          </p:nvSpPr>
          <p:spPr>
            <a:xfrm>
              <a:off x="759726" y="2391514"/>
              <a:ext cx="136800" cy="136800"/>
            </a:xfrm>
            <a:prstGeom prst="corner">
              <a:avLst>
                <a:gd name="adj1" fmla="val 37486"/>
                <a:gd name="adj2" fmla="val 392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L 形 60"/>
            <p:cNvSpPr/>
            <p:nvPr userDrawn="1"/>
          </p:nvSpPr>
          <p:spPr>
            <a:xfrm flipH="1">
              <a:off x="999650" y="2391514"/>
              <a:ext cx="136800" cy="136800"/>
            </a:xfrm>
            <a:prstGeom prst="corner">
              <a:avLst>
                <a:gd name="adj1" fmla="val 37486"/>
                <a:gd name="adj2" fmla="val 392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L 形 61"/>
            <p:cNvSpPr/>
            <p:nvPr userDrawn="1"/>
          </p:nvSpPr>
          <p:spPr>
            <a:xfrm flipH="1" flipV="1">
              <a:off x="999650" y="2151586"/>
              <a:ext cx="136800" cy="136800"/>
            </a:xfrm>
            <a:prstGeom prst="corner">
              <a:avLst>
                <a:gd name="adj1" fmla="val 37486"/>
                <a:gd name="adj2" fmla="val 392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L 形 62"/>
            <p:cNvSpPr/>
            <p:nvPr userDrawn="1"/>
          </p:nvSpPr>
          <p:spPr>
            <a:xfrm flipV="1">
              <a:off x="759726" y="2151586"/>
              <a:ext cx="136800" cy="136800"/>
            </a:xfrm>
            <a:prstGeom prst="corner">
              <a:avLst>
                <a:gd name="adj1" fmla="val 37486"/>
                <a:gd name="adj2" fmla="val 392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/>
            <p:nvPr userDrawn="1"/>
          </p:nvCxnSpPr>
          <p:spPr bwMode="auto">
            <a:xfrm flipH="1">
              <a:off x="885839" y="2339950"/>
              <a:ext cx="12240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直接连接符 80"/>
            <p:cNvCxnSpPr/>
            <p:nvPr userDrawn="1"/>
          </p:nvCxnSpPr>
          <p:spPr bwMode="auto">
            <a:xfrm>
              <a:off x="946176" y="2278750"/>
              <a:ext cx="0" cy="1224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2" name="直接连接符 71"/>
          <p:cNvCxnSpPr/>
          <p:nvPr userDrawn="1"/>
        </p:nvCxnSpPr>
        <p:spPr>
          <a:xfrm>
            <a:off x="11175632" y="559197"/>
            <a:ext cx="103135" cy="0"/>
          </a:xfrm>
          <a:prstGeom prst="line">
            <a:avLst/>
          </a:prstGeom>
          <a:ln w="22479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11759872" y="559197"/>
            <a:ext cx="438478" cy="0"/>
          </a:xfrm>
          <a:prstGeom prst="line">
            <a:avLst/>
          </a:prstGeom>
          <a:ln w="22479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15"/>
          <p:cNvSpPr txBox="1"/>
          <p:nvPr userDrawn="1"/>
        </p:nvSpPr>
        <p:spPr>
          <a:xfrm>
            <a:off x="11123275" y="17066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8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8" name="TextBox 77"/>
          <p:cNvSpPr txBox="1"/>
          <p:nvPr userDrawn="1"/>
        </p:nvSpPr>
        <p:spPr>
          <a:xfrm>
            <a:off x="10143089" y="1701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7734323" y="908720"/>
            <a:ext cx="3045372" cy="2857537"/>
          </a:xfrm>
          <a:prstGeom prst="ellipse">
            <a:avLst/>
          </a:prstGeom>
          <a:noFill/>
          <a:ln w="57150">
            <a:solidFill>
              <a:srgbClr val="3B79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259415" y="1837273"/>
            <a:ext cx="2155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/>
              <a:t>目  录</a:t>
            </a:r>
            <a:endParaRPr lang="zh-CN" altLang="en-US" sz="6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9" y="454331"/>
            <a:ext cx="23526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0" y="0"/>
            <a:ext cx="12198350" cy="822592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159453" y="314347"/>
            <a:ext cx="0" cy="26193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851972" y="314346"/>
            <a:ext cx="1093995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>
                <a:defRPr/>
              </a:pPr>
              <a:t>‹#›</a:t>
            </a:fld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pic>
        <p:nvPicPr>
          <p:cNvPr id="16" name="图片 15" descr="说明: __0@Foxmail"/>
          <p:cNvPicPr/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3" y="281730"/>
            <a:ext cx="2352688" cy="401947"/>
          </a:xfrm>
          <a:prstGeom prst="rect">
            <a:avLst/>
          </a:prstGeom>
          <a:noFill/>
        </p:spPr>
      </p:pic>
      <p:sp>
        <p:nvSpPr>
          <p:cNvPr id="21" name="矩形 20"/>
          <p:cNvSpPr/>
          <p:nvPr/>
        </p:nvSpPr>
        <p:spPr>
          <a:xfrm>
            <a:off x="122511" y="938557"/>
            <a:ext cx="11785736" cy="3960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22511" y="1295049"/>
            <a:ext cx="11785736" cy="45719"/>
          </a:xfrm>
          <a:prstGeom prst="rect">
            <a:avLst/>
          </a:prstGeom>
          <a:solidFill>
            <a:srgbClr val="0066F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22511" y="892838"/>
            <a:ext cx="11785736" cy="45719"/>
          </a:xfrm>
          <a:prstGeom prst="rect">
            <a:avLst/>
          </a:prstGeom>
          <a:solidFill>
            <a:srgbClr val="0066F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6"/>
          <p:cNvSpPr txBox="1"/>
          <p:nvPr/>
        </p:nvSpPr>
        <p:spPr>
          <a:xfrm>
            <a:off x="554559" y="1028835"/>
            <a:ext cx="22680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</a:t>
            </a:r>
            <a:r>
              <a:rPr lang="zh-CN" altLang="en-US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个人介绍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0"/>
          <p:cNvSpPr txBox="1"/>
          <p:nvPr/>
        </p:nvSpPr>
        <p:spPr>
          <a:xfrm>
            <a:off x="2967079" y="1020328"/>
            <a:ext cx="22680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</a:t>
            </a:r>
            <a:r>
              <a:rPr lang="zh-CN" altLang="en-US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个人岗位介绍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979495" y="1017035"/>
            <a:ext cx="22680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</a:t>
            </a:r>
            <a:r>
              <a:rPr lang="zh-CN" altLang="en-US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论文正文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10"/>
          <p:cNvSpPr txBox="1"/>
          <p:nvPr/>
        </p:nvSpPr>
        <p:spPr>
          <a:xfrm>
            <a:off x="6015379" y="1020328"/>
            <a:ext cx="22680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试用期总结及计划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=""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67263" y="2505670"/>
            <a:ext cx="358303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zh-CN" altLang="en-US" sz="66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转正论文</a:t>
            </a:r>
            <a:endParaRPr lang="zh-CN" altLang="en-US" sz="66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6101" y="4988440"/>
            <a:ext cx="591572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/>
            <a:r>
              <a:rPr lang="zh-CN" alt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              证券软件总部</a:t>
            </a:r>
            <a:r>
              <a:rPr lang="en-US" altLang="zh-CN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——</a:t>
            </a:r>
            <a:r>
              <a:rPr lang="zh-CN" alt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陈磊</a:t>
            </a:r>
            <a:endParaRPr lang="zh-CN" altLang="en-US" sz="2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7303" y="1309935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73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6767" y="1484784"/>
            <a:ext cx="9493994" cy="517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01587" y="1628800"/>
            <a:ext cx="677108" cy="39604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b="1" dirty="0" smtClean="0"/>
              <a:t>复核流程图</a:t>
            </a:r>
            <a:endParaRPr lang="zh-CN" altLang="en-US" sz="3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3373" y="3646165"/>
            <a:ext cx="2476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0989" y="4320255"/>
            <a:ext cx="1047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7303" y="1309935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73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94919" y="1628800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 smtClean="0"/>
              <a:t>复核第一步，打开复核开关，</a:t>
            </a:r>
            <a:r>
              <a:rPr lang="en-US" altLang="zh-CN" sz="2000" dirty="0" smtClean="0"/>
              <a:t>0-</a:t>
            </a:r>
            <a:r>
              <a:rPr lang="zh-CN" altLang="en-US" sz="2000" dirty="0" smtClean="0"/>
              <a:t>关闭，</a:t>
            </a:r>
            <a:r>
              <a:rPr lang="en-US" altLang="zh-CN" sz="2000" dirty="0" smtClean="0"/>
              <a:t>1-</a:t>
            </a:r>
            <a:r>
              <a:rPr lang="zh-CN" altLang="en-US" sz="2000" dirty="0" smtClean="0"/>
              <a:t>开启</a:t>
            </a:r>
            <a:endParaRPr lang="zh-CN" altLang="zh-CN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964" y="2152691"/>
            <a:ext cx="10356034" cy="463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7303" y="1309935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73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0703" y="1556792"/>
            <a:ext cx="972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 smtClean="0"/>
              <a:t>复核第二步，给菜单配置复核，这里可以设置同机复核跟流程复核，流程复核业务代码的选择有“参数管理”、“权限管理” 、“通用业务”三种，这里选择什么样的业务代码，就走对应业务代码的复核流程模板；</a:t>
            </a:r>
            <a:endParaRPr lang="en-US" altLang="zh-CN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2791" y="3041576"/>
            <a:ext cx="770589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7303" y="1309935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73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42991" y="1556792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 smtClean="0"/>
              <a:t>复核第三步，配置复核所走的模板</a:t>
            </a:r>
            <a:endParaRPr lang="zh-CN" altLang="zh-CN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6275" y="2155306"/>
            <a:ext cx="9235428" cy="45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7303" y="1309935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73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8855" y="1556792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 smtClean="0"/>
              <a:t>复核第四步，增删改菜单，发起复核申请</a:t>
            </a:r>
            <a:endParaRPr lang="zh-CN" altLang="zh-CN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5891" y="2067119"/>
            <a:ext cx="8715772" cy="4127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7303" y="1309935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73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0823" y="1556792"/>
            <a:ext cx="6840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 smtClean="0"/>
              <a:t>复核第五步，登录有这个机构、岗位权限和业务资质的员工审核这单复核，必须满足这三个条件，不然查不到复核申请。</a:t>
            </a:r>
            <a:endParaRPr lang="zh-CN" altLang="zh-CN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5914" y="2604790"/>
            <a:ext cx="9801746" cy="425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7303" y="1309935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73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06687" y="1772816"/>
            <a:ext cx="8928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 smtClean="0"/>
              <a:t>复核第六步，审核这单复核申请，满足审核条件的用户，在</a:t>
            </a:r>
            <a:r>
              <a:rPr lang="en-US" altLang="zh-CN" sz="2000" dirty="0" smtClean="0"/>
              <a:t>【</a:t>
            </a:r>
            <a:r>
              <a:rPr lang="zh-CN" altLang="en-US" sz="2000" dirty="0" smtClean="0"/>
              <a:t>功能通用复核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菜单下可以看到复核申请单，点击</a:t>
            </a:r>
            <a:r>
              <a:rPr lang="en-US" altLang="zh-CN" sz="2000" dirty="0" smtClean="0"/>
              <a:t>【</a:t>
            </a:r>
            <a:r>
              <a:rPr lang="zh-CN" altLang="en-US" sz="2000" dirty="0" smtClean="0"/>
              <a:t>抢单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，具有相同审核条件的用户就看不到这个申请，刷新下这个页面，如下图所示，点击</a:t>
            </a:r>
            <a:r>
              <a:rPr lang="en-US" altLang="zh-CN" sz="2000" dirty="0" smtClean="0"/>
              <a:t>【</a:t>
            </a:r>
            <a:r>
              <a:rPr lang="zh-CN" altLang="en-US" sz="2000" dirty="0" smtClean="0"/>
              <a:t>取消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，别的用户又可以抢单了。</a:t>
            </a:r>
            <a:endParaRPr lang="zh-CN" altLang="zh-CN" sz="20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8877" y="3212976"/>
            <a:ext cx="9848850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2631" y="5013176"/>
            <a:ext cx="98869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7303" y="1309935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73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8695" y="1556792"/>
            <a:ext cx="878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 smtClean="0"/>
              <a:t>复核第七步，抢单后会跳出一个新页面，里面可以看到复核资料详情，看到前后变更的信息，审核员觉得变更合理就“通过”，复核单进入下一个流程，觉得不合理，这个单就直接作废，如下图所示。</a:t>
            </a:r>
            <a:endParaRPr lang="zh-CN" altLang="zh-CN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8735" y="2636912"/>
            <a:ext cx="7858788" cy="3886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7303" y="1309935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73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2591" y="1556792"/>
            <a:ext cx="10513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 smtClean="0"/>
              <a:t>复核第八步，复核流程走完后，审核员在</a:t>
            </a:r>
            <a:r>
              <a:rPr lang="en-US" altLang="zh-CN" sz="2000" dirty="0" smtClean="0"/>
              <a:t>【</a:t>
            </a:r>
            <a:r>
              <a:rPr lang="zh-CN" altLang="en-US" sz="2000" dirty="0" smtClean="0"/>
              <a:t>经办通用复核查询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中可以查看自己审核的复核单，复核发起员在</a:t>
            </a:r>
            <a:r>
              <a:rPr lang="en-US" altLang="zh-CN" sz="2000" dirty="0" smtClean="0"/>
              <a:t>【</a:t>
            </a:r>
            <a:r>
              <a:rPr lang="zh-CN" altLang="en-US" sz="2000" dirty="0" smtClean="0"/>
              <a:t>我的通用复核查询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查到自己发起的复核单，查看里面信息是否正确。</a:t>
            </a:r>
            <a:endParaRPr lang="zh-CN" altLang="zh-CN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8550" y="2320925"/>
            <a:ext cx="10001250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3663" y="4603624"/>
            <a:ext cx="9974064" cy="2095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7303" y="1309935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73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8695" y="1556792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 smtClean="0"/>
              <a:t>复核第九步，复核成功后查看自己的修改的数据是否改过来，改过来说明复核正确，如果数据没变排查</a:t>
            </a:r>
            <a:r>
              <a:rPr lang="zh-CN" altLang="en-US" sz="2000" smtClean="0"/>
              <a:t>下</a:t>
            </a:r>
            <a:r>
              <a:rPr lang="zh-CN" altLang="en-US" sz="2000" smtClean="0"/>
              <a:t>原因。</a:t>
            </a:r>
            <a:endParaRPr lang="zh-CN" altLang="zh-CN" sz="20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583" y="2924944"/>
            <a:ext cx="10728352" cy="3015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3363888" y="3004715"/>
            <a:ext cx="3671390" cy="396875"/>
          </a:xfrm>
          <a:prstGeom prst="rect">
            <a:avLst/>
          </a:prstGeom>
          <a:solidFill>
            <a:srgbClr val="0066FF"/>
          </a:solidFill>
          <a:ln w="9525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、个人介绍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3350087" y="3933056"/>
            <a:ext cx="3685191" cy="396875"/>
          </a:xfrm>
          <a:prstGeom prst="rect">
            <a:avLst/>
          </a:prstGeom>
          <a:solidFill>
            <a:srgbClr val="0066FF"/>
          </a:solidFill>
          <a:ln w="9525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、个人岗位介绍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362871" y="4832325"/>
            <a:ext cx="3672408" cy="396875"/>
          </a:xfrm>
          <a:prstGeom prst="rect">
            <a:avLst/>
          </a:prstGeom>
          <a:solidFill>
            <a:srgbClr val="0066FF"/>
          </a:solidFill>
          <a:ln w="9525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、试用期工作总结及计划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3400872" y="5693186"/>
            <a:ext cx="4858543" cy="400110"/>
          </a:xfrm>
          <a:prstGeom prst="rect">
            <a:avLst/>
          </a:prstGeom>
          <a:solidFill>
            <a:srgbClr val="0066FF"/>
          </a:solidFill>
          <a:ln w="9525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、论文正文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3031" y="1484784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复核界面功能测试点</a:t>
            </a:r>
            <a:endParaRPr lang="zh-CN" alt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54250"/>
            <a:ext cx="121983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82850"/>
            <a:ext cx="12198350" cy="43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370983" y="1772816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复核的业务逻辑测试点</a:t>
            </a:r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7303" y="1309935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73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3130128"/>
            <a:ext cx="11722100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02631" y="1916832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复核模板流程业务</a:t>
            </a:r>
            <a:endParaRPr lang="zh-CN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1143" y="1268760"/>
            <a:ext cx="6067968" cy="183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箭头连接符 7"/>
          <p:cNvCxnSpPr/>
          <p:nvPr/>
        </p:nvCxnSpPr>
        <p:spPr>
          <a:xfrm>
            <a:off x="6891263" y="285293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891263" y="3068960"/>
            <a:ext cx="31683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0059615" y="285293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11343" y="2852936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满足受理分支</a:t>
            </a:r>
            <a:endParaRPr lang="zh-CN" alt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7303" y="1309935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73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89040"/>
            <a:ext cx="1219835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994719" y="2276872"/>
            <a:ext cx="264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机构优先级</a:t>
            </a:r>
            <a:endParaRPr lang="zh-CN" altLang="en-US" sz="24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9306" y="1268760"/>
            <a:ext cx="5779044" cy="2477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87007" y="1556792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我提的</a:t>
            </a:r>
            <a:r>
              <a:rPr lang="en-US" altLang="zh-CN" sz="2400" b="1" dirty="0" smtClean="0"/>
              <a:t>bug</a:t>
            </a:r>
            <a:r>
              <a:rPr lang="zh-CN" altLang="en-US" sz="2400" b="1" dirty="0" smtClean="0"/>
              <a:t>单</a:t>
            </a:r>
            <a:endParaRPr lang="zh-CN" altLang="en-US" sz="24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91272"/>
            <a:ext cx="12198349" cy="473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755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869465" y="126876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87007" y="1484784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复核测试总结</a:t>
            </a:r>
            <a:endParaRPr lang="zh-CN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0543" y="2276872"/>
            <a:ext cx="11377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测试情况：这次复核测试，前期需求基本测试完毕，测试时间大概用了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个月，总共发现了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13</a:t>
            </a:r>
            <a:r>
              <a:rPr lang="zh-CN" altLang="en-US" dirty="0" smtClean="0"/>
              <a:t>个严重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个一般</a:t>
            </a:r>
            <a:r>
              <a:rPr lang="en-US" altLang="zh-CN" dirty="0" smtClean="0"/>
              <a:t>bug,1</a:t>
            </a:r>
            <a:r>
              <a:rPr lang="zh-CN" altLang="en-US" dirty="0" smtClean="0"/>
              <a:t>个轻微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，现在已经关闭了</a:t>
            </a:r>
            <a:r>
              <a:rPr lang="en-US" altLang="zh-CN" dirty="0" smtClean="0"/>
              <a:t>29</a:t>
            </a:r>
            <a:r>
              <a:rPr lang="zh-CN" altLang="en-US" dirty="0" smtClean="0"/>
              <a:t>个，有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是两融的开发还没改，有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个激活状态，这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不影响这期的需求，复核业务功能的操作手册已经完成。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212976"/>
            <a:ext cx="57606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zh-CN" altLang="en-US" dirty="0" smtClean="0"/>
              <a:t>不足点：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、负责前端的开发只有一人，而且同时负责几个需求的开发，工作有些安排不过来。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、需求文档不明确，导致开发质量不高。</a:t>
            </a:r>
            <a:endParaRPr lang="en-US" altLang="zh-CN" dirty="0" smtClean="0"/>
          </a:p>
          <a:p>
            <a:r>
              <a:rPr lang="zh-CN" altLang="en-US" dirty="0" smtClean="0"/>
              <a:t>改进措施：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、增加前端开发的人手或开发需求要合理安排，不要需求集中在一起开发。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、开发需求文档要明确实现的功能，业务规则是怎么实现的。</a:t>
            </a:r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955159" y="3212976"/>
            <a:ext cx="62431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zh-CN" altLang="en-US" dirty="0" smtClean="0"/>
              <a:t>不足点：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、自己刚入职不久，对经纪订单业务了解不多，把控测试进度不佳。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、需求不明确，测试过程中花费很多时间在讨论需求，有可能存在测试点覆盖不全。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、由于开发工作安排不过来，没有及时修复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或分批修复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，导致很多测试场景要重复多次测试。</a:t>
            </a:r>
            <a:endParaRPr lang="en-US" altLang="zh-CN" dirty="0" smtClean="0"/>
          </a:p>
          <a:p>
            <a:r>
              <a:rPr lang="zh-CN" altLang="en-US" dirty="0" smtClean="0"/>
              <a:t>改进措施：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、多熟悉业务，尽快熟悉整个经纪订单的业务。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、测试这边，应该有个专门测试的需求说明书。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、开发这边尽快修复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，测试也尽早回归</a:t>
            </a:r>
            <a:r>
              <a:rPr lang="en-US" altLang="zh-CN" dirty="0" smtClean="0"/>
              <a:t>bug,</a:t>
            </a:r>
            <a:r>
              <a:rPr lang="zh-CN" altLang="en-US" dirty="0" smtClean="0"/>
              <a:t>解决得越早成本就越低。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下箭头 1"/>
          <p:cNvSpPr/>
          <p:nvPr/>
        </p:nvSpPr>
        <p:spPr>
          <a:xfrm>
            <a:off x="2741589" y="1785926"/>
            <a:ext cx="71438" cy="3786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71976" y="1857364"/>
            <a:ext cx="1169551" cy="42566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  谢  大  家   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7407" y="2071678"/>
            <a:ext cx="4429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感谢公司给提供的工作平台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感谢领导给我的关心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感谢我的入职指导人给予的指导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感谢公司同事对我工作的支持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  <p:cxnSp>
        <p:nvCxnSpPr>
          <p:cNvPr id="7" name="肘形连接符 6"/>
          <p:cNvCxnSpPr/>
          <p:nvPr/>
        </p:nvCxnSpPr>
        <p:spPr>
          <a:xfrm>
            <a:off x="6027737" y="5429264"/>
            <a:ext cx="5715040" cy="428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885521" y="592933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OVER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511" y="1295049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2511" y="891823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Line 29"/>
          <p:cNvSpPr>
            <a:spLocks noChangeShapeType="1"/>
          </p:cNvSpPr>
          <p:nvPr/>
        </p:nvSpPr>
        <p:spPr bwMode="auto">
          <a:xfrm>
            <a:off x="2930823" y="1484784"/>
            <a:ext cx="0" cy="4752975"/>
          </a:xfrm>
          <a:prstGeom prst="line">
            <a:avLst/>
          </a:prstGeom>
          <a:noFill/>
          <a:ln w="57150" cmpd="thickThin">
            <a:solidFill>
              <a:srgbClr val="CC33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66927" y="2009910"/>
            <a:ext cx="4248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员工姓名：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陈磊</a:t>
            </a:r>
            <a:endParaRPr lang="zh-CN" altLang="zh-CN" sz="20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现任岗位：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工程师</a:t>
            </a:r>
            <a:endParaRPr lang="en-US" altLang="zh-CN" sz="20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入职时间：</a:t>
            </a:r>
            <a:r>
              <a:rPr lang="en-US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2019-1-2</a:t>
            </a:r>
            <a:endParaRPr lang="zh-CN" altLang="zh-CN" sz="20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所属部门：</a:t>
            </a:r>
            <a:r>
              <a:rPr lang="zh-CN" altLang="en-US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证券测试一部</a:t>
            </a:r>
            <a:endParaRPr lang="en-US" altLang="zh-CN" sz="20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入职导师：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舒文静</a:t>
            </a:r>
            <a:endParaRPr lang="zh-CN" altLang="zh-CN" sz="20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部门经理：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王秀娟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14799" y="1295049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14799" y="891823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6847" y="1916832"/>
            <a:ext cx="58326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岗位认知：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、参与需求评审、需求分析、梳理测试点；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、主要负责经纪订单系统的环境搭建、业务功能测试、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界面测试、系统接口测试、自动化测试；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、测试用例编写、执行测试用例、分析并配合开发定位问题、跟踪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并回归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7693" y="1988840"/>
            <a:ext cx="492443" cy="33843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   人   岗    位    职    责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6847" y="4365104"/>
            <a:ext cx="56886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个人职责：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、熟悉业务知识与系统逻辑、积极和开发沟通协作、确保需求测试质量；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、改进并完善测试方案、提高测试执行效率；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7434" y="91093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67199" y="126876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426768" y="1504654"/>
          <a:ext cx="9217023" cy="5351718"/>
        </p:xfrm>
        <a:graphic>
          <a:graphicData uri="http://schemas.openxmlformats.org/drawingml/2006/table">
            <a:tbl>
              <a:tblPr/>
              <a:tblGrid>
                <a:gridCol w="1459709"/>
                <a:gridCol w="5957114"/>
                <a:gridCol w="1800200"/>
              </a:tblGrid>
              <a:tr h="3191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effectLst/>
                          <a:latin typeface="楷体_GB2312"/>
                        </a:rPr>
                        <a:t>起始时间</a:t>
                      </a:r>
                      <a:endParaRPr lang="zh-CN" altLang="en-US" sz="1200" b="1" i="0" u="none" strike="noStrike" dirty="0">
                        <a:effectLst/>
                        <a:latin typeface="楷体_GB231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effectLst/>
                          <a:latin typeface="楷体_GB2312"/>
                        </a:rPr>
                        <a:t>完成工作</a:t>
                      </a:r>
                      <a:r>
                        <a:rPr lang="zh-CN" altLang="en-US" sz="1200" b="1" i="0" u="none" strike="noStrike" dirty="0" smtClean="0">
                          <a:effectLst/>
                          <a:latin typeface="楷体_GB2312"/>
                        </a:rPr>
                        <a:t>内容</a:t>
                      </a:r>
                      <a:endParaRPr lang="zh-CN" altLang="en-US" sz="1200" b="1" i="0" u="none" strike="noStrike" dirty="0">
                        <a:effectLst/>
                        <a:latin typeface="楷体_GB231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1" i="0" u="none" strike="noStrike" dirty="0" smtClean="0">
                        <a:effectLst/>
                        <a:latin typeface="楷体_GB2312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 smtClean="0">
                          <a:effectLst/>
                          <a:latin typeface="楷体_GB2312"/>
                        </a:rPr>
                        <a:t>工作进度</a:t>
                      </a:r>
                    </a:p>
                    <a:p>
                      <a:pPr algn="ctr" fontAlgn="ctr"/>
                      <a:endParaRPr lang="zh-CN" altLang="en-US" sz="1200" b="1" i="0" u="none" strike="noStrike" dirty="0">
                        <a:effectLst/>
                        <a:latin typeface="楷体_GB231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5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第</a:t>
                      </a:r>
                      <a:r>
                        <a:rPr lang="en-US" altLang="zh-CN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1-2</a:t>
                      </a:r>
                      <a:r>
                        <a:rPr lang="zh-CN" altLang="en-US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周</a:t>
                      </a:r>
                      <a:endParaRPr lang="zh-CN" altLang="en-US" sz="1200" b="1" i="0" u="none" strike="noStrike" dirty="0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i="0" u="none" strike="noStrike" dirty="0">
                          <a:effectLst/>
                          <a:latin typeface="楷体_GB2312"/>
                        </a:rPr>
                        <a:t>1</a:t>
                      </a:r>
                      <a:r>
                        <a:rPr lang="zh-CN" altLang="en-US" sz="1200" b="1" i="0" u="none" strike="noStrike" dirty="0">
                          <a:effectLst/>
                          <a:latin typeface="楷体_GB2312"/>
                        </a:rPr>
                        <a:t>、熟悉公司文化、</a:t>
                      </a:r>
                      <a:r>
                        <a:rPr lang="zh-CN" altLang="en-US" sz="1200" b="1" i="0" u="none" strike="noStrike" dirty="0" smtClean="0">
                          <a:effectLst/>
                          <a:latin typeface="楷体_GB2312"/>
                        </a:rPr>
                        <a:t>制度、申请网络账号、</a:t>
                      </a:r>
                      <a:r>
                        <a:rPr lang="en-US" altLang="zh-CN" sz="1200" b="1" i="0" u="none" strike="noStrike" dirty="0" smtClean="0">
                          <a:effectLst/>
                          <a:latin typeface="楷体_GB2312"/>
                        </a:rPr>
                        <a:t>SVN</a:t>
                      </a:r>
                      <a:r>
                        <a:rPr lang="zh-CN" altLang="en-US" sz="1200" b="1" i="0" u="none" strike="noStrike" dirty="0" smtClean="0">
                          <a:effectLst/>
                          <a:latin typeface="楷体_GB2312"/>
                        </a:rPr>
                        <a:t>、</a:t>
                      </a:r>
                      <a:r>
                        <a:rPr lang="en-US" altLang="zh-CN" sz="1200" b="1" i="0" u="none" strike="noStrike" dirty="0" smtClean="0">
                          <a:effectLst/>
                          <a:latin typeface="楷体_GB2312"/>
                        </a:rPr>
                        <a:t>OA</a:t>
                      </a:r>
                      <a:r>
                        <a:rPr lang="zh-CN" altLang="en-US" sz="1200" b="1" i="0" u="none" strike="noStrike" dirty="0" smtClean="0">
                          <a:effectLst/>
                          <a:latin typeface="楷体_GB2312"/>
                        </a:rPr>
                        <a:t>、</a:t>
                      </a:r>
                      <a:r>
                        <a:rPr lang="en-US" altLang="zh-CN" sz="1200" b="1" i="0" u="none" strike="noStrike" dirty="0" smtClean="0">
                          <a:effectLst/>
                          <a:latin typeface="楷体_GB2312"/>
                        </a:rPr>
                        <a:t>QC</a:t>
                      </a:r>
                      <a:r>
                        <a:rPr lang="zh-CN" altLang="en-US" sz="1200" b="1" i="0" u="none" strike="noStrike" dirty="0" smtClean="0">
                          <a:effectLst/>
                          <a:latin typeface="楷体_GB2312"/>
                        </a:rPr>
                        <a:t>；</a:t>
                      </a:r>
                      <a:endParaRPr lang="en-US" altLang="zh-CN" sz="1200" b="1" i="0" u="none" strike="noStrike" dirty="0" smtClean="0">
                        <a:effectLst/>
                        <a:latin typeface="楷体_GB2312"/>
                      </a:endParaRPr>
                    </a:p>
                    <a:p>
                      <a:pPr algn="l" fontAlgn="ctr"/>
                      <a:r>
                        <a:rPr lang="en-US" altLang="zh-CN" sz="1200" b="1" i="0" u="none" strike="noStrike" dirty="0" smtClean="0">
                          <a:effectLst/>
                          <a:latin typeface="楷体_GB2312"/>
                        </a:rPr>
                        <a:t>2</a:t>
                      </a:r>
                      <a:r>
                        <a:rPr lang="zh-CN" altLang="en-US" sz="1200" b="1" i="0" u="none" strike="noStrike" dirty="0" smtClean="0">
                          <a:effectLst/>
                          <a:latin typeface="楷体_GB2312"/>
                        </a:rPr>
                        <a:t>、搭建经纪订单环境，了解</a:t>
                      </a:r>
                      <a:r>
                        <a:rPr lang="en-US" altLang="zh-CN" sz="1200" b="1" i="0" u="none" strike="noStrike" dirty="0" smtClean="0">
                          <a:effectLst/>
                          <a:latin typeface="楷体_GB2312"/>
                        </a:rPr>
                        <a:t>Web</a:t>
                      </a:r>
                      <a:r>
                        <a:rPr lang="zh-CN" altLang="en-US" sz="1200" b="1" i="0" u="none" strike="noStrike" dirty="0" smtClean="0">
                          <a:effectLst/>
                          <a:latin typeface="楷体_GB2312"/>
                        </a:rPr>
                        <a:t>、</a:t>
                      </a:r>
                      <a:r>
                        <a:rPr lang="en-US" altLang="zh-CN" sz="1200" b="1" i="0" u="none" strike="noStrike" dirty="0" smtClean="0">
                          <a:effectLst/>
                          <a:latin typeface="楷体_GB2312"/>
                        </a:rPr>
                        <a:t>Tomcat</a:t>
                      </a:r>
                      <a:r>
                        <a:rPr lang="zh-CN" altLang="en-US" sz="1200" b="1" i="0" u="none" strike="noStrike" dirty="0" smtClean="0">
                          <a:effectLst/>
                          <a:latin typeface="楷体_GB2312"/>
                        </a:rPr>
                        <a:t>、</a:t>
                      </a:r>
                      <a:r>
                        <a:rPr lang="en-US" altLang="zh-CN" sz="1200" b="1" i="0" u="none" strike="noStrike" dirty="0" err="1" smtClean="0">
                          <a:effectLst/>
                          <a:latin typeface="楷体_GB2312"/>
                        </a:rPr>
                        <a:t>Kcxp</a:t>
                      </a:r>
                      <a:r>
                        <a:rPr lang="zh-CN" altLang="en-US" sz="1200" b="1" i="0" u="none" strike="noStrike" dirty="0" smtClean="0">
                          <a:effectLst/>
                          <a:latin typeface="楷体_GB2312"/>
                        </a:rPr>
                        <a:t>、</a:t>
                      </a:r>
                      <a:r>
                        <a:rPr lang="en-US" altLang="zh-CN" sz="1200" b="1" i="0" u="none" strike="noStrike" dirty="0" err="1" smtClean="0">
                          <a:effectLst/>
                          <a:latin typeface="楷体_GB2312"/>
                        </a:rPr>
                        <a:t>Bpu</a:t>
                      </a:r>
                      <a:r>
                        <a:rPr lang="zh-CN" altLang="en-US" sz="1200" b="1" i="0" u="none" strike="noStrike" dirty="0" smtClean="0">
                          <a:effectLst/>
                          <a:latin typeface="楷体_GB2312"/>
                        </a:rPr>
                        <a:t>、</a:t>
                      </a:r>
                      <a:r>
                        <a:rPr lang="en-US" altLang="zh-CN" sz="1200" b="1" i="0" u="none" strike="noStrike" dirty="0" err="1" smtClean="0">
                          <a:effectLst/>
                          <a:latin typeface="楷体_GB2312"/>
                        </a:rPr>
                        <a:t>Stg</a:t>
                      </a:r>
                      <a:r>
                        <a:rPr lang="zh-CN" altLang="en-US" sz="1200" b="1" i="0" u="none" strike="noStrike" dirty="0" smtClean="0">
                          <a:effectLst/>
                          <a:latin typeface="楷体_GB2312"/>
                        </a:rPr>
                        <a:t>、数据库之间的原理；</a:t>
                      </a:r>
                      <a:endParaRPr lang="en-US" altLang="zh-CN" sz="1200" b="1" i="0" u="none" strike="noStrike" dirty="0" smtClean="0">
                        <a:effectLst/>
                        <a:latin typeface="楷体_GB2312"/>
                      </a:endParaRPr>
                    </a:p>
                    <a:p>
                      <a:pPr algn="l" fontAlgn="ctr"/>
                      <a:r>
                        <a:rPr lang="en-US" altLang="zh-CN" sz="1200" b="1" i="0" u="none" strike="noStrike" dirty="0" smtClean="0">
                          <a:effectLst/>
                          <a:latin typeface="楷体_GB2312"/>
                        </a:rPr>
                        <a:t>3</a:t>
                      </a:r>
                      <a:r>
                        <a:rPr lang="zh-CN" altLang="en-US" sz="1200" b="1" i="0" u="none" strike="noStrike" dirty="0" smtClean="0">
                          <a:effectLst/>
                          <a:latin typeface="楷体_GB2312"/>
                        </a:rPr>
                        <a:t>、输出搭建环境文档；</a:t>
                      </a:r>
                      <a:endParaRPr lang="zh-CN" altLang="en-US" sz="1200" b="1" i="0" u="none" strike="noStrike" dirty="0">
                        <a:effectLst/>
                        <a:latin typeface="楷体_GB231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effectLst/>
                          <a:latin typeface="楷体_GB2312"/>
                        </a:rPr>
                        <a:t>完成</a:t>
                      </a:r>
                      <a:endParaRPr lang="zh-CN" altLang="en-US" sz="1200" b="1" i="0" u="none" strike="noStrike" dirty="0">
                        <a:effectLst/>
                        <a:latin typeface="楷体_GB231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3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第</a:t>
                      </a:r>
                      <a:r>
                        <a:rPr lang="en-US" altLang="zh-CN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3</a:t>
                      </a:r>
                      <a:r>
                        <a:rPr lang="zh-CN" altLang="en-US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周</a:t>
                      </a:r>
                      <a:endParaRPr lang="zh-CN" altLang="en-US" sz="1200" b="1" i="0" u="none" strike="noStrike" dirty="0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i="0" u="none" strike="noStrike" dirty="0" smtClean="0">
                          <a:effectLst/>
                          <a:latin typeface="楷体_GB2312"/>
                        </a:rPr>
                        <a:t>1</a:t>
                      </a:r>
                      <a:r>
                        <a:rPr lang="zh-CN" altLang="en-US" sz="1200" b="1" i="0" u="none" strike="noStrike" dirty="0" smtClean="0">
                          <a:effectLst/>
                          <a:latin typeface="楷体_GB2312"/>
                        </a:rPr>
                        <a:t>、看经纪订单通用复核设计方案</a:t>
                      </a:r>
                      <a:r>
                        <a:rPr lang="en-US" altLang="zh-CN" sz="1200" b="1" i="0" u="none" strike="noStrike" dirty="0" smtClean="0">
                          <a:effectLst/>
                          <a:latin typeface="楷体_GB2312"/>
                        </a:rPr>
                        <a:t>_1.0.docx</a:t>
                      </a:r>
                      <a:r>
                        <a:rPr lang="zh-CN" altLang="en-US" sz="1200" b="1" i="0" u="none" strike="noStrike" dirty="0" smtClean="0">
                          <a:effectLst/>
                          <a:latin typeface="楷体_GB2312"/>
                        </a:rPr>
                        <a:t>文档；</a:t>
                      </a:r>
                      <a:endParaRPr lang="en-US" altLang="zh-CN" sz="1200" b="1" i="0" u="none" strike="noStrike" dirty="0" smtClean="0">
                        <a:effectLst/>
                        <a:latin typeface="楷体_GB2312"/>
                      </a:endParaRPr>
                    </a:p>
                    <a:p>
                      <a:pPr algn="l" fontAlgn="ctr"/>
                      <a:r>
                        <a:rPr lang="en-US" altLang="zh-CN" sz="1200" b="1" i="0" u="none" strike="noStrike" dirty="0" smtClean="0">
                          <a:effectLst/>
                          <a:latin typeface="楷体_GB2312"/>
                        </a:rPr>
                        <a:t>2</a:t>
                      </a:r>
                      <a:r>
                        <a:rPr lang="zh-CN" altLang="en-US" sz="1200" b="1" i="0" u="none" strike="noStrike" dirty="0" smtClean="0">
                          <a:effectLst/>
                          <a:latin typeface="楷体_GB2312"/>
                        </a:rPr>
                        <a:t>、熟悉经纪订单复核的主流程及配置；</a:t>
                      </a:r>
                      <a:endParaRPr lang="en-US" altLang="zh-CN" sz="1200" b="1" i="0" u="none" strike="noStrike" dirty="0" smtClean="0">
                        <a:effectLst/>
                        <a:latin typeface="楷体_GB2312"/>
                      </a:endParaRPr>
                    </a:p>
                    <a:p>
                      <a:pPr algn="l" fontAlgn="ctr"/>
                      <a:r>
                        <a:rPr lang="en-US" altLang="zh-CN" sz="1200" b="1" i="0" u="none" strike="noStrike" dirty="0" smtClean="0">
                          <a:effectLst/>
                          <a:latin typeface="楷体_GB2312"/>
                        </a:rPr>
                        <a:t>3</a:t>
                      </a:r>
                      <a:r>
                        <a:rPr lang="zh-CN" altLang="en-US" sz="1200" b="1" i="0" u="none" strike="noStrike" dirty="0" smtClean="0">
                          <a:effectLst/>
                          <a:latin typeface="楷体_GB2312"/>
                        </a:rPr>
                        <a:t>、熟悉复核的业务规则</a:t>
                      </a:r>
                      <a:endParaRPr lang="zh-CN" altLang="en-US" sz="1200" b="1" i="0" u="none" strike="noStrike" dirty="0">
                        <a:effectLst/>
                        <a:latin typeface="楷体_GB231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1" i="0" u="none" strike="noStrike" dirty="0" smtClean="0">
                        <a:effectLst/>
                        <a:latin typeface="楷体_GB2312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 smtClean="0">
                          <a:effectLst/>
                          <a:latin typeface="楷体_GB2312"/>
                        </a:rPr>
                        <a:t>完成</a:t>
                      </a:r>
                    </a:p>
                    <a:p>
                      <a:pPr algn="l" fontAlgn="ctr"/>
                      <a:endParaRPr lang="zh-CN" altLang="en-US" sz="1200" b="1" i="0" u="none" strike="noStrike" dirty="0">
                        <a:effectLst/>
                        <a:latin typeface="楷体_GB231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3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第</a:t>
                      </a:r>
                      <a:r>
                        <a:rPr lang="en-US" altLang="zh-CN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4</a:t>
                      </a:r>
                      <a:r>
                        <a:rPr lang="zh-CN" altLang="en-US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周</a:t>
                      </a:r>
                      <a:endParaRPr lang="zh-CN" altLang="en-US" sz="1200" b="1" i="0" u="none" strike="noStrike" dirty="0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 dirty="0" smtClean="0">
                          <a:effectLst/>
                          <a:latin typeface="楷体_GB2312"/>
                        </a:rPr>
                        <a:t>在思维导图上编写复核的测试点</a:t>
                      </a:r>
                      <a:endParaRPr lang="zh-CN" altLang="en-US" sz="1200" b="1" i="0" u="none" strike="noStrike" dirty="0">
                        <a:effectLst/>
                        <a:latin typeface="楷体_GB231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effectLst/>
                          <a:latin typeface="楷体_GB2312"/>
                        </a:rPr>
                        <a:t>完成</a:t>
                      </a:r>
                      <a:endParaRPr lang="zh-CN" altLang="en-US" sz="1200" b="1" i="0" u="none" strike="noStrike" dirty="0">
                        <a:effectLst/>
                        <a:latin typeface="楷体_GB231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9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第</a:t>
                      </a:r>
                      <a:r>
                        <a:rPr lang="en-US" altLang="zh-CN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5</a:t>
                      </a:r>
                      <a:r>
                        <a:rPr lang="zh-CN" altLang="en-US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周</a:t>
                      </a:r>
                      <a:endParaRPr lang="zh-CN" altLang="en-US" sz="1200" b="1" i="0" u="none" strike="noStrike" dirty="0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进行复核菜单所有的页面功能测试</a:t>
                      </a:r>
                      <a:endParaRPr lang="en-US" altLang="zh-CN" sz="1200" b="1" i="0" u="none" strike="noStrike" dirty="0" smtClean="0">
                        <a:effectLst/>
                        <a:latin typeface="宋体" panose="02010600030101010101" pitchFamily="2" charset="-122"/>
                      </a:endParaRPr>
                    </a:p>
                    <a:p>
                      <a:pPr algn="l" fontAlgn="b"/>
                      <a:endParaRPr lang="zh-CN" altLang="en-US" sz="1200" b="1" i="0" u="none" strike="noStrike" dirty="0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1" i="0" u="none" strike="noStrike" dirty="0" smtClean="0">
                        <a:effectLst/>
                        <a:latin typeface="楷体_GB2312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 smtClean="0">
                          <a:effectLst/>
                          <a:latin typeface="楷体_GB2312"/>
                        </a:rPr>
                        <a:t>完成</a:t>
                      </a:r>
                    </a:p>
                    <a:p>
                      <a:pPr algn="l" fontAlgn="b"/>
                      <a:endParaRPr lang="zh-CN" altLang="en-US" sz="1200" b="1" i="0" u="none" strike="noStrike" dirty="0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2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第</a:t>
                      </a:r>
                      <a:r>
                        <a:rPr lang="en-US" altLang="zh-CN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6-7</a:t>
                      </a:r>
                      <a:r>
                        <a:rPr lang="zh-CN" altLang="en-US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周</a:t>
                      </a:r>
                      <a:endParaRPr lang="zh-CN" altLang="en-US" sz="1200" b="1" i="0" u="none" strike="noStrike" dirty="0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1</a:t>
                      </a:r>
                      <a:r>
                        <a:rPr lang="zh-CN" altLang="en-US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、进行菜单功能复核配置中子菜单走流程复核，不同的业务资质走那种复核模板的流程测试</a:t>
                      </a:r>
                      <a:endParaRPr lang="en-US" altLang="zh-CN" sz="1200" b="1" i="0" u="none" strike="noStrike" dirty="0" smtClean="0">
                        <a:effectLst/>
                        <a:latin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en-US" altLang="zh-CN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2</a:t>
                      </a:r>
                      <a:r>
                        <a:rPr lang="zh-CN" altLang="en-US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、进行机构的优先级测试</a:t>
                      </a:r>
                      <a:endParaRPr lang="en-US" altLang="zh-CN" sz="1200" b="1" i="0" u="none" strike="noStrike" dirty="0" smtClean="0">
                        <a:effectLst/>
                        <a:latin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en-US" altLang="zh-CN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3</a:t>
                      </a:r>
                      <a:r>
                        <a:rPr lang="zh-CN" altLang="en-US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、进行机构、岗位的审核权限测试</a:t>
                      </a:r>
                      <a:endParaRPr lang="en-US" altLang="zh-CN" sz="1200" b="1" i="0" u="none" strike="noStrike" dirty="0" smtClean="0">
                        <a:effectLst/>
                        <a:latin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en-US" altLang="zh-CN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4</a:t>
                      </a:r>
                      <a:r>
                        <a:rPr lang="zh-CN" altLang="en-US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、抢单测试</a:t>
                      </a:r>
                      <a:endParaRPr lang="en-US" altLang="zh-CN" sz="1200" b="1" i="0" u="none" strike="noStrike" dirty="0" smtClean="0">
                        <a:effectLst/>
                        <a:latin typeface="宋体" panose="02010600030101010101" pitchFamily="2" charset="-122"/>
                      </a:endParaRPr>
                    </a:p>
                    <a:p>
                      <a:pPr algn="l" fontAlgn="ctr"/>
                      <a:endParaRPr lang="zh-CN" altLang="en-US" sz="1200" b="1" i="0" u="none" strike="noStrike" dirty="0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 smtClean="0">
                          <a:effectLst/>
                          <a:latin typeface="楷体_GB2312"/>
                        </a:rPr>
                        <a:t>完成</a:t>
                      </a:r>
                    </a:p>
                    <a:p>
                      <a:pPr algn="l" fontAlgn="ctr"/>
                      <a:endParaRPr lang="zh-CN" altLang="en-US" sz="1200" b="1" i="0" u="none" strike="noStrike" dirty="0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8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第</a:t>
                      </a:r>
                      <a:r>
                        <a:rPr lang="en-US" altLang="zh-CN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8-9</a:t>
                      </a:r>
                      <a:r>
                        <a:rPr lang="zh-CN" altLang="en-US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周</a:t>
                      </a:r>
                      <a:endParaRPr lang="zh-CN" altLang="en-US" sz="1200" b="1" i="0" u="none" strike="noStrike" dirty="0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复核的所有菜单都走遍一级、二级、三级、四级复核，关注流程能否走通，复核资料详情是否正确，流程线路是否正确，走完流程后数据是否变化</a:t>
                      </a:r>
                      <a:endParaRPr lang="zh-CN" altLang="en-US" sz="1200" b="1" i="0" u="none" strike="noStrike" dirty="0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1" i="0" u="none" strike="noStrike" dirty="0" smtClean="0">
                        <a:effectLst/>
                        <a:latin typeface="楷体_GB2312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 smtClean="0">
                          <a:effectLst/>
                          <a:latin typeface="楷体_GB2312"/>
                        </a:rPr>
                        <a:t>完成</a:t>
                      </a:r>
                    </a:p>
                    <a:p>
                      <a:pPr algn="l" fontAlgn="ctr"/>
                      <a:endParaRPr lang="zh-CN" altLang="en-US" sz="1200" b="1" i="0" u="none" strike="noStrike" dirty="0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6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第</a:t>
                      </a:r>
                      <a:r>
                        <a:rPr lang="en-US" altLang="zh-CN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10-11</a:t>
                      </a:r>
                      <a:r>
                        <a:rPr lang="zh-CN" altLang="en-US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周</a:t>
                      </a:r>
                      <a:endParaRPr lang="zh-CN" altLang="en-US" sz="1200" b="1" i="0" u="none" strike="noStrike" dirty="0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1</a:t>
                      </a:r>
                      <a:r>
                        <a:rPr lang="zh-CN" altLang="en-US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、进行功能复核主键测试</a:t>
                      </a:r>
                      <a:endParaRPr lang="en-US" altLang="zh-CN" sz="1200" b="1" i="0" u="none" strike="noStrike" dirty="0" smtClean="0">
                        <a:effectLst/>
                        <a:latin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en-US" altLang="zh-CN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2</a:t>
                      </a:r>
                      <a:r>
                        <a:rPr lang="zh-CN" altLang="en-US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、升级环境，进行回归测试</a:t>
                      </a:r>
                      <a:endParaRPr lang="en-US" altLang="zh-CN" sz="1200" b="1" i="0" u="none" strike="noStrike" dirty="0" smtClean="0">
                        <a:effectLst/>
                        <a:latin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en-US" altLang="zh-CN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3</a:t>
                      </a:r>
                      <a:r>
                        <a:rPr lang="zh-CN" altLang="en-US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、写复核操作手册</a:t>
                      </a:r>
                      <a:endParaRPr lang="en-US" altLang="zh-CN" sz="1200" b="1" i="0" u="none" strike="noStrike" dirty="0" smtClean="0">
                        <a:effectLst/>
                        <a:latin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en-US" altLang="zh-CN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4</a:t>
                      </a:r>
                      <a:r>
                        <a:rPr lang="zh-CN" altLang="en-US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、熟悉科创板需求</a:t>
                      </a:r>
                      <a:endParaRPr lang="en-US" altLang="zh-CN" sz="1200" b="1" i="0" u="none" strike="noStrike" dirty="0" smtClean="0">
                        <a:effectLst/>
                        <a:latin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en-US" altLang="zh-CN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5</a:t>
                      </a:r>
                      <a:r>
                        <a:rPr lang="zh-CN" altLang="en-US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、熟悉战略配售基金额度控制需求，输出思维导图测试点</a:t>
                      </a:r>
                      <a:endParaRPr lang="en-US" altLang="zh-CN" sz="1200" b="1" i="0" u="none" strike="noStrike" dirty="0" smtClean="0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effectLst/>
                          <a:latin typeface="宋体" panose="02010600030101010101" pitchFamily="2" charset="-122"/>
                        </a:rPr>
                        <a:t>完成</a:t>
                      </a:r>
                      <a:endParaRPr lang="zh-CN" altLang="en-US" sz="1200" b="1" i="0" u="none" strike="noStrike" dirty="0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30623" y="1700808"/>
            <a:ext cx="615553" cy="41044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 smtClean="0"/>
              <a:t>试用期任务完成情况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7303" y="1309935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73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82532" y="1628800"/>
            <a:ext cx="800219" cy="46085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/>
              <a:t>试用期总结与计划</a:t>
            </a:r>
            <a:endParaRPr lang="zh-CN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074839" y="1844824"/>
            <a:ext cx="75608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遇到的问题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、对业务知识与系统不熟悉导致学习与执行进度缓慢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、需求不明确，有些需求要跟开发一起讨论下才能明确需求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、手工测试任务繁重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74839" y="3284984"/>
            <a:ext cx="633670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解决和改进措施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、加强对系统和业务知识的学习，提高测试效率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、学习自动化</a:t>
            </a:r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46847" y="4509120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计划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、边测试需求，边熟悉业务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个月时间熟悉经纪订单的核心业务需求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、在项目中运用自动化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7303" y="1309935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73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4"/>
          <p:cNvSpPr txBox="1"/>
          <p:nvPr/>
        </p:nvSpPr>
        <p:spPr>
          <a:xfrm>
            <a:off x="4442991" y="1916832"/>
            <a:ext cx="2749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pc="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论文正文</a:t>
            </a:r>
            <a:endParaRPr lang="zh-CN" altLang="en-US" sz="4400" spc="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0903" y="3861048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经纪订单复核业务测试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2791" y="1772816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主要从下面几方面演讲经纪订单复核业务测试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58815" y="2708920"/>
            <a:ext cx="91450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、复核需求的业务背景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、复核的流程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、复核的功能是怎么实现的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、自己测试的思路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测试点是怎么写的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、复核测试业务总结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47047" y="198884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复核需求业务背景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70583" y="3212976"/>
            <a:ext cx="10801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 smtClean="0"/>
              <a:t>经纪订单</a:t>
            </a:r>
            <a:r>
              <a:rPr lang="en-US" altLang="zh-CN" sz="2400" dirty="0" smtClean="0"/>
              <a:t>WEB</a:t>
            </a:r>
            <a:r>
              <a:rPr lang="zh-CN" altLang="zh-CN" sz="2400" dirty="0" smtClean="0"/>
              <a:t>柜台日常运维过程中，需要对参数配置功能或一些业务进行数据复核，避免操作人员的误操作，而造成业务或系统配置混乱，并导致系统不稳定</a:t>
            </a:r>
            <a:r>
              <a:rPr lang="zh-CN" altLang="en-US" sz="2400" dirty="0" smtClean="0"/>
              <a:t>（简单来说就是不</a:t>
            </a:r>
            <a:r>
              <a:rPr lang="zh-CN" altLang="en-US" sz="2400" dirty="0" smtClean="0"/>
              <a:t>允许</a:t>
            </a:r>
            <a:r>
              <a:rPr lang="zh-CN" altLang="en-US" sz="2400" dirty="0" smtClean="0"/>
              <a:t>操作员</a:t>
            </a:r>
            <a:r>
              <a:rPr lang="zh-CN" altLang="en-US" sz="2400" dirty="0" smtClean="0"/>
              <a:t>随意</a:t>
            </a:r>
            <a:r>
              <a:rPr lang="zh-CN" altLang="en-US" sz="2400" dirty="0" smtClean="0"/>
              <a:t>增删改数据，要改数据需要通过审核才可以修改成功）</a:t>
            </a:r>
            <a:r>
              <a:rPr lang="zh-CN" altLang="zh-CN" sz="2400" dirty="0" smtClean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1357</Words>
  <Application>Microsoft Office PowerPoint</Application>
  <PresentationFormat>自定义</PresentationFormat>
  <Paragraphs>130</Paragraphs>
  <Slides>26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135</cp:revision>
  <dcterms:created xsi:type="dcterms:W3CDTF">2018-12-28T07:34:27Z</dcterms:created>
  <dcterms:modified xsi:type="dcterms:W3CDTF">2019-03-26T05:49:18Z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2052-11.1.0.8214</vt:lpwstr>
  </property>
</Properties>
</file>