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61" r:id="rId4"/>
    <p:sldId id="279" r:id="rId5"/>
    <p:sldId id="307" r:id="rId6"/>
    <p:sldId id="298" r:id="rId7"/>
    <p:sldId id="277" r:id="rId8"/>
    <p:sldId id="267" r:id="rId9"/>
    <p:sldId id="312" r:id="rId10"/>
    <p:sldId id="313" r:id="rId11"/>
    <p:sldId id="314" r:id="rId12"/>
    <p:sldId id="285" r:id="rId13"/>
    <p:sldId id="305" r:id="rId14"/>
  </p:sldIdLst>
  <p:sldSz cx="1219835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66"/>
      </p:cViewPr>
      <p:guideLst>
        <p:guide orient="horz" pos="2160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F3725-0D92-49D9-88BD-0A725DCC5ECA}" type="datetimeFigureOut">
              <a:rPr lang="zh-CN" altLang="en-US" smtClean="0"/>
              <a:t>2018/7/16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2BA8C6-1B8B-494C-881B-33C94A7D20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9636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534892-2594-4348-9B59-391C3F1BE7C4}" type="datetimeFigureOut">
              <a:rPr lang="zh-CN" altLang="en-US" smtClean="0"/>
              <a:t>2018/7/16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031C7-A97A-4B3D-B11F-B8701A7D07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224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031C7-A97A-4B3D-B11F-B8701A7D071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381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031C7-A97A-4B3D-B11F-B8701A7D071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100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031C7-A97A-4B3D-B11F-B8701A7D071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430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/>
        </p:nvSpPr>
        <p:spPr>
          <a:xfrm>
            <a:off x="135356" y="2132856"/>
            <a:ext cx="12062994" cy="1832100"/>
          </a:xfrm>
          <a:prstGeom prst="rect">
            <a:avLst/>
          </a:prstGeom>
          <a:solidFill>
            <a:srgbClr val="0066FF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-1" y="0"/>
            <a:ext cx="2967853" cy="6858000"/>
          </a:xfrm>
          <a:prstGeom prst="rect">
            <a:avLst/>
          </a:prstGeom>
          <a:solidFill>
            <a:srgbClr val="E6E6E6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66FF"/>
              </a:solidFill>
            </a:endParaRPr>
          </a:p>
        </p:txBody>
      </p:sp>
      <p:pic>
        <p:nvPicPr>
          <p:cNvPr id="10" name="Picture 3" descr="logo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9335" y="1039395"/>
            <a:ext cx="864096" cy="599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 userDrawn="1"/>
        </p:nvSpPr>
        <p:spPr>
          <a:xfrm>
            <a:off x="7107287" y="954623"/>
            <a:ext cx="561662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Ebrima" pitchFamily="2" charset="0"/>
                <a:ea typeface="Ebrima" pitchFamily="2" charset="0"/>
                <a:cs typeface="Ebrima" pitchFamily="2" charset="0"/>
              </a:rPr>
              <a:t>kingdom</a:t>
            </a:r>
            <a:endParaRPr lang="zh-CN" altLang="en-US" sz="4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Ebrima" pitchFamily="2" charset="0"/>
              <a:cs typeface="Ebrima" pitchFamily="2" charset="0"/>
            </a:endParaRPr>
          </a:p>
        </p:txBody>
      </p:sp>
      <p:sp>
        <p:nvSpPr>
          <p:cNvPr id="24" name="矩形 23"/>
          <p:cNvSpPr/>
          <p:nvPr userDrawn="1"/>
        </p:nvSpPr>
        <p:spPr>
          <a:xfrm>
            <a:off x="4567263" y="2505670"/>
            <a:ext cx="3583033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zh-CN" altLang="en-US" sz="66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转正论文</a:t>
            </a:r>
            <a:endParaRPr lang="zh-CN" altLang="en-US" sz="66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pic>
        <p:nvPicPr>
          <p:cNvPr id="1027" name="图片 1" descr="说明: 说明: 说明: 说明: 说明: 说明: 说明: 说明: 说明: 说明: 说明: 说明: 说明: 说明: 说明: 说明: 说明: 说明: 说明: 说明: 说明: 说明: 说明: 说明: 说明: 说明: 说明: 说明: 说明: 说明: 说明: 说明: 说明: 说明: 说明: 说明: 说明: 说明: 说明: 说明: 说明: 说明: 说明: 说明: 说明: 说明: 说明: 说明: 说明: 说明: 说明: 说明: 说明: 说明: 说明: 说明: 说明: 说明: 说明: 说明: 说明: CBB71DF1@A585241(02-18-17-51-00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49879"/>
            <a:ext cx="2967852" cy="1908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G:\ppt模板\素材\ppt宝藏_www.pptbz.com_乘风破浪\ppt宝藏_www.pptbz.com_乘风破浪\乘风破浪\263-3301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2019"/>
            <a:ext cx="2967851" cy="1664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:\ppt模板\素材\ppt宝藏_www.pptbz.com_干杯庆祝图片素材\ppt宝藏_www.pptbz.com_干杯庆祝图片素材\86AD58FD11E0D700AE0AAF5F790A1E3A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360" y="3356992"/>
            <a:ext cx="2997063" cy="1779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F:\360云盘\02-个人资料\！PPT图片及版面资源\06-PPT精选插图\03-人物\20120208165810751075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0318"/>
            <a:ext cx="2989357" cy="1800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  <a:extLst/>
        </p:spPr>
      </p:pic>
    </p:spTree>
    <p:extLst>
      <p:ext uri="{BB962C8B-B14F-4D97-AF65-F5344CB8AC3E}">
        <p14:creationId xmlns:p14="http://schemas.microsoft.com/office/powerpoint/2010/main" val="4223807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265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8769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/>
          <p:cNvSpPr/>
          <p:nvPr userDrawn="1"/>
        </p:nvSpPr>
        <p:spPr>
          <a:xfrm>
            <a:off x="-1625" y="170112"/>
            <a:ext cx="121999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2" name="直接连接符 51"/>
          <p:cNvCxnSpPr/>
          <p:nvPr userDrawn="1"/>
        </p:nvCxnSpPr>
        <p:spPr bwMode="auto">
          <a:xfrm>
            <a:off x="946176" y="2527275"/>
            <a:ext cx="0" cy="4330725"/>
          </a:xfrm>
          <a:prstGeom prst="lin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直接连接符 52"/>
          <p:cNvCxnSpPr/>
          <p:nvPr userDrawn="1"/>
        </p:nvCxnSpPr>
        <p:spPr bwMode="auto">
          <a:xfrm flipH="1">
            <a:off x="0" y="2339950"/>
            <a:ext cx="758851" cy="0"/>
          </a:xfrm>
          <a:prstGeom prst="lin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直接连接符 53"/>
          <p:cNvCxnSpPr/>
          <p:nvPr userDrawn="1"/>
        </p:nvCxnSpPr>
        <p:spPr bwMode="auto">
          <a:xfrm>
            <a:off x="946176" y="0"/>
            <a:ext cx="0" cy="2151038"/>
          </a:xfrm>
          <a:prstGeom prst="lin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接连接符 55"/>
          <p:cNvCxnSpPr/>
          <p:nvPr userDrawn="1"/>
        </p:nvCxnSpPr>
        <p:spPr bwMode="auto">
          <a:xfrm flipH="1">
            <a:off x="1135089" y="2339950"/>
            <a:ext cx="6476254" cy="0"/>
          </a:xfrm>
          <a:prstGeom prst="lin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接连接符 57"/>
          <p:cNvCxnSpPr/>
          <p:nvPr userDrawn="1"/>
        </p:nvCxnSpPr>
        <p:spPr bwMode="auto">
          <a:xfrm flipH="1">
            <a:off x="10851703" y="2339950"/>
            <a:ext cx="1346648" cy="0"/>
          </a:xfrm>
          <a:prstGeom prst="lin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9" name="组合 58"/>
          <p:cNvGrpSpPr/>
          <p:nvPr userDrawn="1"/>
        </p:nvGrpSpPr>
        <p:grpSpPr>
          <a:xfrm>
            <a:off x="759726" y="2151586"/>
            <a:ext cx="376724" cy="376728"/>
            <a:chOff x="759726" y="2151586"/>
            <a:chExt cx="376724" cy="376728"/>
          </a:xfrm>
        </p:grpSpPr>
        <p:sp>
          <p:nvSpPr>
            <p:cNvPr id="60" name="L 形 59"/>
            <p:cNvSpPr/>
            <p:nvPr userDrawn="1"/>
          </p:nvSpPr>
          <p:spPr>
            <a:xfrm>
              <a:off x="759726" y="2391514"/>
              <a:ext cx="136800" cy="136800"/>
            </a:xfrm>
            <a:prstGeom prst="corner">
              <a:avLst>
                <a:gd name="adj1" fmla="val 37486"/>
                <a:gd name="adj2" fmla="val 39273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L 形 60"/>
            <p:cNvSpPr/>
            <p:nvPr userDrawn="1"/>
          </p:nvSpPr>
          <p:spPr>
            <a:xfrm flipH="1">
              <a:off x="999650" y="2391514"/>
              <a:ext cx="136800" cy="136800"/>
            </a:xfrm>
            <a:prstGeom prst="corner">
              <a:avLst>
                <a:gd name="adj1" fmla="val 37486"/>
                <a:gd name="adj2" fmla="val 39273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L 形 61"/>
            <p:cNvSpPr/>
            <p:nvPr userDrawn="1"/>
          </p:nvSpPr>
          <p:spPr>
            <a:xfrm flipH="1" flipV="1">
              <a:off x="999650" y="2151586"/>
              <a:ext cx="136800" cy="136800"/>
            </a:xfrm>
            <a:prstGeom prst="corner">
              <a:avLst>
                <a:gd name="adj1" fmla="val 37486"/>
                <a:gd name="adj2" fmla="val 39273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L 形 62"/>
            <p:cNvSpPr/>
            <p:nvPr userDrawn="1"/>
          </p:nvSpPr>
          <p:spPr>
            <a:xfrm flipV="1">
              <a:off x="759726" y="2151586"/>
              <a:ext cx="136800" cy="136800"/>
            </a:xfrm>
            <a:prstGeom prst="corner">
              <a:avLst>
                <a:gd name="adj1" fmla="val 37486"/>
                <a:gd name="adj2" fmla="val 39273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0" name="直接连接符 79"/>
            <p:cNvCxnSpPr/>
            <p:nvPr userDrawn="1"/>
          </p:nvCxnSpPr>
          <p:spPr bwMode="auto">
            <a:xfrm flipH="1">
              <a:off x="885839" y="2339950"/>
              <a:ext cx="12240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1" name="直接连接符 80"/>
            <p:cNvCxnSpPr/>
            <p:nvPr userDrawn="1"/>
          </p:nvCxnSpPr>
          <p:spPr bwMode="auto">
            <a:xfrm>
              <a:off x="946176" y="2278750"/>
              <a:ext cx="0" cy="122400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72" name="直接连接符 71"/>
          <p:cNvCxnSpPr/>
          <p:nvPr userDrawn="1"/>
        </p:nvCxnSpPr>
        <p:spPr>
          <a:xfrm>
            <a:off x="11175632" y="559197"/>
            <a:ext cx="103135" cy="0"/>
          </a:xfrm>
          <a:prstGeom prst="line">
            <a:avLst/>
          </a:prstGeom>
          <a:ln w="22479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 userDrawn="1"/>
        </p:nvCxnSpPr>
        <p:spPr>
          <a:xfrm>
            <a:off x="11759872" y="559197"/>
            <a:ext cx="438478" cy="0"/>
          </a:xfrm>
          <a:prstGeom prst="line">
            <a:avLst/>
          </a:prstGeom>
          <a:ln w="22479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15"/>
          <p:cNvSpPr txBox="1"/>
          <p:nvPr userDrawn="1"/>
        </p:nvSpPr>
        <p:spPr>
          <a:xfrm>
            <a:off x="11123275" y="170667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18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8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8" name="TextBox 77"/>
          <p:cNvSpPr txBox="1"/>
          <p:nvPr userDrawn="1"/>
        </p:nvSpPr>
        <p:spPr>
          <a:xfrm>
            <a:off x="10143089" y="1701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录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椭圆 20"/>
          <p:cNvSpPr/>
          <p:nvPr userDrawn="1"/>
        </p:nvSpPr>
        <p:spPr>
          <a:xfrm>
            <a:off x="7734323" y="908720"/>
            <a:ext cx="3045372" cy="2857537"/>
          </a:xfrm>
          <a:prstGeom prst="ellipse">
            <a:avLst/>
          </a:prstGeom>
          <a:noFill/>
          <a:ln w="57150">
            <a:solidFill>
              <a:srgbClr val="3B79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8259415" y="1837273"/>
            <a:ext cx="21551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 smtClean="0"/>
              <a:t>目  录</a:t>
            </a:r>
            <a:endParaRPr lang="zh-CN" altLang="en-US" sz="60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59" y="454331"/>
            <a:ext cx="2352675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2469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765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3460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073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0" y="0"/>
            <a:ext cx="12198350" cy="822592"/>
          </a:xfrm>
          <a:prstGeom prst="rect">
            <a:avLst/>
          </a:prstGeom>
          <a:solidFill>
            <a:srgbClr val="E6E6E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159453" y="314347"/>
            <a:ext cx="0" cy="261937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0851972" y="314346"/>
            <a:ext cx="1093995" cy="36933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 </a:t>
            </a:r>
            <a:fld id="{2EEF1883-7A0E-4F66-9932-E581691AD397}" type="slidenum"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pPr algn="ctr">
                <a:defRPr/>
              </a:pPr>
              <a:t>‹#›</a:t>
            </a:fld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页</a:t>
            </a:r>
          </a:p>
        </p:txBody>
      </p:sp>
      <p:pic>
        <p:nvPicPr>
          <p:cNvPr id="16" name="图片 15" descr="说明: __0@Foxmail"/>
          <p:cNvPicPr/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03" y="281730"/>
            <a:ext cx="2352688" cy="401947"/>
          </a:xfrm>
          <a:prstGeom prst="rect">
            <a:avLst/>
          </a:prstGeom>
          <a:noFill/>
        </p:spPr>
      </p:pic>
      <p:sp>
        <p:nvSpPr>
          <p:cNvPr id="21" name="矩形 20"/>
          <p:cNvSpPr/>
          <p:nvPr/>
        </p:nvSpPr>
        <p:spPr>
          <a:xfrm>
            <a:off x="122511" y="938557"/>
            <a:ext cx="11785736" cy="396000"/>
          </a:xfrm>
          <a:prstGeom prst="rect">
            <a:avLst/>
          </a:prstGeom>
          <a:solidFill>
            <a:srgbClr val="0066FF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22511" y="1295049"/>
            <a:ext cx="11785736" cy="45719"/>
          </a:xfrm>
          <a:prstGeom prst="rect">
            <a:avLst/>
          </a:prstGeom>
          <a:solidFill>
            <a:srgbClr val="0066FF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122511" y="892838"/>
            <a:ext cx="11785736" cy="45719"/>
          </a:xfrm>
          <a:prstGeom prst="rect">
            <a:avLst/>
          </a:prstGeom>
          <a:solidFill>
            <a:srgbClr val="0066FF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6"/>
          <p:cNvSpPr txBox="1"/>
          <p:nvPr/>
        </p:nvSpPr>
        <p:spPr>
          <a:xfrm>
            <a:off x="554559" y="1028835"/>
            <a:ext cx="2268000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01  </a:t>
            </a:r>
            <a:r>
              <a:rPr lang="zh-CN" altLang="en-US" sz="14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个人介绍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10"/>
          <p:cNvSpPr txBox="1"/>
          <p:nvPr/>
        </p:nvSpPr>
        <p:spPr>
          <a:xfrm>
            <a:off x="2967079" y="1020328"/>
            <a:ext cx="2268000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02  </a:t>
            </a:r>
            <a:r>
              <a:rPr lang="zh-CN" altLang="en-US" sz="14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个人岗位介绍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10"/>
          <p:cNvSpPr txBox="1"/>
          <p:nvPr/>
        </p:nvSpPr>
        <p:spPr>
          <a:xfrm>
            <a:off x="8979495" y="1017035"/>
            <a:ext cx="2268000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04  </a:t>
            </a:r>
            <a:r>
              <a:rPr lang="zh-CN" altLang="en-US" sz="14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论文正文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10"/>
          <p:cNvSpPr txBox="1"/>
          <p:nvPr/>
        </p:nvSpPr>
        <p:spPr>
          <a:xfrm>
            <a:off x="6015379" y="1020328"/>
            <a:ext cx="2268000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03  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试用期总结及计划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49" r:id="rId3"/>
    <p:sldLayoutId id="2147483650" r:id="rId4"/>
    <p:sldLayoutId id="2147483651" r:id="rId5"/>
    <p:sldLayoutId id="2147483652" r:id="rId6"/>
    <p:sldLayoutId id="2147483668" r:id="rId7"/>
    <p:sldLayoutId id="2147483666" r:id="rId8"/>
    <p:sldLayoutId id="2147483671" r:id="rId9"/>
    <p:sldLayoutId id="2147483669" r:id="rId10"/>
    <p:sldLayoutId id="2147483670" r:id="rId11"/>
    <p:sldLayoutId id="2147483653" r:id="rId12"/>
    <p:sldLayoutId id="2147483654" r:id="rId13"/>
  </p:sldLayoutIdLst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567263" y="2505670"/>
            <a:ext cx="3583033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zh-CN" altLang="en-US" sz="66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转正论文</a:t>
            </a:r>
            <a:endParaRPr lang="zh-CN" altLang="en-US" sz="66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16101" y="4988440"/>
            <a:ext cx="591572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l"/>
            <a:r>
              <a:rPr lang="zh-CN" altLang="en-US" sz="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              </a:t>
            </a:r>
            <a:r>
              <a:rPr lang="zh-CN" altLang="en-US" sz="28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部门</a:t>
            </a:r>
            <a:r>
              <a:rPr lang="en-US" altLang="zh-CN" sz="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——</a:t>
            </a:r>
            <a:r>
              <a:rPr lang="zh-CN" altLang="en-US" sz="28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姓名</a:t>
            </a:r>
            <a:endParaRPr lang="zh-CN" altLang="en-US" sz="28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50685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7303" y="1309935"/>
            <a:ext cx="2700048" cy="45719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117303" y="914682"/>
            <a:ext cx="2700048" cy="45719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38735" y="2708920"/>
            <a:ext cx="6840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                                   解  决   措   施  和   建    议</a:t>
            </a:r>
            <a:endParaRPr lang="zh-CN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671804" y="4437112"/>
            <a:ext cx="2336272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在具提体案例的基础上，谈具体解决问题的措施及建议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5739135" y="3109030"/>
            <a:ext cx="288032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489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7303" y="1309935"/>
            <a:ext cx="2700048" cy="45719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117303" y="914682"/>
            <a:ext cx="2700048" cy="45719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38735" y="2708920"/>
            <a:ext cx="6840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                                   后    续  工  作   计    划</a:t>
            </a:r>
            <a:endParaRPr lang="zh-CN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714283" y="4005064"/>
            <a:ext cx="2952328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分时间段，写出自己后续工作的计划，可制定短期计划和长期计划，短期计划可以写最近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个月的安排，长期计划写近半年或者一年的即可，介绍自己的计划周期，计划的事项和达成的目标。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5811143" y="3284984"/>
            <a:ext cx="90010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484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875503" y="914682"/>
            <a:ext cx="2700048" cy="45719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869465" y="1268760"/>
            <a:ext cx="2700048" cy="45719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4559" y="2636912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论文正文</a:t>
            </a:r>
            <a:endParaRPr lang="zh-CN" alt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282751" y="1700808"/>
            <a:ext cx="87129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整个答辩时间控制在</a:t>
            </a:r>
            <a:r>
              <a:rPr lang="en-US" altLang="zh-CN" dirty="0" smtClean="0"/>
              <a:t>15</a:t>
            </a:r>
            <a:r>
              <a:rPr lang="zh-CN" altLang="en-US" dirty="0" smtClean="0"/>
              <a:t>分钟，论文正文之前的内容控制在</a:t>
            </a:r>
            <a:r>
              <a:rPr lang="en-US" altLang="zh-CN" dirty="0" smtClean="0"/>
              <a:t>5</a:t>
            </a:r>
            <a:r>
              <a:rPr lang="zh-CN" altLang="en-US" dirty="0" smtClean="0"/>
              <a:t>分钟，论文正文的讲述时间控制在</a:t>
            </a:r>
            <a:r>
              <a:rPr lang="en-US" altLang="zh-CN" dirty="0" smtClean="0"/>
              <a:t>10</a:t>
            </a:r>
            <a:r>
              <a:rPr lang="zh-CN" altLang="en-US" dirty="0" smtClean="0"/>
              <a:t>分钟。</a:t>
            </a:r>
            <a:endParaRPr lang="en-US" altLang="zh-CN" dirty="0" smtClean="0"/>
          </a:p>
          <a:p>
            <a:r>
              <a:rPr lang="zh-CN" altLang="zh-CN" dirty="0" smtClean="0"/>
              <a:t>论文</a:t>
            </a:r>
            <a:r>
              <a:rPr lang="zh-CN" altLang="zh-CN" dirty="0"/>
              <a:t>的基本要求：</a:t>
            </a:r>
          </a:p>
          <a:p>
            <a:r>
              <a:rPr lang="en-US" altLang="zh-CN" dirty="0"/>
              <a:t>1</a:t>
            </a:r>
            <a:r>
              <a:rPr lang="zh-CN" altLang="zh-CN" dirty="0"/>
              <a:t>、 关键词：一定要有观点，可以是思考，建议，改进，理解等；</a:t>
            </a:r>
          </a:p>
          <a:p>
            <a:r>
              <a:rPr lang="en-US" altLang="zh-CN" dirty="0"/>
              <a:t>2</a:t>
            </a:r>
            <a:r>
              <a:rPr lang="zh-CN" altLang="zh-CN" dirty="0"/>
              <a:t>、 论文的选材：可以是业务，也可以是工具，平台，框架，管理，流程，方法，研究报告等；</a:t>
            </a:r>
          </a:p>
          <a:p>
            <a:r>
              <a:rPr lang="en-US" altLang="zh-CN" dirty="0"/>
              <a:t>3</a:t>
            </a:r>
            <a:r>
              <a:rPr lang="zh-CN" altLang="zh-CN" dirty="0"/>
              <a:t>、 论文内容：论文需要和自己的工作</a:t>
            </a:r>
            <a:r>
              <a:rPr lang="zh-CN" altLang="zh-CN" dirty="0" smtClean="0"/>
              <a:t>岗位</a:t>
            </a:r>
            <a:r>
              <a:rPr lang="zh-CN" altLang="en-US" dirty="0" smtClean="0"/>
              <a:t>和工作经历</a:t>
            </a:r>
            <a:r>
              <a:rPr lang="zh-CN" altLang="zh-CN" dirty="0" smtClean="0"/>
              <a:t>相关</a:t>
            </a:r>
            <a:r>
              <a:rPr lang="zh-CN" altLang="zh-CN" dirty="0"/>
              <a:t>；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zh-CN" altLang="zh-CN" dirty="0">
                <a:solidFill>
                  <a:srgbClr val="FF0000"/>
                </a:solidFill>
              </a:rPr>
              <a:t>、 主管级以下的员工可以选择讲自己学习和参与</a:t>
            </a:r>
            <a:r>
              <a:rPr lang="zh-CN" altLang="zh-CN" dirty="0" smtClean="0">
                <a:solidFill>
                  <a:srgbClr val="FF0000"/>
                </a:solidFill>
              </a:rPr>
              <a:t>的</a:t>
            </a:r>
            <a:r>
              <a:rPr lang="zh-CN" altLang="en-US" dirty="0" smtClean="0">
                <a:solidFill>
                  <a:srgbClr val="FF0000"/>
                </a:solidFill>
              </a:rPr>
              <a:t>事项，业务和项目均可</a:t>
            </a:r>
            <a:r>
              <a:rPr lang="zh-CN" altLang="zh-CN" dirty="0" smtClean="0">
                <a:solidFill>
                  <a:srgbClr val="FF0000"/>
                </a:solidFill>
              </a:rPr>
              <a:t>，</a:t>
            </a:r>
            <a:r>
              <a:rPr lang="zh-CN" altLang="zh-CN" dirty="0">
                <a:solidFill>
                  <a:srgbClr val="FF0000"/>
                </a:solidFill>
              </a:rPr>
              <a:t>重在对业务的理解、参与的过程和工作成果展示，以及遇到的问题、解决的方法或者建议等；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5</a:t>
            </a:r>
            <a:r>
              <a:rPr lang="zh-CN" altLang="zh-CN" dirty="0">
                <a:solidFill>
                  <a:srgbClr val="FF0000"/>
                </a:solidFill>
              </a:rPr>
              <a:t>、 主管级以上（含主管）的，重点谈问题的识别和改进，主要包括，现状，改进点，改进路线图，改进成果（若有）等；</a:t>
            </a:r>
          </a:p>
          <a:p>
            <a:r>
              <a:rPr lang="en-US" altLang="zh-CN" dirty="0"/>
              <a:t>6</a:t>
            </a:r>
            <a:r>
              <a:rPr lang="zh-CN" altLang="zh-CN" dirty="0"/>
              <a:t>、 若有引用，请注明引用的</a:t>
            </a:r>
            <a:r>
              <a:rPr lang="zh-CN" altLang="zh-CN"/>
              <a:t>出处</a:t>
            </a:r>
            <a:r>
              <a:rPr lang="zh-CN" altLang="zh-CN" smtClean="0"/>
              <a:t>；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516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下箭头 1"/>
          <p:cNvSpPr/>
          <p:nvPr/>
        </p:nvSpPr>
        <p:spPr>
          <a:xfrm>
            <a:off x="2741589" y="1785926"/>
            <a:ext cx="71438" cy="37862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71976" y="1857364"/>
            <a:ext cx="1169551" cy="42566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谢  谢  大  家   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27407" y="2071678"/>
            <a:ext cx="44291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感谢公司给提供的工作平台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!</a:t>
            </a:r>
          </a:p>
          <a:p>
            <a:pPr>
              <a:lnSpc>
                <a:spcPct val="20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感谢领导给我的关心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!</a:t>
            </a:r>
          </a:p>
          <a:p>
            <a:pPr>
              <a:lnSpc>
                <a:spcPct val="20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感谢我的入职指导人给予的指导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!</a:t>
            </a:r>
          </a:p>
          <a:p>
            <a:pPr>
              <a:lnSpc>
                <a:spcPct val="20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感谢公司同事对我工作的支持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!</a:t>
            </a:r>
          </a:p>
        </p:txBody>
      </p:sp>
      <p:cxnSp>
        <p:nvCxnSpPr>
          <p:cNvPr id="7" name="肘形连接符 6"/>
          <p:cNvCxnSpPr/>
          <p:nvPr/>
        </p:nvCxnSpPr>
        <p:spPr>
          <a:xfrm>
            <a:off x="6027737" y="5429264"/>
            <a:ext cx="5715040" cy="42862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885521" y="5929330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OVER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481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4"/>
          <p:cNvSpPr txBox="1">
            <a:spLocks noChangeArrowheads="1"/>
          </p:cNvSpPr>
          <p:nvPr/>
        </p:nvSpPr>
        <p:spPr bwMode="auto">
          <a:xfrm>
            <a:off x="3363888" y="3004715"/>
            <a:ext cx="3671390" cy="396875"/>
          </a:xfrm>
          <a:prstGeom prst="rect">
            <a:avLst/>
          </a:prstGeom>
          <a:solidFill>
            <a:srgbClr val="0066FF"/>
          </a:solidFill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FF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rgbClr val="FF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rgbClr val="FF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rgbClr val="FF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rgbClr val="FF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、个人介绍</a:t>
            </a:r>
            <a:endParaRPr lang="zh-CN" altLang="en-US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 Box 16"/>
          <p:cNvSpPr txBox="1">
            <a:spLocks noChangeArrowheads="1"/>
          </p:cNvSpPr>
          <p:nvPr/>
        </p:nvSpPr>
        <p:spPr bwMode="auto">
          <a:xfrm>
            <a:off x="3350087" y="3933056"/>
            <a:ext cx="3685191" cy="396875"/>
          </a:xfrm>
          <a:prstGeom prst="rect">
            <a:avLst/>
          </a:prstGeom>
          <a:solidFill>
            <a:srgbClr val="0066FF"/>
          </a:solidFill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FF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rgbClr val="FF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rgbClr val="FF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rgbClr val="FF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rgbClr val="FF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、个人岗位介绍</a:t>
            </a:r>
            <a:endParaRPr lang="zh-CN" altLang="en-US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3362871" y="4832325"/>
            <a:ext cx="3672408" cy="396875"/>
          </a:xfrm>
          <a:prstGeom prst="rect">
            <a:avLst/>
          </a:prstGeom>
          <a:solidFill>
            <a:srgbClr val="0066FF"/>
          </a:solidFill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FF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rgbClr val="FF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rgbClr val="FF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rgbClr val="FF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rgbClr val="FF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、试用期工作总结及计划</a:t>
            </a:r>
            <a:endParaRPr lang="zh-CN" altLang="en-US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 Box 22"/>
          <p:cNvSpPr txBox="1">
            <a:spLocks noChangeArrowheads="1"/>
          </p:cNvSpPr>
          <p:nvPr/>
        </p:nvSpPr>
        <p:spPr bwMode="auto">
          <a:xfrm>
            <a:off x="3400872" y="5693186"/>
            <a:ext cx="4858543" cy="400110"/>
          </a:xfrm>
          <a:prstGeom prst="rect">
            <a:avLst/>
          </a:prstGeom>
          <a:solidFill>
            <a:srgbClr val="0066FF"/>
          </a:solidFill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FF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rgbClr val="FF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rgbClr val="FF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rgbClr val="FF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rgbClr val="FF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、论文正文</a:t>
            </a:r>
            <a:endParaRPr lang="zh-CN" altLang="en-US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2913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2511" y="1295049"/>
            <a:ext cx="2700048" cy="45719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2511" y="891823"/>
            <a:ext cx="2700048" cy="45719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Line 29"/>
          <p:cNvSpPr>
            <a:spLocks noChangeShapeType="1"/>
          </p:cNvSpPr>
          <p:nvPr/>
        </p:nvSpPr>
        <p:spPr bwMode="auto">
          <a:xfrm>
            <a:off x="2930823" y="1484784"/>
            <a:ext cx="0" cy="4752975"/>
          </a:xfrm>
          <a:prstGeom prst="line">
            <a:avLst/>
          </a:prstGeom>
          <a:noFill/>
          <a:ln w="57150" cmpd="thickThin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866927" y="2009910"/>
            <a:ext cx="42484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员工姓名：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张三</a:t>
            </a:r>
            <a:endParaRPr lang="zh-CN" altLang="zh-CN" sz="2000" kern="1200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>
              <a:lnSpc>
                <a:spcPct val="150000"/>
              </a:lnSpc>
            </a:pPr>
            <a:r>
              <a:rPr lang="zh-CN" altLang="zh-CN" sz="20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现任岗位：</a:t>
            </a:r>
            <a:r>
              <a:rPr lang="zh-CN" altLang="en-US" sz="20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开发工程师</a:t>
            </a:r>
            <a:endParaRPr lang="en-US" altLang="zh-CN" sz="2000" kern="1200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>
              <a:lnSpc>
                <a:spcPct val="150000"/>
              </a:lnSpc>
            </a:pPr>
            <a:r>
              <a:rPr lang="zh-CN" altLang="zh-CN" sz="20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入职时间：</a:t>
            </a:r>
            <a:r>
              <a:rPr lang="en-US" altLang="zh-CN" sz="20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2014-3-13</a:t>
            </a:r>
            <a:endParaRPr lang="zh-CN" altLang="zh-CN" sz="2000" kern="1200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>
              <a:lnSpc>
                <a:spcPct val="150000"/>
              </a:lnSpc>
            </a:pPr>
            <a:r>
              <a:rPr lang="zh-CN" altLang="zh-CN" sz="20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所属部门：</a:t>
            </a:r>
            <a:r>
              <a:rPr lang="en-US" altLang="zh-CN" sz="20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win</a:t>
            </a:r>
            <a:r>
              <a:rPr lang="zh-CN" altLang="en-US" sz="20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版交易产品部</a:t>
            </a:r>
            <a:endParaRPr lang="en-US" altLang="zh-CN" sz="2000" kern="1200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>
              <a:lnSpc>
                <a:spcPct val="150000"/>
              </a:lnSpc>
            </a:pPr>
            <a:r>
              <a:rPr lang="zh-CN" altLang="zh-CN" sz="20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入职导师：</a:t>
            </a:r>
            <a:r>
              <a:rPr lang="zh-CN" altLang="en-US" sz="20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李四</a:t>
            </a:r>
            <a:endParaRPr lang="zh-CN" altLang="zh-CN" sz="2000" kern="1200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>
              <a:lnSpc>
                <a:spcPct val="150000"/>
              </a:lnSpc>
            </a:pPr>
            <a:r>
              <a:rPr lang="zh-CN" altLang="zh-CN" sz="20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部门经理：</a:t>
            </a:r>
            <a:r>
              <a:rPr lang="zh-CN" altLang="en-US" sz="20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王五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4407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14799" y="1295049"/>
            <a:ext cx="2700048" cy="45719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714799" y="891823"/>
            <a:ext cx="2700048" cy="45719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1634679" y="4617160"/>
            <a:ext cx="8790144" cy="252000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2882007" y="4644160"/>
            <a:ext cx="198000" cy="198000"/>
          </a:xfrm>
          <a:prstGeom prst="ellipse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5861327" y="4644160"/>
            <a:ext cx="198000" cy="198000"/>
          </a:xfrm>
          <a:prstGeom prst="ellipse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14"/>
          <p:cNvSpPr/>
          <p:nvPr/>
        </p:nvSpPr>
        <p:spPr bwMode="auto">
          <a:xfrm>
            <a:off x="2012886" y="2267711"/>
            <a:ext cx="1936242" cy="2475449"/>
          </a:xfrm>
          <a:custGeom>
            <a:avLst/>
            <a:gdLst>
              <a:gd name="connsiteX0" fmla="*/ 341785 w 683568"/>
              <a:gd name="connsiteY0" fmla="*/ 75471 h 864094"/>
              <a:gd name="connsiteX1" fmla="*/ 117720 w 683568"/>
              <a:gd name="connsiteY1" fmla="*/ 299536 h 864094"/>
              <a:gd name="connsiteX2" fmla="*/ 341785 w 683568"/>
              <a:gd name="connsiteY2" fmla="*/ 523601 h 864094"/>
              <a:gd name="connsiteX3" fmla="*/ 341785 w 683568"/>
              <a:gd name="connsiteY3" fmla="*/ 75471 h 864094"/>
              <a:gd name="connsiteX4" fmla="*/ 341784 w 683568"/>
              <a:gd name="connsiteY4" fmla="*/ 0 h 864094"/>
              <a:gd name="connsiteX5" fmla="*/ 683568 w 683568"/>
              <a:gd name="connsiteY5" fmla="*/ 341784 h 864094"/>
              <a:gd name="connsiteX6" fmla="*/ 577183 w 683568"/>
              <a:gd name="connsiteY6" fmla="*/ 588642 h 864094"/>
              <a:gd name="connsiteX7" fmla="*/ 341597 w 683568"/>
              <a:gd name="connsiteY7" fmla="*/ 864094 h 864094"/>
              <a:gd name="connsiteX8" fmla="*/ 105111 w 683568"/>
              <a:gd name="connsiteY8" fmla="*/ 587591 h 864094"/>
              <a:gd name="connsiteX9" fmla="*/ 59857 w 683568"/>
              <a:gd name="connsiteY9" fmla="*/ 534679 h 864094"/>
              <a:gd name="connsiteX10" fmla="*/ 59306 w 683568"/>
              <a:gd name="connsiteY10" fmla="*/ 534035 h 864094"/>
              <a:gd name="connsiteX11" fmla="*/ 59325 w 683568"/>
              <a:gd name="connsiteY11" fmla="*/ 534035 h 864094"/>
              <a:gd name="connsiteX12" fmla="*/ 0 w 683568"/>
              <a:gd name="connsiteY12" fmla="*/ 341784 h 864094"/>
              <a:gd name="connsiteX13" fmla="*/ 341784 w 683568"/>
              <a:gd name="connsiteY13" fmla="*/ 0 h 864094"/>
              <a:gd name="connsiteX0" fmla="*/ 341785 w 683568"/>
              <a:gd name="connsiteY0" fmla="*/ 523601 h 864094"/>
              <a:gd name="connsiteX1" fmla="*/ 117720 w 683568"/>
              <a:gd name="connsiteY1" fmla="*/ 299536 h 864094"/>
              <a:gd name="connsiteX2" fmla="*/ 341785 w 683568"/>
              <a:gd name="connsiteY2" fmla="*/ 523601 h 864094"/>
              <a:gd name="connsiteX3" fmla="*/ 341784 w 683568"/>
              <a:gd name="connsiteY3" fmla="*/ 0 h 864094"/>
              <a:gd name="connsiteX4" fmla="*/ 683568 w 683568"/>
              <a:gd name="connsiteY4" fmla="*/ 341784 h 864094"/>
              <a:gd name="connsiteX5" fmla="*/ 577183 w 683568"/>
              <a:gd name="connsiteY5" fmla="*/ 588642 h 864094"/>
              <a:gd name="connsiteX6" fmla="*/ 341597 w 683568"/>
              <a:gd name="connsiteY6" fmla="*/ 864094 h 864094"/>
              <a:gd name="connsiteX7" fmla="*/ 105111 w 683568"/>
              <a:gd name="connsiteY7" fmla="*/ 587591 h 864094"/>
              <a:gd name="connsiteX8" fmla="*/ 59857 w 683568"/>
              <a:gd name="connsiteY8" fmla="*/ 534679 h 864094"/>
              <a:gd name="connsiteX9" fmla="*/ 59306 w 683568"/>
              <a:gd name="connsiteY9" fmla="*/ 534035 h 864094"/>
              <a:gd name="connsiteX10" fmla="*/ 59325 w 683568"/>
              <a:gd name="connsiteY10" fmla="*/ 534035 h 864094"/>
              <a:gd name="connsiteX11" fmla="*/ 0 w 683568"/>
              <a:gd name="connsiteY11" fmla="*/ 341784 h 864094"/>
              <a:gd name="connsiteX12" fmla="*/ 341784 w 683568"/>
              <a:gd name="connsiteY12" fmla="*/ 0 h 864094"/>
              <a:gd name="connsiteX0" fmla="*/ 341784 w 683568"/>
              <a:gd name="connsiteY0" fmla="*/ 0 h 864094"/>
              <a:gd name="connsiteX1" fmla="*/ 683568 w 683568"/>
              <a:gd name="connsiteY1" fmla="*/ 341784 h 864094"/>
              <a:gd name="connsiteX2" fmla="*/ 577183 w 683568"/>
              <a:gd name="connsiteY2" fmla="*/ 588642 h 864094"/>
              <a:gd name="connsiteX3" fmla="*/ 341597 w 683568"/>
              <a:gd name="connsiteY3" fmla="*/ 864094 h 864094"/>
              <a:gd name="connsiteX4" fmla="*/ 105111 w 683568"/>
              <a:gd name="connsiteY4" fmla="*/ 587591 h 864094"/>
              <a:gd name="connsiteX5" fmla="*/ 59857 w 683568"/>
              <a:gd name="connsiteY5" fmla="*/ 534679 h 864094"/>
              <a:gd name="connsiteX6" fmla="*/ 59306 w 683568"/>
              <a:gd name="connsiteY6" fmla="*/ 534035 h 864094"/>
              <a:gd name="connsiteX7" fmla="*/ 59325 w 683568"/>
              <a:gd name="connsiteY7" fmla="*/ 534035 h 864094"/>
              <a:gd name="connsiteX8" fmla="*/ 0 w 683568"/>
              <a:gd name="connsiteY8" fmla="*/ 341784 h 864094"/>
              <a:gd name="connsiteX9" fmla="*/ 341784 w 683568"/>
              <a:gd name="connsiteY9" fmla="*/ 0 h 864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3568" h="864094">
                <a:moveTo>
                  <a:pt x="341784" y="0"/>
                </a:moveTo>
                <a:cubicBezTo>
                  <a:pt x="530546" y="0"/>
                  <a:pt x="683568" y="153022"/>
                  <a:pt x="683568" y="341784"/>
                </a:cubicBezTo>
                <a:cubicBezTo>
                  <a:pt x="683568" y="439085"/>
                  <a:pt x="642909" y="526890"/>
                  <a:pt x="577183" y="588642"/>
                </a:cubicBezTo>
                <a:lnTo>
                  <a:pt x="341597" y="864094"/>
                </a:lnTo>
                <a:lnTo>
                  <a:pt x="105111" y="587591"/>
                </a:lnTo>
                <a:cubicBezTo>
                  <a:pt x="87976" y="571864"/>
                  <a:pt x="72869" y="554041"/>
                  <a:pt x="59857" y="534679"/>
                </a:cubicBezTo>
                <a:lnTo>
                  <a:pt x="59306" y="534035"/>
                </a:lnTo>
                <a:lnTo>
                  <a:pt x="59325" y="534035"/>
                </a:lnTo>
                <a:cubicBezTo>
                  <a:pt x="21845" y="479324"/>
                  <a:pt x="0" y="413105"/>
                  <a:pt x="0" y="341784"/>
                </a:cubicBezTo>
                <a:cubicBezTo>
                  <a:pt x="0" y="153022"/>
                  <a:pt x="153022" y="0"/>
                  <a:pt x="341784" y="0"/>
                </a:cubicBezTo>
                <a:close/>
              </a:path>
            </a:pathLst>
          </a:custGeom>
          <a:solidFill>
            <a:srgbClr val="3B79CE"/>
          </a:solidFill>
          <a:ln w="317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" name="椭圆 14"/>
          <p:cNvSpPr/>
          <p:nvPr/>
        </p:nvSpPr>
        <p:spPr bwMode="auto">
          <a:xfrm>
            <a:off x="4992205" y="2267711"/>
            <a:ext cx="1936242" cy="2475449"/>
          </a:xfrm>
          <a:custGeom>
            <a:avLst/>
            <a:gdLst>
              <a:gd name="connsiteX0" fmla="*/ 341785 w 683568"/>
              <a:gd name="connsiteY0" fmla="*/ 75471 h 864094"/>
              <a:gd name="connsiteX1" fmla="*/ 117720 w 683568"/>
              <a:gd name="connsiteY1" fmla="*/ 299536 h 864094"/>
              <a:gd name="connsiteX2" fmla="*/ 341785 w 683568"/>
              <a:gd name="connsiteY2" fmla="*/ 523601 h 864094"/>
              <a:gd name="connsiteX3" fmla="*/ 341785 w 683568"/>
              <a:gd name="connsiteY3" fmla="*/ 75471 h 864094"/>
              <a:gd name="connsiteX4" fmla="*/ 341784 w 683568"/>
              <a:gd name="connsiteY4" fmla="*/ 0 h 864094"/>
              <a:gd name="connsiteX5" fmla="*/ 683568 w 683568"/>
              <a:gd name="connsiteY5" fmla="*/ 341784 h 864094"/>
              <a:gd name="connsiteX6" fmla="*/ 577183 w 683568"/>
              <a:gd name="connsiteY6" fmla="*/ 588642 h 864094"/>
              <a:gd name="connsiteX7" fmla="*/ 341597 w 683568"/>
              <a:gd name="connsiteY7" fmla="*/ 864094 h 864094"/>
              <a:gd name="connsiteX8" fmla="*/ 105111 w 683568"/>
              <a:gd name="connsiteY8" fmla="*/ 587591 h 864094"/>
              <a:gd name="connsiteX9" fmla="*/ 59857 w 683568"/>
              <a:gd name="connsiteY9" fmla="*/ 534679 h 864094"/>
              <a:gd name="connsiteX10" fmla="*/ 59306 w 683568"/>
              <a:gd name="connsiteY10" fmla="*/ 534035 h 864094"/>
              <a:gd name="connsiteX11" fmla="*/ 59325 w 683568"/>
              <a:gd name="connsiteY11" fmla="*/ 534035 h 864094"/>
              <a:gd name="connsiteX12" fmla="*/ 0 w 683568"/>
              <a:gd name="connsiteY12" fmla="*/ 341784 h 864094"/>
              <a:gd name="connsiteX13" fmla="*/ 341784 w 683568"/>
              <a:gd name="connsiteY13" fmla="*/ 0 h 864094"/>
              <a:gd name="connsiteX0" fmla="*/ 341785 w 683568"/>
              <a:gd name="connsiteY0" fmla="*/ 523601 h 864094"/>
              <a:gd name="connsiteX1" fmla="*/ 117720 w 683568"/>
              <a:gd name="connsiteY1" fmla="*/ 299536 h 864094"/>
              <a:gd name="connsiteX2" fmla="*/ 341785 w 683568"/>
              <a:gd name="connsiteY2" fmla="*/ 523601 h 864094"/>
              <a:gd name="connsiteX3" fmla="*/ 341784 w 683568"/>
              <a:gd name="connsiteY3" fmla="*/ 0 h 864094"/>
              <a:gd name="connsiteX4" fmla="*/ 683568 w 683568"/>
              <a:gd name="connsiteY4" fmla="*/ 341784 h 864094"/>
              <a:gd name="connsiteX5" fmla="*/ 577183 w 683568"/>
              <a:gd name="connsiteY5" fmla="*/ 588642 h 864094"/>
              <a:gd name="connsiteX6" fmla="*/ 341597 w 683568"/>
              <a:gd name="connsiteY6" fmla="*/ 864094 h 864094"/>
              <a:gd name="connsiteX7" fmla="*/ 105111 w 683568"/>
              <a:gd name="connsiteY7" fmla="*/ 587591 h 864094"/>
              <a:gd name="connsiteX8" fmla="*/ 59857 w 683568"/>
              <a:gd name="connsiteY8" fmla="*/ 534679 h 864094"/>
              <a:gd name="connsiteX9" fmla="*/ 59306 w 683568"/>
              <a:gd name="connsiteY9" fmla="*/ 534035 h 864094"/>
              <a:gd name="connsiteX10" fmla="*/ 59325 w 683568"/>
              <a:gd name="connsiteY10" fmla="*/ 534035 h 864094"/>
              <a:gd name="connsiteX11" fmla="*/ 0 w 683568"/>
              <a:gd name="connsiteY11" fmla="*/ 341784 h 864094"/>
              <a:gd name="connsiteX12" fmla="*/ 341784 w 683568"/>
              <a:gd name="connsiteY12" fmla="*/ 0 h 864094"/>
              <a:gd name="connsiteX0" fmla="*/ 341784 w 683568"/>
              <a:gd name="connsiteY0" fmla="*/ 0 h 864094"/>
              <a:gd name="connsiteX1" fmla="*/ 683568 w 683568"/>
              <a:gd name="connsiteY1" fmla="*/ 341784 h 864094"/>
              <a:gd name="connsiteX2" fmla="*/ 577183 w 683568"/>
              <a:gd name="connsiteY2" fmla="*/ 588642 h 864094"/>
              <a:gd name="connsiteX3" fmla="*/ 341597 w 683568"/>
              <a:gd name="connsiteY3" fmla="*/ 864094 h 864094"/>
              <a:gd name="connsiteX4" fmla="*/ 105111 w 683568"/>
              <a:gd name="connsiteY4" fmla="*/ 587591 h 864094"/>
              <a:gd name="connsiteX5" fmla="*/ 59857 w 683568"/>
              <a:gd name="connsiteY5" fmla="*/ 534679 h 864094"/>
              <a:gd name="connsiteX6" fmla="*/ 59306 w 683568"/>
              <a:gd name="connsiteY6" fmla="*/ 534035 h 864094"/>
              <a:gd name="connsiteX7" fmla="*/ 59325 w 683568"/>
              <a:gd name="connsiteY7" fmla="*/ 534035 h 864094"/>
              <a:gd name="connsiteX8" fmla="*/ 0 w 683568"/>
              <a:gd name="connsiteY8" fmla="*/ 341784 h 864094"/>
              <a:gd name="connsiteX9" fmla="*/ 341784 w 683568"/>
              <a:gd name="connsiteY9" fmla="*/ 0 h 864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3568" h="864094">
                <a:moveTo>
                  <a:pt x="341784" y="0"/>
                </a:moveTo>
                <a:cubicBezTo>
                  <a:pt x="530546" y="0"/>
                  <a:pt x="683568" y="153022"/>
                  <a:pt x="683568" y="341784"/>
                </a:cubicBezTo>
                <a:cubicBezTo>
                  <a:pt x="683568" y="439085"/>
                  <a:pt x="642909" y="526890"/>
                  <a:pt x="577183" y="588642"/>
                </a:cubicBezTo>
                <a:lnTo>
                  <a:pt x="341597" y="864094"/>
                </a:lnTo>
                <a:lnTo>
                  <a:pt x="105111" y="587591"/>
                </a:lnTo>
                <a:cubicBezTo>
                  <a:pt x="87976" y="571864"/>
                  <a:pt x="72869" y="554041"/>
                  <a:pt x="59857" y="534679"/>
                </a:cubicBezTo>
                <a:lnTo>
                  <a:pt x="59306" y="534035"/>
                </a:lnTo>
                <a:lnTo>
                  <a:pt x="59325" y="534035"/>
                </a:lnTo>
                <a:cubicBezTo>
                  <a:pt x="21845" y="479324"/>
                  <a:pt x="0" y="413105"/>
                  <a:pt x="0" y="341784"/>
                </a:cubicBezTo>
                <a:cubicBezTo>
                  <a:pt x="0" y="153022"/>
                  <a:pt x="153022" y="0"/>
                  <a:pt x="341784" y="0"/>
                </a:cubicBezTo>
                <a:close/>
              </a:path>
            </a:pathLst>
          </a:custGeom>
          <a:solidFill>
            <a:srgbClr val="3B79CE"/>
          </a:solidFill>
          <a:ln w="317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853503" y="4653136"/>
            <a:ext cx="198000" cy="198000"/>
          </a:xfrm>
          <a:prstGeom prst="ellipse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14"/>
          <p:cNvSpPr/>
          <p:nvPr/>
        </p:nvSpPr>
        <p:spPr bwMode="auto">
          <a:xfrm>
            <a:off x="7971525" y="2267711"/>
            <a:ext cx="1936242" cy="2475449"/>
          </a:xfrm>
          <a:custGeom>
            <a:avLst/>
            <a:gdLst>
              <a:gd name="connsiteX0" fmla="*/ 341785 w 683568"/>
              <a:gd name="connsiteY0" fmla="*/ 75471 h 864094"/>
              <a:gd name="connsiteX1" fmla="*/ 117720 w 683568"/>
              <a:gd name="connsiteY1" fmla="*/ 299536 h 864094"/>
              <a:gd name="connsiteX2" fmla="*/ 341785 w 683568"/>
              <a:gd name="connsiteY2" fmla="*/ 523601 h 864094"/>
              <a:gd name="connsiteX3" fmla="*/ 341785 w 683568"/>
              <a:gd name="connsiteY3" fmla="*/ 75471 h 864094"/>
              <a:gd name="connsiteX4" fmla="*/ 341784 w 683568"/>
              <a:gd name="connsiteY4" fmla="*/ 0 h 864094"/>
              <a:gd name="connsiteX5" fmla="*/ 683568 w 683568"/>
              <a:gd name="connsiteY5" fmla="*/ 341784 h 864094"/>
              <a:gd name="connsiteX6" fmla="*/ 577183 w 683568"/>
              <a:gd name="connsiteY6" fmla="*/ 588642 h 864094"/>
              <a:gd name="connsiteX7" fmla="*/ 341597 w 683568"/>
              <a:gd name="connsiteY7" fmla="*/ 864094 h 864094"/>
              <a:gd name="connsiteX8" fmla="*/ 105111 w 683568"/>
              <a:gd name="connsiteY8" fmla="*/ 587591 h 864094"/>
              <a:gd name="connsiteX9" fmla="*/ 59857 w 683568"/>
              <a:gd name="connsiteY9" fmla="*/ 534679 h 864094"/>
              <a:gd name="connsiteX10" fmla="*/ 59306 w 683568"/>
              <a:gd name="connsiteY10" fmla="*/ 534035 h 864094"/>
              <a:gd name="connsiteX11" fmla="*/ 59325 w 683568"/>
              <a:gd name="connsiteY11" fmla="*/ 534035 h 864094"/>
              <a:gd name="connsiteX12" fmla="*/ 0 w 683568"/>
              <a:gd name="connsiteY12" fmla="*/ 341784 h 864094"/>
              <a:gd name="connsiteX13" fmla="*/ 341784 w 683568"/>
              <a:gd name="connsiteY13" fmla="*/ 0 h 864094"/>
              <a:gd name="connsiteX0" fmla="*/ 341785 w 683568"/>
              <a:gd name="connsiteY0" fmla="*/ 523601 h 864094"/>
              <a:gd name="connsiteX1" fmla="*/ 117720 w 683568"/>
              <a:gd name="connsiteY1" fmla="*/ 299536 h 864094"/>
              <a:gd name="connsiteX2" fmla="*/ 341785 w 683568"/>
              <a:gd name="connsiteY2" fmla="*/ 523601 h 864094"/>
              <a:gd name="connsiteX3" fmla="*/ 341784 w 683568"/>
              <a:gd name="connsiteY3" fmla="*/ 0 h 864094"/>
              <a:gd name="connsiteX4" fmla="*/ 683568 w 683568"/>
              <a:gd name="connsiteY4" fmla="*/ 341784 h 864094"/>
              <a:gd name="connsiteX5" fmla="*/ 577183 w 683568"/>
              <a:gd name="connsiteY5" fmla="*/ 588642 h 864094"/>
              <a:gd name="connsiteX6" fmla="*/ 341597 w 683568"/>
              <a:gd name="connsiteY6" fmla="*/ 864094 h 864094"/>
              <a:gd name="connsiteX7" fmla="*/ 105111 w 683568"/>
              <a:gd name="connsiteY7" fmla="*/ 587591 h 864094"/>
              <a:gd name="connsiteX8" fmla="*/ 59857 w 683568"/>
              <a:gd name="connsiteY8" fmla="*/ 534679 h 864094"/>
              <a:gd name="connsiteX9" fmla="*/ 59306 w 683568"/>
              <a:gd name="connsiteY9" fmla="*/ 534035 h 864094"/>
              <a:gd name="connsiteX10" fmla="*/ 59325 w 683568"/>
              <a:gd name="connsiteY10" fmla="*/ 534035 h 864094"/>
              <a:gd name="connsiteX11" fmla="*/ 0 w 683568"/>
              <a:gd name="connsiteY11" fmla="*/ 341784 h 864094"/>
              <a:gd name="connsiteX12" fmla="*/ 341784 w 683568"/>
              <a:gd name="connsiteY12" fmla="*/ 0 h 864094"/>
              <a:gd name="connsiteX0" fmla="*/ 341784 w 683568"/>
              <a:gd name="connsiteY0" fmla="*/ 0 h 864094"/>
              <a:gd name="connsiteX1" fmla="*/ 683568 w 683568"/>
              <a:gd name="connsiteY1" fmla="*/ 341784 h 864094"/>
              <a:gd name="connsiteX2" fmla="*/ 577183 w 683568"/>
              <a:gd name="connsiteY2" fmla="*/ 588642 h 864094"/>
              <a:gd name="connsiteX3" fmla="*/ 341597 w 683568"/>
              <a:gd name="connsiteY3" fmla="*/ 864094 h 864094"/>
              <a:gd name="connsiteX4" fmla="*/ 105111 w 683568"/>
              <a:gd name="connsiteY4" fmla="*/ 587591 h 864094"/>
              <a:gd name="connsiteX5" fmla="*/ 59857 w 683568"/>
              <a:gd name="connsiteY5" fmla="*/ 534679 h 864094"/>
              <a:gd name="connsiteX6" fmla="*/ 59306 w 683568"/>
              <a:gd name="connsiteY6" fmla="*/ 534035 h 864094"/>
              <a:gd name="connsiteX7" fmla="*/ 59325 w 683568"/>
              <a:gd name="connsiteY7" fmla="*/ 534035 h 864094"/>
              <a:gd name="connsiteX8" fmla="*/ 0 w 683568"/>
              <a:gd name="connsiteY8" fmla="*/ 341784 h 864094"/>
              <a:gd name="connsiteX9" fmla="*/ 341784 w 683568"/>
              <a:gd name="connsiteY9" fmla="*/ 0 h 864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3568" h="864094">
                <a:moveTo>
                  <a:pt x="341784" y="0"/>
                </a:moveTo>
                <a:cubicBezTo>
                  <a:pt x="530546" y="0"/>
                  <a:pt x="683568" y="153022"/>
                  <a:pt x="683568" y="341784"/>
                </a:cubicBezTo>
                <a:cubicBezTo>
                  <a:pt x="683568" y="439085"/>
                  <a:pt x="642909" y="526890"/>
                  <a:pt x="577183" y="588642"/>
                </a:cubicBezTo>
                <a:lnTo>
                  <a:pt x="341597" y="864094"/>
                </a:lnTo>
                <a:lnTo>
                  <a:pt x="105111" y="587591"/>
                </a:lnTo>
                <a:cubicBezTo>
                  <a:pt x="87976" y="571864"/>
                  <a:pt x="72869" y="554041"/>
                  <a:pt x="59857" y="534679"/>
                </a:cubicBezTo>
                <a:lnTo>
                  <a:pt x="59306" y="534035"/>
                </a:lnTo>
                <a:lnTo>
                  <a:pt x="59325" y="534035"/>
                </a:lnTo>
                <a:cubicBezTo>
                  <a:pt x="21845" y="479324"/>
                  <a:pt x="0" y="413105"/>
                  <a:pt x="0" y="341784"/>
                </a:cubicBezTo>
                <a:cubicBezTo>
                  <a:pt x="0" y="153022"/>
                  <a:pt x="153022" y="0"/>
                  <a:pt x="341784" y="0"/>
                </a:cubicBezTo>
                <a:close/>
              </a:path>
            </a:pathLst>
          </a:custGeom>
          <a:solidFill>
            <a:srgbClr val="3B79CE"/>
          </a:solidFill>
          <a:ln w="317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2307139" y="2996952"/>
            <a:ext cx="14157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zh-CN" sz="2400" b="1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个人岗位</a:t>
            </a:r>
            <a:endParaRPr lang="en-US" altLang="zh-CN" sz="2400" b="1" kern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0" algn="ctr"/>
            <a:r>
              <a:rPr lang="zh-CN" altLang="zh-CN" sz="2400" b="1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职责</a:t>
            </a:r>
            <a:endParaRPr lang="zh-CN" altLang="zh-CN" sz="2400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235079" y="2996952"/>
            <a:ext cx="141577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algn="ctr" defTabSz="914400" rtl="0" eaLnBrk="1" latinLnBrk="0" hangingPunct="1"/>
            <a:r>
              <a:rPr lang="zh-CN" altLang="zh-CN" sz="2400" b="1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试用期</a:t>
            </a:r>
            <a:endParaRPr lang="en-US" altLang="zh-CN" sz="2400" b="1" kern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lvl="0" algn="ctr" defTabSz="914400" rtl="0" eaLnBrk="1" latinLnBrk="0" hangingPunct="1"/>
            <a:r>
              <a:rPr lang="zh-CN" altLang="zh-CN" sz="2400" b="1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工作任务</a:t>
            </a:r>
            <a:endParaRPr lang="zh-CN" altLang="zh-CN" sz="2400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096379" y="2996952"/>
            <a:ext cx="172354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algn="ctr" defTabSz="914400" rtl="0" eaLnBrk="1" latinLnBrk="0" hangingPunct="1"/>
            <a:r>
              <a:rPr lang="zh-CN" altLang="zh-CN" sz="2400" b="1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试用期任务</a:t>
            </a:r>
            <a:endParaRPr lang="en-US" altLang="zh-CN" sz="2400" b="1" kern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lvl="0" algn="ctr" defTabSz="914400" rtl="0" eaLnBrk="1" latinLnBrk="0" hangingPunct="1"/>
            <a:r>
              <a:rPr lang="zh-CN" altLang="zh-CN" sz="2400" b="1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完成情况</a:t>
            </a:r>
            <a:endParaRPr lang="zh-CN" altLang="zh-CN" sz="2400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18855" y="5301208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后</a:t>
            </a:r>
            <a:r>
              <a:rPr lang="zh-CN" altLang="en-US" dirty="0" smtClean="0"/>
              <a:t>面就个人岗位介绍的这三个模块具体讲述如何写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5861327" y="4869160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3218855" y="4869160"/>
            <a:ext cx="144016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>
            <a:off x="7755359" y="4869160"/>
            <a:ext cx="1098144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215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14799" y="1295049"/>
            <a:ext cx="2700048" cy="45719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714799" y="891823"/>
            <a:ext cx="2700048" cy="45719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46847" y="2348880"/>
            <a:ext cx="58326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该部分要重点讲清楚两点：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、对该岗位的认知（该岗位具体涉及哪些方面的工作）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、对个人职责的认知（自己具体在该岗位中从事哪一方面或者哪几个方面的工作）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77692" y="1988840"/>
            <a:ext cx="492443" cy="28803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b="1" dirty="0" smtClean="0"/>
              <a:t>个   人   岗    位    职    责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316806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7434" y="910930"/>
            <a:ext cx="2700048" cy="45719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867199" y="1268760"/>
            <a:ext cx="2700048" cy="45719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0543" y="3212976"/>
            <a:ext cx="3024336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参照入职指导人提供的试用期任务书，体现具体</a:t>
            </a:r>
            <a:r>
              <a:rPr lang="zh-CN" altLang="en-US" b="1" dirty="0" smtClean="0">
                <a:solidFill>
                  <a:srgbClr val="FF0000"/>
                </a:solidFill>
              </a:rPr>
              <a:t>分时间段</a:t>
            </a:r>
            <a:r>
              <a:rPr lang="zh-CN" altLang="en-US" dirty="0" smtClean="0"/>
              <a:t>布置了什么</a:t>
            </a:r>
            <a:r>
              <a:rPr lang="zh-CN" altLang="en-US" b="1" dirty="0" smtClean="0">
                <a:solidFill>
                  <a:srgbClr val="FF0000"/>
                </a:solidFill>
              </a:rPr>
              <a:t>任务</a:t>
            </a:r>
            <a:r>
              <a:rPr lang="zh-CN" altLang="en-US" dirty="0" smtClean="0"/>
              <a:t>。</a:t>
            </a:r>
            <a:r>
              <a:rPr lang="en-US" altLang="zh-CN" dirty="0" smtClean="0"/>
              <a:t>————</a:t>
            </a:r>
            <a:r>
              <a:rPr lang="zh-CN" altLang="en-US" dirty="0" smtClean="0"/>
              <a:t>以一位员工的试用期任务书为例，供参考。</a:t>
            </a:r>
            <a:endParaRPr lang="zh-CN" altLang="en-US" dirty="0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283945"/>
              </p:ext>
            </p:extLst>
          </p:nvPr>
        </p:nvGraphicFramePr>
        <p:xfrm>
          <a:off x="3577719" y="1576662"/>
          <a:ext cx="7706032" cy="4660649"/>
        </p:xfrm>
        <a:graphic>
          <a:graphicData uri="http://schemas.openxmlformats.org/drawingml/2006/table">
            <a:tbl>
              <a:tblPr/>
              <a:tblGrid>
                <a:gridCol w="2077380"/>
                <a:gridCol w="5628652"/>
              </a:tblGrid>
              <a:tr h="30961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楷体_GB2312"/>
                        </a:rPr>
                        <a:t>起讫时间</a:t>
                      </a:r>
                    </a:p>
                  </a:txBody>
                  <a:tcPr marL="7595" marR="7595" marT="75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楷体_GB2312"/>
                        </a:rPr>
                        <a:t>完成工作内容和工作进度</a:t>
                      </a:r>
                    </a:p>
                  </a:txBody>
                  <a:tcPr marL="7595" marR="7595" marT="75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18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effectLst/>
                          <a:latin typeface="宋体"/>
                        </a:rPr>
                        <a:t>4</a:t>
                      </a:r>
                      <a:r>
                        <a:rPr lang="zh-CN" altLang="en-US" sz="1000" b="0" i="0" u="none" strike="noStrike">
                          <a:effectLst/>
                          <a:latin typeface="宋体"/>
                        </a:rPr>
                        <a:t>月</a:t>
                      </a:r>
                      <a:r>
                        <a:rPr lang="en-US" altLang="zh-CN" sz="1000" b="0" i="0" u="none" strike="noStrike">
                          <a:effectLst/>
                          <a:latin typeface="宋体"/>
                        </a:rPr>
                        <a:t>30</a:t>
                      </a:r>
                      <a:r>
                        <a:rPr lang="zh-CN" altLang="en-US" sz="1000" b="0" i="0" u="none" strike="noStrike">
                          <a:effectLst/>
                          <a:latin typeface="宋体"/>
                        </a:rPr>
                        <a:t>日</a:t>
                      </a:r>
                      <a:r>
                        <a:rPr lang="en-US" altLang="zh-CN" sz="1000" b="0" i="0" u="none" strike="noStrike">
                          <a:effectLst/>
                          <a:latin typeface="宋体"/>
                        </a:rPr>
                        <a:t>-5</a:t>
                      </a:r>
                      <a:r>
                        <a:rPr lang="zh-CN" altLang="en-US" sz="1000" b="0" i="0" u="none" strike="noStrike">
                          <a:effectLst/>
                          <a:latin typeface="宋体"/>
                        </a:rPr>
                        <a:t>月</a:t>
                      </a:r>
                      <a:r>
                        <a:rPr lang="en-US" altLang="zh-CN" sz="1000" b="0" i="0" u="none" strike="noStrike">
                          <a:effectLst/>
                          <a:latin typeface="宋体"/>
                        </a:rPr>
                        <a:t>8</a:t>
                      </a:r>
                      <a:r>
                        <a:rPr lang="zh-CN" altLang="en-US" sz="1000" b="0" i="0" u="none" strike="noStrike">
                          <a:effectLst/>
                          <a:latin typeface="宋体"/>
                        </a:rPr>
                        <a:t>日</a:t>
                      </a:r>
                    </a:p>
                  </a:txBody>
                  <a:tcPr marL="7595" marR="7595" marT="75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>
                          <a:effectLst/>
                          <a:latin typeface="楷体_GB2312"/>
                        </a:rPr>
                        <a:t>1</a:t>
                      </a:r>
                      <a:r>
                        <a:rPr lang="zh-CN" altLang="en-US" sz="1000" b="0" i="0" u="none" strike="noStrike">
                          <a:effectLst/>
                          <a:latin typeface="楷体_GB2312"/>
                        </a:rPr>
                        <a:t>、熟悉公司文化、制度、环境</a:t>
                      </a:r>
                      <a:br>
                        <a:rPr lang="zh-CN" altLang="en-US" sz="1000" b="0" i="0" u="none" strike="noStrike">
                          <a:effectLst/>
                          <a:latin typeface="楷体_GB2312"/>
                        </a:rPr>
                      </a:br>
                      <a:r>
                        <a:rPr lang="en-US" altLang="zh-CN" sz="1000" b="0" i="0" u="none" strike="noStrike">
                          <a:effectLst/>
                          <a:latin typeface="楷体_GB2312"/>
                        </a:rPr>
                        <a:t>2</a:t>
                      </a:r>
                      <a:r>
                        <a:rPr lang="zh-CN" altLang="en-US" sz="1000" b="0" i="0" u="none" strike="noStrike">
                          <a:effectLst/>
                          <a:latin typeface="楷体_GB2312"/>
                        </a:rPr>
                        <a:t>、参加证券行业基础知识培训，了解证券基础专业名称含义以及证券交易参与各主体，以及各主体间日常业务流程。</a:t>
                      </a:r>
                    </a:p>
                  </a:txBody>
                  <a:tcPr marL="7595" marR="7595" marT="75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37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effectLst/>
                          <a:latin typeface="宋体"/>
                        </a:rPr>
                        <a:t>5</a:t>
                      </a:r>
                      <a:r>
                        <a:rPr lang="zh-CN" altLang="en-US" sz="1000" b="0" i="0" u="none" strike="noStrike">
                          <a:effectLst/>
                          <a:latin typeface="宋体"/>
                        </a:rPr>
                        <a:t>月</a:t>
                      </a:r>
                      <a:r>
                        <a:rPr lang="en-US" altLang="zh-CN" sz="1000" b="0" i="0" u="none" strike="noStrike">
                          <a:effectLst/>
                          <a:latin typeface="宋体"/>
                        </a:rPr>
                        <a:t>11</a:t>
                      </a:r>
                      <a:r>
                        <a:rPr lang="zh-CN" altLang="en-US" sz="1000" b="0" i="0" u="none" strike="noStrike">
                          <a:effectLst/>
                          <a:latin typeface="宋体"/>
                        </a:rPr>
                        <a:t>日</a:t>
                      </a:r>
                      <a:r>
                        <a:rPr lang="en-US" altLang="zh-CN" sz="1000" b="0" i="0" u="none" strike="noStrike">
                          <a:effectLst/>
                          <a:latin typeface="宋体"/>
                        </a:rPr>
                        <a:t>-5</a:t>
                      </a:r>
                      <a:r>
                        <a:rPr lang="zh-CN" altLang="en-US" sz="1000" b="0" i="0" u="none" strike="noStrike">
                          <a:effectLst/>
                          <a:latin typeface="宋体"/>
                        </a:rPr>
                        <a:t>月</a:t>
                      </a:r>
                      <a:r>
                        <a:rPr lang="en-US" altLang="zh-CN" sz="1000" b="0" i="0" u="none" strike="noStrike">
                          <a:effectLst/>
                          <a:latin typeface="宋体"/>
                        </a:rPr>
                        <a:t>15</a:t>
                      </a:r>
                      <a:r>
                        <a:rPr lang="zh-CN" altLang="en-US" sz="1000" b="0" i="0" u="none" strike="noStrike">
                          <a:effectLst/>
                          <a:latin typeface="宋体"/>
                        </a:rPr>
                        <a:t>日</a:t>
                      </a:r>
                    </a:p>
                  </a:txBody>
                  <a:tcPr marL="7595" marR="7595" marT="75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楷体_GB2312"/>
                        </a:rPr>
                        <a:t>熟悉证券业务知识、熟悉</a:t>
                      </a:r>
                      <a:r>
                        <a:rPr lang="en-US" altLang="zh-CN" sz="1000" b="0" i="0" u="none" strike="noStrike">
                          <a:effectLst/>
                          <a:latin typeface="楷体_GB2312"/>
                        </a:rPr>
                        <a:t>U</a:t>
                      </a:r>
                      <a:r>
                        <a:rPr lang="zh-CN" altLang="en-US" sz="1000" b="0" i="0" u="none" strike="noStrike">
                          <a:effectLst/>
                          <a:latin typeface="楷体_GB2312"/>
                        </a:rPr>
                        <a:t>版系统开发工具，运行环境、学习环境搭建及操作命令（</a:t>
                      </a:r>
                      <a:r>
                        <a:rPr lang="en-US" altLang="zh-CN" sz="1000" b="0" i="0" u="none" strike="noStrike">
                          <a:effectLst/>
                          <a:latin typeface="楷体_GB2312"/>
                        </a:rPr>
                        <a:t>U</a:t>
                      </a:r>
                      <a:r>
                        <a:rPr lang="zh-CN" altLang="en-US" sz="1000" b="0" i="0" u="none" strike="noStrike">
                          <a:effectLst/>
                          <a:latin typeface="楷体_GB2312"/>
                        </a:rPr>
                        <a:t>版框架和</a:t>
                      </a:r>
                      <a:r>
                        <a:rPr lang="en-US" altLang="zh-CN" sz="1000" b="0" i="0" u="none" strike="noStrike">
                          <a:effectLst/>
                          <a:latin typeface="楷体_GB2312"/>
                        </a:rPr>
                        <a:t>U</a:t>
                      </a:r>
                      <a:r>
                        <a:rPr lang="zh-CN" altLang="en-US" sz="1000" b="0" i="0" u="none" strike="noStrike">
                          <a:effectLst/>
                          <a:latin typeface="楷体_GB2312"/>
                        </a:rPr>
                        <a:t>版相关业务熟悉，安装</a:t>
                      </a:r>
                      <a:r>
                        <a:rPr lang="en-US" altLang="zh-CN" sz="1000" b="0" i="0" u="none" strike="noStrike">
                          <a:effectLst/>
                          <a:latin typeface="楷体_GB2312"/>
                        </a:rPr>
                        <a:t>64</a:t>
                      </a:r>
                      <a:r>
                        <a:rPr lang="zh-CN" altLang="en-US" sz="1000" b="0" i="0" u="none" strike="noStrike">
                          <a:effectLst/>
                          <a:latin typeface="楷体_GB2312"/>
                        </a:rPr>
                        <a:t>位虚拟机，安装</a:t>
                      </a:r>
                      <a:r>
                        <a:rPr lang="en-US" altLang="zh-CN" sz="1000" b="0" i="0" u="none" strike="noStrike">
                          <a:effectLst/>
                          <a:latin typeface="楷体_GB2312"/>
                        </a:rPr>
                        <a:t>ORACLE </a:t>
                      </a:r>
                      <a:r>
                        <a:rPr lang="zh-CN" altLang="en-US" sz="1000" b="0" i="0" u="none" strike="noStrike">
                          <a:effectLst/>
                          <a:latin typeface="楷体_GB2312"/>
                        </a:rPr>
                        <a:t>，建数据库，提交初始化脚本，搭建</a:t>
                      </a:r>
                      <a:r>
                        <a:rPr lang="en-US" altLang="zh-CN" sz="1000" b="0" i="0" u="none" strike="noStrike">
                          <a:effectLst/>
                          <a:latin typeface="楷体_GB2312"/>
                        </a:rPr>
                        <a:t>BP</a:t>
                      </a:r>
                      <a:r>
                        <a:rPr lang="zh-CN" altLang="en-US" sz="1000" b="0" i="0" u="none" strike="noStrike">
                          <a:effectLst/>
                          <a:latin typeface="楷体_GB2312"/>
                        </a:rPr>
                        <a:t>以及配置环境</a:t>
                      </a:r>
                    </a:p>
                  </a:txBody>
                  <a:tcPr marL="7595" marR="7595" marT="75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90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effectLst/>
                          <a:latin typeface="宋体"/>
                        </a:rPr>
                        <a:t>5</a:t>
                      </a:r>
                      <a:r>
                        <a:rPr lang="zh-CN" altLang="en-US" sz="1000" b="0" i="0" u="none" strike="noStrike">
                          <a:effectLst/>
                          <a:latin typeface="宋体"/>
                        </a:rPr>
                        <a:t>月</a:t>
                      </a:r>
                      <a:r>
                        <a:rPr lang="en-US" altLang="zh-CN" sz="1000" b="0" i="0" u="none" strike="noStrike">
                          <a:effectLst/>
                          <a:latin typeface="宋体"/>
                        </a:rPr>
                        <a:t>18</a:t>
                      </a:r>
                      <a:r>
                        <a:rPr lang="zh-CN" altLang="en-US" sz="1000" b="0" i="0" u="none" strike="noStrike">
                          <a:effectLst/>
                          <a:latin typeface="宋体"/>
                        </a:rPr>
                        <a:t>日</a:t>
                      </a:r>
                      <a:r>
                        <a:rPr lang="en-US" altLang="zh-CN" sz="1000" b="0" i="0" u="none" strike="noStrike">
                          <a:effectLst/>
                          <a:latin typeface="宋体"/>
                        </a:rPr>
                        <a:t>-5</a:t>
                      </a:r>
                      <a:r>
                        <a:rPr lang="zh-CN" altLang="en-US" sz="1000" b="0" i="0" u="none" strike="noStrike">
                          <a:effectLst/>
                          <a:latin typeface="宋体"/>
                        </a:rPr>
                        <a:t>月</a:t>
                      </a:r>
                      <a:r>
                        <a:rPr lang="en-US" altLang="zh-CN" sz="1000" b="0" i="0" u="none" strike="noStrike">
                          <a:effectLst/>
                          <a:latin typeface="宋体"/>
                        </a:rPr>
                        <a:t>22</a:t>
                      </a:r>
                      <a:r>
                        <a:rPr lang="zh-CN" altLang="en-US" sz="1000" b="0" i="0" u="none" strike="noStrike">
                          <a:effectLst/>
                          <a:latin typeface="宋体"/>
                        </a:rPr>
                        <a:t>日</a:t>
                      </a:r>
                    </a:p>
                  </a:txBody>
                  <a:tcPr marL="7595" marR="7595" marT="75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楷体_GB2312"/>
                        </a:rPr>
                        <a:t>完成</a:t>
                      </a:r>
                      <a:r>
                        <a:rPr lang="en-US" altLang="zh-CN" sz="1000" b="0" i="0" u="none" strike="noStrike">
                          <a:effectLst/>
                          <a:latin typeface="楷体_GB2312"/>
                        </a:rPr>
                        <a:t>U</a:t>
                      </a:r>
                      <a:r>
                        <a:rPr lang="zh-CN" altLang="en-US" sz="1000" b="0" i="0" u="none" strike="noStrike">
                          <a:effectLst/>
                          <a:latin typeface="楷体_GB2312"/>
                        </a:rPr>
                        <a:t>版集中交易与融资融券系统的搭建工作，完成</a:t>
                      </a:r>
                      <a:r>
                        <a:rPr lang="en-US" altLang="zh-CN" sz="1000" b="0" i="0" u="none" strike="noStrike">
                          <a:effectLst/>
                          <a:latin typeface="楷体_GB2312"/>
                        </a:rPr>
                        <a:t>U</a:t>
                      </a:r>
                      <a:r>
                        <a:rPr lang="zh-CN" altLang="en-US" sz="1000" b="0" i="0" u="none" strike="noStrike">
                          <a:effectLst/>
                          <a:latin typeface="楷体_GB2312"/>
                        </a:rPr>
                        <a:t>版后台程序的结构了解与编译，以及</a:t>
                      </a:r>
                      <a:r>
                        <a:rPr lang="en-US" altLang="zh-CN" sz="1000" b="0" i="0" u="none" strike="noStrike">
                          <a:effectLst/>
                          <a:latin typeface="楷体_GB2312"/>
                        </a:rPr>
                        <a:t>UNIX</a:t>
                      </a:r>
                      <a:r>
                        <a:rPr lang="zh-CN" altLang="en-US" sz="1000" b="0" i="0" u="none" strike="noStrike">
                          <a:effectLst/>
                          <a:latin typeface="楷体_GB2312"/>
                        </a:rPr>
                        <a:t>下</a:t>
                      </a:r>
                      <a:r>
                        <a:rPr lang="en-US" altLang="zh-CN" sz="1000" b="0" i="0" u="none" strike="noStrike">
                          <a:effectLst/>
                          <a:latin typeface="楷体_GB2312"/>
                        </a:rPr>
                        <a:t>kcbp</a:t>
                      </a:r>
                      <a:r>
                        <a:rPr lang="zh-CN" altLang="en-US" sz="1000" b="0" i="0" u="none" strike="noStrike">
                          <a:effectLst/>
                          <a:latin typeface="楷体_GB2312"/>
                        </a:rPr>
                        <a:t>的配置部署，完成</a:t>
                      </a:r>
                      <a:r>
                        <a:rPr lang="en-US" altLang="zh-CN" sz="1000" b="0" i="0" u="none" strike="noStrike">
                          <a:effectLst/>
                          <a:latin typeface="楷体_GB2312"/>
                        </a:rPr>
                        <a:t>XP(</a:t>
                      </a:r>
                      <a:r>
                        <a:rPr lang="zh-CN" altLang="en-US" sz="1000" b="0" i="0" u="none" strike="noStrike">
                          <a:effectLst/>
                          <a:latin typeface="楷体_GB2312"/>
                        </a:rPr>
                        <a:t>级联和集群</a:t>
                      </a:r>
                      <a:r>
                        <a:rPr lang="en-US" altLang="zh-CN" sz="1000" b="0" i="0" u="none" strike="noStrike">
                          <a:effectLst/>
                          <a:latin typeface="楷体_GB2312"/>
                        </a:rPr>
                        <a:t>)</a:t>
                      </a:r>
                      <a:r>
                        <a:rPr lang="zh-CN" altLang="en-US" sz="1000" b="0" i="0" u="none" strike="noStrike">
                          <a:effectLst/>
                          <a:latin typeface="楷体_GB2312"/>
                        </a:rPr>
                        <a:t>的安装配置，报盘机的配置，数据库的脚本提交。</a:t>
                      </a:r>
                      <a:br>
                        <a:rPr lang="zh-CN" altLang="en-US" sz="1000" b="0" i="0" u="none" strike="noStrike">
                          <a:effectLst/>
                          <a:latin typeface="楷体_GB2312"/>
                        </a:rPr>
                      </a:br>
                      <a:r>
                        <a:rPr lang="zh-CN" altLang="en-US" sz="1000" b="0" i="0" u="none" strike="noStrike">
                          <a:effectLst/>
                          <a:latin typeface="楷体_GB2312"/>
                        </a:rPr>
                        <a:t>学习常用的委托业务。</a:t>
                      </a:r>
                    </a:p>
                  </a:txBody>
                  <a:tcPr marL="7595" marR="7595" marT="75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effectLst/>
                          <a:latin typeface="宋体"/>
                        </a:rPr>
                        <a:t>5</a:t>
                      </a:r>
                      <a:r>
                        <a:rPr lang="zh-CN" altLang="en-US" sz="1000" b="0" i="0" u="none" strike="noStrike">
                          <a:effectLst/>
                          <a:latin typeface="宋体"/>
                        </a:rPr>
                        <a:t>月</a:t>
                      </a:r>
                      <a:r>
                        <a:rPr lang="en-US" altLang="zh-CN" sz="1000" b="0" i="0" u="none" strike="noStrike">
                          <a:effectLst/>
                          <a:latin typeface="宋体"/>
                        </a:rPr>
                        <a:t>25</a:t>
                      </a:r>
                      <a:r>
                        <a:rPr lang="zh-CN" altLang="en-US" sz="1000" b="0" i="0" u="none" strike="noStrike">
                          <a:effectLst/>
                          <a:latin typeface="宋体"/>
                        </a:rPr>
                        <a:t>日</a:t>
                      </a:r>
                      <a:r>
                        <a:rPr lang="en-US" altLang="zh-CN" sz="1000" b="0" i="0" u="none" strike="noStrike">
                          <a:effectLst/>
                          <a:latin typeface="宋体"/>
                        </a:rPr>
                        <a:t>-5</a:t>
                      </a:r>
                      <a:r>
                        <a:rPr lang="zh-CN" altLang="en-US" sz="1000" b="0" i="0" u="none" strike="noStrike">
                          <a:effectLst/>
                          <a:latin typeface="宋体"/>
                        </a:rPr>
                        <a:t>月</a:t>
                      </a:r>
                      <a:r>
                        <a:rPr lang="en-US" altLang="zh-CN" sz="1000" b="0" i="0" u="none" strike="noStrike">
                          <a:effectLst/>
                          <a:latin typeface="宋体"/>
                        </a:rPr>
                        <a:t>29</a:t>
                      </a:r>
                      <a:r>
                        <a:rPr lang="zh-CN" altLang="en-US" sz="1000" b="0" i="0" u="none" strike="noStrike">
                          <a:effectLst/>
                          <a:latin typeface="宋体"/>
                        </a:rPr>
                        <a:t>日</a:t>
                      </a:r>
                    </a:p>
                  </a:txBody>
                  <a:tcPr marL="7595" marR="7595" marT="75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effectLst/>
                          <a:latin typeface="宋体"/>
                        </a:rPr>
                        <a:t>熟悉</a:t>
                      </a:r>
                      <a:r>
                        <a:rPr lang="en-US" altLang="zh-CN" sz="1000" b="0" i="0" u="none" strike="noStrike">
                          <a:effectLst/>
                          <a:latin typeface="宋体"/>
                        </a:rPr>
                        <a:t>U</a:t>
                      </a:r>
                      <a:r>
                        <a:rPr lang="zh-CN" altLang="en-US" sz="1000" b="0" i="0" u="none" strike="noStrike">
                          <a:effectLst/>
                          <a:latin typeface="宋体"/>
                        </a:rPr>
                        <a:t>版集中交易系统以及融资融券系统的账户体系与费用体系，完成</a:t>
                      </a:r>
                      <a:r>
                        <a:rPr lang="en-US" altLang="zh-CN" sz="1000" b="0" i="0" u="none" strike="noStrike">
                          <a:effectLst/>
                          <a:latin typeface="宋体"/>
                        </a:rPr>
                        <a:t>U</a:t>
                      </a:r>
                      <a:r>
                        <a:rPr lang="zh-CN" altLang="en-US" sz="1000" b="0" i="0" u="none" strike="noStrike">
                          <a:effectLst/>
                          <a:latin typeface="宋体"/>
                        </a:rPr>
                        <a:t>版集中交易系统与</a:t>
                      </a:r>
                      <a:r>
                        <a:rPr lang="en-US" altLang="zh-CN" sz="1000" b="0" i="0" u="none" strike="noStrike">
                          <a:effectLst/>
                          <a:latin typeface="宋体"/>
                        </a:rPr>
                        <a:t>U</a:t>
                      </a:r>
                      <a:r>
                        <a:rPr lang="zh-CN" altLang="en-US" sz="1000" b="0" i="0" u="none" strike="noStrike">
                          <a:effectLst/>
                          <a:latin typeface="宋体"/>
                        </a:rPr>
                        <a:t>版融资融券系统之间的转发交互。以及部署完成三方存管</a:t>
                      </a:r>
                      <a:r>
                        <a:rPr lang="en-US" altLang="zh-CN" sz="1000" b="0" i="0" u="none" strike="noStrike">
                          <a:effectLst/>
                          <a:latin typeface="宋体"/>
                        </a:rPr>
                        <a:t>3.0</a:t>
                      </a:r>
                      <a:r>
                        <a:rPr lang="zh-CN" altLang="en-US" sz="1000" b="0" i="0" u="none" strike="noStrike">
                          <a:effectLst/>
                          <a:latin typeface="宋体"/>
                        </a:rPr>
                        <a:t>以及外围系统搭建。</a:t>
                      </a:r>
                    </a:p>
                  </a:txBody>
                  <a:tcPr marL="7595" marR="7595" marT="7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3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effectLst/>
                          <a:latin typeface="宋体"/>
                        </a:rPr>
                        <a:t>6</a:t>
                      </a:r>
                      <a:r>
                        <a:rPr lang="zh-CN" altLang="en-US" sz="1000" b="0" i="0" u="none" strike="noStrike">
                          <a:effectLst/>
                          <a:latin typeface="宋体"/>
                        </a:rPr>
                        <a:t>月</a:t>
                      </a:r>
                      <a:r>
                        <a:rPr lang="en-US" altLang="zh-CN" sz="1000" b="0" i="0" u="none" strike="noStrike">
                          <a:effectLst/>
                          <a:latin typeface="宋体"/>
                        </a:rPr>
                        <a:t>1</a:t>
                      </a:r>
                      <a:r>
                        <a:rPr lang="zh-CN" altLang="en-US" sz="1000" b="0" i="0" u="none" strike="noStrike">
                          <a:effectLst/>
                          <a:latin typeface="宋体"/>
                        </a:rPr>
                        <a:t>日</a:t>
                      </a:r>
                      <a:r>
                        <a:rPr lang="en-US" altLang="zh-CN" sz="1000" b="0" i="0" u="none" strike="noStrike">
                          <a:effectLst/>
                          <a:latin typeface="宋体"/>
                        </a:rPr>
                        <a:t>-6</a:t>
                      </a:r>
                      <a:r>
                        <a:rPr lang="zh-CN" altLang="en-US" sz="1000" b="0" i="0" u="none" strike="noStrike">
                          <a:effectLst/>
                          <a:latin typeface="宋体"/>
                        </a:rPr>
                        <a:t>月</a:t>
                      </a:r>
                      <a:r>
                        <a:rPr lang="en-US" altLang="zh-CN" sz="1000" b="0" i="0" u="none" strike="noStrike">
                          <a:effectLst/>
                          <a:latin typeface="宋体"/>
                        </a:rPr>
                        <a:t>5</a:t>
                      </a:r>
                      <a:r>
                        <a:rPr lang="zh-CN" altLang="en-US" sz="1000" b="0" i="0" u="none" strike="noStrike">
                          <a:effectLst/>
                          <a:latin typeface="宋体"/>
                        </a:rPr>
                        <a:t>日</a:t>
                      </a:r>
                    </a:p>
                  </a:txBody>
                  <a:tcPr marL="7595" marR="7595" marT="75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宋体"/>
                        </a:rPr>
                        <a:t>完成</a:t>
                      </a:r>
                      <a:r>
                        <a:rPr lang="en-US" altLang="zh-CN" sz="1000" b="0" i="0" u="none" strike="noStrike">
                          <a:effectLst/>
                          <a:latin typeface="宋体"/>
                        </a:rPr>
                        <a:t>U</a:t>
                      </a:r>
                      <a:r>
                        <a:rPr lang="zh-CN" altLang="en-US" sz="1000" b="0" i="0" u="none" strike="noStrike">
                          <a:effectLst/>
                          <a:latin typeface="宋体"/>
                        </a:rPr>
                        <a:t>版集中交易的配置并完成开建营业部、完成交易前的开户工作、进行客户交易、日终清算、日终数据生成</a:t>
                      </a:r>
                    </a:p>
                  </a:txBody>
                  <a:tcPr marL="7595" marR="7595" marT="75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34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effectLst/>
                          <a:latin typeface="宋体"/>
                        </a:rPr>
                        <a:t>6</a:t>
                      </a:r>
                      <a:r>
                        <a:rPr lang="zh-CN" altLang="en-US" sz="1000" b="0" i="0" u="none" strike="noStrike">
                          <a:effectLst/>
                          <a:latin typeface="宋体"/>
                        </a:rPr>
                        <a:t>月</a:t>
                      </a:r>
                      <a:r>
                        <a:rPr lang="en-US" altLang="zh-CN" sz="1000" b="0" i="0" u="none" strike="noStrike">
                          <a:effectLst/>
                          <a:latin typeface="宋体"/>
                        </a:rPr>
                        <a:t>8</a:t>
                      </a:r>
                      <a:r>
                        <a:rPr lang="zh-CN" altLang="en-US" sz="1000" b="0" i="0" u="none" strike="noStrike">
                          <a:effectLst/>
                          <a:latin typeface="宋体"/>
                        </a:rPr>
                        <a:t>日</a:t>
                      </a:r>
                      <a:r>
                        <a:rPr lang="en-US" altLang="zh-CN" sz="1000" b="0" i="0" u="none" strike="noStrike">
                          <a:effectLst/>
                          <a:latin typeface="宋体"/>
                        </a:rPr>
                        <a:t>-6</a:t>
                      </a:r>
                      <a:r>
                        <a:rPr lang="zh-CN" altLang="en-US" sz="1000" b="0" i="0" u="none" strike="noStrike">
                          <a:effectLst/>
                          <a:latin typeface="宋体"/>
                        </a:rPr>
                        <a:t>月</a:t>
                      </a:r>
                      <a:r>
                        <a:rPr lang="en-US" altLang="zh-CN" sz="1000" b="0" i="0" u="none" strike="noStrike">
                          <a:effectLst/>
                          <a:latin typeface="宋体"/>
                        </a:rPr>
                        <a:t>12</a:t>
                      </a:r>
                      <a:r>
                        <a:rPr lang="zh-CN" altLang="en-US" sz="1000" b="0" i="0" u="none" strike="noStrike">
                          <a:effectLst/>
                          <a:latin typeface="宋体"/>
                        </a:rPr>
                        <a:t>日</a:t>
                      </a:r>
                    </a:p>
                  </a:txBody>
                  <a:tcPr marL="7595" marR="7595" marT="75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宋体"/>
                        </a:rPr>
                        <a:t>学习熟悉约定购回、股票质押业务、跨市场</a:t>
                      </a:r>
                      <a:r>
                        <a:rPr lang="en-US" altLang="zh-CN" sz="1000" b="0" i="0" u="none" strike="noStrike">
                          <a:effectLst/>
                          <a:latin typeface="宋体"/>
                        </a:rPr>
                        <a:t>ETF</a:t>
                      </a:r>
                      <a:r>
                        <a:rPr lang="zh-CN" altLang="en-US" sz="1000" b="0" i="0" u="none" strike="noStrike">
                          <a:effectLst/>
                          <a:latin typeface="宋体"/>
                        </a:rPr>
                        <a:t>业务、跨境</a:t>
                      </a:r>
                      <a:r>
                        <a:rPr lang="en-US" altLang="zh-CN" sz="1000" b="0" i="0" u="none" strike="noStrike">
                          <a:effectLst/>
                          <a:latin typeface="宋体"/>
                        </a:rPr>
                        <a:t>ETF</a:t>
                      </a:r>
                      <a:r>
                        <a:rPr lang="zh-CN" altLang="en-US" sz="1000" b="0" i="0" u="none" strike="noStrike">
                          <a:effectLst/>
                          <a:latin typeface="宋体"/>
                        </a:rPr>
                        <a:t>、黄金</a:t>
                      </a:r>
                      <a:r>
                        <a:rPr lang="en-US" altLang="zh-CN" sz="1000" b="0" i="0" u="none" strike="noStrike">
                          <a:effectLst/>
                          <a:latin typeface="宋体"/>
                        </a:rPr>
                        <a:t>ETF</a:t>
                      </a:r>
                      <a:r>
                        <a:rPr lang="zh-CN" altLang="en-US" sz="1000" b="0" i="0" u="none" strike="noStrike">
                          <a:effectLst/>
                          <a:latin typeface="宋体"/>
                        </a:rPr>
                        <a:t>、货币</a:t>
                      </a:r>
                      <a:r>
                        <a:rPr lang="en-US" altLang="zh-CN" sz="1000" b="0" i="0" u="none" strike="noStrike">
                          <a:effectLst/>
                          <a:latin typeface="宋体"/>
                        </a:rPr>
                        <a:t>ETF</a:t>
                      </a:r>
                      <a:r>
                        <a:rPr lang="zh-CN" altLang="en-US" sz="1000" b="0" i="0" u="none" strike="noStrike">
                          <a:effectLst/>
                          <a:latin typeface="宋体"/>
                        </a:rPr>
                        <a:t>、债券</a:t>
                      </a:r>
                      <a:r>
                        <a:rPr lang="en-US" altLang="zh-CN" sz="1000" b="0" i="0" u="none" strike="noStrike">
                          <a:effectLst/>
                          <a:latin typeface="宋体"/>
                        </a:rPr>
                        <a:t>ETF</a:t>
                      </a:r>
                      <a:r>
                        <a:rPr lang="zh-CN" altLang="en-US" sz="1000" b="0" i="0" u="none" strike="noStrike">
                          <a:effectLst/>
                          <a:latin typeface="宋体"/>
                        </a:rPr>
                        <a:t>业务</a:t>
                      </a:r>
                    </a:p>
                  </a:txBody>
                  <a:tcPr marL="7595" marR="7595" marT="75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63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effectLst/>
                          <a:latin typeface="宋体"/>
                        </a:rPr>
                        <a:t>6</a:t>
                      </a:r>
                      <a:r>
                        <a:rPr lang="zh-CN" altLang="en-US" sz="1000" b="0" i="0" u="none" strike="noStrike">
                          <a:effectLst/>
                          <a:latin typeface="宋体"/>
                        </a:rPr>
                        <a:t>月</a:t>
                      </a:r>
                      <a:r>
                        <a:rPr lang="en-US" altLang="zh-CN" sz="1000" b="0" i="0" u="none" strike="noStrike">
                          <a:effectLst/>
                          <a:latin typeface="宋体"/>
                        </a:rPr>
                        <a:t>1</a:t>
                      </a:r>
                      <a:r>
                        <a:rPr lang="zh-CN" altLang="en-US" sz="1000" b="0" i="0" u="none" strike="noStrike">
                          <a:effectLst/>
                          <a:latin typeface="宋体"/>
                        </a:rPr>
                        <a:t>日</a:t>
                      </a:r>
                      <a:r>
                        <a:rPr lang="en-US" altLang="zh-CN" sz="1000" b="0" i="0" u="none" strike="noStrike">
                          <a:effectLst/>
                          <a:latin typeface="宋体"/>
                        </a:rPr>
                        <a:t>-6</a:t>
                      </a:r>
                      <a:r>
                        <a:rPr lang="zh-CN" altLang="en-US" sz="1000" b="0" i="0" u="none" strike="noStrike">
                          <a:effectLst/>
                          <a:latin typeface="宋体"/>
                        </a:rPr>
                        <a:t>月</a:t>
                      </a:r>
                      <a:r>
                        <a:rPr lang="en-US" altLang="zh-CN" sz="1000" b="0" i="0" u="none" strike="noStrike">
                          <a:effectLst/>
                          <a:latin typeface="宋体"/>
                        </a:rPr>
                        <a:t>5</a:t>
                      </a:r>
                      <a:r>
                        <a:rPr lang="zh-CN" altLang="en-US" sz="1000" b="0" i="0" u="none" strike="noStrike">
                          <a:effectLst/>
                          <a:latin typeface="宋体"/>
                        </a:rPr>
                        <a:t>日</a:t>
                      </a:r>
                    </a:p>
                  </a:txBody>
                  <a:tcPr marL="7595" marR="7595" marT="75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>
                          <a:effectLst/>
                          <a:latin typeface="宋体"/>
                        </a:rPr>
                        <a:t>1.</a:t>
                      </a:r>
                      <a:r>
                        <a:rPr lang="zh-CN" altLang="en-US" sz="1000" b="0" i="0" u="none" strike="noStrike">
                          <a:effectLst/>
                          <a:latin typeface="宋体"/>
                        </a:rPr>
                        <a:t>跟踪委托交易，了解委托交易流程，阅读了解两所与登记公司数据接口文档，熟悉委托业务的数据交互流程</a:t>
                      </a:r>
                      <a:br>
                        <a:rPr lang="zh-CN" altLang="en-US" sz="1000" b="0" i="0" u="none" strike="noStrike">
                          <a:effectLst/>
                          <a:latin typeface="宋体"/>
                        </a:rPr>
                      </a:br>
                      <a:r>
                        <a:rPr lang="en-US" altLang="zh-CN" sz="1000" b="0" i="0" u="none" strike="noStrike">
                          <a:effectLst/>
                          <a:latin typeface="宋体"/>
                        </a:rPr>
                        <a:t>2.</a:t>
                      </a:r>
                      <a:r>
                        <a:rPr lang="zh-CN" altLang="en-US" sz="1000" b="0" i="0" u="none" strike="noStrike">
                          <a:effectLst/>
                          <a:latin typeface="宋体"/>
                        </a:rPr>
                        <a:t>参与</a:t>
                      </a:r>
                      <a:r>
                        <a:rPr lang="en-US" altLang="zh-CN" sz="1000" b="0" i="0" u="none" strike="noStrike">
                          <a:effectLst/>
                          <a:latin typeface="宋体"/>
                        </a:rPr>
                        <a:t>U</a:t>
                      </a:r>
                      <a:r>
                        <a:rPr lang="zh-CN" altLang="en-US" sz="1000" b="0" i="0" u="none" strike="noStrike">
                          <a:effectLst/>
                          <a:latin typeface="宋体"/>
                        </a:rPr>
                        <a:t>版优化项目实施。</a:t>
                      </a:r>
                    </a:p>
                  </a:txBody>
                  <a:tcPr marL="7595" marR="7595" marT="75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3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effectLst/>
                          <a:latin typeface="宋体"/>
                        </a:rPr>
                        <a:t>6</a:t>
                      </a:r>
                      <a:r>
                        <a:rPr lang="zh-CN" altLang="en-US" sz="1000" b="0" i="0" u="none" strike="noStrike">
                          <a:effectLst/>
                          <a:latin typeface="宋体"/>
                        </a:rPr>
                        <a:t>月</a:t>
                      </a:r>
                      <a:r>
                        <a:rPr lang="en-US" altLang="zh-CN" sz="1000" b="0" i="0" u="none" strike="noStrike">
                          <a:effectLst/>
                          <a:latin typeface="宋体"/>
                        </a:rPr>
                        <a:t>8</a:t>
                      </a:r>
                      <a:r>
                        <a:rPr lang="zh-CN" altLang="en-US" sz="1000" b="0" i="0" u="none" strike="noStrike">
                          <a:effectLst/>
                          <a:latin typeface="宋体"/>
                        </a:rPr>
                        <a:t>日</a:t>
                      </a:r>
                      <a:r>
                        <a:rPr lang="en-US" altLang="zh-CN" sz="1000" b="0" i="0" u="none" strike="noStrike">
                          <a:effectLst/>
                          <a:latin typeface="宋体"/>
                        </a:rPr>
                        <a:t>-6</a:t>
                      </a:r>
                      <a:r>
                        <a:rPr lang="zh-CN" altLang="en-US" sz="1000" b="0" i="0" u="none" strike="noStrike">
                          <a:effectLst/>
                          <a:latin typeface="宋体"/>
                        </a:rPr>
                        <a:t>月</a:t>
                      </a:r>
                      <a:r>
                        <a:rPr lang="en-US" altLang="zh-CN" sz="1000" b="0" i="0" u="none" strike="noStrike">
                          <a:effectLst/>
                          <a:latin typeface="宋体"/>
                        </a:rPr>
                        <a:t>12</a:t>
                      </a:r>
                      <a:r>
                        <a:rPr lang="zh-CN" altLang="en-US" sz="1000" b="0" i="0" u="none" strike="noStrike">
                          <a:effectLst/>
                          <a:latin typeface="宋体"/>
                        </a:rPr>
                        <a:t>日</a:t>
                      </a:r>
                    </a:p>
                  </a:txBody>
                  <a:tcPr marL="7595" marR="7595" marT="75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宋体"/>
                        </a:rPr>
                        <a:t>阅读后台代码，跟踪模拟清算流程，了解清算过程，了解系统报表的生成。观察资金与股份流水的变化</a:t>
                      </a:r>
                    </a:p>
                  </a:txBody>
                  <a:tcPr marL="7595" marR="7595" marT="75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8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effectLst/>
                          <a:latin typeface="宋体"/>
                        </a:rPr>
                        <a:t>6</a:t>
                      </a:r>
                      <a:r>
                        <a:rPr lang="zh-CN" altLang="en-US" sz="1000" b="0" i="0" u="none" strike="noStrike">
                          <a:effectLst/>
                          <a:latin typeface="宋体"/>
                        </a:rPr>
                        <a:t>月</a:t>
                      </a:r>
                      <a:r>
                        <a:rPr lang="en-US" altLang="zh-CN" sz="1000" b="0" i="0" u="none" strike="noStrike">
                          <a:effectLst/>
                          <a:latin typeface="宋体"/>
                        </a:rPr>
                        <a:t>15</a:t>
                      </a:r>
                      <a:r>
                        <a:rPr lang="zh-CN" altLang="en-US" sz="1000" b="0" i="0" u="none" strike="noStrike">
                          <a:effectLst/>
                          <a:latin typeface="宋体"/>
                        </a:rPr>
                        <a:t>日</a:t>
                      </a:r>
                      <a:r>
                        <a:rPr lang="en-US" altLang="zh-CN" sz="1000" b="0" i="0" u="none" strike="noStrike">
                          <a:effectLst/>
                          <a:latin typeface="宋体"/>
                        </a:rPr>
                        <a:t>-6</a:t>
                      </a:r>
                      <a:r>
                        <a:rPr lang="zh-CN" altLang="en-US" sz="1000" b="0" i="0" u="none" strike="noStrike">
                          <a:effectLst/>
                          <a:latin typeface="宋体"/>
                        </a:rPr>
                        <a:t>月</a:t>
                      </a:r>
                      <a:r>
                        <a:rPr lang="en-US" altLang="zh-CN" sz="1000" b="0" i="0" u="none" strike="noStrike">
                          <a:effectLst/>
                          <a:latin typeface="宋体"/>
                        </a:rPr>
                        <a:t>19</a:t>
                      </a:r>
                      <a:r>
                        <a:rPr lang="zh-CN" altLang="en-US" sz="1000" b="0" i="0" u="none" strike="noStrike">
                          <a:effectLst/>
                          <a:latin typeface="宋体"/>
                        </a:rPr>
                        <a:t>日</a:t>
                      </a:r>
                    </a:p>
                  </a:txBody>
                  <a:tcPr marL="7595" marR="7595" marT="75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effectLst/>
                          <a:latin typeface="宋体"/>
                        </a:rPr>
                        <a:t>客户现场实地学习，总结。尝试独立问题处理。</a:t>
                      </a:r>
                    </a:p>
                  </a:txBody>
                  <a:tcPr marL="7595" marR="7595" marT="7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5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effectLst/>
                          <a:latin typeface="宋体"/>
                        </a:rPr>
                        <a:t>6</a:t>
                      </a:r>
                      <a:r>
                        <a:rPr lang="zh-CN" altLang="en-US" sz="1000" b="0" i="0" u="none" strike="noStrike">
                          <a:effectLst/>
                          <a:latin typeface="宋体"/>
                        </a:rPr>
                        <a:t>月</a:t>
                      </a:r>
                      <a:r>
                        <a:rPr lang="en-US" altLang="zh-CN" sz="1000" b="0" i="0" u="none" strike="noStrike">
                          <a:effectLst/>
                          <a:latin typeface="宋体"/>
                        </a:rPr>
                        <a:t>22</a:t>
                      </a:r>
                      <a:r>
                        <a:rPr lang="zh-CN" altLang="en-US" sz="1000" b="0" i="0" u="none" strike="noStrike">
                          <a:effectLst/>
                          <a:latin typeface="宋体"/>
                        </a:rPr>
                        <a:t>日</a:t>
                      </a:r>
                      <a:r>
                        <a:rPr lang="en-US" altLang="zh-CN" sz="1000" b="0" i="0" u="none" strike="noStrike">
                          <a:effectLst/>
                          <a:latin typeface="宋体"/>
                        </a:rPr>
                        <a:t>-6</a:t>
                      </a:r>
                      <a:r>
                        <a:rPr lang="zh-CN" altLang="en-US" sz="1000" b="0" i="0" u="none" strike="noStrike">
                          <a:effectLst/>
                          <a:latin typeface="宋体"/>
                        </a:rPr>
                        <a:t>月</a:t>
                      </a:r>
                      <a:r>
                        <a:rPr lang="en-US" altLang="zh-CN" sz="1000" b="0" i="0" u="none" strike="noStrike">
                          <a:effectLst/>
                          <a:latin typeface="宋体"/>
                        </a:rPr>
                        <a:t>26</a:t>
                      </a:r>
                      <a:r>
                        <a:rPr lang="zh-CN" altLang="en-US" sz="1000" b="0" i="0" u="none" strike="noStrike">
                          <a:effectLst/>
                          <a:latin typeface="宋体"/>
                        </a:rPr>
                        <a:t>日</a:t>
                      </a:r>
                    </a:p>
                  </a:txBody>
                  <a:tcPr marL="7595" marR="7595" marT="75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effectLst/>
                          <a:latin typeface="宋体"/>
                        </a:rPr>
                        <a:t>总结考核答辩</a:t>
                      </a:r>
                    </a:p>
                  </a:txBody>
                  <a:tcPr marL="7595" marR="7595" marT="7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10543" y="227687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试   用  期   工   作   任  务</a:t>
            </a:r>
            <a:endParaRPr lang="zh-CN" altLang="en-US" b="1" dirty="0"/>
          </a:p>
        </p:txBody>
      </p:sp>
      <p:cxnSp>
        <p:nvCxnSpPr>
          <p:cNvPr id="18" name="直接箭头连接符 17"/>
          <p:cNvCxnSpPr>
            <a:stCxn id="16" idx="2"/>
          </p:cNvCxnSpPr>
          <p:nvPr/>
        </p:nvCxnSpPr>
        <p:spPr>
          <a:xfrm>
            <a:off x="1742691" y="2646204"/>
            <a:ext cx="0" cy="5667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70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14799" y="1295049"/>
            <a:ext cx="2700048" cy="45719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714799" y="891823"/>
            <a:ext cx="2700048" cy="45719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477716" y="1988840"/>
            <a:ext cx="492443" cy="36004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b="1" dirty="0" smtClean="0"/>
              <a:t>试  用  期  任   务  完  成  情   况</a:t>
            </a:r>
            <a:endParaRPr lang="zh-CN" altLang="en-US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146847" y="2348880"/>
            <a:ext cx="61926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根据上一页，对照自己的试用期工作任务，描述自己任务的完成情况。具体要体现三点：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、完成情况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、完成的证据（用案例、截图等多种形式体现出来）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r>
              <a:rPr lang="zh-CN" altLang="en-US" dirty="0" smtClean="0">
                <a:solidFill>
                  <a:srgbClr val="FF0000"/>
                </a:solidFill>
              </a:rPr>
              <a:t>、计划外的事情（在试用期任务之外，还做了哪些事情，如无则不写）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44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7303" y="1309935"/>
            <a:ext cx="2700048" cy="45719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117303" y="914682"/>
            <a:ext cx="2700048" cy="45719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1773527" y="4473144"/>
            <a:ext cx="8790144" cy="252000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020855" y="4500144"/>
            <a:ext cx="198000" cy="198000"/>
          </a:xfrm>
          <a:prstGeom prst="ellipse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000175" y="4500144"/>
            <a:ext cx="198000" cy="198000"/>
          </a:xfrm>
          <a:prstGeom prst="ellipse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 bwMode="auto">
          <a:xfrm>
            <a:off x="2123772" y="2123694"/>
            <a:ext cx="1936242" cy="2475449"/>
          </a:xfrm>
          <a:custGeom>
            <a:avLst/>
            <a:gdLst>
              <a:gd name="connsiteX0" fmla="*/ 341785 w 683568"/>
              <a:gd name="connsiteY0" fmla="*/ 75471 h 864094"/>
              <a:gd name="connsiteX1" fmla="*/ 117720 w 683568"/>
              <a:gd name="connsiteY1" fmla="*/ 299536 h 864094"/>
              <a:gd name="connsiteX2" fmla="*/ 341785 w 683568"/>
              <a:gd name="connsiteY2" fmla="*/ 523601 h 864094"/>
              <a:gd name="connsiteX3" fmla="*/ 341785 w 683568"/>
              <a:gd name="connsiteY3" fmla="*/ 75471 h 864094"/>
              <a:gd name="connsiteX4" fmla="*/ 341784 w 683568"/>
              <a:gd name="connsiteY4" fmla="*/ 0 h 864094"/>
              <a:gd name="connsiteX5" fmla="*/ 683568 w 683568"/>
              <a:gd name="connsiteY5" fmla="*/ 341784 h 864094"/>
              <a:gd name="connsiteX6" fmla="*/ 577183 w 683568"/>
              <a:gd name="connsiteY6" fmla="*/ 588642 h 864094"/>
              <a:gd name="connsiteX7" fmla="*/ 341597 w 683568"/>
              <a:gd name="connsiteY7" fmla="*/ 864094 h 864094"/>
              <a:gd name="connsiteX8" fmla="*/ 105111 w 683568"/>
              <a:gd name="connsiteY8" fmla="*/ 587591 h 864094"/>
              <a:gd name="connsiteX9" fmla="*/ 59857 w 683568"/>
              <a:gd name="connsiteY9" fmla="*/ 534679 h 864094"/>
              <a:gd name="connsiteX10" fmla="*/ 59306 w 683568"/>
              <a:gd name="connsiteY10" fmla="*/ 534035 h 864094"/>
              <a:gd name="connsiteX11" fmla="*/ 59325 w 683568"/>
              <a:gd name="connsiteY11" fmla="*/ 534035 h 864094"/>
              <a:gd name="connsiteX12" fmla="*/ 0 w 683568"/>
              <a:gd name="connsiteY12" fmla="*/ 341784 h 864094"/>
              <a:gd name="connsiteX13" fmla="*/ 341784 w 683568"/>
              <a:gd name="connsiteY13" fmla="*/ 0 h 864094"/>
              <a:gd name="connsiteX0" fmla="*/ 341785 w 683568"/>
              <a:gd name="connsiteY0" fmla="*/ 523601 h 864094"/>
              <a:gd name="connsiteX1" fmla="*/ 117720 w 683568"/>
              <a:gd name="connsiteY1" fmla="*/ 299536 h 864094"/>
              <a:gd name="connsiteX2" fmla="*/ 341785 w 683568"/>
              <a:gd name="connsiteY2" fmla="*/ 523601 h 864094"/>
              <a:gd name="connsiteX3" fmla="*/ 341784 w 683568"/>
              <a:gd name="connsiteY3" fmla="*/ 0 h 864094"/>
              <a:gd name="connsiteX4" fmla="*/ 683568 w 683568"/>
              <a:gd name="connsiteY4" fmla="*/ 341784 h 864094"/>
              <a:gd name="connsiteX5" fmla="*/ 577183 w 683568"/>
              <a:gd name="connsiteY5" fmla="*/ 588642 h 864094"/>
              <a:gd name="connsiteX6" fmla="*/ 341597 w 683568"/>
              <a:gd name="connsiteY6" fmla="*/ 864094 h 864094"/>
              <a:gd name="connsiteX7" fmla="*/ 105111 w 683568"/>
              <a:gd name="connsiteY7" fmla="*/ 587591 h 864094"/>
              <a:gd name="connsiteX8" fmla="*/ 59857 w 683568"/>
              <a:gd name="connsiteY8" fmla="*/ 534679 h 864094"/>
              <a:gd name="connsiteX9" fmla="*/ 59306 w 683568"/>
              <a:gd name="connsiteY9" fmla="*/ 534035 h 864094"/>
              <a:gd name="connsiteX10" fmla="*/ 59325 w 683568"/>
              <a:gd name="connsiteY10" fmla="*/ 534035 h 864094"/>
              <a:gd name="connsiteX11" fmla="*/ 0 w 683568"/>
              <a:gd name="connsiteY11" fmla="*/ 341784 h 864094"/>
              <a:gd name="connsiteX12" fmla="*/ 341784 w 683568"/>
              <a:gd name="connsiteY12" fmla="*/ 0 h 864094"/>
              <a:gd name="connsiteX0" fmla="*/ 341784 w 683568"/>
              <a:gd name="connsiteY0" fmla="*/ 0 h 864094"/>
              <a:gd name="connsiteX1" fmla="*/ 683568 w 683568"/>
              <a:gd name="connsiteY1" fmla="*/ 341784 h 864094"/>
              <a:gd name="connsiteX2" fmla="*/ 577183 w 683568"/>
              <a:gd name="connsiteY2" fmla="*/ 588642 h 864094"/>
              <a:gd name="connsiteX3" fmla="*/ 341597 w 683568"/>
              <a:gd name="connsiteY3" fmla="*/ 864094 h 864094"/>
              <a:gd name="connsiteX4" fmla="*/ 105111 w 683568"/>
              <a:gd name="connsiteY4" fmla="*/ 587591 h 864094"/>
              <a:gd name="connsiteX5" fmla="*/ 59857 w 683568"/>
              <a:gd name="connsiteY5" fmla="*/ 534679 h 864094"/>
              <a:gd name="connsiteX6" fmla="*/ 59306 w 683568"/>
              <a:gd name="connsiteY6" fmla="*/ 534035 h 864094"/>
              <a:gd name="connsiteX7" fmla="*/ 59325 w 683568"/>
              <a:gd name="connsiteY7" fmla="*/ 534035 h 864094"/>
              <a:gd name="connsiteX8" fmla="*/ 0 w 683568"/>
              <a:gd name="connsiteY8" fmla="*/ 341784 h 864094"/>
              <a:gd name="connsiteX9" fmla="*/ 341784 w 683568"/>
              <a:gd name="connsiteY9" fmla="*/ 0 h 864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3568" h="864094">
                <a:moveTo>
                  <a:pt x="341784" y="0"/>
                </a:moveTo>
                <a:cubicBezTo>
                  <a:pt x="530546" y="0"/>
                  <a:pt x="683568" y="153022"/>
                  <a:pt x="683568" y="341784"/>
                </a:cubicBezTo>
                <a:cubicBezTo>
                  <a:pt x="683568" y="439085"/>
                  <a:pt x="642909" y="526890"/>
                  <a:pt x="577183" y="588642"/>
                </a:cubicBezTo>
                <a:lnTo>
                  <a:pt x="341597" y="864094"/>
                </a:lnTo>
                <a:lnTo>
                  <a:pt x="105111" y="587591"/>
                </a:lnTo>
                <a:cubicBezTo>
                  <a:pt x="87976" y="571864"/>
                  <a:pt x="72869" y="554041"/>
                  <a:pt x="59857" y="534679"/>
                </a:cubicBezTo>
                <a:lnTo>
                  <a:pt x="59306" y="534035"/>
                </a:lnTo>
                <a:lnTo>
                  <a:pt x="59325" y="534035"/>
                </a:lnTo>
                <a:cubicBezTo>
                  <a:pt x="21845" y="479324"/>
                  <a:pt x="0" y="413105"/>
                  <a:pt x="0" y="341784"/>
                </a:cubicBezTo>
                <a:cubicBezTo>
                  <a:pt x="0" y="153022"/>
                  <a:pt x="153022" y="0"/>
                  <a:pt x="341784" y="0"/>
                </a:cubicBezTo>
                <a:close/>
              </a:path>
            </a:pathLst>
          </a:custGeom>
          <a:solidFill>
            <a:srgbClr val="3B79CE"/>
          </a:solidFill>
          <a:ln w="317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椭圆 14"/>
          <p:cNvSpPr/>
          <p:nvPr/>
        </p:nvSpPr>
        <p:spPr bwMode="auto">
          <a:xfrm>
            <a:off x="5131053" y="2123695"/>
            <a:ext cx="1936242" cy="2475449"/>
          </a:xfrm>
          <a:custGeom>
            <a:avLst/>
            <a:gdLst>
              <a:gd name="connsiteX0" fmla="*/ 341785 w 683568"/>
              <a:gd name="connsiteY0" fmla="*/ 75471 h 864094"/>
              <a:gd name="connsiteX1" fmla="*/ 117720 w 683568"/>
              <a:gd name="connsiteY1" fmla="*/ 299536 h 864094"/>
              <a:gd name="connsiteX2" fmla="*/ 341785 w 683568"/>
              <a:gd name="connsiteY2" fmla="*/ 523601 h 864094"/>
              <a:gd name="connsiteX3" fmla="*/ 341785 w 683568"/>
              <a:gd name="connsiteY3" fmla="*/ 75471 h 864094"/>
              <a:gd name="connsiteX4" fmla="*/ 341784 w 683568"/>
              <a:gd name="connsiteY4" fmla="*/ 0 h 864094"/>
              <a:gd name="connsiteX5" fmla="*/ 683568 w 683568"/>
              <a:gd name="connsiteY5" fmla="*/ 341784 h 864094"/>
              <a:gd name="connsiteX6" fmla="*/ 577183 w 683568"/>
              <a:gd name="connsiteY6" fmla="*/ 588642 h 864094"/>
              <a:gd name="connsiteX7" fmla="*/ 341597 w 683568"/>
              <a:gd name="connsiteY7" fmla="*/ 864094 h 864094"/>
              <a:gd name="connsiteX8" fmla="*/ 105111 w 683568"/>
              <a:gd name="connsiteY8" fmla="*/ 587591 h 864094"/>
              <a:gd name="connsiteX9" fmla="*/ 59857 w 683568"/>
              <a:gd name="connsiteY9" fmla="*/ 534679 h 864094"/>
              <a:gd name="connsiteX10" fmla="*/ 59306 w 683568"/>
              <a:gd name="connsiteY10" fmla="*/ 534035 h 864094"/>
              <a:gd name="connsiteX11" fmla="*/ 59325 w 683568"/>
              <a:gd name="connsiteY11" fmla="*/ 534035 h 864094"/>
              <a:gd name="connsiteX12" fmla="*/ 0 w 683568"/>
              <a:gd name="connsiteY12" fmla="*/ 341784 h 864094"/>
              <a:gd name="connsiteX13" fmla="*/ 341784 w 683568"/>
              <a:gd name="connsiteY13" fmla="*/ 0 h 864094"/>
              <a:gd name="connsiteX0" fmla="*/ 341785 w 683568"/>
              <a:gd name="connsiteY0" fmla="*/ 523601 h 864094"/>
              <a:gd name="connsiteX1" fmla="*/ 117720 w 683568"/>
              <a:gd name="connsiteY1" fmla="*/ 299536 h 864094"/>
              <a:gd name="connsiteX2" fmla="*/ 341785 w 683568"/>
              <a:gd name="connsiteY2" fmla="*/ 523601 h 864094"/>
              <a:gd name="connsiteX3" fmla="*/ 341784 w 683568"/>
              <a:gd name="connsiteY3" fmla="*/ 0 h 864094"/>
              <a:gd name="connsiteX4" fmla="*/ 683568 w 683568"/>
              <a:gd name="connsiteY4" fmla="*/ 341784 h 864094"/>
              <a:gd name="connsiteX5" fmla="*/ 577183 w 683568"/>
              <a:gd name="connsiteY5" fmla="*/ 588642 h 864094"/>
              <a:gd name="connsiteX6" fmla="*/ 341597 w 683568"/>
              <a:gd name="connsiteY6" fmla="*/ 864094 h 864094"/>
              <a:gd name="connsiteX7" fmla="*/ 105111 w 683568"/>
              <a:gd name="connsiteY7" fmla="*/ 587591 h 864094"/>
              <a:gd name="connsiteX8" fmla="*/ 59857 w 683568"/>
              <a:gd name="connsiteY8" fmla="*/ 534679 h 864094"/>
              <a:gd name="connsiteX9" fmla="*/ 59306 w 683568"/>
              <a:gd name="connsiteY9" fmla="*/ 534035 h 864094"/>
              <a:gd name="connsiteX10" fmla="*/ 59325 w 683568"/>
              <a:gd name="connsiteY10" fmla="*/ 534035 h 864094"/>
              <a:gd name="connsiteX11" fmla="*/ 0 w 683568"/>
              <a:gd name="connsiteY11" fmla="*/ 341784 h 864094"/>
              <a:gd name="connsiteX12" fmla="*/ 341784 w 683568"/>
              <a:gd name="connsiteY12" fmla="*/ 0 h 864094"/>
              <a:gd name="connsiteX0" fmla="*/ 341784 w 683568"/>
              <a:gd name="connsiteY0" fmla="*/ 0 h 864094"/>
              <a:gd name="connsiteX1" fmla="*/ 683568 w 683568"/>
              <a:gd name="connsiteY1" fmla="*/ 341784 h 864094"/>
              <a:gd name="connsiteX2" fmla="*/ 577183 w 683568"/>
              <a:gd name="connsiteY2" fmla="*/ 588642 h 864094"/>
              <a:gd name="connsiteX3" fmla="*/ 341597 w 683568"/>
              <a:gd name="connsiteY3" fmla="*/ 864094 h 864094"/>
              <a:gd name="connsiteX4" fmla="*/ 105111 w 683568"/>
              <a:gd name="connsiteY4" fmla="*/ 587591 h 864094"/>
              <a:gd name="connsiteX5" fmla="*/ 59857 w 683568"/>
              <a:gd name="connsiteY5" fmla="*/ 534679 h 864094"/>
              <a:gd name="connsiteX6" fmla="*/ 59306 w 683568"/>
              <a:gd name="connsiteY6" fmla="*/ 534035 h 864094"/>
              <a:gd name="connsiteX7" fmla="*/ 59325 w 683568"/>
              <a:gd name="connsiteY7" fmla="*/ 534035 h 864094"/>
              <a:gd name="connsiteX8" fmla="*/ 0 w 683568"/>
              <a:gd name="connsiteY8" fmla="*/ 341784 h 864094"/>
              <a:gd name="connsiteX9" fmla="*/ 341784 w 683568"/>
              <a:gd name="connsiteY9" fmla="*/ 0 h 864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3568" h="864094">
                <a:moveTo>
                  <a:pt x="341784" y="0"/>
                </a:moveTo>
                <a:cubicBezTo>
                  <a:pt x="530546" y="0"/>
                  <a:pt x="683568" y="153022"/>
                  <a:pt x="683568" y="341784"/>
                </a:cubicBezTo>
                <a:cubicBezTo>
                  <a:pt x="683568" y="439085"/>
                  <a:pt x="642909" y="526890"/>
                  <a:pt x="577183" y="588642"/>
                </a:cubicBezTo>
                <a:lnTo>
                  <a:pt x="341597" y="864094"/>
                </a:lnTo>
                <a:lnTo>
                  <a:pt x="105111" y="587591"/>
                </a:lnTo>
                <a:cubicBezTo>
                  <a:pt x="87976" y="571864"/>
                  <a:pt x="72869" y="554041"/>
                  <a:pt x="59857" y="534679"/>
                </a:cubicBezTo>
                <a:lnTo>
                  <a:pt x="59306" y="534035"/>
                </a:lnTo>
                <a:lnTo>
                  <a:pt x="59325" y="534035"/>
                </a:lnTo>
                <a:cubicBezTo>
                  <a:pt x="21845" y="479324"/>
                  <a:pt x="0" y="413105"/>
                  <a:pt x="0" y="341784"/>
                </a:cubicBezTo>
                <a:cubicBezTo>
                  <a:pt x="0" y="153022"/>
                  <a:pt x="153022" y="0"/>
                  <a:pt x="341784" y="0"/>
                </a:cubicBezTo>
                <a:close/>
              </a:path>
            </a:pathLst>
          </a:custGeom>
          <a:solidFill>
            <a:srgbClr val="3B79CE"/>
          </a:solidFill>
          <a:ln w="317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8997519" y="4509120"/>
            <a:ext cx="198000" cy="198000"/>
          </a:xfrm>
          <a:prstGeom prst="ellipse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4"/>
          <p:cNvSpPr/>
          <p:nvPr/>
        </p:nvSpPr>
        <p:spPr bwMode="auto">
          <a:xfrm>
            <a:off x="8110373" y="2123695"/>
            <a:ext cx="1936242" cy="2475449"/>
          </a:xfrm>
          <a:custGeom>
            <a:avLst/>
            <a:gdLst>
              <a:gd name="connsiteX0" fmla="*/ 341785 w 683568"/>
              <a:gd name="connsiteY0" fmla="*/ 75471 h 864094"/>
              <a:gd name="connsiteX1" fmla="*/ 117720 w 683568"/>
              <a:gd name="connsiteY1" fmla="*/ 299536 h 864094"/>
              <a:gd name="connsiteX2" fmla="*/ 341785 w 683568"/>
              <a:gd name="connsiteY2" fmla="*/ 523601 h 864094"/>
              <a:gd name="connsiteX3" fmla="*/ 341785 w 683568"/>
              <a:gd name="connsiteY3" fmla="*/ 75471 h 864094"/>
              <a:gd name="connsiteX4" fmla="*/ 341784 w 683568"/>
              <a:gd name="connsiteY4" fmla="*/ 0 h 864094"/>
              <a:gd name="connsiteX5" fmla="*/ 683568 w 683568"/>
              <a:gd name="connsiteY5" fmla="*/ 341784 h 864094"/>
              <a:gd name="connsiteX6" fmla="*/ 577183 w 683568"/>
              <a:gd name="connsiteY6" fmla="*/ 588642 h 864094"/>
              <a:gd name="connsiteX7" fmla="*/ 341597 w 683568"/>
              <a:gd name="connsiteY7" fmla="*/ 864094 h 864094"/>
              <a:gd name="connsiteX8" fmla="*/ 105111 w 683568"/>
              <a:gd name="connsiteY8" fmla="*/ 587591 h 864094"/>
              <a:gd name="connsiteX9" fmla="*/ 59857 w 683568"/>
              <a:gd name="connsiteY9" fmla="*/ 534679 h 864094"/>
              <a:gd name="connsiteX10" fmla="*/ 59306 w 683568"/>
              <a:gd name="connsiteY10" fmla="*/ 534035 h 864094"/>
              <a:gd name="connsiteX11" fmla="*/ 59325 w 683568"/>
              <a:gd name="connsiteY11" fmla="*/ 534035 h 864094"/>
              <a:gd name="connsiteX12" fmla="*/ 0 w 683568"/>
              <a:gd name="connsiteY12" fmla="*/ 341784 h 864094"/>
              <a:gd name="connsiteX13" fmla="*/ 341784 w 683568"/>
              <a:gd name="connsiteY13" fmla="*/ 0 h 864094"/>
              <a:gd name="connsiteX0" fmla="*/ 341785 w 683568"/>
              <a:gd name="connsiteY0" fmla="*/ 523601 h 864094"/>
              <a:gd name="connsiteX1" fmla="*/ 117720 w 683568"/>
              <a:gd name="connsiteY1" fmla="*/ 299536 h 864094"/>
              <a:gd name="connsiteX2" fmla="*/ 341785 w 683568"/>
              <a:gd name="connsiteY2" fmla="*/ 523601 h 864094"/>
              <a:gd name="connsiteX3" fmla="*/ 341784 w 683568"/>
              <a:gd name="connsiteY3" fmla="*/ 0 h 864094"/>
              <a:gd name="connsiteX4" fmla="*/ 683568 w 683568"/>
              <a:gd name="connsiteY4" fmla="*/ 341784 h 864094"/>
              <a:gd name="connsiteX5" fmla="*/ 577183 w 683568"/>
              <a:gd name="connsiteY5" fmla="*/ 588642 h 864094"/>
              <a:gd name="connsiteX6" fmla="*/ 341597 w 683568"/>
              <a:gd name="connsiteY6" fmla="*/ 864094 h 864094"/>
              <a:gd name="connsiteX7" fmla="*/ 105111 w 683568"/>
              <a:gd name="connsiteY7" fmla="*/ 587591 h 864094"/>
              <a:gd name="connsiteX8" fmla="*/ 59857 w 683568"/>
              <a:gd name="connsiteY8" fmla="*/ 534679 h 864094"/>
              <a:gd name="connsiteX9" fmla="*/ 59306 w 683568"/>
              <a:gd name="connsiteY9" fmla="*/ 534035 h 864094"/>
              <a:gd name="connsiteX10" fmla="*/ 59325 w 683568"/>
              <a:gd name="connsiteY10" fmla="*/ 534035 h 864094"/>
              <a:gd name="connsiteX11" fmla="*/ 0 w 683568"/>
              <a:gd name="connsiteY11" fmla="*/ 341784 h 864094"/>
              <a:gd name="connsiteX12" fmla="*/ 341784 w 683568"/>
              <a:gd name="connsiteY12" fmla="*/ 0 h 864094"/>
              <a:gd name="connsiteX0" fmla="*/ 341784 w 683568"/>
              <a:gd name="connsiteY0" fmla="*/ 0 h 864094"/>
              <a:gd name="connsiteX1" fmla="*/ 683568 w 683568"/>
              <a:gd name="connsiteY1" fmla="*/ 341784 h 864094"/>
              <a:gd name="connsiteX2" fmla="*/ 577183 w 683568"/>
              <a:gd name="connsiteY2" fmla="*/ 588642 h 864094"/>
              <a:gd name="connsiteX3" fmla="*/ 341597 w 683568"/>
              <a:gd name="connsiteY3" fmla="*/ 864094 h 864094"/>
              <a:gd name="connsiteX4" fmla="*/ 105111 w 683568"/>
              <a:gd name="connsiteY4" fmla="*/ 587591 h 864094"/>
              <a:gd name="connsiteX5" fmla="*/ 59857 w 683568"/>
              <a:gd name="connsiteY5" fmla="*/ 534679 h 864094"/>
              <a:gd name="connsiteX6" fmla="*/ 59306 w 683568"/>
              <a:gd name="connsiteY6" fmla="*/ 534035 h 864094"/>
              <a:gd name="connsiteX7" fmla="*/ 59325 w 683568"/>
              <a:gd name="connsiteY7" fmla="*/ 534035 h 864094"/>
              <a:gd name="connsiteX8" fmla="*/ 0 w 683568"/>
              <a:gd name="connsiteY8" fmla="*/ 341784 h 864094"/>
              <a:gd name="connsiteX9" fmla="*/ 341784 w 683568"/>
              <a:gd name="connsiteY9" fmla="*/ 0 h 864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3568" h="864094">
                <a:moveTo>
                  <a:pt x="341784" y="0"/>
                </a:moveTo>
                <a:cubicBezTo>
                  <a:pt x="530546" y="0"/>
                  <a:pt x="683568" y="153022"/>
                  <a:pt x="683568" y="341784"/>
                </a:cubicBezTo>
                <a:cubicBezTo>
                  <a:pt x="683568" y="439085"/>
                  <a:pt x="642909" y="526890"/>
                  <a:pt x="577183" y="588642"/>
                </a:cubicBezTo>
                <a:lnTo>
                  <a:pt x="341597" y="864094"/>
                </a:lnTo>
                <a:lnTo>
                  <a:pt x="105111" y="587591"/>
                </a:lnTo>
                <a:cubicBezTo>
                  <a:pt x="87976" y="571864"/>
                  <a:pt x="72869" y="554041"/>
                  <a:pt x="59857" y="534679"/>
                </a:cubicBezTo>
                <a:lnTo>
                  <a:pt x="59306" y="534035"/>
                </a:lnTo>
                <a:lnTo>
                  <a:pt x="59325" y="534035"/>
                </a:lnTo>
                <a:cubicBezTo>
                  <a:pt x="21845" y="479324"/>
                  <a:pt x="0" y="413105"/>
                  <a:pt x="0" y="341784"/>
                </a:cubicBezTo>
                <a:cubicBezTo>
                  <a:pt x="0" y="153022"/>
                  <a:pt x="153022" y="0"/>
                  <a:pt x="341784" y="0"/>
                </a:cubicBezTo>
                <a:close/>
              </a:path>
            </a:pathLst>
          </a:custGeom>
          <a:solidFill>
            <a:srgbClr val="3B79CE"/>
          </a:solidFill>
          <a:ln w="317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210743" y="2814027"/>
            <a:ext cx="16332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zh-CN" sz="2400" b="1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工作中遇到的问题</a:t>
            </a:r>
            <a:endParaRPr lang="zh-CN" altLang="zh-CN" sz="2400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403483" y="2708920"/>
            <a:ext cx="14157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zh-CN" sz="2400" b="1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解决措</a:t>
            </a:r>
            <a:endParaRPr lang="en-US" altLang="zh-CN" sz="2400" b="1" kern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0" algn="ctr"/>
            <a:r>
              <a:rPr lang="zh-CN" altLang="zh-CN" sz="2400" b="1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施和建议</a:t>
            </a:r>
            <a:endParaRPr lang="zh-CN" altLang="zh-CN" sz="2400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519571" y="2780928"/>
            <a:ext cx="110799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400" b="1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后续</a:t>
            </a:r>
            <a:r>
              <a:rPr lang="zh-CN" altLang="zh-CN" sz="2400" b="1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工</a:t>
            </a:r>
            <a:endParaRPr lang="en-US" altLang="zh-CN" sz="2400" b="1" kern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0"/>
            <a:r>
              <a:rPr lang="zh-CN" altLang="zh-CN" sz="2400" b="1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作计划</a:t>
            </a:r>
            <a:endParaRPr lang="zh-CN" altLang="zh-CN" sz="2400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1755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7303" y="1309935"/>
            <a:ext cx="2700048" cy="45719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117303" y="914682"/>
            <a:ext cx="2700048" cy="45719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38735" y="2708920"/>
            <a:ext cx="6840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                                     工  作  中  遇   到   的   问   题</a:t>
            </a:r>
            <a:endParaRPr lang="zh-CN" alt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461119" y="4005064"/>
            <a:ext cx="1656184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不要只罗列问题点，要用具体案例来说明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5559115" y="3109030"/>
            <a:ext cx="252028" cy="7520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95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1012</Words>
  <Application>Microsoft Office PowerPoint</Application>
  <PresentationFormat>自定义</PresentationFormat>
  <Paragraphs>83</Paragraphs>
  <Slides>13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 Unicode MS</vt:lpstr>
      <vt:lpstr>黑体</vt:lpstr>
      <vt:lpstr>楷体_GB2312</vt:lpstr>
      <vt:lpstr>宋体</vt:lpstr>
      <vt:lpstr>微软雅黑</vt:lpstr>
      <vt:lpstr>Arial</vt:lpstr>
      <vt:lpstr>Calibri</vt:lpstr>
      <vt:lpstr>Ebrima</vt:lpstr>
      <vt:lpstr>Impact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婷 杨</cp:lastModifiedBy>
  <cp:revision>13</cp:revision>
  <dcterms:modified xsi:type="dcterms:W3CDTF">2018-07-16T11:04:09Z</dcterms:modified>
</cp:coreProperties>
</file>