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32"/>
  </p:notesMasterIdLst>
  <p:handoutMasterIdLst>
    <p:handoutMasterId r:id="rId33"/>
  </p:handoutMasterIdLst>
  <p:sldIdLst>
    <p:sldId id="256" r:id="rId2"/>
    <p:sldId id="257" r:id="rId3"/>
    <p:sldId id="261" r:id="rId4"/>
    <p:sldId id="279" r:id="rId5"/>
    <p:sldId id="307" r:id="rId6"/>
    <p:sldId id="298" r:id="rId7"/>
    <p:sldId id="277" r:id="rId8"/>
    <p:sldId id="267" r:id="rId9"/>
    <p:sldId id="312" r:id="rId10"/>
    <p:sldId id="313" r:id="rId11"/>
    <p:sldId id="314" r:id="rId12"/>
    <p:sldId id="285" r:id="rId13"/>
    <p:sldId id="331" r:id="rId14"/>
    <p:sldId id="315" r:id="rId15"/>
    <p:sldId id="318" r:id="rId16"/>
    <p:sldId id="319" r:id="rId17"/>
    <p:sldId id="320" r:id="rId18"/>
    <p:sldId id="321" r:id="rId19"/>
    <p:sldId id="322" r:id="rId20"/>
    <p:sldId id="332" r:id="rId21"/>
    <p:sldId id="334" r:id="rId22"/>
    <p:sldId id="324" r:id="rId23"/>
    <p:sldId id="323" r:id="rId24"/>
    <p:sldId id="326" r:id="rId25"/>
    <p:sldId id="335" r:id="rId26"/>
    <p:sldId id="337" r:id="rId27"/>
    <p:sldId id="336" r:id="rId28"/>
    <p:sldId id="329" r:id="rId29"/>
    <p:sldId id="330" r:id="rId30"/>
    <p:sldId id="305" r:id="rId31"/>
  </p:sldIdLst>
  <p:sldSz cx="1219835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918" y="-432"/>
      </p:cViewPr>
      <p:guideLst>
        <p:guide orient="horz" pos="2160"/>
        <p:guide pos="3842"/>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债券回购业务对比</a:t>
            </a:r>
          </a:p>
        </c:rich>
      </c:tx>
      <c:layout/>
      <c:overlay val="0"/>
      <c:spPr>
        <a:noFill/>
        <a:ln>
          <a:noFill/>
        </a:ln>
        <a:effectLst/>
      </c:spPr>
    </c:title>
    <c:autoTitleDeleted val="0"/>
    <c:plotArea>
      <c:layout/>
      <c:radarChart>
        <c:radarStyle val="marker"/>
        <c:varyColors val="0"/>
        <c:ser>
          <c:idx val="0"/>
          <c:order val="0"/>
          <c:tx>
            <c:strRef>
              <c:f>Sheet1!$B$1</c:f>
              <c:strCache>
                <c:ptCount val="1"/>
                <c:pt idx="0">
                  <c:v>质押式回购</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担保品范围</c:v>
                </c:pt>
                <c:pt idx="1">
                  <c:v>风险控制</c:v>
                </c:pt>
                <c:pt idx="2">
                  <c:v>流动性</c:v>
                </c:pt>
                <c:pt idx="3">
                  <c:v>灵活性</c:v>
                </c:pt>
              </c:strCache>
            </c:strRef>
          </c:cat>
          <c:val>
            <c:numRef>
              <c:f>Sheet1!$B$2:$B$5</c:f>
              <c:numCache>
                <c:formatCode>General</c:formatCode>
                <c:ptCount val="4"/>
                <c:pt idx="0">
                  <c:v>6</c:v>
                </c:pt>
                <c:pt idx="1">
                  <c:v>10</c:v>
                </c:pt>
                <c:pt idx="2">
                  <c:v>7</c:v>
                </c:pt>
                <c:pt idx="3">
                  <c:v>4</c:v>
                </c:pt>
              </c:numCache>
            </c:numRef>
          </c:val>
        </c:ser>
        <c:ser>
          <c:idx val="1"/>
          <c:order val="1"/>
          <c:tx>
            <c:strRef>
              <c:f>Sheet1!$C$1</c:f>
              <c:strCache>
                <c:ptCount val="1"/>
                <c:pt idx="0">
                  <c:v>三方回购</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担保品范围</c:v>
                </c:pt>
                <c:pt idx="1">
                  <c:v>风险控制</c:v>
                </c:pt>
                <c:pt idx="2">
                  <c:v>流动性</c:v>
                </c:pt>
                <c:pt idx="3">
                  <c:v>灵活性</c:v>
                </c:pt>
              </c:strCache>
            </c:strRef>
          </c:cat>
          <c:val>
            <c:numRef>
              <c:f>Sheet1!$C$2:$C$5</c:f>
              <c:numCache>
                <c:formatCode>General</c:formatCode>
                <c:ptCount val="4"/>
                <c:pt idx="0">
                  <c:v>10</c:v>
                </c:pt>
                <c:pt idx="1">
                  <c:v>7</c:v>
                </c:pt>
                <c:pt idx="2">
                  <c:v>4</c:v>
                </c:pt>
                <c:pt idx="3">
                  <c:v>9</c:v>
                </c:pt>
              </c:numCache>
            </c:numRef>
          </c:val>
        </c:ser>
        <c:ser>
          <c:idx val="2"/>
          <c:order val="2"/>
          <c:tx>
            <c:strRef>
              <c:f>Sheet1!$D$1</c:f>
              <c:strCache>
                <c:ptCount val="1"/>
                <c:pt idx="0">
                  <c:v>协议回购</c:v>
                </c:pt>
              </c:strCache>
            </c:strRef>
          </c:tx>
          <c:spPr>
            <a:ln w="28575" cap="rnd">
              <a:solidFill>
                <a:schemeClr val="accent6"/>
              </a:solidFill>
              <a:round/>
            </a:ln>
            <a:effectLst/>
          </c:spPr>
          <c:marker>
            <c:symbol val="circle"/>
            <c:size val="5"/>
            <c:spPr>
              <a:solidFill>
                <a:schemeClr val="accent3"/>
              </a:solidFill>
              <a:ln w="9525">
                <a:solidFill>
                  <a:schemeClr val="accent6"/>
                </a:solidFill>
              </a:ln>
              <a:effectLst/>
            </c:spPr>
          </c:marker>
          <c:cat>
            <c:strRef>
              <c:f>Sheet1!$A$2:$A$5</c:f>
              <c:strCache>
                <c:ptCount val="4"/>
                <c:pt idx="0">
                  <c:v>担保品范围</c:v>
                </c:pt>
                <c:pt idx="1">
                  <c:v>风险控制</c:v>
                </c:pt>
                <c:pt idx="2">
                  <c:v>流动性</c:v>
                </c:pt>
                <c:pt idx="3">
                  <c:v>灵活性</c:v>
                </c:pt>
              </c:strCache>
            </c:strRef>
          </c:cat>
          <c:val>
            <c:numRef>
              <c:f>Sheet1!$D$2:$D$5</c:f>
              <c:numCache>
                <c:formatCode>General</c:formatCode>
                <c:ptCount val="4"/>
                <c:pt idx="0">
                  <c:v>10</c:v>
                </c:pt>
                <c:pt idx="1">
                  <c:v>4</c:v>
                </c:pt>
                <c:pt idx="2">
                  <c:v>10</c:v>
                </c:pt>
                <c:pt idx="3">
                  <c:v>7</c:v>
                </c:pt>
              </c:numCache>
            </c:numRef>
          </c:val>
        </c:ser>
        <c:dLbls>
          <c:showLegendKey val="0"/>
          <c:showVal val="0"/>
          <c:showCatName val="0"/>
          <c:showSerName val="0"/>
          <c:showPercent val="0"/>
          <c:showBubbleSize val="0"/>
        </c:dLbls>
        <c:axId val="197384064"/>
        <c:axId val="198316032"/>
      </c:radarChart>
      <c:catAx>
        <c:axId val="19738406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8316032"/>
        <c:crosses val="autoZero"/>
        <c:auto val="1"/>
        <c:lblAlgn val="ctr"/>
        <c:lblOffset val="100"/>
        <c:noMultiLvlLbl val="0"/>
      </c:catAx>
      <c:valAx>
        <c:axId val="198316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97384064"/>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EF3725-0D92-49D9-88BD-0A725DCC5ECA}" type="datetimeFigureOut">
              <a:rPr lang="zh-CN" altLang="en-US" smtClean="0"/>
              <a:t>2019/8/1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2BA8C6-1B8B-494C-881B-33C94A7D2075}" type="slidenum">
              <a:rPr lang="zh-CN" altLang="en-US" smtClean="0"/>
              <a:t>‹#›</a:t>
            </a:fld>
            <a:endParaRPr lang="zh-CN" altLang="en-US"/>
          </a:p>
        </p:txBody>
      </p:sp>
    </p:spTree>
    <p:extLst>
      <p:ext uri="{BB962C8B-B14F-4D97-AF65-F5344CB8AC3E}">
        <p14:creationId xmlns:p14="http://schemas.microsoft.com/office/powerpoint/2010/main" val="2781158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34892-2594-4348-9B59-391C3F1BE7C4}" type="datetimeFigureOut">
              <a:rPr lang="zh-CN" altLang="en-US" smtClean="0"/>
              <a:t>2019/8/1</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031C7-A97A-4B3D-B11F-B8701A7D0714}" type="slidenum">
              <a:rPr lang="zh-CN" altLang="en-US" smtClean="0"/>
              <a:t>‹#›</a:t>
            </a:fld>
            <a:endParaRPr lang="zh-CN" altLang="en-US"/>
          </a:p>
        </p:txBody>
      </p:sp>
    </p:spTree>
    <p:extLst>
      <p:ext uri="{BB962C8B-B14F-4D97-AF65-F5344CB8AC3E}">
        <p14:creationId xmlns:p14="http://schemas.microsoft.com/office/powerpoint/2010/main" val="2942734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D031C7-A97A-4B3D-B11F-B8701A7D0714}"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D031C7-A97A-4B3D-B11F-B8701A7D071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首页">
    <p:spTree>
      <p:nvGrpSpPr>
        <p:cNvPr id="1" name=""/>
        <p:cNvGrpSpPr/>
        <p:nvPr/>
      </p:nvGrpSpPr>
      <p:grpSpPr>
        <a:xfrm>
          <a:off x="0" y="0"/>
          <a:ext cx="0" cy="0"/>
          <a:chOff x="0" y="0"/>
          <a:chExt cx="0" cy="0"/>
        </a:xfrm>
      </p:grpSpPr>
      <p:sp>
        <p:nvSpPr>
          <p:cNvPr id="14" name="矩形 13"/>
          <p:cNvSpPr/>
          <p:nvPr userDrawn="1"/>
        </p:nvSpPr>
        <p:spPr>
          <a:xfrm>
            <a:off x="135356" y="2132856"/>
            <a:ext cx="12062994" cy="1832100"/>
          </a:xfrm>
          <a:prstGeom prst="rect">
            <a:avLst/>
          </a:prstGeom>
          <a:solidFill>
            <a:srgbClr val="00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矩形 1"/>
          <p:cNvSpPr/>
          <p:nvPr userDrawn="1"/>
        </p:nvSpPr>
        <p:spPr>
          <a:xfrm>
            <a:off x="-1" y="0"/>
            <a:ext cx="2967853" cy="6858000"/>
          </a:xfrm>
          <a:prstGeom prst="rect">
            <a:avLst/>
          </a:prstGeom>
          <a:solidFill>
            <a:srgbClr val="E6E6E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66FF"/>
              </a:solidFill>
            </a:endParaRPr>
          </a:p>
        </p:txBody>
      </p:sp>
      <p:pic>
        <p:nvPicPr>
          <p:cNvPr id="10" name="Picture 3" descr="logo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39335" y="1039395"/>
            <a:ext cx="864096" cy="59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a:xfrm>
            <a:off x="7107287" y="954623"/>
            <a:ext cx="5616624" cy="769441"/>
          </a:xfrm>
          <a:prstGeom prst="rect">
            <a:avLst/>
          </a:prstGeom>
          <a:noFill/>
        </p:spPr>
        <p:txBody>
          <a:bodyPr wrap="square" lIns="91440" tIns="45720" rIns="91440" bIns="45720">
            <a:spAutoFit/>
          </a:bodyPr>
          <a:lstStyle/>
          <a:p>
            <a:pPr algn="ctr"/>
            <a:r>
              <a:rPr lang="en-US" altLang="zh-CN"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Ebrima" panose="02000000000000000000" pitchFamily="2" charset="0"/>
                <a:ea typeface="Ebrima" panose="02000000000000000000" pitchFamily="2" charset="0"/>
                <a:cs typeface="Ebrima" panose="02000000000000000000" pitchFamily="2" charset="0"/>
              </a:rPr>
              <a:t>kingdom</a:t>
            </a:r>
            <a:endParaRPr lang="zh-CN" alt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Ebrima" panose="02000000000000000000" pitchFamily="2" charset="0"/>
              <a:cs typeface="Ebrima" panose="02000000000000000000" pitchFamily="2" charset="0"/>
            </a:endParaRPr>
          </a:p>
        </p:txBody>
      </p:sp>
      <p:sp>
        <p:nvSpPr>
          <p:cNvPr id="24" name="矩形 23"/>
          <p:cNvSpPr/>
          <p:nvPr userDrawn="1"/>
        </p:nvSpPr>
        <p:spPr>
          <a:xfrm>
            <a:off x="4567263" y="2505670"/>
            <a:ext cx="3583033" cy="1107996"/>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6600" b="1" cap="none" spc="0" dirty="0" smtClean="0">
                <a:ln w="50800"/>
                <a:solidFill>
                  <a:schemeClr val="bg1">
                    <a:shade val="50000"/>
                  </a:schemeClr>
                </a:solidFill>
                <a:effectLst/>
              </a:rPr>
              <a:t>转正论文</a:t>
            </a:r>
            <a:endParaRPr lang="zh-CN" altLang="en-US" sz="6600" b="1" cap="none" spc="0" dirty="0">
              <a:ln w="50800"/>
              <a:solidFill>
                <a:schemeClr val="bg1">
                  <a:shade val="50000"/>
                </a:schemeClr>
              </a:solidFill>
              <a:effectLst/>
            </a:endParaRPr>
          </a:p>
        </p:txBody>
      </p:sp>
      <p:pic>
        <p:nvPicPr>
          <p:cNvPr id="1027" name="图片 1" descr="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CBB71DF1@A585241(02-18-17-51-0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949879"/>
            <a:ext cx="2967852" cy="1908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G:\ppt模板\素材\ppt宝藏_www.pptbz.com_乘风破浪\ppt宝藏_www.pptbz.com_乘风破浪\乘风破浪\263-3301.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692019"/>
            <a:ext cx="2967851" cy="16649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ppt模板\素材\ppt宝藏_www.pptbz.com_干杯庆祝图片素材\ppt宝藏_www.pptbz.com_干杯庆祝图片素材\86AD58FD11E0D700AE0AAF5F790A1E3A.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4360" y="3356992"/>
            <a:ext cx="2997063" cy="177917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F:\360云盘\02-个人资料\！PPT图片及版面资源\06-PPT精选插图\03-人物\20120208165810751075.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60318"/>
            <a:ext cx="2989357" cy="1800200"/>
          </a:xfrm>
          <a:prstGeom prst="rect">
            <a:avLst/>
          </a:prstGeom>
          <a:solidFill>
            <a:schemeClr val="bg1"/>
          </a:solidFill>
          <a:ln w="12700">
            <a:solidFill>
              <a:schemeClr val="tx1">
                <a:lumMod val="50000"/>
                <a:lumOff val="50000"/>
              </a:schemeClr>
            </a:solidFill>
            <a:prstDash val="dash"/>
          </a:ln>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2_自定义版式">
    <p:spTree>
      <p:nvGrpSpPr>
        <p:cNvPr id="1" name=""/>
        <p:cNvGrpSpPr/>
        <p:nvPr/>
      </p:nvGrpSpPr>
      <p:grpSpPr>
        <a:xfrm>
          <a:off x="0" y="0"/>
          <a:ext cx="0" cy="0"/>
          <a:chOff x="0" y="0"/>
          <a:chExt cx="0" cy="0"/>
        </a:xfrm>
      </p:grpSpPr>
      <p:sp>
        <p:nvSpPr>
          <p:cNvPr id="51" name="矩形 50"/>
          <p:cNvSpPr/>
          <p:nvPr userDrawn="1"/>
        </p:nvSpPr>
        <p:spPr>
          <a:xfrm>
            <a:off x="-1625" y="170112"/>
            <a:ext cx="121999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2" name="直接连接符 51"/>
          <p:cNvCxnSpPr/>
          <p:nvPr userDrawn="1"/>
        </p:nvCxnSpPr>
        <p:spPr bwMode="auto">
          <a:xfrm>
            <a:off x="946176" y="2527275"/>
            <a:ext cx="0" cy="4330725"/>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直接连接符 52"/>
          <p:cNvCxnSpPr/>
          <p:nvPr userDrawn="1"/>
        </p:nvCxnSpPr>
        <p:spPr bwMode="auto">
          <a:xfrm flipH="1">
            <a:off x="0" y="2339950"/>
            <a:ext cx="758851" cy="0"/>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p:nvPr userDrawn="1"/>
        </p:nvCxnSpPr>
        <p:spPr bwMode="auto">
          <a:xfrm>
            <a:off x="946176" y="0"/>
            <a:ext cx="0" cy="2151038"/>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直接连接符 55"/>
          <p:cNvCxnSpPr/>
          <p:nvPr userDrawn="1"/>
        </p:nvCxnSpPr>
        <p:spPr bwMode="auto">
          <a:xfrm flipH="1">
            <a:off x="1135089" y="2339950"/>
            <a:ext cx="6476254" cy="0"/>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直接连接符 57"/>
          <p:cNvCxnSpPr/>
          <p:nvPr userDrawn="1"/>
        </p:nvCxnSpPr>
        <p:spPr bwMode="auto">
          <a:xfrm flipH="1">
            <a:off x="10851703" y="2339950"/>
            <a:ext cx="1346648" cy="0"/>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59" name="组合 58"/>
          <p:cNvGrpSpPr/>
          <p:nvPr userDrawn="1"/>
        </p:nvGrpSpPr>
        <p:grpSpPr>
          <a:xfrm>
            <a:off x="759726" y="2151586"/>
            <a:ext cx="376724" cy="376728"/>
            <a:chOff x="759726" y="2151586"/>
            <a:chExt cx="376724" cy="376728"/>
          </a:xfrm>
        </p:grpSpPr>
        <p:sp>
          <p:nvSpPr>
            <p:cNvPr id="60" name="L 形 59"/>
            <p:cNvSpPr/>
            <p:nvPr userDrawn="1"/>
          </p:nvSpPr>
          <p:spPr>
            <a:xfrm>
              <a:off x="759726" y="2391514"/>
              <a:ext cx="136800" cy="136800"/>
            </a:xfrm>
            <a:prstGeom prst="corner">
              <a:avLst>
                <a:gd name="adj1" fmla="val 37486"/>
                <a:gd name="adj2" fmla="val 3927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L 形 60"/>
            <p:cNvSpPr/>
            <p:nvPr userDrawn="1"/>
          </p:nvSpPr>
          <p:spPr>
            <a:xfrm flipH="1">
              <a:off x="999650" y="2391514"/>
              <a:ext cx="136800" cy="136800"/>
            </a:xfrm>
            <a:prstGeom prst="corner">
              <a:avLst>
                <a:gd name="adj1" fmla="val 37486"/>
                <a:gd name="adj2" fmla="val 3927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 形 61"/>
            <p:cNvSpPr/>
            <p:nvPr userDrawn="1"/>
          </p:nvSpPr>
          <p:spPr>
            <a:xfrm flipH="1" flipV="1">
              <a:off x="999650" y="2151586"/>
              <a:ext cx="136800" cy="136800"/>
            </a:xfrm>
            <a:prstGeom prst="corner">
              <a:avLst>
                <a:gd name="adj1" fmla="val 37486"/>
                <a:gd name="adj2" fmla="val 3927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L 形 62"/>
            <p:cNvSpPr/>
            <p:nvPr userDrawn="1"/>
          </p:nvSpPr>
          <p:spPr>
            <a:xfrm flipV="1">
              <a:off x="759726" y="2151586"/>
              <a:ext cx="136800" cy="136800"/>
            </a:xfrm>
            <a:prstGeom prst="corner">
              <a:avLst>
                <a:gd name="adj1" fmla="val 37486"/>
                <a:gd name="adj2" fmla="val 3927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连接符 79"/>
            <p:cNvCxnSpPr/>
            <p:nvPr userDrawn="1"/>
          </p:nvCxnSpPr>
          <p:spPr bwMode="auto">
            <a:xfrm flipH="1">
              <a:off x="885839" y="2339950"/>
              <a:ext cx="122400" cy="0"/>
            </a:xfrm>
            <a:prstGeom prst="lin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1" name="直接连接符 80"/>
            <p:cNvCxnSpPr/>
            <p:nvPr userDrawn="1"/>
          </p:nvCxnSpPr>
          <p:spPr bwMode="auto">
            <a:xfrm>
              <a:off x="946176" y="2278750"/>
              <a:ext cx="0" cy="122400"/>
            </a:xfrm>
            <a:prstGeom prst="lin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72" name="直接连接符 71"/>
          <p:cNvCxnSpPr/>
          <p:nvPr userDrawn="1"/>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userDrawn="1"/>
        </p:nvCxnSpPr>
        <p:spPr>
          <a:xfrm>
            <a:off x="11759872" y="559197"/>
            <a:ext cx="438478"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TextBox 15"/>
          <p:cNvSpPr txBox="1"/>
          <p:nvPr userDrawn="1"/>
        </p:nvSpPr>
        <p:spPr>
          <a:xfrm>
            <a:off x="11123275" y="170667"/>
            <a:ext cx="792088" cy="369332"/>
          </a:xfrm>
          <a:prstGeom prst="rect">
            <a:avLst/>
          </a:prstGeom>
          <a:noFill/>
        </p:spPr>
        <p:txBody>
          <a:bodyPr wrap="square"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8" name="TextBox 77"/>
          <p:cNvSpPr txBox="1"/>
          <p:nvPr userDrawn="1"/>
        </p:nvSpPr>
        <p:spPr>
          <a:xfrm>
            <a:off x="10143089" y="170112"/>
            <a:ext cx="41549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椭圆 20"/>
          <p:cNvSpPr/>
          <p:nvPr userDrawn="1"/>
        </p:nvSpPr>
        <p:spPr>
          <a:xfrm>
            <a:off x="7734323" y="908720"/>
            <a:ext cx="3045372" cy="2857537"/>
          </a:xfrm>
          <a:prstGeom prst="ellipse">
            <a:avLst/>
          </a:prstGeom>
          <a:noFill/>
          <a:ln w="57150">
            <a:solidFill>
              <a:srgbClr val="3B79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userDrawn="1"/>
        </p:nvSpPr>
        <p:spPr>
          <a:xfrm>
            <a:off x="8259415" y="1837273"/>
            <a:ext cx="2155156" cy="1015663"/>
          </a:xfrm>
          <a:prstGeom prst="rect">
            <a:avLst/>
          </a:prstGeom>
          <a:noFill/>
        </p:spPr>
        <p:txBody>
          <a:bodyPr wrap="square" rtlCol="0">
            <a:spAutoFit/>
          </a:bodyPr>
          <a:lstStyle/>
          <a:p>
            <a:r>
              <a:rPr lang="zh-CN" altLang="en-US" sz="6000" b="1" dirty="0" smtClean="0"/>
              <a:t>目  录</a:t>
            </a:r>
            <a:endParaRPr lang="zh-CN" altLang="en-US" sz="6000" b="1" dirty="0"/>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4559" y="454331"/>
            <a:ext cx="2352675"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42" name="矩形 41"/>
          <p:cNvSpPr/>
          <p:nvPr/>
        </p:nvSpPr>
        <p:spPr>
          <a:xfrm>
            <a:off x="0" y="0"/>
            <a:ext cx="12198350" cy="822592"/>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cxnSp>
        <p:nvCxnSpPr>
          <p:cNvPr id="15" name="直接连接符 14"/>
          <p:cNvCxnSpPr/>
          <p:nvPr/>
        </p:nvCxnSpPr>
        <p:spPr>
          <a:xfrm>
            <a:off x="1159453" y="314347"/>
            <a:ext cx="0" cy="26193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851972" y="314346"/>
            <a:ext cx="1093995" cy="369332"/>
          </a:xfrm>
          <a:prstGeom prst="rect">
            <a:avLst/>
          </a:prstGeom>
        </p:spPr>
        <p:txBody>
          <a:bodyPr/>
          <a:lstStyle/>
          <a:p>
            <a:pPr algn="ctr">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fld>
            <a:r>
              <a:rPr lang="zh-CN" altLang="en-US" sz="1600" dirty="0">
                <a:solidFill>
                  <a:schemeClr val="tx1">
                    <a:lumMod val="75000"/>
                    <a:lumOff val="25000"/>
                  </a:schemeClr>
                </a:solidFill>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页</a:t>
            </a:r>
          </a:p>
        </p:txBody>
      </p:sp>
      <p:pic>
        <p:nvPicPr>
          <p:cNvPr id="16" name="图片 15" descr="说明: __0@Foxmail"/>
          <p:cNvPicPr/>
          <p:nvPr/>
        </p:nvPicPr>
        <p:blipFill>
          <a:blip r:embed="rId15">
            <a:extLst>
              <a:ext uri="{28A0092B-C50C-407E-A947-70E740481C1C}">
                <a14:useLocalDpi xmlns:a14="http://schemas.microsoft.com/office/drawing/2010/main" val="0"/>
              </a:ext>
            </a:extLst>
          </a:blip>
          <a:srcRect/>
          <a:stretch>
            <a:fillRect/>
          </a:stretch>
        </p:blipFill>
        <p:spPr bwMode="auto">
          <a:xfrm>
            <a:off x="290103" y="281730"/>
            <a:ext cx="2352688" cy="401947"/>
          </a:xfrm>
          <a:prstGeom prst="rect">
            <a:avLst/>
          </a:prstGeom>
          <a:noFill/>
        </p:spPr>
      </p:pic>
      <p:sp>
        <p:nvSpPr>
          <p:cNvPr id="21" name="矩形 20"/>
          <p:cNvSpPr/>
          <p:nvPr/>
        </p:nvSpPr>
        <p:spPr>
          <a:xfrm>
            <a:off x="122511" y="938557"/>
            <a:ext cx="11785736" cy="396000"/>
          </a:xfrm>
          <a:prstGeom prst="rect">
            <a:avLst/>
          </a:prstGeom>
          <a:solidFill>
            <a:srgbClr val="00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矩形 23"/>
          <p:cNvSpPr/>
          <p:nvPr/>
        </p:nvSpPr>
        <p:spPr>
          <a:xfrm>
            <a:off x="122511" y="1295049"/>
            <a:ext cx="11785736" cy="45719"/>
          </a:xfrm>
          <a:prstGeom prst="rect">
            <a:avLst/>
          </a:prstGeom>
          <a:solidFill>
            <a:srgbClr val="00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p:cNvSpPr/>
          <p:nvPr/>
        </p:nvSpPr>
        <p:spPr>
          <a:xfrm>
            <a:off x="122511" y="892838"/>
            <a:ext cx="11785736" cy="45719"/>
          </a:xfrm>
          <a:prstGeom prst="rect">
            <a:avLst/>
          </a:prstGeom>
          <a:solidFill>
            <a:srgbClr val="00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6"/>
          <p:cNvSpPr txBox="1"/>
          <p:nvPr/>
        </p:nvSpPr>
        <p:spPr>
          <a:xfrm>
            <a:off x="554559" y="1028835"/>
            <a:ext cx="2268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anose="020B0806030902050204" pitchFamily="34" charset="0"/>
                <a:ea typeface="微软雅黑" panose="020B0503020204020204" pitchFamily="34" charset="-122"/>
              </a:rPr>
              <a:t>01  </a:t>
            </a:r>
            <a:r>
              <a:rPr lang="zh-CN" altLang="en-US" sz="1400" dirty="0" smtClean="0">
                <a:solidFill>
                  <a:schemeClr val="bg1"/>
                </a:solidFill>
                <a:latin typeface="Impact" panose="020B0806030902050204" pitchFamily="34" charset="0"/>
                <a:ea typeface="微软雅黑" panose="020B0503020204020204" pitchFamily="34" charset="-122"/>
              </a:rPr>
              <a:t>个人介绍</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0" name="TextBox 10"/>
          <p:cNvSpPr txBox="1"/>
          <p:nvPr/>
        </p:nvSpPr>
        <p:spPr>
          <a:xfrm>
            <a:off x="2967079" y="1020328"/>
            <a:ext cx="2268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anose="020B0806030902050204" pitchFamily="34" charset="0"/>
                <a:ea typeface="微软雅黑" panose="020B0503020204020204" pitchFamily="34" charset="-122"/>
              </a:rPr>
              <a:t>02  </a:t>
            </a:r>
            <a:r>
              <a:rPr lang="zh-CN" altLang="en-US" sz="1400" dirty="0" smtClean="0">
                <a:solidFill>
                  <a:schemeClr val="bg1"/>
                </a:solidFill>
                <a:latin typeface="Impact" panose="020B0806030902050204" pitchFamily="34" charset="0"/>
                <a:ea typeface="微软雅黑" panose="020B0503020204020204" pitchFamily="34" charset="-122"/>
              </a:rPr>
              <a:t>个人岗位介绍</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1" name="TextBox 10"/>
          <p:cNvSpPr txBox="1"/>
          <p:nvPr/>
        </p:nvSpPr>
        <p:spPr>
          <a:xfrm>
            <a:off x="8979495" y="1017035"/>
            <a:ext cx="2268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anose="020B0806030902050204" pitchFamily="34" charset="0"/>
                <a:ea typeface="微软雅黑" panose="020B0503020204020204" pitchFamily="34" charset="-122"/>
              </a:rPr>
              <a:t>04  </a:t>
            </a:r>
            <a:r>
              <a:rPr lang="zh-CN" altLang="en-US" sz="1400" dirty="0" smtClean="0">
                <a:solidFill>
                  <a:schemeClr val="bg1"/>
                </a:solidFill>
                <a:latin typeface="Impact" panose="020B0806030902050204" pitchFamily="34" charset="0"/>
                <a:ea typeface="微软雅黑" panose="020B0503020204020204" pitchFamily="34" charset="-122"/>
              </a:rPr>
              <a:t>论文正文</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2" name="TextBox 10"/>
          <p:cNvSpPr txBox="1"/>
          <p:nvPr/>
        </p:nvSpPr>
        <p:spPr>
          <a:xfrm>
            <a:off x="6015379" y="1020328"/>
            <a:ext cx="2268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anose="020B0806030902050204" pitchFamily="34" charset="0"/>
                <a:ea typeface="微软雅黑" panose="020B0503020204020204" pitchFamily="34" charset="-122"/>
              </a:rPr>
              <a:t>03  </a:t>
            </a:r>
            <a:r>
              <a:rPr lang="zh-CN" altLang="en-US" sz="1400" dirty="0" smtClean="0">
                <a:solidFill>
                  <a:schemeClr val="bg1"/>
                </a:solidFill>
                <a:latin typeface="微软雅黑" panose="020B0503020204020204" pitchFamily="34" charset="-122"/>
                <a:ea typeface="微软雅黑" panose="020B0503020204020204" pitchFamily="34" charset="-122"/>
              </a:rPr>
              <a:t>试用期总结及计划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0.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67263" y="2505670"/>
            <a:ext cx="3583033" cy="1107996"/>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6600" b="1" cap="none" spc="0" dirty="0" smtClean="0">
                <a:ln w="50800"/>
                <a:solidFill>
                  <a:schemeClr val="bg1">
                    <a:shade val="50000"/>
                  </a:schemeClr>
                </a:solidFill>
                <a:effectLst/>
              </a:rPr>
              <a:t>转正论文</a:t>
            </a:r>
            <a:endParaRPr lang="zh-CN" altLang="en-US" sz="6600" b="1" cap="none" spc="0" dirty="0">
              <a:ln w="50800"/>
              <a:solidFill>
                <a:schemeClr val="bg1">
                  <a:shade val="50000"/>
                </a:schemeClr>
              </a:solidFill>
              <a:effectLst/>
            </a:endParaRPr>
          </a:p>
        </p:txBody>
      </p:sp>
      <p:sp>
        <p:nvSpPr>
          <p:cNvPr id="5" name="矩形 4"/>
          <p:cNvSpPr/>
          <p:nvPr/>
        </p:nvSpPr>
        <p:spPr>
          <a:xfrm>
            <a:off x="6016101" y="4988440"/>
            <a:ext cx="5915722" cy="52322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l"/>
            <a:r>
              <a:rPr lang="zh-CN" alt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研发二部</a:t>
            </a:r>
            <a:r>
              <a:rPr lang="en-US" altLang="zh-CN"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r>
              <a:rPr lang="zh-CN" alt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肖继清</a:t>
            </a:r>
            <a:endParaRPr lang="zh-CN" altLang="en-US" sz="28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7303" y="1309935"/>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61173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圆角矩形 7"/>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zh-CN" altLang="en-US" sz="3600" b="1" dirty="0" smtClean="0"/>
              <a:t>     解决措施和建议</a:t>
            </a:r>
            <a:endParaRPr lang="zh-CN" altLang="en-US" sz="3600" b="1" dirty="0"/>
          </a:p>
        </p:txBody>
      </p:sp>
      <p:grpSp>
        <p:nvGrpSpPr>
          <p:cNvPr id="9" name="组合 8"/>
          <p:cNvGrpSpPr/>
          <p:nvPr/>
        </p:nvGrpSpPr>
        <p:grpSpPr>
          <a:xfrm>
            <a:off x="3018973" y="1664274"/>
            <a:ext cx="1919545" cy="1465122"/>
            <a:chOff x="2419457" y="293291"/>
            <a:chExt cx="1919545" cy="1465122"/>
          </a:xfrm>
        </p:grpSpPr>
        <p:sp>
          <p:nvSpPr>
            <p:cNvPr id="10" name="圆角矩形 9"/>
            <p:cNvSpPr/>
            <p:nvPr/>
          </p:nvSpPr>
          <p:spPr>
            <a:xfrm>
              <a:off x="2419457" y="293291"/>
              <a:ext cx="1919545" cy="1465122"/>
            </a:xfrm>
            <a:prstGeom prst="roundRect">
              <a:avLst>
                <a:gd name="adj" fmla="val 10000"/>
              </a:avLst>
            </a:prstGeom>
            <a:solidFill>
              <a:srgbClr val="CC3399"/>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1" name="圆角矩形 4"/>
            <p:cNvSpPr/>
            <p:nvPr/>
          </p:nvSpPr>
          <p:spPr>
            <a:xfrm>
              <a:off x="2462369" y="336203"/>
              <a:ext cx="1833721"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环境</a:t>
              </a:r>
              <a:r>
                <a:rPr lang="zh-CN" altLang="en-US" sz="2400" dirty="0"/>
                <a:t>搭建</a:t>
              </a:r>
              <a:r>
                <a:rPr lang="zh-CN" altLang="en-US" sz="2400" kern="1200" dirty="0" smtClean="0"/>
                <a:t>类</a:t>
              </a:r>
              <a:endParaRPr lang="zh-CN" altLang="en-US" sz="2400" kern="1200" dirty="0"/>
            </a:p>
          </p:txBody>
        </p:sp>
      </p:grpSp>
      <p:grpSp>
        <p:nvGrpSpPr>
          <p:cNvPr id="12" name="组合 11"/>
          <p:cNvGrpSpPr/>
          <p:nvPr/>
        </p:nvGrpSpPr>
        <p:grpSpPr>
          <a:xfrm>
            <a:off x="2998793" y="3124218"/>
            <a:ext cx="1903730" cy="1481642"/>
            <a:chOff x="2361094" y="1918751"/>
            <a:chExt cx="1903730" cy="1481642"/>
          </a:xfrm>
        </p:grpSpPr>
        <p:sp>
          <p:nvSpPr>
            <p:cNvPr id="13" name="圆角矩形 12"/>
            <p:cNvSpPr/>
            <p:nvPr/>
          </p:nvSpPr>
          <p:spPr>
            <a:xfrm>
              <a:off x="2361094" y="1918751"/>
              <a:ext cx="1888279" cy="1465122"/>
            </a:xfrm>
            <a:prstGeom prst="roundRect">
              <a:avLst>
                <a:gd name="adj" fmla="val 10000"/>
              </a:avLst>
            </a:prstGeom>
            <a:solidFill>
              <a:srgbClr val="7030A0"/>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4" name="圆角矩形 4"/>
            <p:cNvSpPr/>
            <p:nvPr/>
          </p:nvSpPr>
          <p:spPr>
            <a:xfrm>
              <a:off x="2462369" y="2021095"/>
              <a:ext cx="1802455"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代码</a:t>
              </a:r>
              <a:r>
                <a:rPr lang="zh-CN" altLang="en-US" sz="2400" dirty="0"/>
                <a:t>编写</a:t>
              </a:r>
              <a:r>
                <a:rPr lang="zh-CN" altLang="en-US" sz="2400" kern="1200" dirty="0" smtClean="0"/>
                <a:t>类</a:t>
              </a:r>
              <a:endParaRPr lang="zh-CN" altLang="en-US" sz="2400" kern="1200" dirty="0"/>
            </a:p>
          </p:txBody>
        </p:sp>
      </p:grpSp>
      <p:grpSp>
        <p:nvGrpSpPr>
          <p:cNvPr id="15" name="组合 14"/>
          <p:cNvGrpSpPr/>
          <p:nvPr/>
        </p:nvGrpSpPr>
        <p:grpSpPr>
          <a:xfrm>
            <a:off x="3024222" y="4605860"/>
            <a:ext cx="1845967" cy="1465122"/>
            <a:chOff x="2376545" y="3620162"/>
            <a:chExt cx="1845967" cy="1465122"/>
          </a:xfrm>
        </p:grpSpPr>
        <p:sp>
          <p:nvSpPr>
            <p:cNvPr id="16" name="圆角矩形 15"/>
            <p:cNvSpPr/>
            <p:nvPr/>
          </p:nvSpPr>
          <p:spPr>
            <a:xfrm>
              <a:off x="2376545" y="3620162"/>
              <a:ext cx="1845967" cy="1465122"/>
            </a:xfrm>
            <a:prstGeom prst="roundRect">
              <a:avLst>
                <a:gd name="adj" fmla="val 10000"/>
              </a:avLst>
            </a:prstGeom>
            <a:solidFill>
              <a:srgbClr val="F79646">
                <a:alpha val="78039"/>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7" name="圆角矩形 4"/>
            <p:cNvSpPr/>
            <p:nvPr/>
          </p:nvSpPr>
          <p:spPr>
            <a:xfrm>
              <a:off x="2462369" y="3705986"/>
              <a:ext cx="1760143"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业务</a:t>
              </a:r>
              <a:r>
                <a:rPr lang="zh-CN" altLang="en-US" sz="2400" dirty="0"/>
                <a:t>理解</a:t>
              </a:r>
              <a:r>
                <a:rPr lang="zh-CN" altLang="en-US" sz="2400" kern="1200" dirty="0" smtClean="0"/>
                <a:t>类</a:t>
              </a:r>
              <a:endParaRPr lang="zh-CN" altLang="en-US" sz="2400" kern="1200" dirty="0"/>
            </a:p>
          </p:txBody>
        </p:sp>
      </p:grpSp>
      <p:grpSp>
        <p:nvGrpSpPr>
          <p:cNvPr id="18" name="组合 17"/>
          <p:cNvGrpSpPr/>
          <p:nvPr/>
        </p:nvGrpSpPr>
        <p:grpSpPr>
          <a:xfrm>
            <a:off x="1942189" y="2396835"/>
            <a:ext cx="2239392" cy="99344"/>
            <a:chOff x="1247359" y="2640702"/>
            <a:chExt cx="2239392" cy="99344"/>
          </a:xfrm>
        </p:grpSpPr>
        <p:sp>
          <p:nvSpPr>
            <p:cNvPr id="19" name="直接连接符 3"/>
            <p:cNvSpPr/>
            <p:nvPr/>
          </p:nvSpPr>
          <p:spPr>
            <a:xfrm flipV="1">
              <a:off x="1247359" y="2640702"/>
              <a:ext cx="2239392" cy="45719"/>
            </a:xfrm>
            <a:custGeom>
              <a:avLst/>
              <a:gdLst/>
              <a:ahLst/>
              <a:cxnLst/>
              <a:rect l="0" t="0" r="0" b="0"/>
              <a:pathLst>
                <a:path>
                  <a:moveTo>
                    <a:pt x="0" y="24321"/>
                  </a:moveTo>
                  <a:lnTo>
                    <a:pt x="1172098" y="243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0" name="直接连接符 4"/>
            <p:cNvSpPr/>
            <p:nvPr/>
          </p:nvSpPr>
          <p:spPr>
            <a:xfrm>
              <a:off x="1804106" y="2681442"/>
              <a:ext cx="58604" cy="586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21" name="组合 20"/>
          <p:cNvGrpSpPr/>
          <p:nvPr/>
        </p:nvGrpSpPr>
        <p:grpSpPr>
          <a:xfrm>
            <a:off x="1942189" y="3866539"/>
            <a:ext cx="2239392" cy="99344"/>
            <a:chOff x="1247359" y="2640702"/>
            <a:chExt cx="2239392" cy="99344"/>
          </a:xfrm>
        </p:grpSpPr>
        <p:sp>
          <p:nvSpPr>
            <p:cNvPr id="22" name="直接连接符 3"/>
            <p:cNvSpPr/>
            <p:nvPr/>
          </p:nvSpPr>
          <p:spPr>
            <a:xfrm flipV="1">
              <a:off x="1247359" y="2640702"/>
              <a:ext cx="2239392" cy="45719"/>
            </a:xfrm>
            <a:custGeom>
              <a:avLst/>
              <a:gdLst/>
              <a:ahLst/>
              <a:cxnLst/>
              <a:rect l="0" t="0" r="0" b="0"/>
              <a:pathLst>
                <a:path>
                  <a:moveTo>
                    <a:pt x="0" y="24321"/>
                  </a:moveTo>
                  <a:lnTo>
                    <a:pt x="1172098" y="243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直接连接符 4"/>
            <p:cNvSpPr/>
            <p:nvPr/>
          </p:nvSpPr>
          <p:spPr>
            <a:xfrm>
              <a:off x="1804106" y="2681442"/>
              <a:ext cx="58604" cy="586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24" name="组合 23"/>
          <p:cNvGrpSpPr/>
          <p:nvPr/>
        </p:nvGrpSpPr>
        <p:grpSpPr>
          <a:xfrm>
            <a:off x="1942189" y="5348744"/>
            <a:ext cx="2239392" cy="99344"/>
            <a:chOff x="1247359" y="2640702"/>
            <a:chExt cx="2239392" cy="99344"/>
          </a:xfrm>
        </p:grpSpPr>
        <p:sp>
          <p:nvSpPr>
            <p:cNvPr id="25" name="直接连接符 3"/>
            <p:cNvSpPr/>
            <p:nvPr/>
          </p:nvSpPr>
          <p:spPr>
            <a:xfrm flipV="1">
              <a:off x="1247359" y="2640702"/>
              <a:ext cx="2239392" cy="45719"/>
            </a:xfrm>
            <a:custGeom>
              <a:avLst/>
              <a:gdLst/>
              <a:ahLst/>
              <a:cxnLst/>
              <a:rect l="0" t="0" r="0" b="0"/>
              <a:pathLst>
                <a:path>
                  <a:moveTo>
                    <a:pt x="0" y="24321"/>
                  </a:moveTo>
                  <a:lnTo>
                    <a:pt x="1172098" y="243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直接连接符 4"/>
            <p:cNvSpPr/>
            <p:nvPr/>
          </p:nvSpPr>
          <p:spPr>
            <a:xfrm>
              <a:off x="1804106" y="2681442"/>
              <a:ext cx="58604" cy="586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27" name="组合 26"/>
          <p:cNvGrpSpPr/>
          <p:nvPr/>
        </p:nvGrpSpPr>
        <p:grpSpPr>
          <a:xfrm>
            <a:off x="6056136" y="1643467"/>
            <a:ext cx="4405566" cy="1465122"/>
            <a:chOff x="5479835" y="1978183"/>
            <a:chExt cx="4405566" cy="1465122"/>
          </a:xfrm>
        </p:grpSpPr>
        <p:sp>
          <p:nvSpPr>
            <p:cNvPr id="28" name="圆角矩形 27"/>
            <p:cNvSpPr/>
            <p:nvPr/>
          </p:nvSpPr>
          <p:spPr>
            <a:xfrm>
              <a:off x="5479835" y="1978183"/>
              <a:ext cx="4405566" cy="1465122"/>
            </a:xfrm>
            <a:prstGeom prst="roundRect">
              <a:avLst>
                <a:gd name="adj" fmla="val 10000"/>
              </a:avLst>
            </a:prstGeom>
            <a:solidFill>
              <a:srgbClr val="0070C0">
                <a:alpha val="69804"/>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圆角矩形 4"/>
            <p:cNvSpPr/>
            <p:nvPr/>
          </p:nvSpPr>
          <p:spPr>
            <a:xfrm>
              <a:off x="5522747" y="2021095"/>
              <a:ext cx="4319742"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r>
                <a:rPr lang="zh-CN" altLang="en-US" dirty="0" smtClean="0"/>
                <a:t>认真看部署说明手册，最后</a:t>
              </a:r>
              <a:r>
                <a:rPr lang="zh-CN" altLang="en-US" dirty="0"/>
                <a:t>无法解决的寻求导师和同事帮忙。</a:t>
              </a:r>
            </a:p>
          </p:txBody>
        </p:sp>
      </p:grpSp>
      <p:grpSp>
        <p:nvGrpSpPr>
          <p:cNvPr id="30" name="组合 29"/>
          <p:cNvGrpSpPr/>
          <p:nvPr/>
        </p:nvGrpSpPr>
        <p:grpSpPr>
          <a:xfrm>
            <a:off x="4912259" y="2403267"/>
            <a:ext cx="2239392" cy="99344"/>
            <a:chOff x="1247359" y="2640702"/>
            <a:chExt cx="2239392" cy="99344"/>
          </a:xfrm>
        </p:grpSpPr>
        <p:sp>
          <p:nvSpPr>
            <p:cNvPr id="31" name="直接连接符 3"/>
            <p:cNvSpPr/>
            <p:nvPr/>
          </p:nvSpPr>
          <p:spPr>
            <a:xfrm flipV="1">
              <a:off x="1247359" y="2640702"/>
              <a:ext cx="2239392" cy="45719"/>
            </a:xfrm>
            <a:custGeom>
              <a:avLst/>
              <a:gdLst/>
              <a:ahLst/>
              <a:cxnLst/>
              <a:rect l="0" t="0" r="0" b="0"/>
              <a:pathLst>
                <a:path>
                  <a:moveTo>
                    <a:pt x="0" y="24321"/>
                  </a:moveTo>
                  <a:lnTo>
                    <a:pt x="1172098" y="243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2" name="直接连接符 4"/>
            <p:cNvSpPr/>
            <p:nvPr/>
          </p:nvSpPr>
          <p:spPr>
            <a:xfrm>
              <a:off x="1804106" y="2681442"/>
              <a:ext cx="58604" cy="586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33" name="组合 32"/>
          <p:cNvGrpSpPr/>
          <p:nvPr/>
        </p:nvGrpSpPr>
        <p:grpSpPr>
          <a:xfrm>
            <a:off x="6027167" y="3116006"/>
            <a:ext cx="4405566" cy="1465122"/>
            <a:chOff x="5479835" y="1978183"/>
            <a:chExt cx="4405566" cy="1465122"/>
          </a:xfrm>
        </p:grpSpPr>
        <p:sp>
          <p:nvSpPr>
            <p:cNvPr id="34" name="圆角矩形 33"/>
            <p:cNvSpPr/>
            <p:nvPr/>
          </p:nvSpPr>
          <p:spPr>
            <a:xfrm>
              <a:off x="5479835" y="1978183"/>
              <a:ext cx="4405566" cy="1465122"/>
            </a:xfrm>
            <a:prstGeom prst="roundRect">
              <a:avLst>
                <a:gd name="adj" fmla="val 10000"/>
              </a:avLst>
            </a:prstGeom>
            <a:solidFill>
              <a:srgbClr val="0070C0">
                <a:alpha val="69804"/>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5" name="圆角矩形 4"/>
            <p:cNvSpPr/>
            <p:nvPr/>
          </p:nvSpPr>
          <p:spPr>
            <a:xfrm>
              <a:off x="5522747" y="2021095"/>
              <a:ext cx="4319742"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r>
                <a:rPr lang="zh-CN" altLang="en-US" dirty="0" smtClean="0"/>
                <a:t>遵循当前系统的代码规范，熟悉当前系统的</a:t>
              </a:r>
              <a:r>
                <a:rPr lang="en-US" altLang="zh-CN" dirty="0" smtClean="0"/>
                <a:t>API</a:t>
              </a:r>
              <a:r>
                <a:rPr lang="zh-CN" altLang="en-US" dirty="0" smtClean="0"/>
                <a:t>使用方法。</a:t>
              </a:r>
              <a:endParaRPr lang="zh-CN" altLang="en-US" dirty="0"/>
            </a:p>
          </p:txBody>
        </p:sp>
      </p:grpSp>
      <p:grpSp>
        <p:nvGrpSpPr>
          <p:cNvPr id="36" name="组合 35"/>
          <p:cNvGrpSpPr/>
          <p:nvPr/>
        </p:nvGrpSpPr>
        <p:grpSpPr>
          <a:xfrm>
            <a:off x="6027167" y="4605238"/>
            <a:ext cx="4405566" cy="1465122"/>
            <a:chOff x="5666636" y="1967238"/>
            <a:chExt cx="4405566" cy="1465122"/>
          </a:xfrm>
        </p:grpSpPr>
        <p:sp>
          <p:nvSpPr>
            <p:cNvPr id="37" name="圆角矩形 36"/>
            <p:cNvSpPr/>
            <p:nvPr/>
          </p:nvSpPr>
          <p:spPr>
            <a:xfrm>
              <a:off x="5666636" y="1967238"/>
              <a:ext cx="4405566" cy="1465122"/>
            </a:xfrm>
            <a:prstGeom prst="roundRect">
              <a:avLst>
                <a:gd name="adj" fmla="val 10000"/>
              </a:avLst>
            </a:prstGeom>
            <a:solidFill>
              <a:srgbClr val="0070C0">
                <a:alpha val="69804"/>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圆角矩形 4"/>
            <p:cNvSpPr/>
            <p:nvPr/>
          </p:nvSpPr>
          <p:spPr>
            <a:xfrm>
              <a:off x="5684891" y="2021095"/>
              <a:ext cx="4344399"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r>
                <a:rPr lang="zh-CN" altLang="en-US" dirty="0" smtClean="0"/>
                <a:t>多看交易所的业务文档</a:t>
              </a:r>
              <a:endParaRPr lang="zh-CN" altLang="en-US" dirty="0"/>
            </a:p>
          </p:txBody>
        </p:sp>
      </p:grpSp>
      <p:grpSp>
        <p:nvGrpSpPr>
          <p:cNvPr id="39" name="组合 38"/>
          <p:cNvGrpSpPr/>
          <p:nvPr/>
        </p:nvGrpSpPr>
        <p:grpSpPr>
          <a:xfrm>
            <a:off x="4875039" y="3905720"/>
            <a:ext cx="2239392" cy="99344"/>
            <a:chOff x="1247359" y="2640702"/>
            <a:chExt cx="2239392" cy="99344"/>
          </a:xfrm>
        </p:grpSpPr>
        <p:sp>
          <p:nvSpPr>
            <p:cNvPr id="40" name="直接连接符 3"/>
            <p:cNvSpPr/>
            <p:nvPr/>
          </p:nvSpPr>
          <p:spPr>
            <a:xfrm flipV="1">
              <a:off x="1247359" y="2640702"/>
              <a:ext cx="2239392" cy="45719"/>
            </a:xfrm>
            <a:custGeom>
              <a:avLst/>
              <a:gdLst/>
              <a:ahLst/>
              <a:cxnLst/>
              <a:rect l="0" t="0" r="0" b="0"/>
              <a:pathLst>
                <a:path>
                  <a:moveTo>
                    <a:pt x="0" y="24321"/>
                  </a:moveTo>
                  <a:lnTo>
                    <a:pt x="1172098" y="243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1" name="直接连接符 4"/>
            <p:cNvSpPr/>
            <p:nvPr/>
          </p:nvSpPr>
          <p:spPr>
            <a:xfrm>
              <a:off x="1804106" y="2681442"/>
              <a:ext cx="58604" cy="586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42" name="组合 41"/>
          <p:cNvGrpSpPr/>
          <p:nvPr/>
        </p:nvGrpSpPr>
        <p:grpSpPr>
          <a:xfrm>
            <a:off x="4875039" y="5345880"/>
            <a:ext cx="2239392" cy="99344"/>
            <a:chOff x="1247359" y="2640702"/>
            <a:chExt cx="2239392" cy="99344"/>
          </a:xfrm>
        </p:grpSpPr>
        <p:sp>
          <p:nvSpPr>
            <p:cNvPr id="43" name="直接连接符 3"/>
            <p:cNvSpPr/>
            <p:nvPr/>
          </p:nvSpPr>
          <p:spPr>
            <a:xfrm flipV="1">
              <a:off x="1247359" y="2640702"/>
              <a:ext cx="2239392" cy="45719"/>
            </a:xfrm>
            <a:custGeom>
              <a:avLst/>
              <a:gdLst/>
              <a:ahLst/>
              <a:cxnLst/>
              <a:rect l="0" t="0" r="0" b="0"/>
              <a:pathLst>
                <a:path>
                  <a:moveTo>
                    <a:pt x="0" y="24321"/>
                  </a:moveTo>
                  <a:lnTo>
                    <a:pt x="1172098" y="243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4" name="直接连接符 4"/>
            <p:cNvSpPr/>
            <p:nvPr/>
          </p:nvSpPr>
          <p:spPr>
            <a:xfrm>
              <a:off x="1804106" y="2681442"/>
              <a:ext cx="58604" cy="586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inVertical)">
                                      <p:cBhvr>
                                        <p:cTn id="16" dur="500"/>
                                        <p:tgtEl>
                                          <p:spTgt spid="30"/>
                                        </p:tgtEl>
                                      </p:cBhvr>
                                    </p:animEffect>
                                  </p:childTnLst>
                                </p:cTn>
                              </p:par>
                              <p:par>
                                <p:cTn id="17" presetID="16" presetClass="entr" presetSubtype="21"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inVertical)">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16" presetClass="entr" presetSubtype="21"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arn(inVertical)">
                                      <p:cBhvr>
                                        <p:cTn id="33" dur="500"/>
                                        <p:tgtEl>
                                          <p:spTgt spid="39"/>
                                        </p:tgtEl>
                                      </p:cBhvr>
                                    </p:animEffect>
                                  </p:childTnLst>
                                </p:cTn>
                              </p:par>
                              <p:par>
                                <p:cTn id="34" presetID="16" presetClass="entr" presetSubtype="21"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barn(inVertical)">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6" presetClass="entr" presetSubtype="21" fill="hold"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inVertical)">
                                      <p:cBhvr>
                                        <p:cTn id="50" dur="500"/>
                                        <p:tgtEl>
                                          <p:spTgt spid="42"/>
                                        </p:tgtEl>
                                      </p:cBhvr>
                                    </p:animEffect>
                                  </p:childTnLst>
                                </p:cTn>
                              </p:par>
                              <p:par>
                                <p:cTn id="51" presetID="16" presetClass="entr" presetSubtype="21"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arn(inVertical)">
                                      <p:cBhvr>
                                        <p:cTn id="5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7303" y="1309935"/>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61173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圆角矩形 7"/>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zh-CN" altLang="en-US" sz="3600" b="1" dirty="0"/>
              <a:t> </a:t>
            </a:r>
            <a:r>
              <a:rPr lang="zh-CN" altLang="en-US" sz="3600" b="1" dirty="0" smtClean="0"/>
              <a:t>      后续工作计划</a:t>
            </a:r>
            <a:endParaRPr lang="zh-CN" altLang="en-US" sz="3600" b="1" dirty="0"/>
          </a:p>
        </p:txBody>
      </p:sp>
      <p:grpSp>
        <p:nvGrpSpPr>
          <p:cNvPr id="9" name="组合 8"/>
          <p:cNvGrpSpPr/>
          <p:nvPr/>
        </p:nvGrpSpPr>
        <p:grpSpPr>
          <a:xfrm>
            <a:off x="2531702" y="2296892"/>
            <a:ext cx="8170912" cy="2826883"/>
            <a:chOff x="1857351" y="2568570"/>
            <a:chExt cx="7414462" cy="2293388"/>
          </a:xfrm>
        </p:grpSpPr>
        <p:sp>
          <p:nvSpPr>
            <p:cNvPr id="10" name="AutoShape 2"/>
            <p:cNvSpPr>
              <a:spLocks noChangeArrowheads="1"/>
            </p:cNvSpPr>
            <p:nvPr/>
          </p:nvSpPr>
          <p:spPr bwMode="gray">
            <a:xfrm>
              <a:off x="2741589" y="2714620"/>
              <a:ext cx="6429420" cy="1447800"/>
            </a:xfrm>
            <a:prstGeom prst="roundRect">
              <a:avLst>
                <a:gd name="adj" fmla="val 11505"/>
              </a:avLst>
            </a:prstGeom>
            <a:gradFill rotWithShape="1">
              <a:gsLst>
                <a:gs pos="0">
                  <a:srgbClr val="F3DA47"/>
                </a:gs>
                <a:gs pos="100000">
                  <a:schemeClr val="bg1"/>
                </a:gs>
              </a:gsLst>
              <a:lin ang="0" scaled="1"/>
            </a:gradFill>
            <a:ln w="6350" algn="ctr">
              <a:noFill/>
              <a:prstDash val="sysDot"/>
              <a:round/>
              <a:headEnd/>
              <a:tailEnd/>
            </a:ln>
          </p:spPr>
          <p:txBody>
            <a:bodyPr wrap="none" anchor="ctr"/>
            <a:lstStyle/>
            <a:p>
              <a:endParaRPr lang="zh-CN" altLang="zh-CN"/>
            </a:p>
          </p:txBody>
        </p:sp>
        <p:sp>
          <p:nvSpPr>
            <p:cNvPr id="11" name="Text Box 3"/>
            <p:cNvSpPr txBox="1">
              <a:spLocks noChangeArrowheads="1"/>
            </p:cNvSpPr>
            <p:nvPr/>
          </p:nvSpPr>
          <p:spPr bwMode="black">
            <a:xfrm>
              <a:off x="4150687" y="2876904"/>
              <a:ext cx="5121126" cy="1985054"/>
            </a:xfrm>
            <a:prstGeom prst="rect">
              <a:avLst/>
            </a:prstGeom>
            <a:noFill/>
            <a:ln w="9525" algn="ctr">
              <a:noFill/>
              <a:miter lim="800000"/>
              <a:headEnd/>
              <a:tailEnd/>
            </a:ln>
          </p:spPr>
          <p:txBody>
            <a:bodyPr wrap="square">
              <a:spAutoFit/>
            </a:bodyPr>
            <a:lstStyle/>
            <a:p>
              <a:pPr>
                <a:spcBef>
                  <a:spcPct val="50000"/>
                </a:spcBef>
                <a:buFontTx/>
                <a:buChar char="•"/>
              </a:pPr>
              <a:r>
                <a:rPr lang="zh-CN" altLang="en-US" b="1" dirty="0" smtClean="0">
                  <a:latin typeface="宋体" panose="02010600030101010101" pitchFamily="2" charset="-122"/>
                  <a:sym typeface="微软雅黑" panose="020B0503020204020204" pitchFamily="34" charset="-122"/>
                </a:rPr>
                <a:t>熟悉现有类库</a:t>
              </a:r>
              <a:endParaRPr lang="en-US" altLang="zh-CN" b="1" dirty="0" smtClean="0">
                <a:latin typeface="宋体" panose="02010600030101010101" pitchFamily="2" charset="-122"/>
                <a:sym typeface="微软雅黑" panose="020B0503020204020204" pitchFamily="34" charset="-122"/>
              </a:endParaRPr>
            </a:p>
            <a:p>
              <a:pPr>
                <a:spcBef>
                  <a:spcPct val="50000"/>
                </a:spcBef>
                <a:buFontTx/>
                <a:buChar char="•"/>
              </a:pPr>
              <a:r>
                <a:rPr lang="zh-CN" altLang="en-US" b="1" dirty="0" smtClean="0">
                  <a:latin typeface="宋体" panose="02010600030101010101" pitchFamily="2" charset="-122"/>
                  <a:sym typeface="微软雅黑" panose="020B0503020204020204" pitchFamily="34" charset="-122"/>
                </a:rPr>
                <a:t>熟悉使用金证中间件</a:t>
              </a:r>
              <a:endParaRPr lang="en-US" altLang="zh-CN" b="1" dirty="0" smtClean="0">
                <a:latin typeface="宋体" panose="02010600030101010101" pitchFamily="2" charset="-122"/>
                <a:sym typeface="微软雅黑" panose="020B0503020204020204" pitchFamily="34" charset="-122"/>
              </a:endParaRPr>
            </a:p>
            <a:p>
              <a:pPr>
                <a:spcBef>
                  <a:spcPct val="50000"/>
                </a:spcBef>
                <a:buFontTx/>
                <a:buChar char="•"/>
              </a:pPr>
              <a:r>
                <a:rPr lang="zh-CN" altLang="en-US" b="1" dirty="0" smtClean="0">
                  <a:latin typeface="宋体" panose="02010600030101010101" pitchFamily="2" charset="-122"/>
                  <a:sym typeface="微软雅黑" panose="020B0503020204020204" pitchFamily="34" charset="-122"/>
                </a:rPr>
                <a:t>熟悉经纪订单业务开发</a:t>
              </a:r>
              <a:endParaRPr lang="en-US" altLang="zh-CN" b="1" dirty="0" smtClean="0">
                <a:latin typeface="宋体" panose="02010600030101010101" pitchFamily="2" charset="-122"/>
                <a:sym typeface="微软雅黑" panose="020B0503020204020204" pitchFamily="34" charset="-122"/>
              </a:endParaRPr>
            </a:p>
            <a:p>
              <a:pPr>
                <a:spcBef>
                  <a:spcPct val="50000"/>
                </a:spcBef>
                <a:buFontTx/>
                <a:buChar char="•"/>
              </a:pPr>
              <a:endParaRPr lang="zh-CN" altLang="en-US" b="1" dirty="0">
                <a:latin typeface="宋体" panose="02010600030101010101" pitchFamily="2" charset="-122"/>
                <a:sym typeface="微软雅黑" panose="020B0503020204020204" pitchFamily="34" charset="-122"/>
              </a:endParaRPr>
            </a:p>
            <a:p>
              <a:pPr>
                <a:spcBef>
                  <a:spcPct val="50000"/>
                </a:spcBef>
                <a:buFontTx/>
                <a:buChar char="•"/>
              </a:pPr>
              <a:endParaRPr lang="en-US" altLang="zh-CN" b="1" dirty="0" smtClean="0"/>
            </a:p>
            <a:p>
              <a:pPr>
                <a:spcBef>
                  <a:spcPct val="50000"/>
                </a:spcBef>
                <a:buFontTx/>
                <a:buChar char="•"/>
              </a:pPr>
              <a:endParaRPr lang="en-US" altLang="zh-CN" b="1" dirty="0" smtClean="0"/>
            </a:p>
          </p:txBody>
        </p:sp>
        <p:sp>
          <p:nvSpPr>
            <p:cNvPr id="12" name="AutoShape 4"/>
            <p:cNvSpPr>
              <a:spLocks noChangeArrowheads="1"/>
            </p:cNvSpPr>
            <p:nvPr/>
          </p:nvSpPr>
          <p:spPr bwMode="gray">
            <a:xfrm>
              <a:off x="3554389" y="3219445"/>
              <a:ext cx="533400" cy="381000"/>
            </a:xfrm>
            <a:prstGeom prst="rightArrow">
              <a:avLst>
                <a:gd name="adj1" fmla="val 50000"/>
                <a:gd name="adj2" fmla="val 58333"/>
              </a:avLst>
            </a:prstGeom>
            <a:solidFill>
              <a:srgbClr val="FFFFFF"/>
            </a:solidFill>
            <a:ln w="9525">
              <a:noFill/>
              <a:miter lim="800000"/>
              <a:headEnd/>
              <a:tailEnd/>
            </a:ln>
          </p:spPr>
          <p:txBody>
            <a:bodyPr wrap="none" anchor="ctr"/>
            <a:lstStyle/>
            <a:p>
              <a:endParaRPr lang="zh-CN" altLang="zh-CN"/>
            </a:p>
          </p:txBody>
        </p:sp>
        <p:pic>
          <p:nvPicPr>
            <p:cNvPr id="13" name="Picture 5" descr="DO_circle001"/>
            <p:cNvPicPr>
              <a:picLocks noChangeAspect="1" noChangeArrowheads="1"/>
            </p:cNvPicPr>
            <p:nvPr/>
          </p:nvPicPr>
          <p:blipFill>
            <a:blip r:embed="rId2"/>
            <a:srcRect/>
            <a:stretch>
              <a:fillRect/>
            </a:stretch>
          </p:blipFill>
          <p:spPr bwMode="auto">
            <a:xfrm>
              <a:off x="1857351" y="2568570"/>
              <a:ext cx="1714500" cy="1714500"/>
            </a:xfrm>
            <a:prstGeom prst="rect">
              <a:avLst/>
            </a:prstGeom>
            <a:noFill/>
            <a:ln w="9525">
              <a:noFill/>
              <a:miter lim="800000"/>
              <a:headEnd/>
              <a:tailEnd/>
            </a:ln>
          </p:spPr>
        </p:pic>
        <p:sp>
          <p:nvSpPr>
            <p:cNvPr id="14" name="Text Box 7"/>
            <p:cNvSpPr txBox="1">
              <a:spLocks noChangeArrowheads="1"/>
            </p:cNvSpPr>
            <p:nvPr/>
          </p:nvSpPr>
          <p:spPr bwMode="black">
            <a:xfrm>
              <a:off x="2098647" y="3254370"/>
              <a:ext cx="1670050" cy="396875"/>
            </a:xfrm>
            <a:prstGeom prst="rect">
              <a:avLst/>
            </a:prstGeom>
            <a:noFill/>
            <a:ln w="9525" algn="ctr">
              <a:noFill/>
              <a:miter lim="800000"/>
              <a:headEnd/>
              <a:tailEnd/>
            </a:ln>
          </p:spPr>
          <p:txBody>
            <a:bodyPr>
              <a:spAutoFit/>
            </a:bodyPr>
            <a:lstStyle/>
            <a:p>
              <a:pPr>
                <a:spcBef>
                  <a:spcPct val="50000"/>
                </a:spcBef>
              </a:pPr>
              <a:r>
                <a:rPr lang="zh-CN" altLang="en-US" sz="2000" b="1" dirty="0" smtClean="0"/>
                <a:t>短期计划</a:t>
              </a:r>
              <a:endParaRPr lang="en-US" altLang="zh-CN" sz="2000" b="1" dirty="0"/>
            </a:p>
          </p:txBody>
        </p:sp>
      </p:grpSp>
      <p:grpSp>
        <p:nvGrpSpPr>
          <p:cNvPr id="15" name="组合 14"/>
          <p:cNvGrpSpPr/>
          <p:nvPr/>
        </p:nvGrpSpPr>
        <p:grpSpPr>
          <a:xfrm>
            <a:off x="2437367" y="2306844"/>
            <a:ext cx="8294740" cy="2649156"/>
            <a:chOff x="1876401" y="4473570"/>
            <a:chExt cx="7651798" cy="1982338"/>
          </a:xfrm>
        </p:grpSpPr>
        <p:sp>
          <p:nvSpPr>
            <p:cNvPr id="16" name="AutoShape 8"/>
            <p:cNvSpPr>
              <a:spLocks noChangeArrowheads="1"/>
            </p:cNvSpPr>
            <p:nvPr/>
          </p:nvSpPr>
          <p:spPr bwMode="gray">
            <a:xfrm>
              <a:off x="2741588" y="4571517"/>
              <a:ext cx="6654809" cy="1553049"/>
            </a:xfrm>
            <a:prstGeom prst="roundRect">
              <a:avLst>
                <a:gd name="adj" fmla="val 11505"/>
              </a:avLst>
            </a:prstGeom>
            <a:gradFill rotWithShape="1">
              <a:gsLst>
                <a:gs pos="0">
                  <a:srgbClr val="6699FF"/>
                </a:gs>
                <a:gs pos="100000">
                  <a:schemeClr val="bg1"/>
                </a:gs>
              </a:gsLst>
              <a:lin ang="0" scaled="1"/>
            </a:gradFill>
            <a:ln w="6350" algn="ctr">
              <a:noFill/>
              <a:prstDash val="sysDot"/>
              <a:round/>
              <a:headEnd/>
              <a:tailEnd/>
            </a:ln>
          </p:spPr>
          <p:txBody>
            <a:bodyPr wrap="none" anchor="ctr"/>
            <a:lstStyle/>
            <a:p>
              <a:endParaRPr lang="zh-CN" altLang="zh-CN"/>
            </a:p>
          </p:txBody>
        </p:sp>
        <p:sp>
          <p:nvSpPr>
            <p:cNvPr id="17" name="Text Box 9"/>
            <p:cNvSpPr txBox="1">
              <a:spLocks noChangeArrowheads="1"/>
            </p:cNvSpPr>
            <p:nvPr/>
          </p:nvSpPr>
          <p:spPr bwMode="black">
            <a:xfrm>
              <a:off x="4190243" y="4624973"/>
              <a:ext cx="5337956" cy="1830935"/>
            </a:xfrm>
            <a:prstGeom prst="rect">
              <a:avLst/>
            </a:prstGeom>
            <a:noFill/>
            <a:ln w="9525" algn="ctr">
              <a:noFill/>
              <a:miter lim="800000"/>
              <a:headEnd/>
              <a:tailEnd/>
            </a:ln>
          </p:spPr>
          <p:txBody>
            <a:bodyPr wrap="square">
              <a:spAutoFit/>
            </a:bodyPr>
            <a:lstStyle/>
            <a:p>
              <a:pPr>
                <a:spcBef>
                  <a:spcPct val="50000"/>
                </a:spcBef>
              </a:pPr>
              <a:endParaRPr lang="en-US" altLang="zh-CN" b="1" dirty="0" smtClean="0">
                <a:solidFill>
                  <a:srgbClr val="000000"/>
                </a:solidFill>
                <a:latin typeface="Calibri" panose="020F0502020204030204" pitchFamily="34" charset="0"/>
                <a:sym typeface="宋体" panose="02010600030101010101" pitchFamily="2" charset="-122"/>
              </a:endParaRPr>
            </a:p>
            <a:p>
              <a:pPr>
                <a:spcBef>
                  <a:spcPct val="50000"/>
                </a:spcBef>
                <a:buFontTx/>
                <a:buChar char="•"/>
              </a:pPr>
              <a:r>
                <a:rPr lang="zh-CN" altLang="en-US" b="1" dirty="0" smtClean="0">
                  <a:solidFill>
                    <a:srgbClr val="000000"/>
                  </a:solidFill>
                  <a:latin typeface="Calibri" panose="020F0502020204030204" pitchFamily="34" charset="0"/>
                  <a:sym typeface="宋体" panose="02010600030101010101" pitchFamily="2" charset="-122"/>
                </a:rPr>
                <a:t>提高业务文档阅读理解能力</a:t>
              </a:r>
              <a:endParaRPr lang="en-US" altLang="zh-CN" b="1" dirty="0" smtClean="0">
                <a:solidFill>
                  <a:srgbClr val="000000"/>
                </a:solidFill>
                <a:latin typeface="Calibri" panose="020F0502020204030204" pitchFamily="34" charset="0"/>
                <a:sym typeface="宋体" panose="02010600030101010101" pitchFamily="2" charset="-122"/>
              </a:endParaRPr>
            </a:p>
            <a:p>
              <a:pPr>
                <a:spcBef>
                  <a:spcPct val="50000"/>
                </a:spcBef>
                <a:buFontTx/>
                <a:buChar char="•"/>
              </a:pPr>
              <a:r>
                <a:rPr lang="zh-CN" altLang="en-US" b="1" dirty="0" smtClean="0">
                  <a:solidFill>
                    <a:srgbClr val="000000"/>
                  </a:solidFill>
                  <a:latin typeface="Calibri" panose="020F0502020204030204" pitchFamily="34" charset="0"/>
                  <a:sym typeface="宋体" panose="02010600030101010101" pitchFamily="2" charset="-122"/>
                </a:rPr>
                <a:t>提高代码编写调试能力</a:t>
              </a:r>
              <a:endParaRPr lang="en-US" altLang="zh-CN" b="1" dirty="0" smtClean="0">
                <a:solidFill>
                  <a:srgbClr val="000000"/>
                </a:solidFill>
                <a:latin typeface="Calibri" panose="020F0502020204030204" pitchFamily="34" charset="0"/>
                <a:sym typeface="宋体" panose="02010600030101010101" pitchFamily="2" charset="-122"/>
              </a:endParaRPr>
            </a:p>
            <a:p>
              <a:pPr>
                <a:spcBef>
                  <a:spcPct val="50000"/>
                </a:spcBef>
                <a:buFontTx/>
                <a:buChar char="•"/>
              </a:pPr>
              <a:r>
                <a:rPr lang="zh-CN" altLang="en-US" b="1" dirty="0" smtClean="0">
                  <a:solidFill>
                    <a:srgbClr val="000000"/>
                  </a:solidFill>
                  <a:latin typeface="Calibri" panose="020F0502020204030204" pitchFamily="34" charset="0"/>
                  <a:sym typeface="宋体" panose="02010600030101010101" pitchFamily="2" charset="-122"/>
                </a:rPr>
                <a:t>提高文档写作能力</a:t>
              </a:r>
              <a:endParaRPr lang="en-US" altLang="zh-CN" b="1" dirty="0">
                <a:solidFill>
                  <a:srgbClr val="000000"/>
                </a:solidFill>
                <a:latin typeface="Calibri" panose="020F0502020204030204" pitchFamily="34" charset="0"/>
                <a:sym typeface="Calibri" panose="020F0502020204030204" pitchFamily="34" charset="0"/>
              </a:endParaRPr>
            </a:p>
            <a:p>
              <a:pPr>
                <a:spcBef>
                  <a:spcPct val="50000"/>
                </a:spcBef>
                <a:buFontTx/>
                <a:buChar char="•"/>
              </a:pPr>
              <a:endParaRPr lang="zh-CN" altLang="en-US" b="1" dirty="0">
                <a:solidFill>
                  <a:srgbClr val="000000"/>
                </a:solidFill>
                <a:latin typeface="Calibri" panose="020F0502020204030204" pitchFamily="34" charset="0"/>
                <a:sym typeface="宋体" panose="02010600030101010101" pitchFamily="2" charset="-122"/>
              </a:endParaRPr>
            </a:p>
            <a:p>
              <a:pPr>
                <a:spcBef>
                  <a:spcPct val="50000"/>
                </a:spcBef>
                <a:buFontTx/>
                <a:buChar char="•"/>
              </a:pPr>
              <a:endParaRPr lang="en-US" altLang="zh-CN" b="1" dirty="0"/>
            </a:p>
          </p:txBody>
        </p:sp>
        <p:sp>
          <p:nvSpPr>
            <p:cNvPr id="18" name="AutoShape 10"/>
            <p:cNvSpPr>
              <a:spLocks noChangeArrowheads="1"/>
            </p:cNvSpPr>
            <p:nvPr/>
          </p:nvSpPr>
          <p:spPr bwMode="gray">
            <a:xfrm>
              <a:off x="3582964" y="5172070"/>
              <a:ext cx="533400" cy="381000"/>
            </a:xfrm>
            <a:prstGeom prst="rightArrow">
              <a:avLst>
                <a:gd name="adj1" fmla="val 50000"/>
                <a:gd name="adj2" fmla="val 58333"/>
              </a:avLst>
            </a:prstGeom>
            <a:solidFill>
              <a:srgbClr val="FFFFFF"/>
            </a:solidFill>
            <a:ln w="9525">
              <a:noFill/>
              <a:miter lim="800000"/>
              <a:headEnd/>
              <a:tailEnd/>
            </a:ln>
          </p:spPr>
          <p:txBody>
            <a:bodyPr wrap="none" anchor="ctr"/>
            <a:lstStyle/>
            <a:p>
              <a:endParaRPr lang="zh-CN" altLang="zh-CN"/>
            </a:p>
          </p:txBody>
        </p:sp>
        <p:pic>
          <p:nvPicPr>
            <p:cNvPr id="19" name="Picture 11" descr="DP_circle001"/>
            <p:cNvPicPr>
              <a:picLocks noChangeAspect="1" noChangeArrowheads="1"/>
            </p:cNvPicPr>
            <p:nvPr/>
          </p:nvPicPr>
          <p:blipFill>
            <a:blip r:embed="rId3"/>
            <a:srcRect/>
            <a:stretch>
              <a:fillRect/>
            </a:stretch>
          </p:blipFill>
          <p:spPr bwMode="auto">
            <a:xfrm>
              <a:off x="1876401" y="4473570"/>
              <a:ext cx="1727200" cy="1727200"/>
            </a:xfrm>
            <a:prstGeom prst="rect">
              <a:avLst/>
            </a:prstGeom>
            <a:noFill/>
            <a:ln w="9525">
              <a:noFill/>
              <a:miter lim="800000"/>
              <a:headEnd/>
              <a:tailEnd/>
            </a:ln>
          </p:spPr>
        </p:pic>
        <p:sp>
          <p:nvSpPr>
            <p:cNvPr id="20" name="Text Box 12"/>
            <p:cNvSpPr txBox="1">
              <a:spLocks noChangeArrowheads="1"/>
            </p:cNvSpPr>
            <p:nvPr/>
          </p:nvSpPr>
          <p:spPr bwMode="black">
            <a:xfrm>
              <a:off x="2117697" y="5183183"/>
              <a:ext cx="1670050" cy="299398"/>
            </a:xfrm>
            <a:prstGeom prst="rect">
              <a:avLst/>
            </a:prstGeom>
            <a:noFill/>
            <a:ln w="9525" algn="ctr">
              <a:noFill/>
              <a:miter lim="800000"/>
              <a:headEnd/>
              <a:tailEnd/>
            </a:ln>
          </p:spPr>
          <p:txBody>
            <a:bodyPr>
              <a:spAutoFit/>
            </a:bodyPr>
            <a:lstStyle/>
            <a:p>
              <a:pPr>
                <a:spcBef>
                  <a:spcPct val="50000"/>
                </a:spcBef>
              </a:pPr>
              <a:r>
                <a:rPr lang="zh-CN" altLang="en-US" sz="2000" b="1" dirty="0"/>
                <a:t>长久</a:t>
              </a:r>
              <a:r>
                <a:rPr lang="zh-CN" altLang="en-US" sz="2000" b="1" dirty="0" smtClean="0"/>
                <a:t>计划</a:t>
              </a:r>
              <a:endParaRPr lang="en-US" altLang="zh-CN" sz="2000" b="1"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14"/>
          <p:cNvSpPr/>
          <p:nvPr/>
        </p:nvSpPr>
        <p:spPr bwMode="auto">
          <a:xfrm>
            <a:off x="5019055" y="1556792"/>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 fmla="*/ 341785 w 683568"/>
              <a:gd name="connsiteY0" fmla="*/ 523601 h 864094"/>
              <a:gd name="connsiteX1" fmla="*/ 117720 w 683568"/>
              <a:gd name="connsiteY1" fmla="*/ 299536 h 864094"/>
              <a:gd name="connsiteX2" fmla="*/ 341785 w 683568"/>
              <a:gd name="connsiteY2" fmla="*/ 523601 h 864094"/>
              <a:gd name="connsiteX3" fmla="*/ 341784 w 683568"/>
              <a:gd name="connsiteY3" fmla="*/ 0 h 864094"/>
              <a:gd name="connsiteX4" fmla="*/ 683568 w 683568"/>
              <a:gd name="connsiteY4" fmla="*/ 341784 h 864094"/>
              <a:gd name="connsiteX5" fmla="*/ 577183 w 683568"/>
              <a:gd name="connsiteY5" fmla="*/ 588642 h 864094"/>
              <a:gd name="connsiteX6" fmla="*/ 341597 w 683568"/>
              <a:gd name="connsiteY6" fmla="*/ 864094 h 864094"/>
              <a:gd name="connsiteX7" fmla="*/ 105111 w 683568"/>
              <a:gd name="connsiteY7" fmla="*/ 587591 h 864094"/>
              <a:gd name="connsiteX8" fmla="*/ 59857 w 683568"/>
              <a:gd name="connsiteY8" fmla="*/ 534679 h 864094"/>
              <a:gd name="connsiteX9" fmla="*/ 59306 w 683568"/>
              <a:gd name="connsiteY9" fmla="*/ 534035 h 864094"/>
              <a:gd name="connsiteX10" fmla="*/ 59325 w 683568"/>
              <a:gd name="connsiteY10" fmla="*/ 534035 h 864094"/>
              <a:gd name="connsiteX11" fmla="*/ 0 w 683568"/>
              <a:gd name="connsiteY11" fmla="*/ 341784 h 864094"/>
              <a:gd name="connsiteX12" fmla="*/ 341784 w 683568"/>
              <a:gd name="connsiteY12" fmla="*/ 0 h 864094"/>
              <a:gd name="connsiteX0" fmla="*/ 341784 w 683568"/>
              <a:gd name="connsiteY0" fmla="*/ 0 h 864094"/>
              <a:gd name="connsiteX1" fmla="*/ 683568 w 683568"/>
              <a:gd name="connsiteY1" fmla="*/ 341784 h 864094"/>
              <a:gd name="connsiteX2" fmla="*/ 577183 w 683568"/>
              <a:gd name="connsiteY2" fmla="*/ 588642 h 864094"/>
              <a:gd name="connsiteX3" fmla="*/ 341597 w 683568"/>
              <a:gd name="connsiteY3" fmla="*/ 864094 h 864094"/>
              <a:gd name="connsiteX4" fmla="*/ 105111 w 683568"/>
              <a:gd name="connsiteY4" fmla="*/ 587591 h 864094"/>
              <a:gd name="connsiteX5" fmla="*/ 59857 w 683568"/>
              <a:gd name="connsiteY5" fmla="*/ 534679 h 864094"/>
              <a:gd name="connsiteX6" fmla="*/ 59306 w 683568"/>
              <a:gd name="connsiteY6" fmla="*/ 534035 h 864094"/>
              <a:gd name="connsiteX7" fmla="*/ 59325 w 683568"/>
              <a:gd name="connsiteY7" fmla="*/ 534035 h 864094"/>
              <a:gd name="connsiteX8" fmla="*/ 0 w 683568"/>
              <a:gd name="connsiteY8" fmla="*/ 341784 h 864094"/>
              <a:gd name="connsiteX9" fmla="*/ 341784 w 683568"/>
              <a:gd name="connsiteY9" fmla="*/ 0 h 86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t>论文正文</a:t>
            </a:r>
          </a:p>
          <a:p>
            <a:pPr algn="ctr" fontAlgn="auto">
              <a:spcBef>
                <a:spcPts val="0"/>
              </a:spcBef>
              <a:spcAft>
                <a:spcPts val="0"/>
              </a:spcAft>
              <a:defRPr/>
            </a:pPr>
            <a:endParaRPr lang="zh-CN" altLang="en-US" dirty="0"/>
          </a:p>
        </p:txBody>
      </p:sp>
      <p:sp>
        <p:nvSpPr>
          <p:cNvPr id="8" name="圆角矩形 7"/>
          <p:cNvSpPr/>
          <p:nvPr/>
        </p:nvSpPr>
        <p:spPr>
          <a:xfrm>
            <a:off x="2962840" y="4048694"/>
            <a:ext cx="6048672" cy="864096"/>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对上海债券协议回购业务的理解</a:t>
            </a:r>
            <a:endParaRPr lang="zh-CN" altLang="en-US" sz="2800" b="1"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fontAlgn="auto">
              <a:spcBef>
                <a:spcPts val="0"/>
              </a:spcBef>
              <a:spcAft>
                <a:spcPts val="0"/>
              </a:spcAft>
              <a:defRPr/>
            </a:pPr>
            <a:r>
              <a:rPr lang="zh-CN" altLang="en-US" sz="3600" dirty="0" smtClean="0"/>
              <a:t>业务背景</a:t>
            </a:r>
            <a:endParaRPr lang="zh-CN" altLang="en-US" sz="3600" dirty="0"/>
          </a:p>
        </p:txBody>
      </p:sp>
      <p:sp>
        <p:nvSpPr>
          <p:cNvPr id="4" name="矩形 3"/>
          <p:cNvSpPr/>
          <p:nvPr/>
        </p:nvSpPr>
        <p:spPr>
          <a:xfrm>
            <a:off x="2138735" y="1550987"/>
            <a:ext cx="9865096" cy="1015663"/>
          </a:xfrm>
          <a:prstGeom prst="rect">
            <a:avLst/>
          </a:prstGeom>
        </p:spPr>
        <p:txBody>
          <a:bodyPr wrap="square">
            <a:spAutoFit/>
          </a:bodyPr>
          <a:lstStyle/>
          <a:p>
            <a:r>
              <a:rPr lang="zh-CN" altLang="zh-CN" sz="2000" dirty="0"/>
              <a:t>债券质押式协议回购交易（以下简称“协议回购”）是指回购双方自主协商约定，由资金融入方（以下简称“正回购方”</a:t>
            </a:r>
            <a:r>
              <a:rPr lang="en-US" altLang="zh-CN" sz="2000" dirty="0"/>
              <a:t>)</a:t>
            </a:r>
            <a:r>
              <a:rPr lang="zh-CN" altLang="zh-CN" sz="2000" dirty="0"/>
              <a:t>将债券出质给资金融出方（以下简称“逆回购方”</a:t>
            </a:r>
            <a:r>
              <a:rPr lang="en-US" altLang="zh-CN" sz="2000" dirty="0"/>
              <a:t>)</a:t>
            </a:r>
            <a:r>
              <a:rPr lang="zh-CN" altLang="zh-CN" sz="2000" dirty="0"/>
              <a:t>融入资金，并在未来返还资金和支付回购利息，同时解除债券质押登记的交易。</a:t>
            </a:r>
            <a:endParaRPr lang="zh-CN" altLang="en-US" sz="2000" dirty="0"/>
          </a:p>
        </p:txBody>
      </p:sp>
      <p:graphicFrame>
        <p:nvGraphicFramePr>
          <p:cNvPr id="7" name="图表 6"/>
          <p:cNvGraphicFramePr/>
          <p:nvPr>
            <p:extLst>
              <p:ext uri="{D42A27DB-BD31-4B8C-83A1-F6EECF244321}">
                <p14:modId xmlns:p14="http://schemas.microsoft.com/office/powerpoint/2010/main" val="1776081078"/>
              </p:ext>
            </p:extLst>
          </p:nvPr>
        </p:nvGraphicFramePr>
        <p:xfrm>
          <a:off x="7251303" y="3111817"/>
          <a:ext cx="5684520" cy="3623945"/>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8"/>
          <p:cNvSpPr txBox="1"/>
          <p:nvPr/>
        </p:nvSpPr>
        <p:spPr>
          <a:xfrm>
            <a:off x="2138735" y="2599372"/>
            <a:ext cx="6231255" cy="1168400"/>
          </a:xfrm>
          <a:prstGeom prst="rect">
            <a:avLst/>
          </a:prstGeom>
          <a:solidFill>
            <a:schemeClr val="accent1">
              <a:lumMod val="60000"/>
              <a:lumOff val="40000"/>
            </a:schemeClr>
          </a:solidFill>
        </p:spPr>
        <p:txBody>
          <a:bodyPr wrap="square" rtlCol="0">
            <a:spAutoFit/>
          </a:bodyPr>
          <a:lstStyle/>
          <a:p>
            <a:pPr algn="l"/>
            <a:r>
              <a:rPr sz="1400" dirty="0" err="1"/>
              <a:t>质押式回购</a:t>
            </a:r>
            <a:r>
              <a:rPr sz="1400" dirty="0"/>
              <a:t>：</a:t>
            </a:r>
          </a:p>
          <a:p>
            <a:pPr algn="l"/>
            <a:r>
              <a:rPr sz="1400" dirty="0" err="1"/>
              <a:t>担保品范围：国债、企业债、转换债、公司债、次级债、可交换公司债</a:t>
            </a:r>
            <a:endParaRPr sz="1400" dirty="0"/>
          </a:p>
          <a:p>
            <a:pPr algn="l"/>
            <a:r>
              <a:rPr sz="1400" dirty="0" err="1"/>
              <a:t>风险管控：交易所提供交易品种</a:t>
            </a:r>
            <a:endParaRPr sz="1400" dirty="0"/>
          </a:p>
          <a:p>
            <a:pPr algn="l"/>
            <a:r>
              <a:rPr sz="1400" dirty="0" err="1"/>
              <a:t>流动性：一张一百元</a:t>
            </a:r>
            <a:endParaRPr sz="1400" dirty="0"/>
          </a:p>
          <a:p>
            <a:pPr algn="l"/>
            <a:r>
              <a:rPr sz="1400" dirty="0" err="1"/>
              <a:t>业务操作：四个业务，入出库、融资申报、购回</a:t>
            </a:r>
            <a:r>
              <a:rPr sz="1400" dirty="0"/>
              <a:t>。</a:t>
            </a:r>
          </a:p>
        </p:txBody>
      </p:sp>
      <p:sp>
        <p:nvSpPr>
          <p:cNvPr id="9" name="文本框 9"/>
          <p:cNvSpPr txBox="1"/>
          <p:nvPr/>
        </p:nvSpPr>
        <p:spPr>
          <a:xfrm>
            <a:off x="2138735" y="3880802"/>
            <a:ext cx="6231255" cy="1383665"/>
          </a:xfrm>
          <a:prstGeom prst="rect">
            <a:avLst/>
          </a:prstGeom>
          <a:solidFill>
            <a:schemeClr val="accent2">
              <a:lumMod val="60000"/>
              <a:lumOff val="40000"/>
            </a:schemeClr>
          </a:solidFill>
        </p:spPr>
        <p:txBody>
          <a:bodyPr wrap="square" rtlCol="0">
            <a:spAutoFit/>
          </a:bodyPr>
          <a:lstStyle/>
          <a:p>
            <a:pPr algn="l"/>
            <a:r>
              <a:rPr sz="1400"/>
              <a:t>三方回购：</a:t>
            </a:r>
          </a:p>
          <a:p>
            <a:pPr algn="l"/>
            <a:r>
              <a:rPr sz="1400"/>
              <a:t>担保品范围：质押式回购可交易债券 + （资产支持证券、非公开发行债券）</a:t>
            </a:r>
          </a:p>
          <a:p>
            <a:pPr algn="l"/>
            <a:r>
              <a:rPr sz="1400"/>
              <a:t>风险管控：质押券篮子，担保品管理</a:t>
            </a:r>
          </a:p>
          <a:p>
            <a:pPr algn="l"/>
            <a:r>
              <a:rPr sz="1400"/>
              <a:t>流动性：融资金额为五十万整数倍</a:t>
            </a:r>
          </a:p>
          <a:p>
            <a:pPr algn="l"/>
            <a:r>
              <a:rPr sz="1400"/>
              <a:t>业务操作：九个业务操作，入出库、成交申报、补券、换券、提前购回、到期购回、到期续做、解除质押</a:t>
            </a:r>
          </a:p>
        </p:txBody>
      </p:sp>
      <p:sp>
        <p:nvSpPr>
          <p:cNvPr id="10" name="文本框 16"/>
          <p:cNvSpPr txBox="1"/>
          <p:nvPr/>
        </p:nvSpPr>
        <p:spPr>
          <a:xfrm>
            <a:off x="2138735" y="5352097"/>
            <a:ext cx="6231255" cy="1383665"/>
          </a:xfrm>
          <a:prstGeom prst="rect">
            <a:avLst/>
          </a:prstGeom>
          <a:solidFill>
            <a:schemeClr val="accent6"/>
          </a:solidFill>
        </p:spPr>
        <p:txBody>
          <a:bodyPr wrap="square" rtlCol="0">
            <a:spAutoFit/>
          </a:bodyPr>
          <a:lstStyle/>
          <a:p>
            <a:pPr algn="l"/>
            <a:r>
              <a:rPr sz="1400" dirty="0" err="1"/>
              <a:t>协议回购</a:t>
            </a:r>
            <a:r>
              <a:rPr sz="1400" dirty="0"/>
              <a:t>：</a:t>
            </a:r>
          </a:p>
          <a:p>
            <a:pPr algn="l"/>
            <a:r>
              <a:rPr sz="1400" dirty="0" err="1"/>
              <a:t>担保品范围：无担保品</a:t>
            </a:r>
            <a:endParaRPr sz="1400" dirty="0"/>
          </a:p>
          <a:p>
            <a:pPr algn="l"/>
            <a:r>
              <a:rPr sz="1400" dirty="0" err="1"/>
              <a:t>风险管控：无交易品种或篮子信息</a:t>
            </a:r>
            <a:r>
              <a:rPr sz="1400" dirty="0"/>
              <a:t>。</a:t>
            </a:r>
          </a:p>
          <a:p>
            <a:pPr algn="l"/>
            <a:r>
              <a:rPr sz="1400" dirty="0" err="1"/>
              <a:t>流动性</a:t>
            </a:r>
            <a:r>
              <a:rPr sz="1400" dirty="0"/>
              <a:t>：  </a:t>
            </a:r>
            <a:r>
              <a:rPr sz="1400" dirty="0" err="1"/>
              <a:t>无金额限制</a:t>
            </a:r>
            <a:endParaRPr sz="1400" dirty="0"/>
          </a:p>
          <a:p>
            <a:pPr algn="l"/>
            <a:r>
              <a:rPr sz="1400" dirty="0" err="1"/>
              <a:t>业务操作：七个业务操作，意向申报，成交申报，到期续做、解除质押、换券、提前终止、到期确认</a:t>
            </a:r>
            <a:r>
              <a:rPr sz="1400" dirty="0"/>
              <a:t>。</a:t>
            </a:r>
          </a:p>
        </p:txBody>
      </p:sp>
    </p:spTree>
    <p:extLst>
      <p:ext uri="{BB962C8B-B14F-4D97-AF65-F5344CB8AC3E}">
        <p14:creationId xmlns:p14="http://schemas.microsoft.com/office/powerpoint/2010/main" val="2571797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anim calcmode="lin" valueType="num">
                                      <p:cBhvr>
                                        <p:cTn id="12" dur="2000" fill="hold"/>
                                        <p:tgtEl>
                                          <p:spTgt spid="8"/>
                                        </p:tgtEl>
                                        <p:attrNameLst>
                                          <p:attrName>ppt_w</p:attrName>
                                        </p:attrNameLst>
                                      </p:cBhvr>
                                      <p:tavLst>
                                        <p:tav tm="0" fmla="#ppt_w*sin(2.5*pi*$)">
                                          <p:val>
                                            <p:fltVal val="0"/>
                                          </p:val>
                                        </p:tav>
                                        <p:tav tm="100000">
                                          <p:val>
                                            <p:fltVal val="1"/>
                                          </p:val>
                                        </p:tav>
                                      </p:tavLst>
                                    </p:anim>
                                    <p:anim calcmode="lin" valueType="num">
                                      <p:cBhvr>
                                        <p:cTn id="13" dur="2000" fill="hold"/>
                                        <p:tgtEl>
                                          <p:spTgt spid="8"/>
                                        </p:tgtEl>
                                        <p:attrNameLst>
                                          <p:attrName>ppt_h</p:attrName>
                                        </p:attrNameLst>
                                      </p:cBhvr>
                                      <p:tavLst>
                                        <p:tav tm="0">
                                          <p:val>
                                            <p:strVal val="#ppt_h"/>
                                          </p:val>
                                        </p:tav>
                                        <p:tav tm="100000">
                                          <p:val>
                                            <p:strVal val="#ppt_h"/>
                                          </p:val>
                                        </p:tav>
                                      </p:tavLst>
                                    </p:anim>
                                  </p:childTnLst>
                                </p:cTn>
                              </p:par>
                              <p:par>
                                <p:cTn id="14" presetID="45"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000"/>
                                        <p:tgtEl>
                                          <p:spTgt spid="9"/>
                                        </p:tgtEl>
                                      </p:cBhvr>
                                    </p:animEffect>
                                    <p:anim calcmode="lin" valueType="num">
                                      <p:cBhvr>
                                        <p:cTn id="17" dur="2000" fill="hold"/>
                                        <p:tgtEl>
                                          <p:spTgt spid="9"/>
                                        </p:tgtEl>
                                        <p:attrNameLst>
                                          <p:attrName>ppt_w</p:attrName>
                                        </p:attrNameLst>
                                      </p:cBhvr>
                                      <p:tavLst>
                                        <p:tav tm="0" fmla="#ppt_w*sin(2.5*pi*$)">
                                          <p:val>
                                            <p:fltVal val="0"/>
                                          </p:val>
                                        </p:tav>
                                        <p:tav tm="100000">
                                          <p:val>
                                            <p:fltVal val="1"/>
                                          </p:val>
                                        </p:tav>
                                      </p:tavLst>
                                    </p:anim>
                                    <p:anim calcmode="lin" valueType="num">
                                      <p:cBhvr>
                                        <p:cTn id="18" dur="2000" fill="hold"/>
                                        <p:tgtEl>
                                          <p:spTgt spid="9"/>
                                        </p:tgtEl>
                                        <p:attrNameLst>
                                          <p:attrName>ppt_h</p:attrName>
                                        </p:attrNameLst>
                                      </p:cBhvr>
                                      <p:tavLst>
                                        <p:tav tm="0">
                                          <p:val>
                                            <p:strVal val="#ppt_h"/>
                                          </p:val>
                                        </p:tav>
                                        <p:tav tm="100000">
                                          <p:val>
                                            <p:strVal val="#ppt_h"/>
                                          </p:val>
                                        </p:tav>
                                      </p:tavLst>
                                    </p:anim>
                                  </p:childTnLst>
                                </p:cTn>
                              </p:par>
                              <p:par>
                                <p:cTn id="19" presetID="45"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anim calcmode="lin" valueType="num">
                                      <p:cBhvr>
                                        <p:cTn id="22" dur="2000" fill="hold"/>
                                        <p:tgtEl>
                                          <p:spTgt spid="10"/>
                                        </p:tgtEl>
                                        <p:attrNameLst>
                                          <p:attrName>ppt_w</p:attrName>
                                        </p:attrNameLst>
                                      </p:cBhvr>
                                      <p:tavLst>
                                        <p:tav tm="0" fmla="#ppt_w*sin(2.5*pi*$)">
                                          <p:val>
                                            <p:fltVal val="0"/>
                                          </p:val>
                                        </p:tav>
                                        <p:tav tm="100000">
                                          <p:val>
                                            <p:fltVal val="1"/>
                                          </p:val>
                                        </p:tav>
                                      </p:tavLst>
                                    </p:anim>
                                    <p:anim calcmode="lin" valueType="num">
                                      <p:cBhvr>
                                        <p:cTn id="23" dur="2000" fill="hold"/>
                                        <p:tgtEl>
                                          <p:spTgt spid="10"/>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26"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80">
                                          <p:stCondLst>
                                            <p:cond delay="0"/>
                                          </p:stCondLst>
                                        </p:cTn>
                                        <p:tgtEl>
                                          <p:spTgt spid="7"/>
                                        </p:tgtEl>
                                      </p:cBhvr>
                                    </p:animEffect>
                                    <p:anim calcmode="lin" valueType="num">
                                      <p:cBhvr>
                                        <p:cTn id="2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3" dur="26">
                                          <p:stCondLst>
                                            <p:cond delay="650"/>
                                          </p:stCondLst>
                                        </p:cTn>
                                        <p:tgtEl>
                                          <p:spTgt spid="7"/>
                                        </p:tgtEl>
                                      </p:cBhvr>
                                      <p:to x="100000" y="60000"/>
                                    </p:animScale>
                                    <p:animScale>
                                      <p:cBhvr>
                                        <p:cTn id="34" dur="166" decel="50000">
                                          <p:stCondLst>
                                            <p:cond delay="676"/>
                                          </p:stCondLst>
                                        </p:cTn>
                                        <p:tgtEl>
                                          <p:spTgt spid="7"/>
                                        </p:tgtEl>
                                      </p:cBhvr>
                                      <p:to x="100000" y="100000"/>
                                    </p:animScale>
                                    <p:animScale>
                                      <p:cBhvr>
                                        <p:cTn id="35" dur="26">
                                          <p:stCondLst>
                                            <p:cond delay="1312"/>
                                          </p:stCondLst>
                                        </p:cTn>
                                        <p:tgtEl>
                                          <p:spTgt spid="7"/>
                                        </p:tgtEl>
                                      </p:cBhvr>
                                      <p:to x="100000" y="80000"/>
                                    </p:animScale>
                                    <p:animScale>
                                      <p:cBhvr>
                                        <p:cTn id="36" dur="166" decel="50000">
                                          <p:stCondLst>
                                            <p:cond delay="1338"/>
                                          </p:stCondLst>
                                        </p:cTn>
                                        <p:tgtEl>
                                          <p:spTgt spid="7"/>
                                        </p:tgtEl>
                                      </p:cBhvr>
                                      <p:to x="100000" y="100000"/>
                                    </p:animScale>
                                    <p:animScale>
                                      <p:cBhvr>
                                        <p:cTn id="37" dur="26">
                                          <p:stCondLst>
                                            <p:cond delay="1642"/>
                                          </p:stCondLst>
                                        </p:cTn>
                                        <p:tgtEl>
                                          <p:spTgt spid="7"/>
                                        </p:tgtEl>
                                      </p:cBhvr>
                                      <p:to x="100000" y="90000"/>
                                    </p:animScale>
                                    <p:animScale>
                                      <p:cBhvr>
                                        <p:cTn id="38" dur="166" decel="50000">
                                          <p:stCondLst>
                                            <p:cond delay="1668"/>
                                          </p:stCondLst>
                                        </p:cTn>
                                        <p:tgtEl>
                                          <p:spTgt spid="7"/>
                                        </p:tgtEl>
                                      </p:cBhvr>
                                      <p:to x="100000" y="100000"/>
                                    </p:animScale>
                                    <p:animScale>
                                      <p:cBhvr>
                                        <p:cTn id="39" dur="26">
                                          <p:stCondLst>
                                            <p:cond delay="1808"/>
                                          </p:stCondLst>
                                        </p:cTn>
                                        <p:tgtEl>
                                          <p:spTgt spid="7"/>
                                        </p:tgtEl>
                                      </p:cBhvr>
                                      <p:to x="100000" y="95000"/>
                                    </p:animScale>
                                    <p:animScale>
                                      <p:cBhvr>
                                        <p:cTn id="4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7" grpId="0">
        <p:bldAsOne/>
      </p:bldGraphic>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r>
              <a:rPr lang="zh-CN" altLang="en-US" sz="3600" b="1" dirty="0" smtClean="0"/>
              <a:t>业务</a:t>
            </a:r>
            <a:r>
              <a:rPr lang="zh-CN" altLang="en-US" sz="3600" b="1" dirty="0"/>
              <a:t>分类</a:t>
            </a:r>
          </a:p>
          <a:p>
            <a:pPr algn="ctr" fontAlgn="auto">
              <a:spcBef>
                <a:spcPts val="0"/>
              </a:spcBef>
              <a:spcAft>
                <a:spcPts val="0"/>
              </a:spcAft>
              <a:defRPr/>
            </a:pPr>
            <a:endParaRPr lang="zh-CN" altLang="en-US" sz="3600" dirty="0"/>
          </a:p>
        </p:txBody>
      </p:sp>
      <p:grpSp>
        <p:nvGrpSpPr>
          <p:cNvPr id="10" name="组合 9"/>
          <p:cNvGrpSpPr/>
          <p:nvPr/>
        </p:nvGrpSpPr>
        <p:grpSpPr>
          <a:xfrm>
            <a:off x="2447299" y="2064791"/>
            <a:ext cx="2952327" cy="937509"/>
            <a:chOff x="3573" y="657813"/>
            <a:chExt cx="1562516" cy="937509"/>
          </a:xfrm>
        </p:grpSpPr>
        <p:sp>
          <p:nvSpPr>
            <p:cNvPr id="11" name="圆角矩形 10"/>
            <p:cNvSpPr/>
            <p:nvPr/>
          </p:nvSpPr>
          <p:spPr>
            <a:xfrm>
              <a:off x="3573" y="657813"/>
              <a:ext cx="1562516" cy="937509"/>
            </a:xfrm>
            <a:prstGeom prst="roundRect">
              <a:avLst>
                <a:gd name="adj" fmla="val 10000"/>
              </a:avLst>
            </a:prstGeom>
            <a:solidFill>
              <a:srgbClr val="92D050">
                <a:alpha val="89804"/>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2" name="圆角矩形 4"/>
            <p:cNvSpPr/>
            <p:nvPr/>
          </p:nvSpPr>
          <p:spPr>
            <a:xfrm>
              <a:off x="18648" y="685272"/>
              <a:ext cx="1519982" cy="8825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dirty="0" smtClean="0"/>
                <a:t>意向申报</a:t>
              </a:r>
              <a:endParaRPr lang="zh-CN" altLang="en-US" sz="2300" kern="1200" dirty="0"/>
            </a:p>
          </p:txBody>
        </p:sp>
      </p:grpSp>
      <p:grpSp>
        <p:nvGrpSpPr>
          <p:cNvPr id="18" name="组合 17"/>
          <p:cNvGrpSpPr/>
          <p:nvPr/>
        </p:nvGrpSpPr>
        <p:grpSpPr>
          <a:xfrm>
            <a:off x="5583828" y="4395916"/>
            <a:ext cx="2952327" cy="937509"/>
            <a:chOff x="3573" y="657813"/>
            <a:chExt cx="1562516" cy="937509"/>
          </a:xfrm>
        </p:grpSpPr>
        <p:sp>
          <p:nvSpPr>
            <p:cNvPr id="19" name="圆角矩形 18"/>
            <p:cNvSpPr/>
            <p:nvPr/>
          </p:nvSpPr>
          <p:spPr>
            <a:xfrm>
              <a:off x="3573" y="657813"/>
              <a:ext cx="1562516" cy="937509"/>
            </a:xfrm>
            <a:prstGeom prst="roundRect">
              <a:avLst>
                <a:gd name="adj" fmla="val 10000"/>
              </a:avLst>
            </a:prstGeom>
            <a:solidFill>
              <a:srgbClr val="92D050">
                <a:alpha val="89804"/>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0" name="圆角矩形 4"/>
            <p:cNvSpPr/>
            <p:nvPr/>
          </p:nvSpPr>
          <p:spPr>
            <a:xfrm>
              <a:off x="18648" y="685272"/>
              <a:ext cx="1519982" cy="8825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dirty="0" smtClean="0"/>
                <a:t>到期续做</a:t>
              </a:r>
              <a:endParaRPr lang="zh-CN" altLang="en-US" sz="2300" kern="1200" dirty="0"/>
            </a:p>
          </p:txBody>
        </p:sp>
      </p:grpSp>
      <p:grpSp>
        <p:nvGrpSpPr>
          <p:cNvPr id="21" name="组合 20"/>
          <p:cNvGrpSpPr/>
          <p:nvPr/>
        </p:nvGrpSpPr>
        <p:grpSpPr>
          <a:xfrm>
            <a:off x="2425956" y="3240474"/>
            <a:ext cx="2952327" cy="937509"/>
            <a:chOff x="3573" y="657813"/>
            <a:chExt cx="1562516" cy="937509"/>
          </a:xfrm>
        </p:grpSpPr>
        <p:sp>
          <p:nvSpPr>
            <p:cNvPr id="22" name="圆角矩形 21"/>
            <p:cNvSpPr/>
            <p:nvPr/>
          </p:nvSpPr>
          <p:spPr>
            <a:xfrm>
              <a:off x="3573" y="657813"/>
              <a:ext cx="1562516" cy="937509"/>
            </a:xfrm>
            <a:prstGeom prst="roundRect">
              <a:avLst>
                <a:gd name="adj" fmla="val 10000"/>
              </a:avLst>
            </a:prstGeom>
            <a:solidFill>
              <a:srgbClr val="92D050">
                <a:alpha val="89804"/>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3" name="圆角矩形 4"/>
            <p:cNvSpPr/>
            <p:nvPr/>
          </p:nvSpPr>
          <p:spPr>
            <a:xfrm>
              <a:off x="18648" y="685272"/>
              <a:ext cx="1519982" cy="8825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dirty="0" smtClean="0"/>
                <a:t>成交申报</a:t>
              </a:r>
              <a:endParaRPr lang="zh-CN" altLang="en-US" sz="2300" kern="1200" dirty="0"/>
            </a:p>
          </p:txBody>
        </p:sp>
      </p:grpSp>
      <p:grpSp>
        <p:nvGrpSpPr>
          <p:cNvPr id="30" name="组合 29"/>
          <p:cNvGrpSpPr/>
          <p:nvPr/>
        </p:nvGrpSpPr>
        <p:grpSpPr>
          <a:xfrm>
            <a:off x="5543644" y="3260859"/>
            <a:ext cx="2952327" cy="937509"/>
            <a:chOff x="3573" y="657813"/>
            <a:chExt cx="1562516" cy="937509"/>
          </a:xfrm>
        </p:grpSpPr>
        <p:sp>
          <p:nvSpPr>
            <p:cNvPr id="31" name="圆角矩形 30"/>
            <p:cNvSpPr/>
            <p:nvPr/>
          </p:nvSpPr>
          <p:spPr>
            <a:xfrm>
              <a:off x="3573" y="657813"/>
              <a:ext cx="1562516" cy="937509"/>
            </a:xfrm>
            <a:prstGeom prst="roundRect">
              <a:avLst>
                <a:gd name="adj" fmla="val 10000"/>
              </a:avLst>
            </a:prstGeom>
            <a:solidFill>
              <a:srgbClr val="92D050">
                <a:alpha val="89804"/>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2" name="圆角矩形 4"/>
            <p:cNvSpPr/>
            <p:nvPr/>
          </p:nvSpPr>
          <p:spPr>
            <a:xfrm>
              <a:off x="18648" y="685272"/>
              <a:ext cx="1519982" cy="8825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dirty="0" smtClean="0"/>
                <a:t>到期购回</a:t>
              </a:r>
              <a:endParaRPr lang="zh-CN" altLang="en-US" sz="2300" kern="1200" dirty="0"/>
            </a:p>
          </p:txBody>
        </p:sp>
      </p:grpSp>
      <p:grpSp>
        <p:nvGrpSpPr>
          <p:cNvPr id="33" name="组合 32"/>
          <p:cNvGrpSpPr/>
          <p:nvPr/>
        </p:nvGrpSpPr>
        <p:grpSpPr>
          <a:xfrm>
            <a:off x="5555344" y="2064791"/>
            <a:ext cx="2952327" cy="937509"/>
            <a:chOff x="3573" y="657813"/>
            <a:chExt cx="1562516" cy="937509"/>
          </a:xfrm>
        </p:grpSpPr>
        <p:sp>
          <p:nvSpPr>
            <p:cNvPr id="34" name="圆角矩形 33"/>
            <p:cNvSpPr/>
            <p:nvPr/>
          </p:nvSpPr>
          <p:spPr>
            <a:xfrm>
              <a:off x="3573" y="657813"/>
              <a:ext cx="1562516" cy="937509"/>
            </a:xfrm>
            <a:prstGeom prst="roundRect">
              <a:avLst>
                <a:gd name="adj" fmla="val 10000"/>
              </a:avLst>
            </a:prstGeom>
            <a:solidFill>
              <a:srgbClr val="92D050">
                <a:alpha val="89804"/>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5" name="圆角矩形 4"/>
            <p:cNvSpPr/>
            <p:nvPr/>
          </p:nvSpPr>
          <p:spPr>
            <a:xfrm>
              <a:off x="18648" y="685272"/>
              <a:ext cx="1519982" cy="8825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dirty="0" smtClean="0"/>
                <a:t>提前终止</a:t>
              </a:r>
              <a:endParaRPr lang="zh-CN" altLang="en-US" sz="2300" kern="1200" dirty="0"/>
            </a:p>
          </p:txBody>
        </p:sp>
      </p:grpSp>
      <p:grpSp>
        <p:nvGrpSpPr>
          <p:cNvPr id="36" name="组合 35"/>
          <p:cNvGrpSpPr/>
          <p:nvPr/>
        </p:nvGrpSpPr>
        <p:grpSpPr>
          <a:xfrm>
            <a:off x="2437988" y="4368457"/>
            <a:ext cx="2952327" cy="937509"/>
            <a:chOff x="3573" y="657813"/>
            <a:chExt cx="1562516" cy="937509"/>
          </a:xfrm>
        </p:grpSpPr>
        <p:sp>
          <p:nvSpPr>
            <p:cNvPr id="37" name="圆角矩形 36"/>
            <p:cNvSpPr/>
            <p:nvPr/>
          </p:nvSpPr>
          <p:spPr>
            <a:xfrm>
              <a:off x="3573" y="657813"/>
              <a:ext cx="1562516" cy="937509"/>
            </a:xfrm>
            <a:prstGeom prst="roundRect">
              <a:avLst>
                <a:gd name="adj" fmla="val 10000"/>
              </a:avLst>
            </a:prstGeom>
            <a:solidFill>
              <a:srgbClr val="92D050">
                <a:alpha val="89804"/>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圆角矩形 4"/>
            <p:cNvSpPr/>
            <p:nvPr/>
          </p:nvSpPr>
          <p:spPr>
            <a:xfrm>
              <a:off x="18648" y="685272"/>
              <a:ext cx="1519982" cy="8825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dirty="0" smtClean="0"/>
                <a:t>换券申报</a:t>
              </a:r>
              <a:endParaRPr lang="zh-CN" altLang="en-US" sz="2300" kern="1200" dirty="0"/>
            </a:p>
          </p:txBody>
        </p:sp>
      </p:grpSp>
      <p:grpSp>
        <p:nvGrpSpPr>
          <p:cNvPr id="39" name="组合 38"/>
          <p:cNvGrpSpPr/>
          <p:nvPr/>
        </p:nvGrpSpPr>
        <p:grpSpPr>
          <a:xfrm>
            <a:off x="8638055" y="2064790"/>
            <a:ext cx="2952327" cy="937509"/>
            <a:chOff x="3573" y="657813"/>
            <a:chExt cx="1562516" cy="937509"/>
          </a:xfrm>
        </p:grpSpPr>
        <p:sp>
          <p:nvSpPr>
            <p:cNvPr id="40" name="圆角矩形 39"/>
            <p:cNvSpPr/>
            <p:nvPr/>
          </p:nvSpPr>
          <p:spPr>
            <a:xfrm>
              <a:off x="3573" y="657813"/>
              <a:ext cx="1562516" cy="937509"/>
            </a:xfrm>
            <a:prstGeom prst="roundRect">
              <a:avLst>
                <a:gd name="adj" fmla="val 10000"/>
              </a:avLst>
            </a:prstGeom>
            <a:solidFill>
              <a:srgbClr val="92D050">
                <a:alpha val="89804"/>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圆角矩形 4"/>
            <p:cNvSpPr/>
            <p:nvPr/>
          </p:nvSpPr>
          <p:spPr>
            <a:xfrm>
              <a:off x="18648" y="685272"/>
              <a:ext cx="1519982" cy="8825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dirty="0" smtClean="0"/>
                <a:t>解除质押</a:t>
              </a:r>
              <a:endParaRPr lang="zh-CN" altLang="en-US" sz="2300" kern="1200" dirty="0"/>
            </a:p>
          </p:txBody>
        </p:sp>
      </p:grpSp>
    </p:spTree>
    <p:extLst>
      <p:ext uri="{BB962C8B-B14F-4D97-AF65-F5344CB8AC3E}">
        <p14:creationId xmlns:p14="http://schemas.microsoft.com/office/powerpoint/2010/main" val="2282347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ppt_x"/>
                                          </p:val>
                                        </p:tav>
                                        <p:tav tm="100000">
                                          <p:val>
                                            <p:strVal val="#ppt_x"/>
                                          </p:val>
                                        </p:tav>
                                      </p:tavLst>
                                    </p:anim>
                                    <p:anim calcmode="lin" valueType="num">
                                      <p:cBhvr additive="base">
                                        <p:cTn id="2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fill="hold"/>
                                        <p:tgtEl>
                                          <p:spTgt spid="30"/>
                                        </p:tgtEl>
                                        <p:attrNameLst>
                                          <p:attrName>ppt_x</p:attrName>
                                        </p:attrNameLst>
                                      </p:cBhvr>
                                      <p:tavLst>
                                        <p:tav tm="0">
                                          <p:val>
                                            <p:strVal val="#ppt_x"/>
                                          </p:val>
                                        </p:tav>
                                        <p:tav tm="100000">
                                          <p:val>
                                            <p:strVal val="#ppt_x"/>
                                          </p:val>
                                        </p:tav>
                                      </p:tavLst>
                                    </p:anim>
                                    <p:anim calcmode="lin" valueType="num">
                                      <p:cBhvr additive="base">
                                        <p:cTn id="31" dur="500" fill="hold"/>
                                        <p:tgtEl>
                                          <p:spTgt spid="30"/>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fontAlgn="auto">
              <a:spcBef>
                <a:spcPts val="0"/>
              </a:spcBef>
              <a:spcAft>
                <a:spcPts val="0"/>
              </a:spcAft>
              <a:defRPr/>
            </a:pPr>
            <a:r>
              <a:rPr lang="zh-CN" altLang="en-US" sz="3600" dirty="0" smtClean="0"/>
              <a:t>业务操作介绍</a:t>
            </a:r>
            <a:endParaRPr lang="zh-CN" altLang="en-US" sz="3600" dirty="0"/>
          </a:p>
        </p:txBody>
      </p:sp>
      <p:graphicFrame>
        <p:nvGraphicFramePr>
          <p:cNvPr id="27" name="表格 26"/>
          <p:cNvGraphicFramePr>
            <a:graphicFrameLocks noGrp="1"/>
          </p:cNvGraphicFramePr>
          <p:nvPr>
            <p:extLst>
              <p:ext uri="{D42A27DB-BD31-4B8C-83A1-F6EECF244321}">
                <p14:modId xmlns:p14="http://schemas.microsoft.com/office/powerpoint/2010/main" val="2538778255"/>
              </p:ext>
            </p:extLst>
          </p:nvPr>
        </p:nvGraphicFramePr>
        <p:xfrm>
          <a:off x="2138736" y="1484784"/>
          <a:ext cx="9865095" cy="5254184"/>
        </p:xfrm>
        <a:graphic>
          <a:graphicData uri="http://schemas.openxmlformats.org/drawingml/2006/table">
            <a:tbl>
              <a:tblPr/>
              <a:tblGrid>
                <a:gridCol w="1728191"/>
                <a:gridCol w="8136904"/>
              </a:tblGrid>
              <a:tr h="309610">
                <a:tc>
                  <a:txBody>
                    <a:bodyPr/>
                    <a:lstStyle/>
                    <a:p>
                      <a:pPr algn="ctr" fontAlgn="ctr"/>
                      <a:r>
                        <a:rPr lang="zh-CN" altLang="en-US" sz="2000" b="1" i="0" u="none" strike="noStrike" dirty="0" smtClean="0">
                          <a:effectLst/>
                          <a:latin typeface="楷体_GB2312"/>
                        </a:rPr>
                        <a:t>业务</a:t>
                      </a:r>
                      <a:endParaRPr lang="zh-CN" altLang="en-US" sz="2000" b="1" i="0" u="none" strike="noStrike" dirty="0">
                        <a:effectLst/>
                        <a:latin typeface="楷体_GB231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smtClean="0">
                          <a:effectLst/>
                          <a:latin typeface="楷体_GB2312"/>
                        </a:rPr>
                        <a:t>说明</a:t>
                      </a:r>
                      <a:endParaRPr lang="zh-CN" altLang="en-US" sz="2000" b="1" i="0" u="none" strike="noStrike" dirty="0">
                        <a:effectLst/>
                        <a:latin typeface="楷体_GB231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1817">
                <a:tc>
                  <a:txBody>
                    <a:bodyPr/>
                    <a:lstStyle/>
                    <a:p>
                      <a:pPr algn="ctr" fontAlgn="ctr"/>
                      <a:r>
                        <a:rPr lang="zh-CN" altLang="en-US" sz="2000" b="0" i="0" u="none" strike="noStrike" dirty="0" smtClean="0">
                          <a:solidFill>
                            <a:srgbClr val="FF0000"/>
                          </a:solidFill>
                          <a:effectLst/>
                          <a:latin typeface="宋体" panose="02010600030101010101" pitchFamily="2" charset="-122"/>
                          <a:ea typeface="宋体" pitchFamily="2" charset="-122"/>
                        </a:rPr>
                        <a:t>意向申报</a:t>
                      </a:r>
                      <a:endParaRPr lang="zh-CN" altLang="en-US" sz="2000" b="0" i="0" u="none" strike="noStrike" dirty="0">
                        <a:solidFill>
                          <a:srgbClr val="FF0000"/>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zh-CN" sz="2000" kern="1200" dirty="0" smtClean="0">
                          <a:solidFill>
                            <a:schemeClr val="tx1"/>
                          </a:solidFill>
                          <a:effectLst/>
                          <a:latin typeface="楷体" pitchFamily="49" charset="-122"/>
                          <a:ea typeface="楷体" pitchFamily="49" charset="-122"/>
                          <a:cs typeface="+mn-cs"/>
                        </a:rPr>
                        <a:t>投资者为寻找交易对手方发送的，表明协议回购意向的报价</a:t>
                      </a:r>
                      <a:r>
                        <a:rPr lang="zh-CN" altLang="en-US" sz="2000" kern="1200" dirty="0" smtClean="0">
                          <a:solidFill>
                            <a:schemeClr val="tx1"/>
                          </a:solidFill>
                          <a:effectLst/>
                          <a:latin typeface="楷体" pitchFamily="49" charset="-122"/>
                          <a:ea typeface="楷体" pitchFamily="49" charset="-122"/>
                          <a:cs typeface="+mn-cs"/>
                        </a:rPr>
                        <a:t>，</a:t>
                      </a:r>
                      <a:r>
                        <a:rPr lang="zh-CN" altLang="zh-CN" sz="2000" kern="1200" dirty="0" smtClean="0">
                          <a:solidFill>
                            <a:schemeClr val="tx1"/>
                          </a:solidFill>
                          <a:effectLst/>
                          <a:latin typeface="楷体" pitchFamily="49" charset="-122"/>
                          <a:ea typeface="楷体" pitchFamily="49" charset="-122"/>
                          <a:cs typeface="+mn-cs"/>
                        </a:rPr>
                        <a:t>应当至少包含回购方向等交易要素信息</a:t>
                      </a:r>
                      <a:r>
                        <a:rPr lang="zh-CN" altLang="en-US" sz="2000" kern="1200" dirty="0" smtClean="0">
                          <a:solidFill>
                            <a:schemeClr val="tx1"/>
                          </a:solidFill>
                          <a:effectLst/>
                          <a:latin typeface="楷体" pitchFamily="49" charset="-122"/>
                          <a:ea typeface="楷体" pitchFamily="49" charset="-122"/>
                          <a:cs typeface="+mn-cs"/>
                        </a:rPr>
                        <a:t>，</a:t>
                      </a:r>
                      <a:r>
                        <a:rPr lang="zh-CN" altLang="zh-CN" sz="2000" kern="1200" dirty="0" smtClean="0">
                          <a:solidFill>
                            <a:schemeClr val="tx1"/>
                          </a:solidFill>
                          <a:effectLst/>
                          <a:latin typeface="楷体" pitchFamily="49" charset="-122"/>
                          <a:ea typeface="楷体" pitchFamily="49" charset="-122"/>
                          <a:cs typeface="+mn-cs"/>
                        </a:rPr>
                        <a:t>不能直接成交。</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3700">
                <a:tc>
                  <a:txBody>
                    <a:bodyPr/>
                    <a:lstStyle/>
                    <a:p>
                      <a:pPr algn="ctr" fontAlgn="ctr"/>
                      <a:r>
                        <a:rPr lang="zh-CN" altLang="en-US" sz="2000" b="0" i="0" u="none" strike="noStrike" dirty="0" smtClean="0">
                          <a:solidFill>
                            <a:srgbClr val="00B050"/>
                          </a:solidFill>
                          <a:effectLst/>
                          <a:latin typeface="宋体" panose="02010600030101010101" pitchFamily="2" charset="-122"/>
                          <a:ea typeface="宋体" pitchFamily="2" charset="-122"/>
                        </a:rPr>
                        <a:t>成交申报</a:t>
                      </a:r>
                      <a:endParaRPr lang="zh-CN" altLang="en-US" sz="2000" b="0" i="0" u="none" strike="noStrike" dirty="0">
                        <a:solidFill>
                          <a:srgbClr val="00B050"/>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zh-CN" sz="2000" kern="1200" dirty="0" smtClean="0">
                          <a:solidFill>
                            <a:schemeClr val="tx1"/>
                          </a:solidFill>
                          <a:effectLst/>
                          <a:latin typeface="楷体" pitchFamily="49" charset="-122"/>
                          <a:ea typeface="楷体" pitchFamily="49" charset="-122"/>
                          <a:cs typeface="+mn-cs"/>
                        </a:rPr>
                        <a:t>协议回购经双方协商一致后，由正回购方通过交易系统进行成交申报。双方应当承认成交结果，并按约定履行义务。</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19">
                <a:tc>
                  <a:txBody>
                    <a:bodyPr/>
                    <a:lstStyle/>
                    <a:p>
                      <a:pPr algn="ctr" fontAlgn="ctr"/>
                      <a:r>
                        <a:rPr lang="zh-CN" altLang="en-US" sz="2000" b="0" i="0" u="none" strike="noStrike" dirty="0" smtClean="0">
                          <a:solidFill>
                            <a:srgbClr val="0070C0"/>
                          </a:solidFill>
                          <a:effectLst/>
                          <a:latin typeface="宋体" panose="02010600030101010101" pitchFamily="2" charset="-122"/>
                          <a:ea typeface="宋体" pitchFamily="2" charset="-122"/>
                        </a:rPr>
                        <a:t>换券申报</a:t>
                      </a:r>
                      <a:endParaRPr lang="zh-CN" altLang="en-US" sz="2000" b="0" i="0" u="none" strike="noStrike" dirty="0">
                        <a:solidFill>
                          <a:srgbClr val="0070C0"/>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zh-CN" sz="2000" kern="1200" dirty="0" smtClean="0">
                          <a:solidFill>
                            <a:schemeClr val="tx1"/>
                          </a:solidFill>
                          <a:effectLst/>
                          <a:latin typeface="楷体" pitchFamily="49" charset="-122"/>
                          <a:ea typeface="楷体" pitchFamily="49" charset="-122"/>
                          <a:cs typeface="+mn-cs"/>
                        </a:rPr>
                        <a:t>在协议回购存续期间（不含首次结算日和到期结算日），经双方协商一致，可以对质押券进行变更。</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635">
                <a:tc>
                  <a:txBody>
                    <a:bodyPr/>
                    <a:lstStyle/>
                    <a:p>
                      <a:pPr algn="ctr" fontAlgn="ctr"/>
                      <a:r>
                        <a:rPr lang="zh-CN" altLang="en-US" sz="2000" b="0" i="0" u="none" strike="noStrike" dirty="0" smtClean="0">
                          <a:solidFill>
                            <a:srgbClr val="0070C0"/>
                          </a:solidFill>
                          <a:effectLst/>
                          <a:latin typeface="宋体" panose="02010600030101010101" pitchFamily="2" charset="-122"/>
                          <a:ea typeface="宋体" pitchFamily="2" charset="-122"/>
                        </a:rPr>
                        <a:t>提前终止</a:t>
                      </a:r>
                      <a:endParaRPr lang="zh-CN" altLang="en-US" sz="2000" b="0" i="0" u="none" strike="noStrike" dirty="0">
                        <a:solidFill>
                          <a:srgbClr val="0070C0"/>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zh-CN" sz="2000" kern="1200" dirty="0" smtClean="0">
                          <a:solidFill>
                            <a:schemeClr val="tx1"/>
                          </a:solidFill>
                          <a:effectLst/>
                          <a:latin typeface="楷体" pitchFamily="49" charset="-122"/>
                          <a:ea typeface="楷体" pitchFamily="49" charset="-122"/>
                          <a:cs typeface="+mn-cs"/>
                        </a:rPr>
                        <a:t>在协议回购存续期间（不含首次结算日和到期结算日），经双方协商一致，协议回购可以提前终止，并按照双方重新商定的回购利率进行结算。</a:t>
                      </a:r>
                      <a:endParaRPr lang="zh-CN" altLang="en-US" sz="2000" b="0" i="0" u="none" strike="noStrike" dirty="0">
                        <a:effectLst/>
                        <a:latin typeface="楷体" pitchFamily="49" charset="-122"/>
                        <a:ea typeface="楷体" pitchFamily="49" charset="-122"/>
                      </a:endParaRP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zh-CN" altLang="en-US" sz="2000" b="0" i="0" u="none" strike="noStrike" dirty="0" smtClean="0">
                          <a:solidFill>
                            <a:srgbClr val="FF0000"/>
                          </a:solidFill>
                          <a:effectLst/>
                          <a:latin typeface="宋体" panose="02010600030101010101" pitchFamily="2" charset="-122"/>
                          <a:ea typeface="宋体" pitchFamily="2" charset="-122"/>
                        </a:rPr>
                        <a:t>到期购回</a:t>
                      </a:r>
                      <a:endParaRPr lang="zh-CN" altLang="en-US" sz="2000" b="0" i="0" u="none" strike="noStrike" dirty="0">
                        <a:solidFill>
                          <a:srgbClr val="FF0000"/>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zh-CN" sz="2000" kern="1200" dirty="0" smtClean="0">
                          <a:solidFill>
                            <a:schemeClr val="tx1"/>
                          </a:solidFill>
                          <a:effectLst/>
                          <a:latin typeface="楷体" pitchFamily="49" charset="-122"/>
                          <a:ea typeface="楷体" pitchFamily="49" charset="-122"/>
                          <a:cs typeface="+mn-cs"/>
                        </a:rPr>
                        <a:t>正回购方确认履行到期回购义务的申报</a:t>
                      </a:r>
                      <a:r>
                        <a:rPr lang="zh-CN" altLang="en-US" sz="2000" kern="1200" dirty="0" smtClean="0">
                          <a:solidFill>
                            <a:schemeClr val="tx1"/>
                          </a:solidFill>
                          <a:effectLst/>
                          <a:latin typeface="楷体" pitchFamily="49" charset="-122"/>
                          <a:ea typeface="楷体" pitchFamily="49" charset="-122"/>
                          <a:cs typeface="+mn-cs"/>
                        </a:rPr>
                        <a:t>，</a:t>
                      </a:r>
                      <a:r>
                        <a:rPr lang="zh-CN" altLang="zh-CN" sz="2000" kern="1200" dirty="0" smtClean="0">
                          <a:solidFill>
                            <a:schemeClr val="tx1"/>
                          </a:solidFill>
                          <a:effectLst/>
                          <a:latin typeface="楷体" pitchFamily="49" charset="-122"/>
                          <a:ea typeface="楷体" pitchFamily="49" charset="-122"/>
                          <a:cs typeface="+mn-cs"/>
                        </a:rPr>
                        <a:t>由正回购方发起，交易系统予以确认，逆回购方无需进行确认申报。</a:t>
                      </a:r>
                      <a:endParaRPr lang="zh-CN" altLang="en-US" sz="2000" b="0" i="0" u="none" strike="noStrike" dirty="0" smtClean="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454">
                <a:tc>
                  <a:txBody>
                    <a:bodyPr/>
                    <a:lstStyle/>
                    <a:p>
                      <a:pPr algn="ctr" fontAlgn="ctr"/>
                      <a:r>
                        <a:rPr lang="zh-CN" altLang="en-US" sz="2000" b="0" i="0" u="none" strike="noStrike" dirty="0" smtClean="0">
                          <a:solidFill>
                            <a:srgbClr val="FF0000"/>
                          </a:solidFill>
                          <a:effectLst/>
                          <a:latin typeface="宋体" panose="02010600030101010101" pitchFamily="2" charset="-122"/>
                          <a:ea typeface="宋体" pitchFamily="2" charset="-122"/>
                        </a:rPr>
                        <a:t>到期续做</a:t>
                      </a:r>
                      <a:endParaRPr lang="zh-CN" altLang="en-US" sz="2000" b="0" i="0" u="none" strike="noStrike" dirty="0">
                        <a:solidFill>
                          <a:srgbClr val="FF0000"/>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zh-CN" sz="2000" kern="1200" dirty="0" smtClean="0">
                          <a:solidFill>
                            <a:schemeClr val="tx1"/>
                          </a:solidFill>
                          <a:effectLst/>
                          <a:latin typeface="楷体" pitchFamily="49" charset="-122"/>
                          <a:ea typeface="楷体" pitchFamily="49" charset="-122"/>
                          <a:cs typeface="+mn-cs"/>
                        </a:rPr>
                        <a:t>正回购方确认履行到期回购义务，同时使用到期回购的全部质押券进行一笔新的协议回购，并约定在到期回购的质押券解除质押登记后用于新的协议回购。</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6337">
                <a:tc>
                  <a:txBody>
                    <a:bodyPr/>
                    <a:lstStyle/>
                    <a:p>
                      <a:pPr algn="ctr" fontAlgn="ctr"/>
                      <a:r>
                        <a:rPr lang="zh-CN" altLang="en-US" sz="2000" b="0" i="0" u="none" strike="noStrike" dirty="0" smtClean="0">
                          <a:solidFill>
                            <a:srgbClr val="00B050"/>
                          </a:solidFill>
                          <a:effectLst/>
                          <a:latin typeface="宋体" panose="02010600030101010101" pitchFamily="2" charset="-122"/>
                          <a:ea typeface="宋体" pitchFamily="2" charset="-122"/>
                        </a:rPr>
                        <a:t>解除质押</a:t>
                      </a:r>
                      <a:endParaRPr lang="zh-CN" altLang="en-US" sz="2000" b="0" i="0" u="none" strike="noStrike" dirty="0">
                        <a:solidFill>
                          <a:srgbClr val="00B050"/>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zh-CN" sz="2000" kern="1200" dirty="0" smtClean="0">
                          <a:solidFill>
                            <a:schemeClr val="tx1"/>
                          </a:solidFill>
                          <a:effectLst/>
                          <a:latin typeface="楷体" pitchFamily="49" charset="-122"/>
                          <a:ea typeface="楷体" pitchFamily="49" charset="-122"/>
                          <a:cs typeface="+mn-cs"/>
                        </a:rPr>
                        <a:t>协议回购发生违约，回购双方对质押券处置达成一致的，可通过交易系统进行申报，采取对质押券进行解除质押登记或将质押证券处置过户至守约方的方式处置质押券。</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75369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smtClean="0"/>
              <a:t>意向申报流程</a:t>
            </a:r>
            <a:endParaRPr lang="zh-CN" altLang="en-US" sz="3600" dirty="0"/>
          </a:p>
          <a:p>
            <a:pPr algn="ctr" fontAlgn="auto">
              <a:spcBef>
                <a:spcPts val="0"/>
              </a:spcBef>
              <a:spcAft>
                <a:spcPts val="0"/>
              </a:spcAft>
              <a:defRPr/>
            </a:pPr>
            <a:endParaRPr lang="zh-CN" altLang="en-US" sz="3600" dirty="0"/>
          </a:p>
        </p:txBody>
      </p:sp>
      <p:sp>
        <p:nvSpPr>
          <p:cNvPr id="4" name="Rectangle 2"/>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46647162"/>
              </p:ext>
            </p:extLst>
          </p:nvPr>
        </p:nvGraphicFramePr>
        <p:xfrm>
          <a:off x="3362871" y="1250685"/>
          <a:ext cx="7595183" cy="7055880"/>
        </p:xfrm>
        <a:graphic>
          <a:graphicData uri="http://schemas.openxmlformats.org/presentationml/2006/ole">
            <mc:AlternateContent xmlns:mc="http://schemas.openxmlformats.org/markup-compatibility/2006">
              <mc:Choice xmlns:v="urn:schemas-microsoft-com:vml" Requires="v">
                <p:oleObj spid="_x0000_s1056" r:id="rId3" imgW="7983063" imgH="8293262" progId="Visio.Drawing.11">
                  <p:embed/>
                </p:oleObj>
              </mc:Choice>
              <mc:Fallback>
                <p:oleObj r:id="rId3" imgW="7983063" imgH="829326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871" y="1250685"/>
                        <a:ext cx="7595183" cy="7055880"/>
                      </a:xfrm>
                      <a:prstGeom prst="rect">
                        <a:avLst/>
                      </a:prstGeom>
                      <a:noFill/>
                    </p:spPr>
                  </p:pic>
                </p:oleObj>
              </mc:Fallback>
            </mc:AlternateContent>
          </a:graphicData>
        </a:graphic>
      </p:graphicFrame>
    </p:spTree>
    <p:extLst>
      <p:ext uri="{BB962C8B-B14F-4D97-AF65-F5344CB8AC3E}">
        <p14:creationId xmlns:p14="http://schemas.microsoft.com/office/powerpoint/2010/main" val="1519397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smtClean="0"/>
              <a:t>成交申报流程</a:t>
            </a:r>
            <a:endParaRPr lang="zh-CN" altLang="en-US" sz="3600" dirty="0"/>
          </a:p>
          <a:p>
            <a:pPr algn="ctr" fontAlgn="auto">
              <a:spcBef>
                <a:spcPts val="0"/>
              </a:spcBef>
              <a:spcAft>
                <a:spcPts val="0"/>
              </a:spcAft>
              <a:defRPr/>
            </a:pPr>
            <a:endParaRPr lang="zh-CN" altLang="en-US" sz="3600" dirty="0"/>
          </a:p>
        </p:txBody>
      </p:sp>
      <p:sp>
        <p:nvSpPr>
          <p:cNvPr id="4" name="Rectangle 2"/>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282969570"/>
              </p:ext>
            </p:extLst>
          </p:nvPr>
        </p:nvGraphicFramePr>
        <p:xfrm>
          <a:off x="3525266" y="1221985"/>
          <a:ext cx="5368616" cy="5580395"/>
        </p:xfrm>
        <a:graphic>
          <a:graphicData uri="http://schemas.openxmlformats.org/presentationml/2006/ole">
            <mc:AlternateContent xmlns:mc="http://schemas.openxmlformats.org/markup-compatibility/2006">
              <mc:Choice xmlns:v="urn:schemas-microsoft-com:vml" Requires="v">
                <p:oleObj spid="_x0000_s2081" r:id="rId3" imgW="7983063" imgH="8293262" progId="Visio.Drawing.11">
                  <p:embed/>
                </p:oleObj>
              </mc:Choice>
              <mc:Fallback>
                <p:oleObj r:id="rId3" imgW="7983063" imgH="8293262"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5266" y="1221985"/>
                        <a:ext cx="5368616" cy="5580395"/>
                      </a:xfrm>
                      <a:prstGeom prst="rect">
                        <a:avLst/>
                      </a:prstGeom>
                      <a:noFill/>
                    </p:spPr>
                  </p:pic>
                </p:oleObj>
              </mc:Fallback>
            </mc:AlternateContent>
          </a:graphicData>
        </a:graphic>
      </p:graphicFrame>
    </p:spTree>
    <p:extLst>
      <p:ext uri="{BB962C8B-B14F-4D97-AF65-F5344CB8AC3E}">
        <p14:creationId xmlns:p14="http://schemas.microsoft.com/office/powerpoint/2010/main" val="3018400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smtClean="0"/>
              <a:t>报价确认类流程</a:t>
            </a:r>
            <a:endParaRPr lang="zh-CN" altLang="en-US" sz="3600" dirty="0"/>
          </a:p>
          <a:p>
            <a:pPr algn="ctr" fontAlgn="auto">
              <a:spcBef>
                <a:spcPts val="0"/>
              </a:spcBef>
              <a:spcAft>
                <a:spcPts val="0"/>
              </a:spcAft>
              <a:defRPr/>
            </a:pPr>
            <a:endParaRPr lang="zh-CN" altLang="en-US" sz="3600" dirty="0"/>
          </a:p>
        </p:txBody>
      </p:sp>
      <p:sp>
        <p:nvSpPr>
          <p:cNvPr id="4" name="Rectangle 2"/>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091518915"/>
              </p:ext>
            </p:extLst>
          </p:nvPr>
        </p:nvGraphicFramePr>
        <p:xfrm>
          <a:off x="3146847" y="1396805"/>
          <a:ext cx="5256584" cy="5463944"/>
        </p:xfrm>
        <a:graphic>
          <a:graphicData uri="http://schemas.openxmlformats.org/presentationml/2006/ole">
            <mc:AlternateContent xmlns:mc="http://schemas.openxmlformats.org/markup-compatibility/2006">
              <mc:Choice xmlns:v="urn:schemas-microsoft-com:vml" Requires="v">
                <p:oleObj spid="_x0000_s3103" r:id="rId3" imgW="7983063" imgH="8293262" progId="Visio.Drawing.11">
                  <p:embed/>
                </p:oleObj>
              </mc:Choice>
              <mc:Fallback>
                <p:oleObj r:id="rId3" imgW="7983063" imgH="829326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847" y="1396805"/>
                        <a:ext cx="5256584" cy="5463944"/>
                      </a:xfrm>
                      <a:prstGeom prst="rect">
                        <a:avLst/>
                      </a:prstGeom>
                      <a:noFill/>
                    </p:spPr>
                  </p:pic>
                </p:oleObj>
              </mc:Fallback>
            </mc:AlternateContent>
          </a:graphicData>
        </a:graphic>
      </p:graphicFrame>
    </p:spTree>
    <p:extLst>
      <p:ext uri="{BB962C8B-B14F-4D97-AF65-F5344CB8AC3E}">
        <p14:creationId xmlns:p14="http://schemas.microsoft.com/office/powerpoint/2010/main" val="1767279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smtClean="0"/>
              <a:t>到期确认流程</a:t>
            </a:r>
            <a:endParaRPr lang="zh-CN" altLang="en-US" sz="3600" dirty="0"/>
          </a:p>
          <a:p>
            <a:pPr algn="ctr" fontAlgn="auto">
              <a:spcBef>
                <a:spcPts val="0"/>
              </a:spcBef>
              <a:spcAft>
                <a:spcPts val="0"/>
              </a:spcAft>
              <a:defRPr/>
            </a:pPr>
            <a:endParaRPr lang="zh-CN" altLang="en-US" sz="3600" dirty="0"/>
          </a:p>
        </p:txBody>
      </p:sp>
      <p:sp>
        <p:nvSpPr>
          <p:cNvPr id="4" name="Rectangle 2"/>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126391173"/>
              </p:ext>
            </p:extLst>
          </p:nvPr>
        </p:nvGraphicFramePr>
        <p:xfrm>
          <a:off x="3684587" y="1423218"/>
          <a:ext cx="6231012" cy="6476811"/>
        </p:xfrm>
        <a:graphic>
          <a:graphicData uri="http://schemas.openxmlformats.org/presentationml/2006/ole">
            <mc:AlternateContent xmlns:mc="http://schemas.openxmlformats.org/markup-compatibility/2006">
              <mc:Choice xmlns:v="urn:schemas-microsoft-com:vml" Requires="v">
                <p:oleObj spid="_x0000_s4126" r:id="rId3" imgW="7983063" imgH="8293262" progId="Visio.Drawing.11">
                  <p:embed/>
                </p:oleObj>
              </mc:Choice>
              <mc:Fallback>
                <p:oleObj r:id="rId3" imgW="7983063" imgH="829326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4587" y="1423218"/>
                        <a:ext cx="6231012" cy="6476811"/>
                      </a:xfrm>
                      <a:prstGeom prst="rect">
                        <a:avLst/>
                      </a:prstGeom>
                      <a:noFill/>
                    </p:spPr>
                  </p:pic>
                </p:oleObj>
              </mc:Fallback>
            </mc:AlternateContent>
          </a:graphicData>
        </a:graphic>
      </p:graphicFrame>
    </p:spTree>
    <p:extLst>
      <p:ext uri="{BB962C8B-B14F-4D97-AF65-F5344CB8AC3E}">
        <p14:creationId xmlns:p14="http://schemas.microsoft.com/office/powerpoint/2010/main" val="291865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p:cNvSpPr txBox="1">
            <a:spLocks noChangeArrowheads="1"/>
          </p:cNvSpPr>
          <p:nvPr/>
        </p:nvSpPr>
        <p:spPr bwMode="auto">
          <a:xfrm>
            <a:off x="3363888" y="3004715"/>
            <a:ext cx="3671390" cy="396875"/>
          </a:xfrm>
          <a:prstGeom prst="rect">
            <a:avLst/>
          </a:prstGeom>
          <a:solidFill>
            <a:srgbClr val="0066FF"/>
          </a:solidFill>
          <a:ln w="9525" algn="ctr">
            <a:noFill/>
            <a:miter lim="800000"/>
          </a:ln>
          <a:effectLst>
            <a:outerShdw dist="35921" dir="2700000" algn="ctr" rotWithShape="0">
              <a:schemeClr val="bg2"/>
            </a:outerShdw>
          </a:effectLst>
        </p:spPr>
        <p:txBody>
          <a:bodyPr wrap="square">
            <a:spAutoFit/>
          </a:bodyPr>
          <a:lstStyle>
            <a:lvl1pPr eaLnBrk="0" hangingPunct="0">
              <a:defRPr sz="2000">
                <a:solidFill>
                  <a:srgbClr val="FF0000"/>
                </a:solidFill>
                <a:latin typeface="宋体" panose="02010600030101010101" pitchFamily="2" charset="-122"/>
                <a:ea typeface="宋体" panose="02010600030101010101" pitchFamily="2" charset="-122"/>
              </a:defRPr>
            </a:lvl1pPr>
            <a:lvl2pPr marL="742950" indent="-285750" eaLnBrk="0" hangingPunct="0">
              <a:defRPr sz="2000">
                <a:solidFill>
                  <a:srgbClr val="FF0000"/>
                </a:solidFill>
                <a:latin typeface="宋体" panose="02010600030101010101" pitchFamily="2" charset="-122"/>
                <a:ea typeface="宋体" panose="02010600030101010101" pitchFamily="2" charset="-122"/>
              </a:defRPr>
            </a:lvl2pPr>
            <a:lvl3pPr marL="1143000" indent="-228600" eaLnBrk="0" hangingPunct="0">
              <a:defRPr sz="2000">
                <a:solidFill>
                  <a:srgbClr val="FF0000"/>
                </a:solidFill>
                <a:latin typeface="宋体" panose="02010600030101010101" pitchFamily="2" charset="-122"/>
                <a:ea typeface="宋体" panose="02010600030101010101" pitchFamily="2" charset="-122"/>
              </a:defRPr>
            </a:lvl3pPr>
            <a:lvl4pPr marL="1600200" indent="-228600" eaLnBrk="0" hangingPunct="0">
              <a:defRPr sz="2000">
                <a:solidFill>
                  <a:srgbClr val="FF0000"/>
                </a:solidFill>
                <a:latin typeface="宋体" panose="02010600030101010101" pitchFamily="2" charset="-122"/>
                <a:ea typeface="宋体" panose="02010600030101010101" pitchFamily="2" charset="-122"/>
              </a:defRPr>
            </a:lvl4pPr>
            <a:lvl5pPr marL="2057400" indent="-228600" eaLnBrk="0" hangingPunct="0">
              <a:defRPr sz="2000">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1</a:t>
            </a:r>
            <a:r>
              <a:rPr lang="zh-CN" altLang="en-US" b="1" dirty="0" smtClean="0">
                <a:solidFill>
                  <a:schemeClr val="bg1"/>
                </a:solidFill>
                <a:latin typeface="黑体" panose="02010609060101010101" pitchFamily="49" charset="-122"/>
                <a:ea typeface="黑体" panose="02010609060101010101" pitchFamily="49" charset="-122"/>
              </a:rPr>
              <a:t>、个人介绍</a:t>
            </a:r>
            <a:endParaRPr lang="zh-CN" altLang="en-US" b="1" dirty="0">
              <a:solidFill>
                <a:schemeClr val="bg1"/>
              </a:solidFill>
              <a:latin typeface="黑体" panose="02010609060101010101" pitchFamily="49" charset="-122"/>
              <a:ea typeface="黑体" panose="02010609060101010101" pitchFamily="49" charset="-122"/>
            </a:endParaRPr>
          </a:p>
        </p:txBody>
      </p:sp>
      <p:sp>
        <p:nvSpPr>
          <p:cNvPr id="3" name="Text Box 16"/>
          <p:cNvSpPr txBox="1">
            <a:spLocks noChangeArrowheads="1"/>
          </p:cNvSpPr>
          <p:nvPr/>
        </p:nvSpPr>
        <p:spPr bwMode="auto">
          <a:xfrm>
            <a:off x="3350087" y="3933056"/>
            <a:ext cx="3685191" cy="396875"/>
          </a:xfrm>
          <a:prstGeom prst="rect">
            <a:avLst/>
          </a:prstGeom>
          <a:solidFill>
            <a:srgbClr val="0066FF"/>
          </a:solidFill>
          <a:ln w="9525" algn="ctr">
            <a:noFill/>
            <a:miter lim="800000"/>
          </a:ln>
          <a:effectLst>
            <a:outerShdw dist="35921" dir="2700000" algn="ctr" rotWithShape="0">
              <a:schemeClr val="bg2"/>
            </a:outerShdw>
          </a:effectLst>
        </p:spPr>
        <p:txBody>
          <a:bodyPr wrap="square">
            <a:spAutoFit/>
          </a:bodyPr>
          <a:lstStyle>
            <a:lvl1pPr eaLnBrk="0" hangingPunct="0">
              <a:defRPr sz="2000">
                <a:solidFill>
                  <a:srgbClr val="FF0000"/>
                </a:solidFill>
                <a:latin typeface="宋体" panose="02010600030101010101" pitchFamily="2" charset="-122"/>
                <a:ea typeface="宋体" panose="02010600030101010101" pitchFamily="2" charset="-122"/>
              </a:defRPr>
            </a:lvl1pPr>
            <a:lvl2pPr marL="742950" indent="-285750" eaLnBrk="0" hangingPunct="0">
              <a:defRPr sz="2000">
                <a:solidFill>
                  <a:srgbClr val="FF0000"/>
                </a:solidFill>
                <a:latin typeface="宋体" panose="02010600030101010101" pitchFamily="2" charset="-122"/>
                <a:ea typeface="宋体" panose="02010600030101010101" pitchFamily="2" charset="-122"/>
              </a:defRPr>
            </a:lvl2pPr>
            <a:lvl3pPr marL="1143000" indent="-228600" eaLnBrk="0" hangingPunct="0">
              <a:defRPr sz="2000">
                <a:solidFill>
                  <a:srgbClr val="FF0000"/>
                </a:solidFill>
                <a:latin typeface="宋体" panose="02010600030101010101" pitchFamily="2" charset="-122"/>
                <a:ea typeface="宋体" panose="02010600030101010101" pitchFamily="2" charset="-122"/>
              </a:defRPr>
            </a:lvl3pPr>
            <a:lvl4pPr marL="1600200" indent="-228600" eaLnBrk="0" hangingPunct="0">
              <a:defRPr sz="2000">
                <a:solidFill>
                  <a:srgbClr val="FF0000"/>
                </a:solidFill>
                <a:latin typeface="宋体" panose="02010600030101010101" pitchFamily="2" charset="-122"/>
                <a:ea typeface="宋体" panose="02010600030101010101" pitchFamily="2" charset="-122"/>
              </a:defRPr>
            </a:lvl4pPr>
            <a:lvl5pPr marL="2057400" indent="-228600" eaLnBrk="0" hangingPunct="0">
              <a:defRPr sz="2000">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dirty="0" smtClean="0">
                <a:solidFill>
                  <a:schemeClr val="bg1"/>
                </a:solidFill>
                <a:latin typeface="黑体" panose="02010609060101010101" pitchFamily="49" charset="-122"/>
                <a:ea typeface="黑体" panose="02010609060101010101" pitchFamily="49" charset="-122"/>
              </a:rPr>
              <a:t>2</a:t>
            </a:r>
            <a:r>
              <a:rPr lang="zh-CN" altLang="en-US" b="1" dirty="0" smtClean="0">
                <a:solidFill>
                  <a:schemeClr val="bg1"/>
                </a:solidFill>
                <a:latin typeface="黑体" panose="02010609060101010101" pitchFamily="49" charset="-122"/>
                <a:ea typeface="黑体" panose="02010609060101010101" pitchFamily="49" charset="-122"/>
              </a:rPr>
              <a:t>、个人岗位介绍</a:t>
            </a:r>
            <a:endParaRPr lang="zh-CN" altLang="en-US" b="1" dirty="0">
              <a:solidFill>
                <a:schemeClr val="bg1"/>
              </a:solidFill>
              <a:latin typeface="黑体" panose="02010609060101010101" pitchFamily="49" charset="-122"/>
              <a:ea typeface="黑体" panose="02010609060101010101" pitchFamily="49" charset="-122"/>
            </a:endParaRPr>
          </a:p>
        </p:txBody>
      </p:sp>
      <p:sp>
        <p:nvSpPr>
          <p:cNvPr id="4" name="Text Box 20"/>
          <p:cNvSpPr txBox="1">
            <a:spLocks noChangeArrowheads="1"/>
          </p:cNvSpPr>
          <p:nvPr/>
        </p:nvSpPr>
        <p:spPr bwMode="auto">
          <a:xfrm>
            <a:off x="3362871" y="4832325"/>
            <a:ext cx="3672408" cy="396875"/>
          </a:xfrm>
          <a:prstGeom prst="rect">
            <a:avLst/>
          </a:prstGeom>
          <a:solidFill>
            <a:srgbClr val="0066FF"/>
          </a:solidFill>
          <a:ln w="9525" algn="ctr">
            <a:noFill/>
            <a:miter lim="800000"/>
          </a:ln>
          <a:effectLst>
            <a:outerShdw dist="35921" dir="2700000" algn="ctr" rotWithShape="0">
              <a:schemeClr val="bg2"/>
            </a:outerShdw>
          </a:effectLst>
        </p:spPr>
        <p:txBody>
          <a:bodyPr wrap="square">
            <a:spAutoFit/>
          </a:bodyPr>
          <a:lstStyle>
            <a:lvl1pPr eaLnBrk="0" hangingPunct="0">
              <a:defRPr sz="2000">
                <a:solidFill>
                  <a:srgbClr val="FF0000"/>
                </a:solidFill>
                <a:latin typeface="宋体" panose="02010600030101010101" pitchFamily="2" charset="-122"/>
                <a:ea typeface="宋体" panose="02010600030101010101" pitchFamily="2" charset="-122"/>
              </a:defRPr>
            </a:lvl1pPr>
            <a:lvl2pPr marL="742950" indent="-285750" eaLnBrk="0" hangingPunct="0">
              <a:defRPr sz="2000">
                <a:solidFill>
                  <a:srgbClr val="FF0000"/>
                </a:solidFill>
                <a:latin typeface="宋体" panose="02010600030101010101" pitchFamily="2" charset="-122"/>
                <a:ea typeface="宋体" panose="02010600030101010101" pitchFamily="2" charset="-122"/>
              </a:defRPr>
            </a:lvl2pPr>
            <a:lvl3pPr marL="1143000" indent="-228600" eaLnBrk="0" hangingPunct="0">
              <a:defRPr sz="2000">
                <a:solidFill>
                  <a:srgbClr val="FF0000"/>
                </a:solidFill>
                <a:latin typeface="宋体" panose="02010600030101010101" pitchFamily="2" charset="-122"/>
                <a:ea typeface="宋体" panose="02010600030101010101" pitchFamily="2" charset="-122"/>
              </a:defRPr>
            </a:lvl3pPr>
            <a:lvl4pPr marL="1600200" indent="-228600" eaLnBrk="0" hangingPunct="0">
              <a:defRPr sz="2000">
                <a:solidFill>
                  <a:srgbClr val="FF0000"/>
                </a:solidFill>
                <a:latin typeface="宋体" panose="02010600030101010101" pitchFamily="2" charset="-122"/>
                <a:ea typeface="宋体" panose="02010600030101010101" pitchFamily="2" charset="-122"/>
              </a:defRPr>
            </a:lvl4pPr>
            <a:lvl5pPr marL="2057400" indent="-228600" eaLnBrk="0" hangingPunct="0">
              <a:defRPr sz="2000">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3</a:t>
            </a:r>
            <a:r>
              <a:rPr lang="zh-CN" altLang="en-US" b="1" dirty="0" smtClean="0">
                <a:solidFill>
                  <a:schemeClr val="bg1"/>
                </a:solidFill>
                <a:latin typeface="黑体" panose="02010609060101010101" pitchFamily="49" charset="-122"/>
                <a:ea typeface="黑体" panose="02010609060101010101" pitchFamily="49" charset="-122"/>
              </a:rPr>
              <a:t>、试用期工作总结及计划</a:t>
            </a:r>
            <a:endParaRPr lang="zh-CN" altLang="en-US" b="1" dirty="0">
              <a:solidFill>
                <a:schemeClr val="bg1"/>
              </a:solidFill>
              <a:latin typeface="黑体" panose="02010609060101010101" pitchFamily="49" charset="-122"/>
              <a:ea typeface="黑体" panose="02010609060101010101" pitchFamily="49" charset="-122"/>
            </a:endParaRPr>
          </a:p>
        </p:txBody>
      </p:sp>
      <p:sp>
        <p:nvSpPr>
          <p:cNvPr id="5" name="Text Box 22"/>
          <p:cNvSpPr txBox="1">
            <a:spLocks noChangeArrowheads="1"/>
          </p:cNvSpPr>
          <p:nvPr/>
        </p:nvSpPr>
        <p:spPr bwMode="auto">
          <a:xfrm>
            <a:off x="3400872" y="5693186"/>
            <a:ext cx="4858543" cy="400110"/>
          </a:xfrm>
          <a:prstGeom prst="rect">
            <a:avLst/>
          </a:prstGeom>
          <a:solidFill>
            <a:srgbClr val="0066FF"/>
          </a:solidFill>
          <a:ln w="9525" algn="ctr">
            <a:noFill/>
            <a:miter lim="800000"/>
          </a:ln>
          <a:effectLst>
            <a:outerShdw dist="35921" dir="2700000" algn="ctr" rotWithShape="0">
              <a:schemeClr val="bg2"/>
            </a:outerShdw>
          </a:effectLst>
        </p:spPr>
        <p:txBody>
          <a:bodyPr wrap="square">
            <a:spAutoFit/>
          </a:bodyPr>
          <a:lstStyle>
            <a:lvl1pPr eaLnBrk="0" hangingPunct="0">
              <a:defRPr sz="2000">
                <a:solidFill>
                  <a:srgbClr val="FF0000"/>
                </a:solidFill>
                <a:latin typeface="宋体" panose="02010600030101010101" pitchFamily="2" charset="-122"/>
                <a:ea typeface="宋体" panose="02010600030101010101" pitchFamily="2" charset="-122"/>
              </a:defRPr>
            </a:lvl1pPr>
            <a:lvl2pPr marL="742950" indent="-285750" eaLnBrk="0" hangingPunct="0">
              <a:defRPr sz="2000">
                <a:solidFill>
                  <a:srgbClr val="FF0000"/>
                </a:solidFill>
                <a:latin typeface="宋体" panose="02010600030101010101" pitchFamily="2" charset="-122"/>
                <a:ea typeface="宋体" panose="02010600030101010101" pitchFamily="2" charset="-122"/>
              </a:defRPr>
            </a:lvl2pPr>
            <a:lvl3pPr marL="1143000" indent="-228600" eaLnBrk="0" hangingPunct="0">
              <a:defRPr sz="2000">
                <a:solidFill>
                  <a:srgbClr val="FF0000"/>
                </a:solidFill>
                <a:latin typeface="宋体" panose="02010600030101010101" pitchFamily="2" charset="-122"/>
                <a:ea typeface="宋体" panose="02010600030101010101" pitchFamily="2" charset="-122"/>
              </a:defRPr>
            </a:lvl3pPr>
            <a:lvl4pPr marL="1600200" indent="-228600" eaLnBrk="0" hangingPunct="0">
              <a:defRPr sz="2000">
                <a:solidFill>
                  <a:srgbClr val="FF0000"/>
                </a:solidFill>
                <a:latin typeface="宋体" panose="02010600030101010101" pitchFamily="2" charset="-122"/>
                <a:ea typeface="宋体" panose="02010600030101010101" pitchFamily="2" charset="-122"/>
              </a:defRPr>
            </a:lvl4pPr>
            <a:lvl5pPr marL="2057400" indent="-228600" eaLnBrk="0" hangingPunct="0">
              <a:defRPr sz="2000">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4</a:t>
            </a:r>
            <a:r>
              <a:rPr lang="zh-CN" altLang="en-US" b="1" dirty="0" smtClean="0">
                <a:solidFill>
                  <a:schemeClr val="bg1"/>
                </a:solidFill>
                <a:latin typeface="黑体" panose="02010609060101010101" pitchFamily="49" charset="-122"/>
                <a:ea typeface="黑体" panose="02010609060101010101" pitchFamily="49" charset="-122"/>
              </a:rPr>
              <a:t>、论文正文</a:t>
            </a:r>
            <a:endParaRPr lang="zh-CN" altLang="en-US" b="1"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smtClean="0"/>
              <a:t>交易所订单类接口</a:t>
            </a:r>
            <a:endParaRPr lang="zh-CN" altLang="en-US" sz="3600" dirty="0"/>
          </a:p>
          <a:p>
            <a:pPr algn="ctr" fontAlgn="auto">
              <a:spcBef>
                <a:spcPts val="0"/>
              </a:spcBef>
              <a:spcAft>
                <a:spcPts val="0"/>
              </a:spcAft>
              <a:defRPr/>
            </a:pPr>
            <a:endParaRPr lang="zh-CN" altLang="en-US" sz="3600" dirty="0"/>
          </a:p>
        </p:txBody>
      </p:sp>
      <p:graphicFrame>
        <p:nvGraphicFramePr>
          <p:cNvPr id="5" name="表格 4"/>
          <p:cNvGraphicFramePr>
            <a:graphicFrameLocks noGrp="1"/>
          </p:cNvGraphicFramePr>
          <p:nvPr>
            <p:extLst>
              <p:ext uri="{D42A27DB-BD31-4B8C-83A1-F6EECF244321}">
                <p14:modId xmlns:p14="http://schemas.microsoft.com/office/powerpoint/2010/main" val="1492442678"/>
              </p:ext>
            </p:extLst>
          </p:nvPr>
        </p:nvGraphicFramePr>
        <p:xfrm>
          <a:off x="2354759" y="125030"/>
          <a:ext cx="9073008" cy="6700893"/>
        </p:xfrm>
        <a:graphic>
          <a:graphicData uri="http://schemas.openxmlformats.org/drawingml/2006/table">
            <a:tbl>
              <a:tblPr firstRow="1" firstCol="1" bandRow="1" bandCol="1">
                <a:tableStyleId>{5C22544A-7EE6-4342-B048-85BDC9FD1C3A}</a:tableStyleId>
              </a:tblPr>
              <a:tblGrid>
                <a:gridCol w="1081850"/>
                <a:gridCol w="505086"/>
                <a:gridCol w="845179"/>
                <a:gridCol w="1081850"/>
                <a:gridCol w="2750731"/>
                <a:gridCol w="2808312"/>
              </a:tblGrid>
              <a:tr h="138331">
                <a:tc>
                  <a:txBody>
                    <a:bodyPr/>
                    <a:lstStyle/>
                    <a:p>
                      <a:pPr algn="just">
                        <a:lnSpc>
                          <a:spcPct val="150000"/>
                        </a:lnSpc>
                        <a:spcBef>
                          <a:spcPts val="300"/>
                        </a:spcBef>
                        <a:spcAft>
                          <a:spcPts val="0"/>
                        </a:spcAft>
                      </a:pPr>
                      <a:r>
                        <a:rPr lang="zh-CN" sz="1000" dirty="0">
                          <a:effectLst/>
                        </a:rPr>
                        <a:t>类型</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类型</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en-US" sz="1000">
                          <a:effectLst/>
                        </a:rPr>
                        <a:t>MsgType</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ar-SA" sz="1000">
                          <a:effectLst/>
                        </a:rPr>
                        <a:t>消息类型说明</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请求类型</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交易模式</a:t>
                      </a:r>
                      <a:endParaRPr lang="zh-CN" sz="1000">
                        <a:effectLst/>
                        <a:latin typeface="Arial"/>
                        <a:ea typeface="宋体"/>
                        <a:cs typeface="Times New Roman"/>
                      </a:endParaRPr>
                    </a:p>
                  </a:txBody>
                  <a:tcPr marL="25144" marR="25144" marT="0" marB="0" anchor="ctr"/>
                </a:tc>
              </a:tr>
              <a:tr h="276663">
                <a:tc rowSpan="25">
                  <a:txBody>
                    <a:bodyPr/>
                    <a:lstStyle/>
                    <a:p>
                      <a:pPr algn="just">
                        <a:lnSpc>
                          <a:spcPct val="150000"/>
                        </a:lnSpc>
                        <a:spcBef>
                          <a:spcPts val="300"/>
                        </a:spcBef>
                        <a:spcAft>
                          <a:spcPts val="0"/>
                        </a:spcAft>
                      </a:pPr>
                      <a:r>
                        <a:rPr lang="zh-CN" sz="1000" dirty="0">
                          <a:effectLst/>
                        </a:rPr>
                        <a:t>订单类</a:t>
                      </a:r>
                      <a:endParaRPr lang="zh-CN" sz="1000" dirty="0">
                        <a:effectLst/>
                        <a:latin typeface="Arial"/>
                        <a:ea typeface="宋体"/>
                        <a:cs typeface="Times New Roman"/>
                      </a:endParaRPr>
                    </a:p>
                  </a:txBody>
                  <a:tcPr marL="25144" marR="25144" marT="0" marB="0" anchor="ctr"/>
                </a:tc>
                <a:tc rowSpan="22">
                  <a:txBody>
                    <a:bodyPr/>
                    <a:lstStyle/>
                    <a:p>
                      <a:pPr algn="just">
                        <a:lnSpc>
                          <a:spcPct val="150000"/>
                        </a:lnSpc>
                        <a:spcBef>
                          <a:spcPts val="300"/>
                        </a:spcBef>
                        <a:spcAft>
                          <a:spcPts val="0"/>
                        </a:spcAft>
                      </a:pPr>
                      <a:r>
                        <a:rPr lang="zh-CN" sz="1000" dirty="0">
                          <a:effectLst/>
                        </a:rPr>
                        <a:t>上传请求</a:t>
                      </a:r>
                      <a:endParaRPr lang="zh-CN" sz="1000" dirty="0">
                        <a:effectLst/>
                        <a:latin typeface="Arial"/>
                        <a:ea typeface="宋体"/>
                        <a:cs typeface="Times New Roman"/>
                      </a:endParaRPr>
                    </a:p>
                  </a:txBody>
                  <a:tcPr marL="25144" marR="25144" marT="0" marB="0" anchor="ctr"/>
                </a:tc>
                <a:tc rowSpan="5">
                  <a:txBody>
                    <a:bodyPr/>
                    <a:lstStyle/>
                    <a:p>
                      <a:pPr algn="just">
                        <a:lnSpc>
                          <a:spcPct val="150000"/>
                        </a:lnSpc>
                        <a:spcBef>
                          <a:spcPts val="300"/>
                        </a:spcBef>
                        <a:spcAft>
                          <a:spcPts val="0"/>
                        </a:spcAft>
                      </a:pPr>
                      <a:r>
                        <a:rPr lang="en-US" sz="1000" dirty="0">
                          <a:effectLst/>
                        </a:rPr>
                        <a:t>S</a:t>
                      </a:r>
                      <a:endParaRPr lang="zh-CN" sz="1000" dirty="0">
                        <a:effectLst/>
                        <a:latin typeface="Arial"/>
                        <a:ea typeface="宋体"/>
                        <a:cs typeface="Times New Roman"/>
                      </a:endParaRPr>
                    </a:p>
                  </a:txBody>
                  <a:tcPr marL="25144" marR="25144" marT="0" marB="0" anchor="ctr"/>
                </a:tc>
                <a:tc rowSpan="5">
                  <a:txBody>
                    <a:bodyPr/>
                    <a:lstStyle/>
                    <a:p>
                      <a:pPr algn="just">
                        <a:lnSpc>
                          <a:spcPct val="150000"/>
                        </a:lnSpc>
                        <a:spcBef>
                          <a:spcPts val="300"/>
                        </a:spcBef>
                        <a:spcAft>
                          <a:spcPts val="0"/>
                        </a:spcAft>
                      </a:pPr>
                      <a:r>
                        <a:rPr lang="zh-CN" sz="1000" dirty="0">
                          <a:effectLst/>
                        </a:rPr>
                        <a:t>报价申报</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协议回购成交申报</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申报</a:t>
                      </a:r>
                      <a:endParaRPr lang="zh-CN" sz="1000">
                        <a:effectLst/>
                        <a:latin typeface="Arial"/>
                        <a:ea typeface="宋体"/>
                        <a:cs typeface="Times New Roman"/>
                      </a:endParaRPr>
                    </a:p>
                  </a:txBody>
                  <a:tcPr marL="25144" marR="25144" marT="0" marB="0" anchor="ctr"/>
                </a:tc>
              </a:tr>
              <a:tr h="2766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dirty="0">
                          <a:effectLst/>
                        </a:rPr>
                        <a:t>协议回购到期续做申报</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申报</a:t>
                      </a:r>
                      <a:endParaRPr lang="zh-CN" sz="1000">
                        <a:effectLst/>
                        <a:latin typeface="Arial"/>
                        <a:ea typeface="宋体"/>
                        <a:cs typeface="Times New Roman"/>
                      </a:endParaRPr>
                    </a:p>
                  </a:txBody>
                  <a:tcPr marL="25144" marR="25144" marT="0" marB="0" anchor="ctr"/>
                </a:tc>
              </a:tr>
              <a:tr h="2766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dirty="0">
                          <a:effectLst/>
                        </a:rPr>
                        <a:t>协议回购解除质押申报</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申报</a:t>
                      </a:r>
                      <a:endParaRPr lang="zh-CN" sz="1000" dirty="0">
                        <a:effectLst/>
                        <a:latin typeface="Arial"/>
                        <a:ea typeface="宋体"/>
                        <a:cs typeface="Times New Roman"/>
                      </a:endParaRPr>
                    </a:p>
                  </a:txBody>
                  <a:tcPr marL="25144" marR="25144" marT="0" marB="0" anchor="ctr"/>
                </a:tc>
              </a:tr>
              <a:tr h="2766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a:effectLst/>
                        </a:rPr>
                        <a:t>协议回购换券申报</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申报</a:t>
                      </a:r>
                      <a:endParaRPr lang="zh-CN" sz="1000" dirty="0">
                        <a:effectLst/>
                        <a:latin typeface="Arial"/>
                        <a:ea typeface="宋体"/>
                        <a:cs typeface="Times New Roman"/>
                      </a:endParaRPr>
                    </a:p>
                  </a:txBody>
                  <a:tcPr marL="25144" marR="25144" marT="0" marB="0" anchor="ctr"/>
                </a:tc>
              </a:tr>
              <a:tr h="2766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a:effectLst/>
                        </a:rPr>
                        <a:t>协议回购提前终止申报</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申报</a:t>
                      </a:r>
                      <a:endParaRPr lang="zh-CN" sz="1000" dirty="0">
                        <a:effectLst/>
                        <a:latin typeface="Arial"/>
                        <a:ea typeface="宋体"/>
                        <a:cs typeface="Times New Roman"/>
                      </a:endParaRPr>
                    </a:p>
                  </a:txBody>
                  <a:tcPr marL="25144" marR="25144" marT="0" marB="0" anchor="ctr"/>
                </a:tc>
              </a:tr>
              <a:tr h="276663">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en-US" sz="1000" dirty="0">
                          <a:effectLst/>
                        </a:rPr>
                        <a:t>6</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意向申报和意向申报撤单</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意向申报和意向申报撤单</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申报</a:t>
                      </a:r>
                      <a:r>
                        <a:rPr lang="en-US" sz="1000" dirty="0">
                          <a:effectLst/>
                        </a:rPr>
                        <a:t>/</a:t>
                      </a:r>
                      <a:r>
                        <a:rPr lang="zh-CN" sz="1000" dirty="0">
                          <a:effectLst/>
                        </a:rPr>
                        <a:t>申报撤单</a:t>
                      </a:r>
                      <a:endParaRPr lang="zh-CN" sz="1000" dirty="0">
                        <a:effectLst/>
                        <a:latin typeface="Arial"/>
                        <a:ea typeface="宋体"/>
                        <a:cs typeface="Times New Roman"/>
                      </a:endParaRPr>
                    </a:p>
                  </a:txBody>
                  <a:tcPr marL="25144" marR="25144" marT="0" marB="0" anchor="ctr"/>
                </a:tc>
              </a:tr>
              <a:tr h="276663">
                <a:tc vMerge="1">
                  <a:txBody>
                    <a:bodyPr/>
                    <a:lstStyle/>
                    <a:p>
                      <a:endParaRPr lang="zh-CN" altLang="en-US"/>
                    </a:p>
                  </a:txBody>
                  <a:tcPr/>
                </a:tc>
                <a:tc vMerge="1">
                  <a:txBody>
                    <a:bodyPr/>
                    <a:lstStyle/>
                    <a:p>
                      <a:endParaRPr lang="zh-CN" altLang="en-US"/>
                    </a:p>
                  </a:txBody>
                  <a:tcPr/>
                </a:tc>
                <a:tc rowSpan="5">
                  <a:txBody>
                    <a:bodyPr/>
                    <a:lstStyle/>
                    <a:p>
                      <a:pPr algn="just">
                        <a:lnSpc>
                          <a:spcPct val="150000"/>
                        </a:lnSpc>
                        <a:spcBef>
                          <a:spcPts val="300"/>
                        </a:spcBef>
                        <a:spcAft>
                          <a:spcPts val="0"/>
                        </a:spcAft>
                      </a:pPr>
                      <a:r>
                        <a:rPr lang="en-US" sz="1000" dirty="0">
                          <a:effectLst/>
                        </a:rPr>
                        <a:t>Z</a:t>
                      </a:r>
                      <a:endParaRPr lang="zh-CN" sz="1000" dirty="0">
                        <a:effectLst/>
                        <a:latin typeface="Arial"/>
                        <a:ea typeface="宋体"/>
                        <a:cs typeface="Times New Roman"/>
                      </a:endParaRPr>
                    </a:p>
                  </a:txBody>
                  <a:tcPr marL="25144" marR="25144" marT="0" marB="0" anchor="ctr"/>
                </a:tc>
                <a:tc rowSpan="5">
                  <a:txBody>
                    <a:bodyPr/>
                    <a:lstStyle/>
                    <a:p>
                      <a:pPr algn="just">
                        <a:lnSpc>
                          <a:spcPct val="150000"/>
                        </a:lnSpc>
                        <a:spcBef>
                          <a:spcPts val="300"/>
                        </a:spcBef>
                        <a:spcAft>
                          <a:spcPts val="0"/>
                        </a:spcAft>
                      </a:pPr>
                      <a:r>
                        <a:rPr lang="zh-CN" sz="1000" dirty="0">
                          <a:effectLst/>
                        </a:rPr>
                        <a:t>报价申报撤单</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协议回购成交申报</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申报撤单</a:t>
                      </a:r>
                      <a:endParaRPr lang="zh-CN" sz="1000" dirty="0">
                        <a:effectLst/>
                        <a:latin typeface="Arial"/>
                        <a:ea typeface="宋体"/>
                        <a:cs typeface="Times New Roman"/>
                      </a:endParaRPr>
                    </a:p>
                  </a:txBody>
                  <a:tcPr marL="25144" marR="25144" marT="0" marB="0" anchor="ctr"/>
                </a:tc>
              </a:tr>
              <a:tr h="2766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a:effectLst/>
                        </a:rPr>
                        <a:t>协议回购到期续做</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申报撤单</a:t>
                      </a:r>
                      <a:endParaRPr lang="zh-CN" sz="1000" dirty="0">
                        <a:effectLst/>
                        <a:latin typeface="Arial"/>
                        <a:ea typeface="宋体"/>
                        <a:cs typeface="Times New Roman"/>
                      </a:endParaRPr>
                    </a:p>
                  </a:txBody>
                  <a:tcPr marL="25144" marR="25144" marT="0" marB="0" anchor="ctr"/>
                </a:tc>
              </a:tr>
              <a:tr h="2766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dirty="0">
                          <a:effectLst/>
                        </a:rPr>
                        <a:t>协议回购解除质押申报</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申报撤单</a:t>
                      </a:r>
                      <a:endParaRPr lang="zh-CN" sz="1000" dirty="0">
                        <a:effectLst/>
                        <a:latin typeface="Arial"/>
                        <a:ea typeface="宋体"/>
                        <a:cs typeface="Times New Roman"/>
                      </a:endParaRPr>
                    </a:p>
                  </a:txBody>
                  <a:tcPr marL="25144" marR="25144" marT="0" marB="0" anchor="ctr"/>
                </a:tc>
              </a:tr>
              <a:tr h="2766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dirty="0">
                          <a:effectLst/>
                        </a:rPr>
                        <a:t>协议回购换券申报</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申报撤单</a:t>
                      </a:r>
                      <a:endParaRPr lang="zh-CN" sz="1000" dirty="0">
                        <a:effectLst/>
                        <a:latin typeface="Arial"/>
                        <a:ea typeface="宋体"/>
                        <a:cs typeface="Times New Roman"/>
                      </a:endParaRPr>
                    </a:p>
                  </a:txBody>
                  <a:tcPr marL="25144" marR="25144" marT="0" marB="0" anchor="ctr"/>
                </a:tc>
              </a:tr>
              <a:tr h="2766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dirty="0">
                          <a:effectLst/>
                        </a:rPr>
                        <a:t>协议回购提前终止申报</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申报撤单</a:t>
                      </a:r>
                      <a:endParaRPr lang="zh-CN" sz="1000" dirty="0">
                        <a:effectLst/>
                        <a:latin typeface="Arial"/>
                        <a:ea typeface="宋体"/>
                        <a:cs typeface="Times New Roman"/>
                      </a:endParaRPr>
                    </a:p>
                  </a:txBody>
                  <a:tcPr marL="25144" marR="25144" marT="0" marB="0" anchor="ctr"/>
                </a:tc>
              </a:tr>
              <a:tr h="138331">
                <a:tc vMerge="1">
                  <a:txBody>
                    <a:bodyPr/>
                    <a:lstStyle/>
                    <a:p>
                      <a:endParaRPr lang="zh-CN" altLang="en-US"/>
                    </a:p>
                  </a:txBody>
                  <a:tcPr/>
                </a:tc>
                <a:tc vMerge="1">
                  <a:txBody>
                    <a:bodyPr/>
                    <a:lstStyle/>
                    <a:p>
                      <a:endParaRPr lang="zh-CN" altLang="en-US"/>
                    </a:p>
                  </a:txBody>
                  <a:tcPr/>
                </a:tc>
                <a:tc rowSpan="11">
                  <a:txBody>
                    <a:bodyPr/>
                    <a:lstStyle/>
                    <a:p>
                      <a:pPr algn="just">
                        <a:lnSpc>
                          <a:spcPct val="150000"/>
                        </a:lnSpc>
                        <a:spcBef>
                          <a:spcPts val="300"/>
                        </a:spcBef>
                        <a:spcAft>
                          <a:spcPts val="0"/>
                        </a:spcAft>
                      </a:pPr>
                      <a:r>
                        <a:rPr lang="en-US" sz="1000" dirty="0">
                          <a:effectLst/>
                        </a:rPr>
                        <a:t>D</a:t>
                      </a:r>
                      <a:endParaRPr lang="zh-CN" sz="1000" dirty="0">
                        <a:effectLst/>
                        <a:latin typeface="Arial"/>
                        <a:ea typeface="宋体"/>
                        <a:cs typeface="Times New Roman"/>
                      </a:endParaRPr>
                    </a:p>
                  </a:txBody>
                  <a:tcPr marL="25144" marR="25144" marT="0" marB="0" anchor="ctr"/>
                </a:tc>
                <a:tc rowSpan="11">
                  <a:txBody>
                    <a:bodyPr/>
                    <a:lstStyle/>
                    <a:p>
                      <a:pPr algn="just">
                        <a:lnSpc>
                          <a:spcPct val="150000"/>
                        </a:lnSpc>
                        <a:spcBef>
                          <a:spcPts val="300"/>
                        </a:spcBef>
                        <a:spcAft>
                          <a:spcPts val="0"/>
                        </a:spcAft>
                      </a:pPr>
                      <a:r>
                        <a:rPr lang="zh-CN" sz="1000" dirty="0">
                          <a:effectLst/>
                        </a:rPr>
                        <a:t>成交申报</a:t>
                      </a:r>
                      <a:endParaRPr lang="zh-CN" sz="1000" dirty="0">
                        <a:effectLst/>
                        <a:latin typeface="Arial"/>
                        <a:ea typeface="宋体"/>
                        <a:cs typeface="Times New Roman"/>
                      </a:endParaRPr>
                    </a:p>
                  </a:txBody>
                  <a:tcPr marL="25144" marR="25144" marT="0" marB="0" anchor="ctr"/>
                </a:tc>
                <a:tc rowSpan="2">
                  <a:txBody>
                    <a:bodyPr/>
                    <a:lstStyle/>
                    <a:p>
                      <a:pPr algn="just">
                        <a:lnSpc>
                          <a:spcPct val="150000"/>
                        </a:lnSpc>
                        <a:spcBef>
                          <a:spcPts val="300"/>
                        </a:spcBef>
                        <a:spcAft>
                          <a:spcPts val="0"/>
                        </a:spcAft>
                      </a:pPr>
                      <a:r>
                        <a:rPr lang="zh-CN" sz="1000" dirty="0">
                          <a:effectLst/>
                        </a:rPr>
                        <a:t>协议回购成交申报</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确认</a:t>
                      </a:r>
                      <a:endParaRPr lang="zh-CN" sz="1000" dirty="0">
                        <a:effectLst/>
                        <a:latin typeface="Arial"/>
                        <a:ea typeface="宋体"/>
                        <a:cs typeface="Times New Roman"/>
                      </a:endParaRPr>
                    </a:p>
                  </a:txBody>
                  <a:tcPr marL="25144" marR="25144" marT="0" marB="0" anchor="ctr"/>
                </a:tc>
              </a:tr>
              <a:tr h="13833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dirty="0">
                          <a:effectLst/>
                        </a:rPr>
                        <a:t>拒绝</a:t>
                      </a:r>
                      <a:endParaRPr lang="zh-CN" sz="1000" dirty="0">
                        <a:effectLst/>
                        <a:latin typeface="Arial"/>
                        <a:ea typeface="宋体"/>
                        <a:cs typeface="Times New Roman"/>
                      </a:endParaRPr>
                    </a:p>
                  </a:txBody>
                  <a:tcPr marL="25144" marR="25144" marT="0" marB="0" anchor="ctr"/>
                </a:tc>
              </a:tr>
              <a:tr h="13833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algn="just">
                        <a:lnSpc>
                          <a:spcPct val="150000"/>
                        </a:lnSpc>
                        <a:spcBef>
                          <a:spcPts val="300"/>
                        </a:spcBef>
                        <a:spcAft>
                          <a:spcPts val="0"/>
                        </a:spcAft>
                      </a:pPr>
                      <a:r>
                        <a:rPr lang="zh-CN" sz="1000" dirty="0">
                          <a:effectLst/>
                        </a:rPr>
                        <a:t>协议回购到期续做</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确认</a:t>
                      </a:r>
                      <a:endParaRPr lang="zh-CN" sz="1000" dirty="0">
                        <a:effectLst/>
                        <a:latin typeface="Arial"/>
                        <a:ea typeface="宋体"/>
                        <a:cs typeface="Times New Roman"/>
                      </a:endParaRPr>
                    </a:p>
                  </a:txBody>
                  <a:tcPr marL="25144" marR="25144" marT="0" marB="0" anchor="ctr"/>
                </a:tc>
              </a:tr>
              <a:tr h="13833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dirty="0">
                          <a:effectLst/>
                        </a:rPr>
                        <a:t>拒绝</a:t>
                      </a:r>
                      <a:endParaRPr lang="zh-CN" sz="1000" dirty="0">
                        <a:effectLst/>
                        <a:latin typeface="Arial"/>
                        <a:ea typeface="宋体"/>
                        <a:cs typeface="Times New Roman"/>
                      </a:endParaRPr>
                    </a:p>
                  </a:txBody>
                  <a:tcPr marL="25144" marR="25144" marT="0" marB="0" anchor="ctr"/>
                </a:tc>
              </a:tr>
              <a:tr h="2766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dirty="0">
                          <a:effectLst/>
                        </a:rPr>
                        <a:t>协议回购到期确认申报</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申报</a:t>
                      </a:r>
                      <a:endParaRPr lang="zh-CN" sz="1000" dirty="0">
                        <a:effectLst/>
                        <a:latin typeface="Arial"/>
                        <a:ea typeface="宋体"/>
                        <a:cs typeface="Times New Roman"/>
                      </a:endParaRPr>
                    </a:p>
                  </a:txBody>
                  <a:tcPr marL="25144" marR="25144" marT="0" marB="0" anchor="ctr"/>
                </a:tc>
              </a:tr>
              <a:tr h="13833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algn="just">
                        <a:lnSpc>
                          <a:spcPct val="150000"/>
                        </a:lnSpc>
                        <a:spcBef>
                          <a:spcPts val="300"/>
                        </a:spcBef>
                        <a:spcAft>
                          <a:spcPts val="0"/>
                        </a:spcAft>
                      </a:pPr>
                      <a:r>
                        <a:rPr lang="zh-CN" sz="1000" dirty="0">
                          <a:effectLst/>
                        </a:rPr>
                        <a:t>协议回购解除质押申报</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确认</a:t>
                      </a:r>
                      <a:endParaRPr lang="zh-CN" sz="1000" dirty="0">
                        <a:effectLst/>
                        <a:latin typeface="Arial"/>
                        <a:ea typeface="宋体"/>
                        <a:cs typeface="Times New Roman"/>
                      </a:endParaRPr>
                    </a:p>
                  </a:txBody>
                  <a:tcPr marL="25144" marR="25144" marT="0" marB="0" anchor="ctr"/>
                </a:tc>
              </a:tr>
              <a:tr h="13833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dirty="0">
                          <a:effectLst/>
                        </a:rPr>
                        <a:t>拒绝</a:t>
                      </a:r>
                      <a:endParaRPr lang="zh-CN" sz="1000" dirty="0">
                        <a:effectLst/>
                        <a:latin typeface="Arial"/>
                        <a:ea typeface="宋体"/>
                        <a:cs typeface="Times New Roman"/>
                      </a:endParaRPr>
                    </a:p>
                  </a:txBody>
                  <a:tcPr marL="25144" marR="25144" marT="0" marB="0" anchor="ctr"/>
                </a:tc>
              </a:tr>
              <a:tr h="13833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algn="just">
                        <a:lnSpc>
                          <a:spcPct val="150000"/>
                        </a:lnSpc>
                        <a:spcBef>
                          <a:spcPts val="300"/>
                        </a:spcBef>
                        <a:spcAft>
                          <a:spcPts val="0"/>
                        </a:spcAft>
                      </a:pPr>
                      <a:r>
                        <a:rPr lang="zh-CN" sz="1000">
                          <a:effectLst/>
                        </a:rPr>
                        <a:t>协议回购换券申报</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确认</a:t>
                      </a:r>
                      <a:endParaRPr lang="zh-CN" sz="1000" dirty="0">
                        <a:effectLst/>
                        <a:latin typeface="Arial"/>
                        <a:ea typeface="宋体"/>
                        <a:cs typeface="Times New Roman"/>
                      </a:endParaRPr>
                    </a:p>
                  </a:txBody>
                  <a:tcPr marL="25144" marR="25144" marT="0" marB="0" anchor="ctr"/>
                </a:tc>
              </a:tr>
              <a:tr h="13833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dirty="0">
                          <a:effectLst/>
                        </a:rPr>
                        <a:t>拒绝</a:t>
                      </a:r>
                      <a:endParaRPr lang="zh-CN" sz="1000" dirty="0">
                        <a:effectLst/>
                        <a:latin typeface="Arial"/>
                        <a:ea typeface="宋体"/>
                        <a:cs typeface="Times New Roman"/>
                      </a:endParaRPr>
                    </a:p>
                  </a:txBody>
                  <a:tcPr marL="25144" marR="25144" marT="0" marB="0" anchor="ctr"/>
                </a:tc>
              </a:tr>
              <a:tr h="13833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algn="just">
                        <a:lnSpc>
                          <a:spcPct val="150000"/>
                        </a:lnSpc>
                        <a:spcBef>
                          <a:spcPts val="300"/>
                        </a:spcBef>
                        <a:spcAft>
                          <a:spcPts val="0"/>
                        </a:spcAft>
                      </a:pPr>
                      <a:r>
                        <a:rPr lang="zh-CN" sz="1000">
                          <a:effectLst/>
                        </a:rPr>
                        <a:t>协议回购提前终止申报</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确认</a:t>
                      </a:r>
                      <a:endParaRPr lang="zh-CN" sz="1000" dirty="0">
                        <a:effectLst/>
                        <a:latin typeface="Arial"/>
                        <a:ea typeface="宋体"/>
                        <a:cs typeface="Times New Roman"/>
                      </a:endParaRPr>
                    </a:p>
                  </a:txBody>
                  <a:tcPr marL="25144" marR="25144" marT="0" marB="0" anchor="ctr"/>
                </a:tc>
              </a:tr>
              <a:tr h="13833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zh-CN" sz="1000" dirty="0">
                          <a:effectLst/>
                        </a:rPr>
                        <a:t>拒绝</a:t>
                      </a:r>
                      <a:endParaRPr lang="zh-CN" sz="1000" dirty="0">
                        <a:effectLst/>
                        <a:latin typeface="Arial"/>
                        <a:ea typeface="宋体"/>
                        <a:cs typeface="Times New Roman"/>
                      </a:endParaRPr>
                    </a:p>
                  </a:txBody>
                  <a:tcPr marL="25144" marR="25144" marT="0" marB="0" anchor="ctr"/>
                </a:tc>
              </a:tr>
              <a:tr h="138331">
                <a:tc vMerge="1">
                  <a:txBody>
                    <a:bodyPr/>
                    <a:lstStyle/>
                    <a:p>
                      <a:endParaRPr lang="zh-CN" altLang="en-US"/>
                    </a:p>
                  </a:txBody>
                  <a:tcPr/>
                </a:tc>
                <a:tc rowSpan="3">
                  <a:txBody>
                    <a:bodyPr/>
                    <a:lstStyle/>
                    <a:p>
                      <a:pPr algn="just">
                        <a:lnSpc>
                          <a:spcPct val="150000"/>
                        </a:lnSpc>
                        <a:spcBef>
                          <a:spcPts val="300"/>
                        </a:spcBef>
                        <a:spcAft>
                          <a:spcPts val="0"/>
                        </a:spcAft>
                      </a:pPr>
                      <a:r>
                        <a:rPr lang="zh-CN" sz="1000">
                          <a:effectLst/>
                        </a:rPr>
                        <a:t>后台响应</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en-US" sz="1000">
                          <a:effectLst/>
                        </a:rPr>
                        <a:t>AJ</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报价响应</a:t>
                      </a:r>
                      <a:endParaRPr lang="zh-CN" sz="1000">
                        <a:effectLst/>
                        <a:latin typeface="Arial"/>
                        <a:ea typeface="宋体"/>
                        <a:cs typeface="Times New Roman"/>
                      </a:endParaRPr>
                    </a:p>
                  </a:txBody>
                  <a:tcPr marL="25144" marR="25144" marT="0" marB="0" anchor="ctr"/>
                </a:tc>
                <a:tc gridSpan="2">
                  <a:txBody>
                    <a:bodyPr/>
                    <a:lstStyle/>
                    <a:p>
                      <a:pPr algn="just">
                        <a:lnSpc>
                          <a:spcPct val="150000"/>
                        </a:lnSpc>
                        <a:spcBef>
                          <a:spcPts val="300"/>
                        </a:spcBef>
                        <a:spcAft>
                          <a:spcPts val="0"/>
                        </a:spcAft>
                      </a:pPr>
                      <a:r>
                        <a:rPr lang="zh-CN" sz="1000" dirty="0">
                          <a:effectLst/>
                        </a:rPr>
                        <a:t>对</a:t>
                      </a:r>
                      <a:r>
                        <a:rPr lang="en-US" sz="1000" dirty="0">
                          <a:effectLst/>
                        </a:rPr>
                        <a:t>S</a:t>
                      </a:r>
                      <a:r>
                        <a:rPr lang="zh-CN" sz="1000" dirty="0">
                          <a:effectLst/>
                        </a:rPr>
                        <a:t>和</a:t>
                      </a:r>
                      <a:r>
                        <a:rPr lang="en-US" sz="1000" dirty="0">
                          <a:effectLst/>
                        </a:rPr>
                        <a:t>6</a:t>
                      </a:r>
                      <a:r>
                        <a:rPr lang="zh-CN" sz="1000" dirty="0">
                          <a:effectLst/>
                        </a:rPr>
                        <a:t>的响应</a:t>
                      </a:r>
                      <a:endParaRPr lang="zh-CN" sz="1000" dirty="0">
                        <a:effectLst/>
                        <a:latin typeface="Arial"/>
                        <a:ea typeface="宋体"/>
                        <a:cs typeface="Times New Roman"/>
                      </a:endParaRPr>
                    </a:p>
                  </a:txBody>
                  <a:tcPr marL="25144" marR="25144" marT="0" marB="0" anchor="ctr"/>
                </a:tc>
                <a:tc hMerge="1">
                  <a:txBody>
                    <a:bodyPr/>
                    <a:lstStyle/>
                    <a:p>
                      <a:endParaRPr lang="zh-CN" altLang="en-US"/>
                    </a:p>
                  </a:txBody>
                  <a:tcPr/>
                </a:tc>
              </a:tr>
              <a:tr h="138331">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en-US" sz="1000">
                          <a:effectLst/>
                        </a:rPr>
                        <a:t>AI</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报价状态报告</a:t>
                      </a:r>
                      <a:endParaRPr lang="zh-CN" sz="1000">
                        <a:effectLst/>
                        <a:latin typeface="Arial"/>
                        <a:ea typeface="宋体"/>
                        <a:cs typeface="Times New Roman"/>
                      </a:endParaRPr>
                    </a:p>
                  </a:txBody>
                  <a:tcPr marL="25144" marR="25144" marT="0" marB="0" anchor="ctr"/>
                </a:tc>
                <a:tc gridSpan="2">
                  <a:txBody>
                    <a:bodyPr/>
                    <a:lstStyle/>
                    <a:p>
                      <a:pPr algn="just">
                        <a:lnSpc>
                          <a:spcPct val="150000"/>
                        </a:lnSpc>
                        <a:spcBef>
                          <a:spcPts val="300"/>
                        </a:spcBef>
                        <a:spcAft>
                          <a:spcPts val="0"/>
                        </a:spcAft>
                      </a:pPr>
                      <a:r>
                        <a:rPr lang="zh-CN" sz="1000" dirty="0">
                          <a:effectLst/>
                        </a:rPr>
                        <a:t>对</a:t>
                      </a:r>
                      <a:r>
                        <a:rPr lang="en-US" sz="1000" dirty="0">
                          <a:effectLst/>
                        </a:rPr>
                        <a:t>Z</a:t>
                      </a:r>
                      <a:r>
                        <a:rPr lang="zh-CN" sz="1000" dirty="0">
                          <a:effectLst/>
                        </a:rPr>
                        <a:t>的响应</a:t>
                      </a:r>
                      <a:endParaRPr lang="zh-CN" sz="1000" dirty="0">
                        <a:effectLst/>
                        <a:latin typeface="Arial"/>
                        <a:ea typeface="宋体"/>
                        <a:cs typeface="Times New Roman"/>
                      </a:endParaRPr>
                    </a:p>
                  </a:txBody>
                  <a:tcPr marL="25144" marR="25144" marT="0" marB="0" anchor="ctr"/>
                </a:tc>
                <a:tc hMerge="1">
                  <a:txBody>
                    <a:bodyPr/>
                    <a:lstStyle/>
                    <a:p>
                      <a:endParaRPr lang="zh-CN" altLang="en-US"/>
                    </a:p>
                  </a:txBody>
                  <a:tcPr/>
                </a:tc>
              </a:tr>
              <a:tr h="26694">
                <a:tc vMerge="1">
                  <a:txBody>
                    <a:bodyPr/>
                    <a:lstStyle/>
                    <a:p>
                      <a:endParaRPr lang="zh-CN" altLang="en-US"/>
                    </a:p>
                  </a:txBody>
                  <a:tcPr/>
                </a:tc>
                <a:tc vMerge="1">
                  <a:txBody>
                    <a:bodyPr/>
                    <a:lstStyle/>
                    <a:p>
                      <a:endParaRPr lang="zh-CN" altLang="en-US"/>
                    </a:p>
                  </a:txBody>
                  <a:tcPr/>
                </a:tc>
                <a:tc>
                  <a:txBody>
                    <a:bodyPr/>
                    <a:lstStyle/>
                    <a:p>
                      <a:pPr algn="just">
                        <a:lnSpc>
                          <a:spcPct val="150000"/>
                        </a:lnSpc>
                        <a:spcBef>
                          <a:spcPts val="300"/>
                        </a:spcBef>
                        <a:spcAft>
                          <a:spcPts val="0"/>
                        </a:spcAft>
                      </a:pPr>
                      <a:r>
                        <a:rPr lang="en-US" sz="1000">
                          <a:effectLst/>
                        </a:rPr>
                        <a:t>8</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成交申报响应</a:t>
                      </a:r>
                      <a:endParaRPr lang="zh-CN" sz="1000">
                        <a:effectLst/>
                        <a:latin typeface="Arial"/>
                        <a:ea typeface="宋体"/>
                        <a:cs typeface="Times New Roman"/>
                      </a:endParaRPr>
                    </a:p>
                  </a:txBody>
                  <a:tcPr marL="25144" marR="25144" marT="0" marB="0" anchor="ctr"/>
                </a:tc>
                <a:tc gridSpan="2">
                  <a:txBody>
                    <a:bodyPr/>
                    <a:lstStyle/>
                    <a:p>
                      <a:pPr algn="just">
                        <a:lnSpc>
                          <a:spcPct val="150000"/>
                        </a:lnSpc>
                        <a:spcBef>
                          <a:spcPts val="300"/>
                        </a:spcBef>
                        <a:spcAft>
                          <a:spcPts val="0"/>
                        </a:spcAft>
                      </a:pPr>
                      <a:r>
                        <a:rPr lang="zh-CN" sz="1000" dirty="0">
                          <a:effectLst/>
                        </a:rPr>
                        <a:t>对</a:t>
                      </a:r>
                      <a:r>
                        <a:rPr lang="en-US" sz="1000" dirty="0">
                          <a:effectLst/>
                        </a:rPr>
                        <a:t>D</a:t>
                      </a:r>
                      <a:r>
                        <a:rPr lang="zh-CN" sz="1000" dirty="0">
                          <a:effectLst/>
                        </a:rPr>
                        <a:t>的响应</a:t>
                      </a:r>
                      <a:endParaRPr lang="zh-CN" sz="1000" dirty="0">
                        <a:effectLst/>
                        <a:latin typeface="Arial"/>
                        <a:ea typeface="宋体"/>
                        <a:cs typeface="Times New Roman"/>
                      </a:endParaRPr>
                    </a:p>
                  </a:txBody>
                  <a:tcPr marL="25144" marR="25144" marT="0" marB="0" anchor="ctr"/>
                </a:tc>
                <a:tc hMerge="1">
                  <a:txBody>
                    <a:bodyPr/>
                    <a:lstStyle/>
                    <a:p>
                      <a:endParaRPr lang="zh-CN" altLang="en-US"/>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05513535"/>
              </p:ext>
            </p:extLst>
          </p:nvPr>
        </p:nvGraphicFramePr>
        <p:xfrm>
          <a:off x="3290863" y="1772816"/>
          <a:ext cx="7272809" cy="4464497"/>
        </p:xfrm>
        <a:graphic>
          <a:graphicData uri="http://schemas.openxmlformats.org/drawingml/2006/table">
            <a:tbl>
              <a:tblPr firstRow="1" firstCol="1" bandRow="1" bandCol="1">
                <a:tableStyleId>{5C22544A-7EE6-4342-B048-85BDC9FD1C3A}</a:tableStyleId>
              </a:tblPr>
              <a:tblGrid>
                <a:gridCol w="1473032"/>
                <a:gridCol w="687719"/>
                <a:gridCol w="1150786"/>
                <a:gridCol w="1473032"/>
                <a:gridCol w="1473032"/>
                <a:gridCol w="1015208"/>
              </a:tblGrid>
              <a:tr h="262617">
                <a:tc>
                  <a:txBody>
                    <a:bodyPr/>
                    <a:lstStyle/>
                    <a:p>
                      <a:pPr algn="just">
                        <a:lnSpc>
                          <a:spcPct val="150000"/>
                        </a:lnSpc>
                        <a:spcBef>
                          <a:spcPts val="300"/>
                        </a:spcBef>
                        <a:spcAft>
                          <a:spcPts val="0"/>
                        </a:spcAft>
                      </a:pPr>
                      <a:r>
                        <a:rPr lang="zh-CN" sz="1000" dirty="0">
                          <a:effectLst/>
                        </a:rPr>
                        <a:t>类型</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类型</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en-US" sz="1000">
                          <a:effectLst/>
                        </a:rPr>
                        <a:t>MsgType</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ar-SA" sz="1000">
                          <a:effectLst/>
                        </a:rPr>
                        <a:t>消息类型说明</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请求类型</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交易模式</a:t>
                      </a:r>
                      <a:endParaRPr lang="zh-CN" sz="1000">
                        <a:effectLst/>
                        <a:latin typeface="Arial"/>
                        <a:ea typeface="宋体"/>
                        <a:cs typeface="Times New Roman"/>
                      </a:endParaRPr>
                    </a:p>
                  </a:txBody>
                  <a:tcPr marL="25144" marR="25144" marT="0" marB="0" anchor="ctr"/>
                </a:tc>
              </a:tr>
              <a:tr h="525235">
                <a:tc rowSpan="8">
                  <a:txBody>
                    <a:bodyPr/>
                    <a:lstStyle/>
                    <a:p>
                      <a:pPr algn="just">
                        <a:lnSpc>
                          <a:spcPct val="150000"/>
                        </a:lnSpc>
                        <a:spcBef>
                          <a:spcPts val="300"/>
                        </a:spcBef>
                        <a:spcAft>
                          <a:spcPts val="0"/>
                        </a:spcAft>
                      </a:pPr>
                      <a:r>
                        <a:rPr lang="zh-CN" sz="1000" dirty="0">
                          <a:effectLst/>
                        </a:rPr>
                        <a:t>查询类</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上传请求</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en-US" sz="1000" dirty="0">
                          <a:effectLst/>
                        </a:rPr>
                        <a:t>U021</a:t>
                      </a:r>
                      <a:endParaRPr lang="zh-CN" sz="1000" dirty="0">
                        <a:effectLst/>
                        <a:latin typeface="Arial"/>
                        <a:ea typeface="宋体"/>
                        <a:cs typeface="Times New Roman"/>
                      </a:endParaRPr>
                    </a:p>
                  </a:txBody>
                  <a:tcPr marL="25144" marR="25144" marT="0" marB="0" anchor="ctr"/>
                </a:tc>
                <a:tc>
                  <a:txBody>
                    <a:bodyPr/>
                    <a:lstStyle/>
                    <a:p>
                      <a:pPr marR="63500">
                        <a:lnSpc>
                          <a:spcPct val="150000"/>
                        </a:lnSpc>
                        <a:spcBef>
                          <a:spcPts val="300"/>
                        </a:spcBef>
                        <a:spcAft>
                          <a:spcPts val="0"/>
                        </a:spcAft>
                      </a:pPr>
                      <a:r>
                        <a:rPr lang="zh-CN" sz="1000">
                          <a:effectLst/>
                        </a:rPr>
                        <a:t>未结算协议回购查询</a:t>
                      </a:r>
                      <a:endParaRPr lang="zh-CN" sz="1000">
                        <a:effectLst/>
                        <a:latin typeface="Arial"/>
                        <a:ea typeface="宋体"/>
                        <a:cs typeface="Times New Roman"/>
                      </a:endParaRPr>
                    </a:p>
                  </a:txBody>
                  <a:tcPr marL="25144" marR="25144" marT="0" marB="0" anchor="ctr"/>
                </a:tc>
                <a:tc rowSpan="2" gridSpan="2">
                  <a:txBody>
                    <a:bodyPr/>
                    <a:lstStyle/>
                    <a:p>
                      <a:pPr algn="just">
                        <a:lnSpc>
                          <a:spcPct val="150000"/>
                        </a:lnSpc>
                        <a:spcBef>
                          <a:spcPts val="300"/>
                        </a:spcBef>
                        <a:spcAft>
                          <a:spcPts val="0"/>
                        </a:spcAft>
                      </a:pPr>
                      <a:r>
                        <a:rPr lang="zh-CN" sz="1000" dirty="0">
                          <a:effectLst/>
                        </a:rPr>
                        <a:t>未结算协议回购查询（到期确认</a:t>
                      </a:r>
                      <a:r>
                        <a:rPr lang="ar-SA" sz="1000" dirty="0">
                          <a:effectLst/>
                        </a:rPr>
                        <a:t>、</a:t>
                      </a:r>
                      <a:r>
                        <a:rPr lang="zh-CN" sz="1000" dirty="0">
                          <a:effectLst/>
                        </a:rPr>
                        <a:t>到期续做</a:t>
                      </a:r>
                      <a:r>
                        <a:rPr lang="ar-SA" sz="1000" dirty="0">
                          <a:effectLst/>
                        </a:rPr>
                        <a:t>、</a:t>
                      </a:r>
                      <a:r>
                        <a:rPr lang="zh-CN" sz="1000" dirty="0">
                          <a:effectLst/>
                        </a:rPr>
                        <a:t>解除质押</a:t>
                      </a:r>
                      <a:r>
                        <a:rPr lang="ar-SA" sz="1000" dirty="0">
                          <a:effectLst/>
                        </a:rPr>
                        <a:t>、</a:t>
                      </a:r>
                      <a:r>
                        <a:rPr lang="zh-CN" sz="1000" dirty="0">
                          <a:effectLst/>
                        </a:rPr>
                        <a:t>换券</a:t>
                      </a:r>
                      <a:r>
                        <a:rPr lang="ar-SA" sz="1000" dirty="0">
                          <a:effectLst/>
                        </a:rPr>
                        <a:t>、</a:t>
                      </a:r>
                      <a:r>
                        <a:rPr lang="zh-CN" sz="1000" dirty="0">
                          <a:effectLst/>
                        </a:rPr>
                        <a:t>提前终止时，先查询相关然后申报）</a:t>
                      </a:r>
                      <a:endParaRPr lang="zh-CN" sz="1000" dirty="0">
                        <a:effectLst/>
                        <a:latin typeface="Arial"/>
                        <a:ea typeface="宋体"/>
                        <a:cs typeface="Times New Roman"/>
                      </a:endParaRPr>
                    </a:p>
                  </a:txBody>
                  <a:tcPr marL="25144" marR="25144" marT="0" marB="0" anchor="ctr"/>
                </a:tc>
                <a:tc rowSpan="2" hMerge="1">
                  <a:txBody>
                    <a:bodyPr/>
                    <a:lstStyle/>
                    <a:p>
                      <a:endParaRPr lang="zh-CN" altLang="en-US"/>
                    </a:p>
                  </a:txBody>
                  <a:tcPr/>
                </a:tc>
              </a:tr>
              <a:tr h="525235">
                <a:tc vMerge="1">
                  <a:txBody>
                    <a:bodyPr/>
                    <a:lstStyle/>
                    <a:p>
                      <a:endParaRPr lang="zh-CN" altLang="en-US"/>
                    </a:p>
                  </a:txBody>
                  <a:tcPr/>
                </a:tc>
                <a:tc>
                  <a:txBody>
                    <a:bodyPr/>
                    <a:lstStyle/>
                    <a:p>
                      <a:pPr algn="just">
                        <a:lnSpc>
                          <a:spcPct val="150000"/>
                        </a:lnSpc>
                        <a:spcBef>
                          <a:spcPts val="300"/>
                        </a:spcBef>
                        <a:spcAft>
                          <a:spcPts val="0"/>
                        </a:spcAft>
                      </a:pPr>
                      <a:r>
                        <a:rPr lang="zh-CN" sz="1000">
                          <a:effectLst/>
                        </a:rPr>
                        <a:t>后台响应</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en-US" sz="1000" dirty="0">
                          <a:effectLst/>
                        </a:rPr>
                        <a:t>U022</a:t>
                      </a:r>
                      <a:endParaRPr lang="zh-CN" sz="1000" dirty="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未结算协议回购查询响应</a:t>
                      </a:r>
                      <a:endParaRPr lang="zh-CN" sz="1000" dirty="0">
                        <a:effectLst/>
                        <a:latin typeface="Arial"/>
                        <a:ea typeface="宋体"/>
                        <a:cs typeface="Times New Roman"/>
                      </a:endParaRPr>
                    </a:p>
                  </a:txBody>
                  <a:tcPr marL="25144" marR="25144" marT="0" marB="0" anchor="ctr"/>
                </a:tc>
                <a:tc gridSpan="2" vMerge="1">
                  <a:txBody>
                    <a:bodyPr/>
                    <a:lstStyle/>
                    <a:p>
                      <a:endParaRPr lang="zh-CN" altLang="en-US"/>
                    </a:p>
                  </a:txBody>
                  <a:tcPr/>
                </a:tc>
                <a:tc hMerge="1" vMerge="1">
                  <a:txBody>
                    <a:bodyPr/>
                    <a:lstStyle/>
                    <a:p>
                      <a:endParaRPr lang="zh-CN" altLang="en-US"/>
                    </a:p>
                  </a:txBody>
                  <a:tcPr/>
                </a:tc>
              </a:tr>
              <a:tr h="525235">
                <a:tc vMerge="1">
                  <a:txBody>
                    <a:bodyPr/>
                    <a:lstStyle/>
                    <a:p>
                      <a:endParaRPr lang="zh-CN" altLang="en-US"/>
                    </a:p>
                  </a:txBody>
                  <a:tcPr/>
                </a:tc>
                <a:tc>
                  <a:txBody>
                    <a:bodyPr/>
                    <a:lstStyle/>
                    <a:p>
                      <a:pPr algn="just">
                        <a:lnSpc>
                          <a:spcPct val="150000"/>
                        </a:lnSpc>
                        <a:spcBef>
                          <a:spcPts val="300"/>
                        </a:spcBef>
                        <a:spcAft>
                          <a:spcPts val="0"/>
                        </a:spcAft>
                      </a:pPr>
                      <a:r>
                        <a:rPr lang="zh-CN" sz="1000">
                          <a:effectLst/>
                        </a:rPr>
                        <a:t>上传请求</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en-US" sz="1000">
                          <a:effectLst/>
                        </a:rPr>
                        <a:t>U023</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成交执行报告查询</a:t>
                      </a:r>
                      <a:endParaRPr lang="zh-CN" sz="1000">
                        <a:effectLst/>
                        <a:latin typeface="Arial"/>
                        <a:ea typeface="宋体"/>
                        <a:cs typeface="Times New Roman"/>
                      </a:endParaRPr>
                    </a:p>
                  </a:txBody>
                  <a:tcPr marL="25144" marR="25144" marT="0" marB="0" anchor="ctr"/>
                </a:tc>
                <a:tc rowSpan="2" gridSpan="2">
                  <a:txBody>
                    <a:bodyPr/>
                    <a:lstStyle/>
                    <a:p>
                      <a:pPr algn="just">
                        <a:lnSpc>
                          <a:spcPct val="150000"/>
                        </a:lnSpc>
                        <a:spcBef>
                          <a:spcPts val="300"/>
                        </a:spcBef>
                        <a:spcAft>
                          <a:spcPts val="0"/>
                        </a:spcAft>
                      </a:pPr>
                      <a:r>
                        <a:rPr lang="zh-CN" sz="1000" dirty="0">
                          <a:effectLst/>
                        </a:rPr>
                        <a:t>成交执行报告查询</a:t>
                      </a:r>
                      <a:endParaRPr lang="zh-CN" sz="1000" dirty="0">
                        <a:effectLst/>
                        <a:latin typeface="Arial"/>
                        <a:ea typeface="宋体"/>
                        <a:cs typeface="Times New Roman"/>
                      </a:endParaRPr>
                    </a:p>
                  </a:txBody>
                  <a:tcPr marL="25144" marR="25144" marT="0" marB="0" anchor="ctr"/>
                </a:tc>
                <a:tc rowSpan="2" hMerge="1">
                  <a:txBody>
                    <a:bodyPr/>
                    <a:lstStyle/>
                    <a:p>
                      <a:endParaRPr lang="zh-CN" altLang="en-US"/>
                    </a:p>
                  </a:txBody>
                  <a:tcPr/>
                </a:tc>
              </a:tr>
              <a:tr h="525235">
                <a:tc vMerge="1">
                  <a:txBody>
                    <a:bodyPr/>
                    <a:lstStyle/>
                    <a:p>
                      <a:endParaRPr lang="zh-CN" altLang="en-US"/>
                    </a:p>
                  </a:txBody>
                  <a:tcPr/>
                </a:tc>
                <a:tc>
                  <a:txBody>
                    <a:bodyPr/>
                    <a:lstStyle/>
                    <a:p>
                      <a:pPr algn="just">
                        <a:lnSpc>
                          <a:spcPct val="150000"/>
                        </a:lnSpc>
                        <a:spcBef>
                          <a:spcPts val="300"/>
                        </a:spcBef>
                        <a:spcAft>
                          <a:spcPts val="0"/>
                        </a:spcAft>
                      </a:pPr>
                      <a:r>
                        <a:rPr lang="zh-CN" sz="1000">
                          <a:effectLst/>
                        </a:rPr>
                        <a:t>后台响应</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en-US" sz="1000">
                          <a:effectLst/>
                        </a:rPr>
                        <a:t>U024</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成交执行报告响应</a:t>
                      </a:r>
                      <a:endParaRPr lang="zh-CN" sz="1000">
                        <a:effectLst/>
                        <a:latin typeface="Arial"/>
                        <a:ea typeface="宋体"/>
                        <a:cs typeface="Times New Roman"/>
                      </a:endParaRPr>
                    </a:p>
                  </a:txBody>
                  <a:tcPr marL="25144" marR="25144" marT="0" marB="0" anchor="ctr"/>
                </a:tc>
                <a:tc gridSpan="2" vMerge="1">
                  <a:txBody>
                    <a:bodyPr/>
                    <a:lstStyle/>
                    <a:p>
                      <a:endParaRPr lang="zh-CN" altLang="en-US"/>
                    </a:p>
                  </a:txBody>
                  <a:tcPr/>
                </a:tc>
                <a:tc hMerge="1" vMerge="1">
                  <a:txBody>
                    <a:bodyPr/>
                    <a:lstStyle/>
                    <a:p>
                      <a:endParaRPr lang="zh-CN" altLang="en-US"/>
                    </a:p>
                  </a:txBody>
                  <a:tcPr/>
                </a:tc>
              </a:tr>
              <a:tr h="525235">
                <a:tc vMerge="1">
                  <a:txBody>
                    <a:bodyPr/>
                    <a:lstStyle/>
                    <a:p>
                      <a:endParaRPr lang="zh-CN" altLang="en-US"/>
                    </a:p>
                  </a:txBody>
                  <a:tcPr/>
                </a:tc>
                <a:tc>
                  <a:txBody>
                    <a:bodyPr/>
                    <a:lstStyle/>
                    <a:p>
                      <a:pPr algn="just">
                        <a:lnSpc>
                          <a:spcPct val="150000"/>
                        </a:lnSpc>
                        <a:spcBef>
                          <a:spcPts val="300"/>
                        </a:spcBef>
                        <a:spcAft>
                          <a:spcPts val="0"/>
                        </a:spcAft>
                      </a:pPr>
                      <a:r>
                        <a:rPr lang="zh-CN" sz="1000">
                          <a:effectLst/>
                        </a:rPr>
                        <a:t>上传请求</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en-US" sz="1000">
                          <a:effectLst/>
                        </a:rPr>
                        <a:t>U025</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非公开报价行情查询</a:t>
                      </a:r>
                      <a:endParaRPr lang="zh-CN" sz="1000">
                        <a:effectLst/>
                        <a:latin typeface="Arial"/>
                        <a:ea typeface="宋体"/>
                        <a:cs typeface="Times New Roman"/>
                      </a:endParaRPr>
                    </a:p>
                  </a:txBody>
                  <a:tcPr marL="25144" marR="25144" marT="0" marB="0" anchor="ctr"/>
                </a:tc>
                <a:tc rowSpan="2" gridSpan="2">
                  <a:txBody>
                    <a:bodyPr/>
                    <a:lstStyle/>
                    <a:p>
                      <a:pPr algn="just">
                        <a:lnSpc>
                          <a:spcPct val="150000"/>
                        </a:lnSpc>
                        <a:spcBef>
                          <a:spcPts val="300"/>
                        </a:spcBef>
                        <a:spcAft>
                          <a:spcPts val="0"/>
                        </a:spcAft>
                      </a:pPr>
                      <a:r>
                        <a:rPr lang="zh-CN" sz="1000">
                          <a:effectLst/>
                        </a:rPr>
                        <a:t>非公开报价行情查询（成交申报</a:t>
                      </a:r>
                      <a:r>
                        <a:rPr lang="ar-SA" sz="1000">
                          <a:effectLst/>
                        </a:rPr>
                        <a:t>、</a:t>
                      </a:r>
                      <a:r>
                        <a:rPr lang="zh-CN" sz="1000">
                          <a:effectLst/>
                        </a:rPr>
                        <a:t>到期续做</a:t>
                      </a:r>
                      <a:r>
                        <a:rPr lang="ar-SA" sz="1000">
                          <a:effectLst/>
                        </a:rPr>
                        <a:t>、</a:t>
                      </a:r>
                      <a:r>
                        <a:rPr lang="zh-CN" sz="1000">
                          <a:effectLst/>
                        </a:rPr>
                        <a:t>解除质押</a:t>
                      </a:r>
                      <a:r>
                        <a:rPr lang="ar-SA" sz="1000">
                          <a:effectLst/>
                        </a:rPr>
                        <a:t>、</a:t>
                      </a:r>
                      <a:r>
                        <a:rPr lang="zh-CN" sz="1000">
                          <a:effectLst/>
                        </a:rPr>
                        <a:t>换券</a:t>
                      </a:r>
                      <a:r>
                        <a:rPr lang="ar-SA" sz="1000">
                          <a:effectLst/>
                        </a:rPr>
                        <a:t>、</a:t>
                      </a:r>
                      <a:r>
                        <a:rPr lang="zh-CN" sz="1000">
                          <a:effectLst/>
                        </a:rPr>
                        <a:t>提前终止）</a:t>
                      </a:r>
                      <a:endParaRPr lang="zh-CN" sz="1000">
                        <a:effectLst/>
                        <a:latin typeface="Arial"/>
                        <a:ea typeface="宋体"/>
                        <a:cs typeface="Times New Roman"/>
                      </a:endParaRPr>
                    </a:p>
                  </a:txBody>
                  <a:tcPr marL="25144" marR="25144" marT="0" marB="0" anchor="ctr"/>
                </a:tc>
                <a:tc rowSpan="2" hMerge="1">
                  <a:txBody>
                    <a:bodyPr/>
                    <a:lstStyle/>
                    <a:p>
                      <a:endParaRPr lang="zh-CN" altLang="en-US"/>
                    </a:p>
                  </a:txBody>
                  <a:tcPr/>
                </a:tc>
              </a:tr>
              <a:tr h="525235">
                <a:tc vMerge="1">
                  <a:txBody>
                    <a:bodyPr/>
                    <a:lstStyle/>
                    <a:p>
                      <a:endParaRPr lang="zh-CN" altLang="en-US"/>
                    </a:p>
                  </a:txBody>
                  <a:tcPr/>
                </a:tc>
                <a:tc>
                  <a:txBody>
                    <a:bodyPr/>
                    <a:lstStyle/>
                    <a:p>
                      <a:pPr algn="just">
                        <a:lnSpc>
                          <a:spcPct val="150000"/>
                        </a:lnSpc>
                        <a:spcBef>
                          <a:spcPts val="300"/>
                        </a:spcBef>
                        <a:spcAft>
                          <a:spcPts val="0"/>
                        </a:spcAft>
                      </a:pPr>
                      <a:r>
                        <a:rPr lang="zh-CN" sz="1000">
                          <a:effectLst/>
                        </a:rPr>
                        <a:t>后台响应</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en-US" sz="1000">
                          <a:effectLst/>
                        </a:rPr>
                        <a:t>U026</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非公开报价行情查询响应</a:t>
                      </a:r>
                      <a:endParaRPr lang="zh-CN" sz="1000">
                        <a:effectLst/>
                        <a:latin typeface="Arial"/>
                        <a:ea typeface="宋体"/>
                        <a:cs typeface="Times New Roman"/>
                      </a:endParaRPr>
                    </a:p>
                  </a:txBody>
                  <a:tcPr marL="25144" marR="25144" marT="0" marB="0" anchor="ctr"/>
                </a:tc>
                <a:tc gridSpan="2" vMerge="1">
                  <a:txBody>
                    <a:bodyPr/>
                    <a:lstStyle/>
                    <a:p>
                      <a:endParaRPr lang="zh-CN" altLang="en-US"/>
                    </a:p>
                  </a:txBody>
                  <a:tcPr/>
                </a:tc>
                <a:tc hMerge="1" vMerge="1">
                  <a:txBody>
                    <a:bodyPr/>
                    <a:lstStyle/>
                    <a:p>
                      <a:endParaRPr lang="zh-CN" altLang="en-US"/>
                    </a:p>
                  </a:txBody>
                  <a:tcPr/>
                </a:tc>
              </a:tr>
              <a:tr h="525235">
                <a:tc vMerge="1">
                  <a:txBody>
                    <a:bodyPr/>
                    <a:lstStyle/>
                    <a:p>
                      <a:endParaRPr lang="zh-CN" altLang="en-US"/>
                    </a:p>
                  </a:txBody>
                  <a:tcPr/>
                </a:tc>
                <a:tc>
                  <a:txBody>
                    <a:bodyPr/>
                    <a:lstStyle/>
                    <a:p>
                      <a:pPr algn="just">
                        <a:lnSpc>
                          <a:spcPct val="150000"/>
                        </a:lnSpc>
                        <a:spcBef>
                          <a:spcPts val="300"/>
                        </a:spcBef>
                        <a:spcAft>
                          <a:spcPts val="0"/>
                        </a:spcAft>
                      </a:pPr>
                      <a:r>
                        <a:rPr lang="zh-CN" sz="1000">
                          <a:effectLst/>
                        </a:rPr>
                        <a:t>上传请求</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en-US" sz="1000">
                          <a:effectLst/>
                        </a:rPr>
                        <a:t>U027</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a:effectLst/>
                        </a:rPr>
                        <a:t>公开报价行情查询</a:t>
                      </a:r>
                      <a:endParaRPr lang="zh-CN" sz="1000">
                        <a:effectLst/>
                        <a:latin typeface="Arial"/>
                        <a:ea typeface="宋体"/>
                        <a:cs typeface="Times New Roman"/>
                      </a:endParaRPr>
                    </a:p>
                  </a:txBody>
                  <a:tcPr marL="25144" marR="25144" marT="0" marB="0" anchor="ctr"/>
                </a:tc>
                <a:tc rowSpan="2" gridSpan="2">
                  <a:txBody>
                    <a:bodyPr/>
                    <a:lstStyle/>
                    <a:p>
                      <a:pPr algn="just">
                        <a:lnSpc>
                          <a:spcPct val="150000"/>
                        </a:lnSpc>
                        <a:spcBef>
                          <a:spcPts val="300"/>
                        </a:spcBef>
                        <a:spcAft>
                          <a:spcPts val="0"/>
                        </a:spcAft>
                      </a:pPr>
                      <a:r>
                        <a:rPr lang="zh-CN" sz="1000" dirty="0">
                          <a:effectLst/>
                        </a:rPr>
                        <a:t>公开报价行情查询</a:t>
                      </a:r>
                      <a:endParaRPr lang="zh-CN" sz="1000" dirty="0">
                        <a:effectLst/>
                        <a:latin typeface="Arial"/>
                        <a:ea typeface="宋体"/>
                        <a:cs typeface="Times New Roman"/>
                      </a:endParaRPr>
                    </a:p>
                  </a:txBody>
                  <a:tcPr marL="25144" marR="25144" marT="0" marB="0" anchor="ctr"/>
                </a:tc>
                <a:tc rowSpan="2" hMerge="1">
                  <a:txBody>
                    <a:bodyPr/>
                    <a:lstStyle/>
                    <a:p>
                      <a:endParaRPr lang="zh-CN" altLang="en-US"/>
                    </a:p>
                  </a:txBody>
                  <a:tcPr/>
                </a:tc>
              </a:tr>
              <a:tr h="525235">
                <a:tc vMerge="1">
                  <a:txBody>
                    <a:bodyPr/>
                    <a:lstStyle/>
                    <a:p>
                      <a:endParaRPr lang="zh-CN" altLang="en-US"/>
                    </a:p>
                  </a:txBody>
                  <a:tcPr/>
                </a:tc>
                <a:tc>
                  <a:txBody>
                    <a:bodyPr/>
                    <a:lstStyle/>
                    <a:p>
                      <a:pPr algn="just">
                        <a:lnSpc>
                          <a:spcPct val="150000"/>
                        </a:lnSpc>
                        <a:spcBef>
                          <a:spcPts val="300"/>
                        </a:spcBef>
                        <a:spcAft>
                          <a:spcPts val="0"/>
                        </a:spcAft>
                      </a:pPr>
                      <a:r>
                        <a:rPr lang="zh-CN" sz="1000">
                          <a:effectLst/>
                        </a:rPr>
                        <a:t>后台响应</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en-US" sz="1000">
                          <a:effectLst/>
                        </a:rPr>
                        <a:t>U028</a:t>
                      </a:r>
                      <a:endParaRPr lang="zh-CN" sz="1000">
                        <a:effectLst/>
                        <a:latin typeface="Arial"/>
                        <a:ea typeface="宋体"/>
                        <a:cs typeface="Times New Roman"/>
                      </a:endParaRPr>
                    </a:p>
                  </a:txBody>
                  <a:tcPr marL="25144" marR="25144" marT="0" marB="0" anchor="ctr"/>
                </a:tc>
                <a:tc>
                  <a:txBody>
                    <a:bodyPr/>
                    <a:lstStyle/>
                    <a:p>
                      <a:pPr algn="just">
                        <a:lnSpc>
                          <a:spcPct val="150000"/>
                        </a:lnSpc>
                        <a:spcBef>
                          <a:spcPts val="300"/>
                        </a:spcBef>
                        <a:spcAft>
                          <a:spcPts val="0"/>
                        </a:spcAft>
                      </a:pPr>
                      <a:r>
                        <a:rPr lang="zh-CN" sz="1000" dirty="0">
                          <a:effectLst/>
                        </a:rPr>
                        <a:t>公开报价行情查询响应</a:t>
                      </a:r>
                      <a:endParaRPr lang="zh-CN" sz="1000" dirty="0">
                        <a:effectLst/>
                        <a:latin typeface="Arial"/>
                        <a:ea typeface="宋体"/>
                        <a:cs typeface="Times New Roman"/>
                      </a:endParaRPr>
                    </a:p>
                  </a:txBody>
                  <a:tcPr marL="25144" marR="25144" marT="0" marB="0" anchor="ctr"/>
                </a:tc>
                <a:tc gridSpan="2" vMerge="1">
                  <a:txBody>
                    <a:bodyPr/>
                    <a:lstStyle/>
                    <a:p>
                      <a:endParaRPr lang="zh-CN" altLang="en-US"/>
                    </a:p>
                  </a:txBody>
                  <a:tcPr/>
                </a:tc>
                <a:tc hMerge="1" vMerge="1">
                  <a:txBody>
                    <a:bodyPr/>
                    <a:lstStyle/>
                    <a:p>
                      <a:endParaRPr lang="zh-CN" altLang="en-US"/>
                    </a:p>
                  </a:txBody>
                  <a:tcPr/>
                </a:tc>
              </a:tr>
            </a:tbl>
          </a:graphicData>
        </a:graphic>
      </p:graphicFrame>
    </p:spTree>
    <p:extLst>
      <p:ext uri="{BB962C8B-B14F-4D97-AF65-F5344CB8AC3E}">
        <p14:creationId xmlns:p14="http://schemas.microsoft.com/office/powerpoint/2010/main" val="4249205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par>
                          <p:cTn id="15" fill="hold">
                            <p:stCondLst>
                              <p:cond delay="500"/>
                            </p:stCondLst>
                            <p:childTnLst>
                              <p:par>
                                <p:cTn id="16" presetID="31"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smtClean="0"/>
              <a:t>数据库表设计</a:t>
            </a:r>
            <a:endParaRPr lang="zh-CN" altLang="en-US" sz="3600" dirty="0"/>
          </a:p>
          <a:p>
            <a:pPr algn="ctr" fontAlgn="auto">
              <a:spcBef>
                <a:spcPts val="0"/>
              </a:spcBef>
              <a:spcAft>
                <a:spcPts val="0"/>
              </a:spcAft>
              <a:defRPr/>
            </a:pPr>
            <a:endParaRPr lang="zh-CN" altLang="en-US" sz="3600" dirty="0"/>
          </a:p>
        </p:txBody>
      </p:sp>
      <p:graphicFrame>
        <p:nvGraphicFramePr>
          <p:cNvPr id="27" name="表格 26"/>
          <p:cNvGraphicFramePr>
            <a:graphicFrameLocks noGrp="1"/>
          </p:cNvGraphicFramePr>
          <p:nvPr>
            <p:extLst>
              <p:ext uri="{D42A27DB-BD31-4B8C-83A1-F6EECF244321}">
                <p14:modId xmlns:p14="http://schemas.microsoft.com/office/powerpoint/2010/main" val="2522537938"/>
              </p:ext>
            </p:extLst>
          </p:nvPr>
        </p:nvGraphicFramePr>
        <p:xfrm>
          <a:off x="2570783" y="2348880"/>
          <a:ext cx="8784975" cy="2762946"/>
        </p:xfrm>
        <a:graphic>
          <a:graphicData uri="http://schemas.openxmlformats.org/drawingml/2006/table">
            <a:tbl>
              <a:tblPr/>
              <a:tblGrid>
                <a:gridCol w="3334443"/>
                <a:gridCol w="5450532"/>
              </a:tblGrid>
              <a:tr h="309610">
                <a:tc>
                  <a:txBody>
                    <a:bodyPr/>
                    <a:lstStyle/>
                    <a:p>
                      <a:pPr algn="ctr" fontAlgn="ctr"/>
                      <a:r>
                        <a:rPr lang="zh-CN" altLang="en-US" sz="2000" b="1" i="0" u="none" strike="noStrike" dirty="0" smtClean="0">
                          <a:effectLst/>
                          <a:latin typeface="楷体_GB2312"/>
                        </a:rPr>
                        <a:t>表名</a:t>
                      </a:r>
                      <a:endParaRPr lang="zh-CN" altLang="en-US" sz="2000" b="1" i="0" u="none" strike="noStrike" dirty="0">
                        <a:effectLst/>
                        <a:latin typeface="楷体_GB231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smtClean="0">
                          <a:effectLst/>
                          <a:latin typeface="楷体_GB2312"/>
                        </a:rPr>
                        <a:t>说明</a:t>
                      </a:r>
                      <a:endParaRPr lang="zh-CN" altLang="en-US" sz="2000" b="1" i="0" u="none" strike="noStrike" dirty="0">
                        <a:effectLst/>
                        <a:latin typeface="楷体_GB231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1817">
                <a:tc>
                  <a:txBody>
                    <a:bodyPr/>
                    <a:lstStyle/>
                    <a:p>
                      <a:pPr algn="ctr" fontAlgn="ctr"/>
                      <a:r>
                        <a:rPr lang="en-US" altLang="zh-CN" sz="1800" kern="1200" dirty="0" smtClean="0">
                          <a:solidFill>
                            <a:schemeClr val="tx1"/>
                          </a:solidFill>
                          <a:effectLst/>
                          <a:latin typeface="+mn-lt"/>
                          <a:ea typeface="+mn-ea"/>
                          <a:cs typeface="+mn-cs"/>
                        </a:rPr>
                        <a:t>STK_XY_REPCH_INFO</a:t>
                      </a:r>
                      <a:endParaRPr lang="zh-CN" altLang="en-US" sz="2000" b="0" i="0" u="none" strike="noStrike" dirty="0">
                        <a:solidFill>
                          <a:srgbClr val="FF0000"/>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zh-CN" sz="2000" kern="1200" dirty="0" smtClean="0">
                          <a:solidFill>
                            <a:schemeClr val="tx1"/>
                          </a:solidFill>
                          <a:effectLst/>
                          <a:latin typeface="楷体" pitchFamily="49" charset="-122"/>
                          <a:ea typeface="楷体" pitchFamily="49" charset="-122"/>
                          <a:cs typeface="+mn-cs"/>
                        </a:rPr>
                        <a:t>质押协议回购标的证券信息表</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3700">
                <a:tc>
                  <a:txBody>
                    <a:bodyPr/>
                    <a:lstStyle/>
                    <a:p>
                      <a:pPr algn="ctr" fontAlgn="ctr"/>
                      <a:r>
                        <a:rPr lang="en-US" altLang="zh-CN" sz="1800" kern="1200" dirty="0" smtClean="0">
                          <a:solidFill>
                            <a:schemeClr val="tx1"/>
                          </a:solidFill>
                          <a:effectLst/>
                          <a:latin typeface="+mn-lt"/>
                          <a:ea typeface="+mn-ea"/>
                          <a:cs typeface="+mn-cs"/>
                        </a:rPr>
                        <a:t>STK_XY_REPCH_HQ_PUBLIC</a:t>
                      </a:r>
                      <a:endParaRPr lang="zh-CN" altLang="en-US" sz="2000" b="0" i="0" u="none" strike="noStrike" dirty="0">
                        <a:solidFill>
                          <a:srgbClr val="00B050"/>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zh-CN" sz="2000" kern="1200" dirty="0" smtClean="0">
                          <a:solidFill>
                            <a:schemeClr val="tx1"/>
                          </a:solidFill>
                          <a:effectLst/>
                          <a:latin typeface="楷体" pitchFamily="49" charset="-122"/>
                          <a:ea typeface="楷体" pitchFamily="49" charset="-122"/>
                          <a:cs typeface="+mn-cs"/>
                        </a:rPr>
                        <a:t>公开报价行情表</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19">
                <a:tc>
                  <a:txBody>
                    <a:bodyPr/>
                    <a:lstStyle/>
                    <a:p>
                      <a:pPr algn="ctr" fontAlgn="ctr"/>
                      <a:r>
                        <a:rPr lang="en-US" altLang="zh-CN" sz="1800" kern="1200" dirty="0" smtClean="0">
                          <a:solidFill>
                            <a:schemeClr val="tx1"/>
                          </a:solidFill>
                          <a:effectLst/>
                          <a:latin typeface="+mn-lt"/>
                          <a:ea typeface="+mn-ea"/>
                          <a:cs typeface="+mn-cs"/>
                        </a:rPr>
                        <a:t>STK_XY_REPCH_HQ_PRIVATE</a:t>
                      </a:r>
                      <a:endParaRPr lang="zh-CN" altLang="en-US" sz="2000" b="0" i="0" u="none" strike="noStrike" dirty="0">
                        <a:solidFill>
                          <a:srgbClr val="0070C0"/>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zh-CN" sz="2000" kern="1200" dirty="0" smtClean="0">
                          <a:solidFill>
                            <a:schemeClr val="tx1"/>
                          </a:solidFill>
                          <a:effectLst/>
                          <a:latin typeface="楷体" pitchFamily="49" charset="-122"/>
                          <a:ea typeface="楷体" pitchFamily="49" charset="-122"/>
                          <a:cs typeface="+mn-cs"/>
                        </a:rPr>
                        <a:t>非公开报价行情表</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635">
                <a:tc>
                  <a:txBody>
                    <a:bodyPr/>
                    <a:lstStyle/>
                    <a:p>
                      <a:pPr algn="ctr" fontAlgn="ctr"/>
                      <a:r>
                        <a:rPr lang="en-US" altLang="zh-CN" sz="1800" kern="1200" dirty="0" smtClean="0">
                          <a:solidFill>
                            <a:schemeClr val="tx1"/>
                          </a:solidFill>
                          <a:effectLst/>
                          <a:latin typeface="+mn-lt"/>
                          <a:ea typeface="+mn-ea"/>
                          <a:cs typeface="+mn-cs"/>
                        </a:rPr>
                        <a:t>STK_XY_REPCH_HQ_CONTRACT</a:t>
                      </a:r>
                      <a:endParaRPr lang="zh-CN" altLang="en-US" sz="2000" b="0" i="0" u="none" strike="noStrike" dirty="0">
                        <a:solidFill>
                          <a:srgbClr val="0070C0"/>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zh-CN" sz="2000" kern="1200" dirty="0" smtClean="0">
                          <a:solidFill>
                            <a:schemeClr val="tx1"/>
                          </a:solidFill>
                          <a:effectLst/>
                          <a:latin typeface="楷体" pitchFamily="49" charset="-122"/>
                          <a:ea typeface="楷体" pitchFamily="49" charset="-122"/>
                          <a:cs typeface="+mn-cs"/>
                        </a:rPr>
                        <a:t>未结算协议回购</a:t>
                      </a:r>
                      <a:endParaRPr lang="zh-CN" altLang="en-US" sz="2000" b="0" i="0" u="none" strike="noStrike" dirty="0">
                        <a:effectLst/>
                        <a:latin typeface="楷体" pitchFamily="49" charset="-122"/>
                        <a:ea typeface="楷体" pitchFamily="49" charset="-122"/>
                      </a:endParaRP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1800" kern="1200" dirty="0" smtClean="0">
                          <a:solidFill>
                            <a:schemeClr val="tx1"/>
                          </a:solidFill>
                          <a:effectLst/>
                          <a:latin typeface="+mn-lt"/>
                          <a:ea typeface="+mn-ea"/>
                          <a:cs typeface="+mn-cs"/>
                        </a:rPr>
                        <a:t>STK_ZQXY_REPCH_CONTRACT_SH</a:t>
                      </a:r>
                      <a:endParaRPr lang="zh-CN" altLang="en-US" sz="2000" b="0" i="0" u="none" strike="noStrike" dirty="0">
                        <a:solidFill>
                          <a:srgbClr val="FF0000"/>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zh-CN" sz="2000" kern="1200" dirty="0" smtClean="0">
                          <a:solidFill>
                            <a:schemeClr val="tx1"/>
                          </a:solidFill>
                          <a:effectLst/>
                          <a:latin typeface="楷体" pitchFamily="49" charset="-122"/>
                          <a:ea typeface="楷体" pitchFamily="49" charset="-122"/>
                          <a:cs typeface="+mn-cs"/>
                        </a:rPr>
                        <a:t>质押协议回购合约表</a:t>
                      </a:r>
                      <a:endParaRPr lang="zh-CN" altLang="en-US" sz="2000" b="0" i="0" u="none" strike="noStrike" dirty="0" smtClean="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58657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nodeType="after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smtClean="0"/>
              <a:t>业务配置</a:t>
            </a:r>
            <a:endParaRPr lang="zh-CN" altLang="en-US" sz="3600" dirty="0"/>
          </a:p>
          <a:p>
            <a:pPr algn="ctr" fontAlgn="auto">
              <a:spcBef>
                <a:spcPts val="0"/>
              </a:spcBef>
              <a:spcAft>
                <a:spcPts val="0"/>
              </a:spcAft>
              <a:defRPr/>
            </a:pPr>
            <a:endParaRPr lang="zh-CN" altLang="en-US" sz="3600" dirty="0"/>
          </a:p>
        </p:txBody>
      </p:sp>
      <p:graphicFrame>
        <p:nvGraphicFramePr>
          <p:cNvPr id="5" name="表格 4"/>
          <p:cNvGraphicFramePr>
            <a:graphicFrameLocks noGrp="1"/>
          </p:cNvGraphicFramePr>
          <p:nvPr>
            <p:extLst>
              <p:ext uri="{D42A27DB-BD31-4B8C-83A1-F6EECF244321}">
                <p14:modId xmlns:p14="http://schemas.microsoft.com/office/powerpoint/2010/main" val="1621646879"/>
              </p:ext>
            </p:extLst>
          </p:nvPr>
        </p:nvGraphicFramePr>
        <p:xfrm>
          <a:off x="2930823" y="1484794"/>
          <a:ext cx="6912767" cy="5040550"/>
        </p:xfrm>
        <a:graphic>
          <a:graphicData uri="http://schemas.openxmlformats.org/drawingml/2006/table">
            <a:tbl>
              <a:tblPr firstRow="1" firstCol="1" bandRow="1">
                <a:tableStyleId>{5C22544A-7EE6-4342-B048-85BDC9FD1C3A}</a:tableStyleId>
              </a:tblPr>
              <a:tblGrid>
                <a:gridCol w="794571"/>
                <a:gridCol w="1727594"/>
                <a:gridCol w="576663"/>
                <a:gridCol w="635657"/>
                <a:gridCol w="965666"/>
                <a:gridCol w="988481"/>
                <a:gridCol w="1224135"/>
              </a:tblGrid>
              <a:tr h="201622">
                <a:tc>
                  <a:txBody>
                    <a:bodyPr/>
                    <a:lstStyle/>
                    <a:p>
                      <a:pPr algn="just">
                        <a:spcAft>
                          <a:spcPts val="0"/>
                        </a:spcAft>
                      </a:pPr>
                      <a:r>
                        <a:rPr lang="zh-CN" sz="800" kern="100" dirty="0">
                          <a:effectLst/>
                        </a:rPr>
                        <a:t>字典项代码</a:t>
                      </a:r>
                      <a:endParaRPr lang="zh-CN" sz="900" kern="100" dirty="0">
                        <a:effectLst/>
                        <a:latin typeface="Times New Roman"/>
                        <a:ea typeface="宋体"/>
                        <a:cs typeface="Times New Roman"/>
                      </a:endParaRPr>
                    </a:p>
                  </a:txBody>
                  <a:tcPr marL="56509" marR="56509" marT="0" marB="0"/>
                </a:tc>
                <a:tc>
                  <a:txBody>
                    <a:bodyPr/>
                    <a:lstStyle/>
                    <a:p>
                      <a:pPr algn="just">
                        <a:spcAft>
                          <a:spcPts val="0"/>
                        </a:spcAft>
                      </a:pPr>
                      <a:r>
                        <a:rPr lang="zh-CN" sz="800" kern="100">
                          <a:effectLst/>
                        </a:rPr>
                        <a:t>字典项名称</a:t>
                      </a:r>
                      <a:endParaRPr lang="zh-CN" sz="900" kern="100">
                        <a:effectLst/>
                        <a:latin typeface="Times New Roman"/>
                        <a:ea typeface="宋体"/>
                        <a:cs typeface="Times New Roman"/>
                      </a:endParaRPr>
                    </a:p>
                  </a:txBody>
                  <a:tcPr marL="56509" marR="56509" marT="0" marB="0"/>
                </a:tc>
                <a:tc>
                  <a:txBody>
                    <a:bodyPr/>
                    <a:lstStyle/>
                    <a:p>
                      <a:pPr algn="just">
                        <a:spcAft>
                          <a:spcPts val="0"/>
                        </a:spcAft>
                      </a:pPr>
                      <a:r>
                        <a:rPr lang="zh-CN" altLang="en-US" sz="800" kern="100" dirty="0" smtClean="0">
                          <a:effectLst/>
                          <a:latin typeface="+mn-lt"/>
                          <a:ea typeface="+mn-ea"/>
                          <a:cs typeface="+mn-cs"/>
                        </a:rPr>
                        <a:t>资金流向</a:t>
                      </a:r>
                      <a:endParaRPr lang="zh-CN" sz="900" kern="100" dirty="0">
                        <a:effectLst/>
                        <a:latin typeface="Times New Roman"/>
                        <a:ea typeface="宋体"/>
                        <a:cs typeface="Times New Roman"/>
                      </a:endParaRPr>
                    </a:p>
                  </a:txBody>
                  <a:tcPr marL="56509" marR="56509" marT="0" marB="0"/>
                </a:tc>
                <a:tc>
                  <a:txBody>
                    <a:bodyPr/>
                    <a:lstStyle/>
                    <a:p>
                      <a:pPr algn="just">
                        <a:spcAft>
                          <a:spcPts val="0"/>
                        </a:spcAft>
                      </a:pPr>
                      <a:r>
                        <a:rPr lang="zh-CN" altLang="en-US" sz="900" kern="100" dirty="0" smtClean="0">
                          <a:effectLst/>
                          <a:latin typeface="Times New Roman"/>
                          <a:ea typeface="宋体"/>
                          <a:cs typeface="Times New Roman"/>
                        </a:rPr>
                        <a:t>股份流向</a:t>
                      </a:r>
                      <a:endParaRPr lang="zh-CN" sz="900" kern="100" dirty="0">
                        <a:effectLst/>
                        <a:latin typeface="Times New Roman"/>
                        <a:ea typeface="宋体"/>
                        <a:cs typeface="Times New Roman"/>
                      </a:endParaRPr>
                    </a:p>
                  </a:txBody>
                  <a:tcPr marL="56509" marR="56509" marT="0" marB="0"/>
                </a:tc>
                <a:tc>
                  <a:txBody>
                    <a:bodyPr/>
                    <a:lstStyle/>
                    <a:p>
                      <a:pPr algn="just">
                        <a:spcAft>
                          <a:spcPts val="0"/>
                        </a:spcAft>
                      </a:pPr>
                      <a:r>
                        <a:rPr lang="zh-CN" altLang="en-US" sz="900" kern="100" dirty="0" smtClean="0">
                          <a:effectLst/>
                          <a:latin typeface="Times New Roman"/>
                          <a:ea typeface="宋体"/>
                          <a:cs typeface="Times New Roman"/>
                        </a:rPr>
                        <a:t>委托撤销标志</a:t>
                      </a:r>
                      <a:endParaRPr lang="zh-CN" sz="900" kern="100" dirty="0">
                        <a:effectLst/>
                        <a:latin typeface="Times New Roman"/>
                        <a:ea typeface="宋体"/>
                        <a:cs typeface="Times New Roman"/>
                      </a:endParaRPr>
                    </a:p>
                  </a:txBody>
                  <a:tcPr marL="56509" marR="56509" marT="0" marB="0"/>
                </a:tc>
                <a:tc>
                  <a:txBody>
                    <a:bodyPr/>
                    <a:lstStyle/>
                    <a:p>
                      <a:pPr algn="just">
                        <a:spcAft>
                          <a:spcPts val="0"/>
                        </a:spcAft>
                      </a:pPr>
                      <a:r>
                        <a:rPr lang="zh-CN" altLang="en-US" sz="900" kern="100" dirty="0" smtClean="0">
                          <a:effectLst/>
                          <a:latin typeface="Times New Roman"/>
                          <a:ea typeface="宋体"/>
                          <a:cs typeface="Times New Roman"/>
                        </a:rPr>
                        <a:t>交易所业务类型</a:t>
                      </a:r>
                      <a:endParaRPr lang="zh-CN" sz="900" kern="100" dirty="0">
                        <a:effectLst/>
                        <a:latin typeface="Times New Roman"/>
                        <a:ea typeface="宋体"/>
                        <a:cs typeface="Times New Roman"/>
                      </a:endParaRPr>
                    </a:p>
                  </a:txBody>
                  <a:tcPr marL="56509" marR="56509" marT="0" marB="0"/>
                </a:tc>
                <a:tc>
                  <a:txBody>
                    <a:bodyPr/>
                    <a:lstStyle/>
                    <a:p>
                      <a:pPr algn="just">
                        <a:spcAft>
                          <a:spcPts val="0"/>
                        </a:spcAft>
                      </a:pPr>
                      <a:r>
                        <a:rPr lang="zh-CN" altLang="en-US" sz="900" kern="100" dirty="0" smtClean="0">
                          <a:effectLst/>
                          <a:latin typeface="Times New Roman"/>
                          <a:ea typeface="宋体"/>
                          <a:cs typeface="Times New Roman"/>
                        </a:rPr>
                        <a:t>交易所撤单业务类型</a:t>
                      </a:r>
                      <a:endParaRPr lang="zh-CN" sz="900" kern="100" dirty="0">
                        <a:effectLst/>
                        <a:latin typeface="Times New Roman"/>
                        <a:ea typeface="宋体"/>
                        <a:cs typeface="Times New Roman"/>
                      </a:endParaRPr>
                    </a:p>
                  </a:txBody>
                  <a:tcPr marL="56509" marR="56509" marT="0" marB="0"/>
                </a:tc>
              </a:tr>
              <a:tr h="201622">
                <a:tc>
                  <a:txBody>
                    <a:bodyPr/>
                    <a:lstStyle/>
                    <a:p>
                      <a:pPr algn="ctr">
                        <a:spcAft>
                          <a:spcPts val="0"/>
                        </a:spcAft>
                      </a:pPr>
                      <a:r>
                        <a:rPr lang="en-US" sz="900" kern="100" dirty="0">
                          <a:effectLst/>
                        </a:rPr>
                        <a:t>600</a:t>
                      </a:r>
                      <a:endParaRPr lang="zh-CN" sz="900" kern="100" dirty="0">
                        <a:effectLst/>
                        <a:latin typeface="Times New Roman"/>
                        <a:ea typeface="宋体"/>
                        <a:cs typeface="Times New Roman"/>
                      </a:endParaRPr>
                    </a:p>
                  </a:txBody>
                  <a:tcPr marL="56509" marR="56509" marT="0" marB="0" anchor="ctr"/>
                </a:tc>
                <a:tc>
                  <a:txBody>
                    <a:bodyPr/>
                    <a:lstStyle/>
                    <a:p>
                      <a:pPr algn="just">
                        <a:spcAft>
                          <a:spcPts val="0"/>
                        </a:spcAft>
                      </a:pPr>
                      <a:r>
                        <a:rPr lang="zh-CN" sz="900" kern="100" dirty="0">
                          <a:effectLst/>
                        </a:rPr>
                        <a:t>意向申报</a:t>
                      </a:r>
                      <a:r>
                        <a:rPr lang="en-US" sz="900" kern="100" dirty="0">
                          <a:effectLst/>
                        </a:rPr>
                        <a:t>(</a:t>
                      </a:r>
                      <a:r>
                        <a:rPr lang="zh-CN" sz="900" kern="100" dirty="0">
                          <a:effectLst/>
                        </a:rPr>
                        <a:t>正回购</a:t>
                      </a:r>
                      <a:r>
                        <a:rPr lang="en-US" sz="900" kern="100" dirty="0">
                          <a:effectLst/>
                        </a:rPr>
                        <a:t>)</a:t>
                      </a:r>
                      <a:endParaRPr lang="zh-CN" sz="900" kern="100" dirty="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1140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1141</a:t>
                      </a: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601</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意向申报</a:t>
                      </a:r>
                      <a:r>
                        <a:rPr lang="en-US" sz="900" kern="100">
                          <a:effectLst/>
                        </a:rPr>
                        <a:t>(</a:t>
                      </a:r>
                      <a:r>
                        <a:rPr lang="zh-CN" sz="900" kern="100">
                          <a:effectLst/>
                        </a:rPr>
                        <a:t>逆回购</a:t>
                      </a:r>
                      <a:r>
                        <a:rPr lang="en-US" sz="900" kern="100">
                          <a:effectLst/>
                        </a:rPr>
                        <a:t>)</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1140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1141</a:t>
                      </a: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602</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成交申报</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P</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dirty="0">
                          <a:effectLst/>
                          <a:latin typeface="Times New Roman"/>
                          <a:ea typeface="宋体"/>
                          <a:cs typeface="Times New Roman"/>
                        </a:rPr>
                        <a:t>M</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1142</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1143</a:t>
                      </a: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603</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换券申报</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dirty="0">
                          <a:effectLst/>
                          <a:latin typeface="Times New Roman"/>
                          <a:ea typeface="宋体"/>
                          <a:cs typeface="Times New Roman"/>
                        </a:rPr>
                        <a:t>M</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1155</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1156</a:t>
                      </a: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604</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提前终止</a:t>
                      </a:r>
                      <a:r>
                        <a:rPr lang="en-US" sz="900" kern="100">
                          <a:effectLst/>
                        </a:rPr>
                        <a:t>(</a:t>
                      </a:r>
                      <a:r>
                        <a:rPr lang="zh-CN" sz="900" kern="100">
                          <a:effectLst/>
                        </a:rPr>
                        <a:t>正回购</a:t>
                      </a:r>
                      <a:r>
                        <a:rPr lang="en-US" sz="900" kern="100">
                          <a:effectLst/>
                        </a:rPr>
                        <a:t>)</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dirty="0">
                          <a:effectLst/>
                          <a:latin typeface="Times New Roman"/>
                          <a:ea typeface="宋体"/>
                          <a:cs typeface="Times New Roman"/>
                        </a:rPr>
                        <a:t>M</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P</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1159</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1160</a:t>
                      </a: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605</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提前终止</a:t>
                      </a:r>
                      <a:r>
                        <a:rPr lang="en-US" sz="900" kern="100">
                          <a:effectLst/>
                        </a:rPr>
                        <a:t>(</a:t>
                      </a:r>
                      <a:r>
                        <a:rPr lang="zh-CN" sz="900" kern="100">
                          <a:effectLst/>
                        </a:rPr>
                        <a:t>逆回购</a:t>
                      </a:r>
                      <a:r>
                        <a:rPr lang="en-US" sz="900" kern="100">
                          <a:effectLst/>
                        </a:rPr>
                        <a:t>)</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P</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1159</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1160</a:t>
                      </a: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606</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到期确认</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M</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P</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1146</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607</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到期续做</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M</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1147</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1148</a:t>
                      </a: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608</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解除质押</a:t>
                      </a:r>
                      <a:r>
                        <a:rPr lang="en-US" sz="900" kern="100">
                          <a:effectLst/>
                        </a:rPr>
                        <a:t>(</a:t>
                      </a:r>
                      <a:r>
                        <a:rPr lang="zh-CN" sz="900" kern="100">
                          <a:effectLst/>
                        </a:rPr>
                        <a:t>正回购</a:t>
                      </a:r>
                      <a:r>
                        <a:rPr lang="en-US" sz="900" kern="100">
                          <a:effectLst/>
                        </a:rPr>
                        <a:t>)</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1152</a:t>
                      </a: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609</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解除质押</a:t>
                      </a:r>
                      <a:r>
                        <a:rPr lang="en-US" sz="900" kern="100">
                          <a:effectLst/>
                        </a:rPr>
                        <a:t>(</a:t>
                      </a:r>
                      <a:r>
                        <a:rPr lang="zh-CN" sz="900" kern="100">
                          <a:effectLst/>
                        </a:rPr>
                        <a:t>逆回购</a:t>
                      </a:r>
                      <a:r>
                        <a:rPr lang="en-US" sz="900" kern="100">
                          <a:effectLst/>
                        </a:rPr>
                        <a:t>)</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1152</a:t>
                      </a: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610</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成交申报确认</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M</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1144</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611</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成交申报拒绝</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1145</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612</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续做申报确认</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M</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1149</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613</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续做申报拒绝</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dirty="0">
                          <a:effectLst/>
                          <a:latin typeface="Times New Roman"/>
                          <a:ea typeface="宋体"/>
                          <a:cs typeface="Times New Roman"/>
                        </a:rPr>
                        <a:t>F</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614</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解除质押申报确认</a:t>
                      </a:r>
                      <a:r>
                        <a:rPr lang="en-US" sz="900" kern="100">
                          <a:effectLst/>
                        </a:rPr>
                        <a:t>(</a:t>
                      </a:r>
                      <a:r>
                        <a:rPr lang="zh-CN" sz="900" kern="100">
                          <a:effectLst/>
                        </a:rPr>
                        <a:t>正回购</a:t>
                      </a:r>
                      <a:r>
                        <a:rPr lang="en-US" sz="900" kern="100">
                          <a:effectLst/>
                        </a:rPr>
                        <a:t>)</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1153</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615</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解除质押申报确认</a:t>
                      </a:r>
                      <a:r>
                        <a:rPr lang="en-US" sz="900" kern="100">
                          <a:effectLst/>
                        </a:rPr>
                        <a:t>(</a:t>
                      </a:r>
                      <a:r>
                        <a:rPr lang="zh-CN" sz="900" kern="100">
                          <a:effectLst/>
                        </a:rPr>
                        <a:t>逆回购</a:t>
                      </a:r>
                      <a:r>
                        <a:rPr lang="en-US" sz="900" kern="100">
                          <a:effectLst/>
                        </a:rPr>
                        <a:t>)</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1153</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616</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解除质押申报拒绝</a:t>
                      </a:r>
                      <a:r>
                        <a:rPr lang="en-US" sz="900" kern="100">
                          <a:effectLst/>
                        </a:rPr>
                        <a:t>(</a:t>
                      </a:r>
                      <a:r>
                        <a:rPr lang="zh-CN" sz="900" kern="100">
                          <a:effectLst/>
                        </a:rPr>
                        <a:t>正回购</a:t>
                      </a:r>
                      <a:r>
                        <a:rPr lang="en-US" sz="900" kern="100">
                          <a:effectLst/>
                        </a:rPr>
                        <a:t>)</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1154</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617</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解除质押申报拒绝</a:t>
                      </a:r>
                      <a:r>
                        <a:rPr lang="en-US" sz="900" kern="100">
                          <a:effectLst/>
                        </a:rPr>
                        <a:t>(</a:t>
                      </a:r>
                      <a:r>
                        <a:rPr lang="zh-CN" sz="900" kern="100">
                          <a:effectLst/>
                        </a:rPr>
                        <a:t>逆回购</a:t>
                      </a:r>
                      <a:r>
                        <a:rPr lang="en-US" sz="900" kern="100">
                          <a:effectLst/>
                        </a:rPr>
                        <a:t>)</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1154</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618</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换券申报确认</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1157</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619</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换券申报拒绝</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1158</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620</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提前终止申报确认</a:t>
                      </a:r>
                      <a:r>
                        <a:rPr lang="en-US" sz="900" kern="100">
                          <a:effectLst/>
                        </a:rPr>
                        <a:t>(</a:t>
                      </a:r>
                      <a:r>
                        <a:rPr lang="zh-CN" sz="900" kern="100">
                          <a:effectLst/>
                        </a:rPr>
                        <a:t>正回购</a:t>
                      </a:r>
                      <a:r>
                        <a:rPr lang="en-US" sz="900" kern="100">
                          <a:effectLst/>
                        </a:rPr>
                        <a:t>)</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M</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P</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1161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621</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提前终止申报确认</a:t>
                      </a:r>
                      <a:r>
                        <a:rPr lang="en-US" sz="900" kern="100">
                          <a:effectLst/>
                        </a:rPr>
                        <a:t>(</a:t>
                      </a:r>
                      <a:r>
                        <a:rPr lang="zh-CN" sz="900" kern="100">
                          <a:effectLst/>
                        </a:rPr>
                        <a:t>逆回购</a:t>
                      </a:r>
                      <a:r>
                        <a:rPr lang="en-US" sz="900" kern="100">
                          <a:effectLst/>
                        </a:rPr>
                        <a:t>)</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P</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1161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622</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提前终止申报拒绝</a:t>
                      </a:r>
                      <a:r>
                        <a:rPr lang="en-US" sz="900" kern="100">
                          <a:effectLst/>
                        </a:rPr>
                        <a:t>(</a:t>
                      </a:r>
                      <a:r>
                        <a:rPr lang="zh-CN" sz="900" kern="100">
                          <a:effectLst/>
                        </a:rPr>
                        <a:t>正回购</a:t>
                      </a:r>
                      <a:r>
                        <a:rPr lang="en-US" sz="900" kern="100">
                          <a:effectLst/>
                        </a:rPr>
                        <a:t>)</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1162</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r h="201622">
                <a:tc>
                  <a:txBody>
                    <a:bodyPr/>
                    <a:lstStyle/>
                    <a:p>
                      <a:pPr algn="ctr">
                        <a:spcAft>
                          <a:spcPts val="0"/>
                        </a:spcAft>
                      </a:pPr>
                      <a:r>
                        <a:rPr lang="en-US" sz="900" kern="100">
                          <a:effectLst/>
                        </a:rPr>
                        <a:t>623</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zh-CN" sz="900" kern="100">
                          <a:effectLst/>
                        </a:rPr>
                        <a:t>提前终止申报拒绝</a:t>
                      </a:r>
                      <a:r>
                        <a:rPr lang="en-US" sz="900" kern="100">
                          <a:effectLst/>
                        </a:rPr>
                        <a:t>(</a:t>
                      </a:r>
                      <a:r>
                        <a:rPr lang="zh-CN" sz="900" kern="100">
                          <a:effectLst/>
                        </a:rPr>
                        <a:t>逆回购</a:t>
                      </a:r>
                      <a:r>
                        <a:rPr lang="en-US" sz="900" kern="100">
                          <a:effectLst/>
                        </a:rPr>
                        <a:t>)</a:t>
                      </a:r>
                      <a:endParaRPr lang="zh-CN" sz="900" kern="100">
                        <a:effectLst/>
                        <a:latin typeface="Times New Roman"/>
                        <a:ea typeface="宋体"/>
                        <a:cs typeface="Times New Roman"/>
                      </a:endParaRPr>
                    </a:p>
                  </a:txBody>
                  <a:tcPr marL="56509" marR="56509" marT="0" marB="0" anchor="ctr"/>
                </a:tc>
                <a:tc>
                  <a:txBody>
                    <a:bodyPr/>
                    <a:lstStyle/>
                    <a:p>
                      <a:pPr algn="just">
                        <a:spcAft>
                          <a:spcPts val="0"/>
                        </a:spcAft>
                      </a:pPr>
                      <a:r>
                        <a:rPr lang="en-US" sz="1050" kern="100">
                          <a:effectLst/>
                          <a:latin typeface="Times New Roman"/>
                          <a:ea typeface="宋体"/>
                          <a:cs typeface="Times New Roman"/>
                        </a:rPr>
                        <a:t>F</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dirty="0">
                          <a:effectLst/>
                          <a:latin typeface="Times New Roman"/>
                          <a:ea typeface="宋体"/>
                          <a:cs typeface="Times New Roman"/>
                        </a:rPr>
                        <a:t>F</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altLang="zh-CN" sz="1050" kern="100" dirty="0" smtClean="0">
                          <a:effectLst/>
                          <a:latin typeface="Times New Roman"/>
                          <a:ea typeface="宋体"/>
                          <a:cs typeface="Times New Roman"/>
                        </a:rPr>
                        <a:t>1162</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endParaRPr lang="zh-CN" sz="1050" kern="100" dirty="0">
                        <a:effectLst/>
                        <a:latin typeface="Times New Roman"/>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637872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smtClean="0"/>
              <a:t>交易规则检查</a:t>
            </a:r>
            <a:endParaRPr lang="zh-CN" altLang="en-US" sz="3600" dirty="0"/>
          </a:p>
          <a:p>
            <a:pPr algn="ctr" fontAlgn="auto">
              <a:spcBef>
                <a:spcPts val="0"/>
              </a:spcBef>
              <a:spcAft>
                <a:spcPts val="0"/>
              </a:spcAft>
              <a:defRPr/>
            </a:pPr>
            <a:endParaRPr lang="zh-CN" altLang="en-US" sz="3600" dirty="0"/>
          </a:p>
        </p:txBody>
      </p:sp>
      <p:graphicFrame>
        <p:nvGraphicFramePr>
          <p:cNvPr id="4" name="表格 3"/>
          <p:cNvGraphicFramePr>
            <a:graphicFrameLocks noGrp="1"/>
          </p:cNvGraphicFramePr>
          <p:nvPr>
            <p:extLst>
              <p:ext uri="{D42A27DB-BD31-4B8C-83A1-F6EECF244321}">
                <p14:modId xmlns:p14="http://schemas.microsoft.com/office/powerpoint/2010/main" val="1028612884"/>
              </p:ext>
            </p:extLst>
          </p:nvPr>
        </p:nvGraphicFramePr>
        <p:xfrm>
          <a:off x="2066727" y="1484783"/>
          <a:ext cx="9937104" cy="4910811"/>
        </p:xfrm>
        <a:graphic>
          <a:graphicData uri="http://schemas.openxmlformats.org/drawingml/2006/table">
            <a:tbl>
              <a:tblPr firstRow="1" firstCol="1" bandRow="1">
                <a:tableStyleId>{5C22544A-7EE6-4342-B048-85BDC9FD1C3A}</a:tableStyleId>
              </a:tblPr>
              <a:tblGrid>
                <a:gridCol w="702560"/>
                <a:gridCol w="2874589"/>
                <a:gridCol w="1866179"/>
                <a:gridCol w="4493776"/>
              </a:tblGrid>
              <a:tr h="576624">
                <a:tc>
                  <a:txBody>
                    <a:bodyPr/>
                    <a:lstStyle/>
                    <a:p>
                      <a:pPr algn="ctr">
                        <a:spcAft>
                          <a:spcPts val="0"/>
                        </a:spcAft>
                      </a:pPr>
                      <a:r>
                        <a:rPr lang="zh-CN" sz="2000" kern="0" dirty="0">
                          <a:effectLst/>
                        </a:rPr>
                        <a:t>序号</a:t>
                      </a:r>
                      <a:endParaRPr lang="zh-CN" sz="2000" kern="100" dirty="0">
                        <a:effectLst/>
                        <a:latin typeface="Times New Roman"/>
                        <a:ea typeface="宋体"/>
                        <a:cs typeface="Times New Roman"/>
                      </a:endParaRPr>
                    </a:p>
                  </a:txBody>
                  <a:tcPr marL="68580" marR="68580" marT="0" marB="0" anchor="b"/>
                </a:tc>
                <a:tc>
                  <a:txBody>
                    <a:bodyPr/>
                    <a:lstStyle/>
                    <a:p>
                      <a:pPr algn="l">
                        <a:spcAft>
                          <a:spcPts val="0"/>
                        </a:spcAft>
                      </a:pPr>
                      <a:r>
                        <a:rPr lang="zh-CN" sz="2000" kern="0" dirty="0">
                          <a:effectLst/>
                        </a:rPr>
                        <a:t>规则名称</a:t>
                      </a:r>
                      <a:endParaRPr lang="zh-CN" sz="2000" kern="100" dirty="0">
                        <a:effectLst/>
                        <a:latin typeface="Times New Roman"/>
                        <a:ea typeface="宋体"/>
                        <a:cs typeface="Times New Roman"/>
                      </a:endParaRPr>
                    </a:p>
                  </a:txBody>
                  <a:tcPr marL="68580" marR="68580" marT="0" marB="0" anchor="b"/>
                </a:tc>
                <a:tc>
                  <a:txBody>
                    <a:bodyPr/>
                    <a:lstStyle/>
                    <a:p>
                      <a:pPr algn="just">
                        <a:spcAft>
                          <a:spcPts val="0"/>
                        </a:spcAft>
                      </a:pPr>
                      <a:endParaRPr lang="en-US" altLang="zh-CN" sz="2000" kern="0" dirty="0" smtClean="0">
                        <a:effectLst/>
                      </a:endParaRPr>
                    </a:p>
                    <a:p>
                      <a:pPr algn="just">
                        <a:spcAft>
                          <a:spcPts val="0"/>
                        </a:spcAft>
                      </a:pPr>
                      <a:r>
                        <a:rPr lang="zh-CN" sz="2000" kern="0" dirty="0" smtClean="0">
                          <a:effectLst/>
                        </a:rPr>
                        <a:t>规则</a:t>
                      </a:r>
                      <a:r>
                        <a:rPr lang="zh-CN" sz="2000" kern="0" dirty="0">
                          <a:effectLst/>
                        </a:rPr>
                        <a:t>类名</a:t>
                      </a:r>
                      <a:endParaRPr lang="zh-CN" sz="2000" kern="100" dirty="0">
                        <a:effectLst/>
                        <a:latin typeface="Times New Roman"/>
                        <a:ea typeface="宋体"/>
                        <a:cs typeface="Times New Roman"/>
                      </a:endParaRPr>
                    </a:p>
                  </a:txBody>
                  <a:tcPr marL="68580" marR="68580" marT="0" marB="0"/>
                </a:tc>
                <a:tc>
                  <a:txBody>
                    <a:bodyPr/>
                    <a:lstStyle/>
                    <a:p>
                      <a:pPr algn="just">
                        <a:spcAft>
                          <a:spcPts val="0"/>
                        </a:spcAft>
                      </a:pPr>
                      <a:endParaRPr lang="en-US" altLang="zh-CN" sz="2000" kern="100" dirty="0" smtClean="0">
                        <a:effectLst/>
                        <a:latin typeface="Times New Roman"/>
                        <a:ea typeface="宋体"/>
                        <a:cs typeface="Times New Roman"/>
                      </a:endParaRPr>
                    </a:p>
                    <a:p>
                      <a:pPr algn="just">
                        <a:spcAft>
                          <a:spcPts val="0"/>
                        </a:spcAft>
                      </a:pPr>
                      <a:r>
                        <a:rPr lang="zh-CN" altLang="en-US" sz="2000" kern="100" dirty="0" smtClean="0">
                          <a:effectLst/>
                          <a:latin typeface="Times New Roman"/>
                          <a:ea typeface="宋体"/>
                          <a:cs typeface="Times New Roman"/>
                        </a:rPr>
                        <a:t>说明</a:t>
                      </a:r>
                      <a:endParaRPr lang="zh-CN" sz="2000" kern="100" dirty="0">
                        <a:effectLst/>
                        <a:latin typeface="Times New Roman"/>
                        <a:ea typeface="宋体"/>
                        <a:cs typeface="Times New Roman"/>
                      </a:endParaRPr>
                    </a:p>
                  </a:txBody>
                  <a:tcPr marL="68580" marR="68580" marT="0" marB="0"/>
                </a:tc>
              </a:tr>
              <a:tr h="1066755">
                <a:tc>
                  <a:txBody>
                    <a:bodyPr/>
                    <a:lstStyle/>
                    <a:p>
                      <a:pPr algn="just">
                        <a:spcAft>
                          <a:spcPts val="0"/>
                        </a:spcAft>
                      </a:pPr>
                      <a:r>
                        <a:rPr lang="en-US" sz="2000" kern="100">
                          <a:effectLst/>
                        </a:rPr>
                        <a:t>1060</a:t>
                      </a:r>
                      <a:endParaRPr lang="zh-CN" sz="2000" kern="100">
                        <a:effectLst/>
                        <a:latin typeface="Times New Roman"/>
                        <a:ea typeface="宋体"/>
                        <a:cs typeface="Times New Roman"/>
                      </a:endParaRPr>
                    </a:p>
                  </a:txBody>
                  <a:tcPr marL="68580" marR="68580" marT="0" marB="0"/>
                </a:tc>
                <a:tc>
                  <a:txBody>
                    <a:bodyPr/>
                    <a:lstStyle/>
                    <a:p>
                      <a:pPr algn="just">
                        <a:spcAft>
                          <a:spcPts val="0"/>
                        </a:spcAft>
                      </a:pPr>
                      <a:r>
                        <a:rPr lang="zh-CN" sz="2000" kern="100" dirty="0">
                          <a:effectLst/>
                        </a:rPr>
                        <a:t>检查是否签署质押协议回购融资协议</a:t>
                      </a:r>
                      <a:endParaRPr lang="zh-CN" sz="2000" kern="100" dirty="0">
                        <a:effectLst/>
                        <a:latin typeface="Times New Roman"/>
                        <a:ea typeface="宋体"/>
                        <a:cs typeface="Times New Roman"/>
                      </a:endParaRPr>
                    </a:p>
                  </a:txBody>
                  <a:tcPr marL="68580" marR="68580" marT="0" marB="0"/>
                </a:tc>
                <a:tc>
                  <a:txBody>
                    <a:bodyPr/>
                    <a:lstStyle/>
                    <a:p>
                      <a:pPr algn="just">
                        <a:spcAft>
                          <a:spcPts val="0"/>
                        </a:spcAft>
                      </a:pPr>
                      <a:r>
                        <a:rPr lang="en-US" sz="2000" kern="0" dirty="0">
                          <a:effectLst/>
                        </a:rPr>
                        <a:t>CA100044</a:t>
                      </a:r>
                      <a:endParaRPr lang="zh-CN" sz="2000" kern="100" dirty="0">
                        <a:effectLst/>
                        <a:latin typeface="Times New Roman"/>
                        <a:ea typeface="宋体"/>
                        <a:cs typeface="Times New Roman"/>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检查客户是否签署协议回购融资协议</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协议类型</a:t>
                      </a:r>
                      <a:r>
                        <a:rPr lang="en-US" altLang="zh-CN" sz="1800" kern="1200" dirty="0" smtClean="0">
                          <a:solidFill>
                            <a:schemeClr val="dk1"/>
                          </a:solidFill>
                          <a:effectLst/>
                          <a:latin typeface="+mn-lt"/>
                          <a:ea typeface="+mn-ea"/>
                          <a:cs typeface="+mn-cs"/>
                        </a:rPr>
                        <a:t>17) </a:t>
                      </a:r>
                      <a:r>
                        <a:rPr lang="zh-CN" altLang="zh-CN" sz="1800" kern="1200" dirty="0" smtClean="0">
                          <a:solidFill>
                            <a:schemeClr val="dk1"/>
                          </a:solidFill>
                          <a:effectLst/>
                          <a:latin typeface="+mn-lt"/>
                          <a:ea typeface="+mn-ea"/>
                          <a:cs typeface="+mn-cs"/>
                        </a:rPr>
                        <a:t>如果没有签署或协议到期则禁止交易。</a:t>
                      </a:r>
                    </a:p>
                  </a:txBody>
                  <a:tcPr marL="68580" marR="68580" marT="0" marB="0"/>
                </a:tc>
              </a:tr>
              <a:tr h="917976">
                <a:tc>
                  <a:txBody>
                    <a:bodyPr/>
                    <a:lstStyle/>
                    <a:p>
                      <a:pPr algn="just">
                        <a:spcAft>
                          <a:spcPts val="0"/>
                        </a:spcAft>
                      </a:pPr>
                      <a:r>
                        <a:rPr lang="en-US" sz="2000" kern="100">
                          <a:effectLst/>
                        </a:rPr>
                        <a:t>1061</a:t>
                      </a:r>
                      <a:endParaRPr lang="zh-CN" sz="2000" kern="100">
                        <a:effectLst/>
                        <a:latin typeface="Times New Roman"/>
                        <a:ea typeface="宋体"/>
                        <a:cs typeface="Times New Roman"/>
                      </a:endParaRPr>
                    </a:p>
                  </a:txBody>
                  <a:tcPr marL="68580" marR="68580" marT="0" marB="0"/>
                </a:tc>
                <a:tc>
                  <a:txBody>
                    <a:bodyPr/>
                    <a:lstStyle/>
                    <a:p>
                      <a:pPr algn="just">
                        <a:spcAft>
                          <a:spcPts val="0"/>
                        </a:spcAft>
                      </a:pPr>
                      <a:r>
                        <a:rPr lang="zh-CN" sz="2000" kern="100" dirty="0">
                          <a:effectLst/>
                        </a:rPr>
                        <a:t>检查是否签署质押协议回购融券协议</a:t>
                      </a:r>
                      <a:endParaRPr lang="zh-CN" sz="2000" kern="100" dirty="0">
                        <a:effectLst/>
                        <a:latin typeface="Times New Roman"/>
                        <a:ea typeface="宋体"/>
                        <a:cs typeface="Times New Roman"/>
                      </a:endParaRPr>
                    </a:p>
                  </a:txBody>
                  <a:tcPr marL="68580" marR="68580" marT="0" marB="0"/>
                </a:tc>
                <a:tc>
                  <a:txBody>
                    <a:bodyPr/>
                    <a:lstStyle/>
                    <a:p>
                      <a:pPr algn="just">
                        <a:spcAft>
                          <a:spcPts val="0"/>
                        </a:spcAft>
                      </a:pPr>
                      <a:r>
                        <a:rPr lang="en-US" sz="2000" kern="100">
                          <a:effectLst/>
                        </a:rPr>
                        <a:t>CA100045</a:t>
                      </a:r>
                      <a:endParaRPr lang="zh-CN" sz="2000" kern="100">
                        <a:effectLst/>
                        <a:latin typeface="Times New Roman"/>
                        <a:ea typeface="宋体"/>
                        <a:cs typeface="Times New Roman"/>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检查客户是否签署协议回购融券协议</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协议类型</a:t>
                      </a:r>
                      <a:r>
                        <a:rPr lang="en-US" altLang="zh-CN" sz="1800" kern="1200" dirty="0" smtClean="0">
                          <a:solidFill>
                            <a:schemeClr val="dk1"/>
                          </a:solidFill>
                          <a:effectLst/>
                          <a:latin typeface="+mn-lt"/>
                          <a:ea typeface="+mn-ea"/>
                          <a:cs typeface="+mn-cs"/>
                        </a:rPr>
                        <a:t>18) </a:t>
                      </a:r>
                      <a:r>
                        <a:rPr lang="zh-CN" altLang="zh-CN" sz="1800" kern="1200" dirty="0" smtClean="0">
                          <a:solidFill>
                            <a:schemeClr val="dk1"/>
                          </a:solidFill>
                          <a:effectLst/>
                          <a:latin typeface="+mn-lt"/>
                          <a:ea typeface="+mn-ea"/>
                          <a:cs typeface="+mn-cs"/>
                        </a:rPr>
                        <a:t>如果没有签署或协议到期则禁止交易。</a:t>
                      </a:r>
                    </a:p>
                  </a:txBody>
                  <a:tcPr marL="68580" marR="68580" marT="0" marB="0"/>
                </a:tc>
              </a:tr>
              <a:tr h="1037924">
                <a:tc>
                  <a:txBody>
                    <a:bodyPr/>
                    <a:lstStyle/>
                    <a:p>
                      <a:pPr algn="just">
                        <a:spcAft>
                          <a:spcPts val="0"/>
                        </a:spcAft>
                      </a:pPr>
                      <a:r>
                        <a:rPr lang="en-US" sz="2000" kern="100">
                          <a:effectLst/>
                        </a:rPr>
                        <a:t>1063</a:t>
                      </a:r>
                      <a:endParaRPr lang="zh-CN" sz="2000" kern="100">
                        <a:effectLst/>
                        <a:latin typeface="Times New Roman"/>
                        <a:ea typeface="宋体"/>
                        <a:cs typeface="Times New Roman"/>
                      </a:endParaRPr>
                    </a:p>
                  </a:txBody>
                  <a:tcPr marL="68580" marR="68580" marT="0" marB="0"/>
                </a:tc>
                <a:tc>
                  <a:txBody>
                    <a:bodyPr/>
                    <a:lstStyle/>
                    <a:p>
                      <a:pPr algn="just">
                        <a:spcAft>
                          <a:spcPts val="0"/>
                        </a:spcAft>
                      </a:pPr>
                      <a:r>
                        <a:rPr lang="zh-CN" sz="2000" kern="100">
                          <a:effectLst/>
                        </a:rPr>
                        <a:t>检查质押协议回购标的证券代码</a:t>
                      </a:r>
                      <a:endParaRPr lang="zh-CN" sz="2000" kern="100">
                        <a:effectLst/>
                        <a:latin typeface="Times New Roman"/>
                        <a:ea typeface="宋体"/>
                        <a:cs typeface="Times New Roman"/>
                      </a:endParaRPr>
                    </a:p>
                  </a:txBody>
                  <a:tcPr marL="68580" marR="68580" marT="0" marB="0"/>
                </a:tc>
                <a:tc>
                  <a:txBody>
                    <a:bodyPr/>
                    <a:lstStyle/>
                    <a:p>
                      <a:pPr algn="just">
                        <a:spcAft>
                          <a:spcPts val="0"/>
                        </a:spcAft>
                      </a:pPr>
                      <a:r>
                        <a:rPr lang="en-US" sz="2000" kern="100">
                          <a:effectLst/>
                        </a:rPr>
                        <a:t>CA100047</a:t>
                      </a:r>
                      <a:endParaRPr lang="zh-CN" sz="2000" kern="100">
                        <a:effectLst/>
                        <a:latin typeface="Times New Roman"/>
                        <a:ea typeface="宋体"/>
                        <a:cs typeface="Times New Roman"/>
                      </a:endParaRPr>
                    </a:p>
                  </a:txBody>
                  <a:tcPr marL="68580" marR="68580" marT="0" marB="0"/>
                </a:tc>
                <a:tc>
                  <a:txBody>
                    <a:bodyPr/>
                    <a:lstStyle/>
                    <a:p>
                      <a:pPr lvl="0"/>
                      <a:r>
                        <a:rPr lang="zh-CN" altLang="zh-CN" sz="1800" kern="1200" dirty="0" smtClean="0">
                          <a:solidFill>
                            <a:schemeClr val="dk1"/>
                          </a:solidFill>
                          <a:effectLst/>
                          <a:latin typeface="+mn-lt"/>
                          <a:ea typeface="+mn-ea"/>
                          <a:cs typeface="+mn-cs"/>
                        </a:rPr>
                        <a:t>检查质押的标的券是否在质押券规定的范围内</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如果不在则禁止交易。</a:t>
                      </a:r>
                    </a:p>
                    <a:p>
                      <a:r>
                        <a:rPr lang="zh-CN" altLang="zh-CN" sz="1800" kern="1200" dirty="0" smtClean="0">
                          <a:solidFill>
                            <a:schemeClr val="dk1"/>
                          </a:solidFill>
                          <a:effectLst/>
                          <a:latin typeface="+mn-lt"/>
                          <a:ea typeface="+mn-ea"/>
                          <a:cs typeface="+mn-cs"/>
                        </a:rPr>
                        <a:t>即判断债券代码是否在</a:t>
                      </a:r>
                      <a:r>
                        <a:rPr lang="en-US" altLang="zh-CN" sz="1800" kern="1200" dirty="0" smtClean="0">
                          <a:solidFill>
                            <a:schemeClr val="dk1"/>
                          </a:solidFill>
                          <a:effectLst/>
                          <a:latin typeface="+mn-lt"/>
                          <a:ea typeface="+mn-ea"/>
                          <a:cs typeface="+mn-cs"/>
                        </a:rPr>
                        <a:t>STK_XY_REPCH_INFO</a:t>
                      </a:r>
                      <a:r>
                        <a:rPr lang="zh-CN" altLang="zh-CN" sz="1800" kern="1200" dirty="0" smtClean="0">
                          <a:solidFill>
                            <a:schemeClr val="dk1"/>
                          </a:solidFill>
                          <a:effectLst/>
                          <a:latin typeface="+mn-lt"/>
                          <a:ea typeface="+mn-ea"/>
                          <a:cs typeface="+mn-cs"/>
                        </a:rPr>
                        <a:t>表中</a:t>
                      </a:r>
                      <a:r>
                        <a:rPr lang="en-US" altLang="zh-CN" sz="1800" kern="1200" dirty="0" smtClean="0">
                          <a:solidFill>
                            <a:schemeClr val="dk1"/>
                          </a:solidFill>
                          <a:effectLst/>
                          <a:latin typeface="+mn-lt"/>
                          <a:ea typeface="+mn-ea"/>
                          <a:cs typeface="+mn-cs"/>
                        </a:rPr>
                        <a:t>, </a:t>
                      </a:r>
                      <a:r>
                        <a:rPr lang="zh-CN" altLang="zh-CN" sz="1800" kern="1200" dirty="0" smtClean="0">
                          <a:solidFill>
                            <a:schemeClr val="dk1"/>
                          </a:solidFill>
                          <a:effectLst/>
                          <a:latin typeface="+mn-lt"/>
                          <a:ea typeface="+mn-ea"/>
                          <a:cs typeface="+mn-cs"/>
                        </a:rPr>
                        <a:t>且存续期是否到期。</a:t>
                      </a:r>
                    </a:p>
                  </a:txBody>
                  <a:tcPr marL="68580" marR="68580" marT="0" marB="0"/>
                </a:tc>
              </a:tr>
              <a:tr h="576624">
                <a:tc>
                  <a:txBody>
                    <a:bodyPr/>
                    <a:lstStyle/>
                    <a:p>
                      <a:pPr algn="just">
                        <a:spcAft>
                          <a:spcPts val="0"/>
                        </a:spcAft>
                      </a:pPr>
                      <a:r>
                        <a:rPr lang="en-US" sz="2000" kern="100">
                          <a:effectLst/>
                        </a:rPr>
                        <a:t>5015</a:t>
                      </a:r>
                      <a:endParaRPr lang="zh-CN" sz="2000" kern="100">
                        <a:effectLst/>
                        <a:latin typeface="Times New Roman"/>
                        <a:ea typeface="宋体"/>
                        <a:cs typeface="Times New Roman"/>
                      </a:endParaRPr>
                    </a:p>
                  </a:txBody>
                  <a:tcPr marL="68580" marR="68580" marT="0" marB="0"/>
                </a:tc>
                <a:tc>
                  <a:txBody>
                    <a:bodyPr/>
                    <a:lstStyle/>
                    <a:p>
                      <a:pPr algn="just">
                        <a:spcAft>
                          <a:spcPts val="0"/>
                        </a:spcAft>
                      </a:pPr>
                      <a:r>
                        <a:rPr lang="zh-CN" sz="2000" kern="100">
                          <a:effectLst/>
                        </a:rPr>
                        <a:t>质押协议回购回购天数检查</a:t>
                      </a:r>
                      <a:endParaRPr lang="zh-CN" sz="2000" kern="100">
                        <a:effectLst/>
                        <a:latin typeface="Times New Roman"/>
                        <a:ea typeface="宋体"/>
                        <a:cs typeface="Times New Roman"/>
                      </a:endParaRPr>
                    </a:p>
                  </a:txBody>
                  <a:tcPr marL="68580" marR="68580" marT="0" marB="0"/>
                </a:tc>
                <a:tc>
                  <a:txBody>
                    <a:bodyPr/>
                    <a:lstStyle/>
                    <a:p>
                      <a:pPr algn="just">
                        <a:spcAft>
                          <a:spcPts val="0"/>
                        </a:spcAft>
                      </a:pPr>
                      <a:r>
                        <a:rPr lang="en-US" sz="2000" kern="100">
                          <a:effectLst/>
                        </a:rPr>
                        <a:t>CM100013</a:t>
                      </a:r>
                      <a:endParaRPr lang="zh-CN" sz="2000" kern="100">
                        <a:effectLst/>
                        <a:latin typeface="Times New Roman"/>
                        <a:ea typeface="宋体"/>
                        <a:cs typeface="Times New Roman"/>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协议回购的期限不得超过</a:t>
                      </a:r>
                      <a:r>
                        <a:rPr lang="en-US" altLang="zh-CN" sz="1800" kern="1200" dirty="0" smtClean="0">
                          <a:solidFill>
                            <a:schemeClr val="dk1"/>
                          </a:solidFill>
                          <a:effectLst/>
                          <a:latin typeface="+mn-lt"/>
                          <a:ea typeface="+mn-ea"/>
                          <a:cs typeface="+mn-cs"/>
                        </a:rPr>
                        <a:t>365</a:t>
                      </a:r>
                      <a:r>
                        <a:rPr lang="zh-CN" altLang="zh-CN" sz="1800" kern="1200" dirty="0" smtClean="0">
                          <a:solidFill>
                            <a:schemeClr val="dk1"/>
                          </a:solidFill>
                          <a:effectLst/>
                          <a:latin typeface="+mn-lt"/>
                          <a:ea typeface="+mn-ea"/>
                          <a:cs typeface="+mn-cs"/>
                        </a:rPr>
                        <a:t>天，且不得超过质押券的存续期间。</a:t>
                      </a:r>
                    </a:p>
                  </a:txBody>
                  <a:tcPr marL="68580" marR="68580" marT="0" marB="0"/>
                </a:tc>
              </a:tr>
              <a:tr h="576624">
                <a:tc>
                  <a:txBody>
                    <a:bodyPr/>
                    <a:lstStyle/>
                    <a:p>
                      <a:pPr algn="just">
                        <a:spcAft>
                          <a:spcPts val="0"/>
                        </a:spcAft>
                      </a:pPr>
                      <a:r>
                        <a:rPr lang="en-US" sz="2000" kern="100">
                          <a:effectLst/>
                        </a:rPr>
                        <a:t>5027</a:t>
                      </a:r>
                      <a:endParaRPr lang="zh-CN" sz="2000" kern="100">
                        <a:effectLst/>
                        <a:latin typeface="Times New Roman"/>
                        <a:ea typeface="宋体"/>
                        <a:cs typeface="Times New Roman"/>
                      </a:endParaRPr>
                    </a:p>
                  </a:txBody>
                  <a:tcPr marL="68580" marR="68580" marT="0" marB="0"/>
                </a:tc>
                <a:tc>
                  <a:txBody>
                    <a:bodyPr/>
                    <a:lstStyle/>
                    <a:p>
                      <a:pPr algn="just">
                        <a:spcAft>
                          <a:spcPts val="0"/>
                        </a:spcAft>
                      </a:pPr>
                      <a:r>
                        <a:rPr lang="zh-CN" sz="2000" kern="100">
                          <a:effectLst/>
                        </a:rPr>
                        <a:t>检查上海协回购利率和折算比例</a:t>
                      </a:r>
                      <a:endParaRPr lang="zh-CN" sz="2000" kern="100">
                        <a:effectLst/>
                        <a:latin typeface="Times New Roman"/>
                        <a:ea typeface="宋体"/>
                        <a:cs typeface="Times New Roman"/>
                      </a:endParaRPr>
                    </a:p>
                  </a:txBody>
                  <a:tcPr marL="68580" marR="68580" marT="0" marB="0"/>
                </a:tc>
                <a:tc>
                  <a:txBody>
                    <a:bodyPr/>
                    <a:lstStyle/>
                    <a:p>
                      <a:pPr algn="just">
                        <a:spcAft>
                          <a:spcPts val="0"/>
                        </a:spcAft>
                      </a:pPr>
                      <a:r>
                        <a:rPr lang="en-US" sz="2000" kern="100" dirty="0">
                          <a:effectLst/>
                        </a:rPr>
                        <a:t>CM000023</a:t>
                      </a:r>
                      <a:endParaRPr lang="zh-CN" sz="2000" kern="100" dirty="0">
                        <a:effectLst/>
                        <a:latin typeface="Times New Roman"/>
                        <a:ea typeface="宋体"/>
                        <a:cs typeface="Times New Roman"/>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协议回购的利率和折算比例不得超过</a:t>
                      </a:r>
                      <a:r>
                        <a:rPr lang="en-US" altLang="zh-CN" sz="1800" kern="1200" dirty="0" smtClean="0">
                          <a:solidFill>
                            <a:schemeClr val="dk1"/>
                          </a:solidFill>
                          <a:effectLst/>
                          <a:latin typeface="+mn-lt"/>
                          <a:ea typeface="+mn-ea"/>
                          <a:cs typeface="+mn-cs"/>
                        </a:rPr>
                        <a:t>100%</a:t>
                      </a:r>
                      <a:r>
                        <a:rPr lang="zh-CN" altLang="zh-CN" sz="1800" kern="1200" dirty="0" smtClean="0">
                          <a:solidFill>
                            <a:schemeClr val="dk1"/>
                          </a:solidFill>
                          <a:effectLst/>
                          <a:latin typeface="+mn-lt"/>
                          <a:ea typeface="+mn-ea"/>
                          <a:cs typeface="+mn-cs"/>
                        </a:rPr>
                        <a:t>。</a:t>
                      </a:r>
                    </a:p>
                  </a:txBody>
                  <a:tcPr marL="68580" marR="68580" marT="0" marB="0"/>
                </a:tc>
              </a:tr>
            </a:tbl>
          </a:graphicData>
        </a:graphic>
      </p:graphicFrame>
    </p:spTree>
    <p:extLst>
      <p:ext uri="{BB962C8B-B14F-4D97-AF65-F5344CB8AC3E}">
        <p14:creationId xmlns:p14="http://schemas.microsoft.com/office/powerpoint/2010/main" val="124718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smtClean="0"/>
              <a:t>接口设计</a:t>
            </a:r>
            <a:endParaRPr lang="zh-CN" altLang="en-US" sz="3600" dirty="0"/>
          </a:p>
          <a:p>
            <a:pPr algn="ctr" fontAlgn="auto">
              <a:spcBef>
                <a:spcPts val="0"/>
              </a:spcBef>
              <a:spcAft>
                <a:spcPts val="0"/>
              </a:spcAft>
              <a:defRPr/>
            </a:pPr>
            <a:endParaRPr lang="zh-CN" altLang="en-US" sz="3600" dirty="0"/>
          </a:p>
        </p:txBody>
      </p:sp>
      <p:graphicFrame>
        <p:nvGraphicFramePr>
          <p:cNvPr id="27" name="表格 26"/>
          <p:cNvGraphicFramePr>
            <a:graphicFrameLocks noGrp="1"/>
          </p:cNvGraphicFramePr>
          <p:nvPr>
            <p:extLst>
              <p:ext uri="{D42A27DB-BD31-4B8C-83A1-F6EECF244321}">
                <p14:modId xmlns:p14="http://schemas.microsoft.com/office/powerpoint/2010/main" val="1627510489"/>
              </p:ext>
            </p:extLst>
          </p:nvPr>
        </p:nvGraphicFramePr>
        <p:xfrm>
          <a:off x="2066727" y="1530400"/>
          <a:ext cx="10009112" cy="5271002"/>
        </p:xfrm>
        <a:graphic>
          <a:graphicData uri="http://schemas.openxmlformats.org/drawingml/2006/table">
            <a:tbl>
              <a:tblPr/>
              <a:tblGrid>
                <a:gridCol w="3478459"/>
                <a:gridCol w="6530653"/>
              </a:tblGrid>
              <a:tr h="309610">
                <a:tc>
                  <a:txBody>
                    <a:bodyPr/>
                    <a:lstStyle/>
                    <a:p>
                      <a:pPr algn="ctr" fontAlgn="ctr"/>
                      <a:r>
                        <a:rPr lang="zh-CN" altLang="en-US" sz="2000" b="1" i="0" u="none" strike="noStrike" dirty="0" smtClean="0">
                          <a:effectLst/>
                          <a:latin typeface="楷体_GB2312"/>
                        </a:rPr>
                        <a:t>功能号</a:t>
                      </a:r>
                      <a:endParaRPr lang="zh-CN" altLang="en-US" sz="2000" b="1" i="0" u="none" strike="noStrike" dirty="0">
                        <a:effectLst/>
                        <a:latin typeface="楷体_GB231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smtClean="0">
                          <a:effectLst/>
                          <a:latin typeface="楷体_GB2312"/>
                        </a:rPr>
                        <a:t>功能</a:t>
                      </a:r>
                      <a:endParaRPr lang="zh-CN" altLang="en-US" sz="2000" b="1" i="0" u="none" strike="noStrike" dirty="0">
                        <a:effectLst/>
                        <a:latin typeface="楷体_GB231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1817">
                <a:tc>
                  <a:txBody>
                    <a:bodyPr/>
                    <a:lstStyle/>
                    <a:p>
                      <a:pPr algn="ctr" fontAlgn="ctr"/>
                      <a:r>
                        <a:rPr lang="en-US" altLang="zh-CN" sz="2000" b="0" i="0" u="none" strike="noStrike" dirty="0" smtClean="0">
                          <a:solidFill>
                            <a:schemeClr val="tx1"/>
                          </a:solidFill>
                          <a:effectLst/>
                          <a:latin typeface="宋体" panose="02010600030101010101" pitchFamily="2" charset="-122"/>
                          <a:ea typeface="宋体" pitchFamily="2" charset="-122"/>
                        </a:rPr>
                        <a:t>10302001</a:t>
                      </a:r>
                      <a:endParaRPr lang="zh-CN" altLang="en-US" sz="2000" b="0" i="0" u="none" strike="noStrike" dirty="0">
                        <a:solidFill>
                          <a:schemeClr val="tx1"/>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kern="1200" dirty="0" smtClean="0">
                          <a:solidFill>
                            <a:schemeClr val="tx1"/>
                          </a:solidFill>
                          <a:effectLst/>
                          <a:latin typeface="楷体" pitchFamily="49" charset="-122"/>
                          <a:ea typeface="楷体" pitchFamily="49" charset="-122"/>
                          <a:cs typeface="+mn-cs"/>
                        </a:rPr>
                        <a:t>委托申报</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3700">
                <a:tc>
                  <a:txBody>
                    <a:bodyPr/>
                    <a:lstStyle/>
                    <a:p>
                      <a:pPr algn="ctr" fontAlgn="ctr"/>
                      <a:r>
                        <a:rPr lang="en-US" altLang="zh-CN" sz="2000" b="0" i="0" u="none" strike="noStrike" kern="1200" dirty="0" smtClean="0">
                          <a:solidFill>
                            <a:schemeClr val="tx1"/>
                          </a:solidFill>
                          <a:effectLst/>
                          <a:latin typeface="宋体" pitchFamily="2" charset="-122"/>
                          <a:ea typeface="宋体" pitchFamily="2" charset="-122"/>
                          <a:cs typeface="+mn-cs"/>
                        </a:rPr>
                        <a:t>10302004</a:t>
                      </a:r>
                      <a:endParaRPr lang="zh-CN" altLang="en-US" sz="2000" b="0" i="0" u="none" strike="noStrike" dirty="0">
                        <a:solidFill>
                          <a:schemeClr val="tx1"/>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kern="1200" dirty="0" smtClean="0">
                          <a:solidFill>
                            <a:schemeClr val="tx1"/>
                          </a:solidFill>
                          <a:effectLst/>
                          <a:latin typeface="楷体" pitchFamily="49" charset="-122"/>
                          <a:ea typeface="楷体" pitchFamily="49" charset="-122"/>
                          <a:cs typeface="+mn-cs"/>
                        </a:rPr>
                        <a:t>撤单申报</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19">
                <a:tc>
                  <a:txBody>
                    <a:bodyPr/>
                    <a:lstStyle/>
                    <a:p>
                      <a:pPr algn="ctr" fontAlgn="ctr"/>
                      <a:r>
                        <a:rPr lang="en-US" altLang="zh-CN" sz="2000" b="0" i="0" u="none" strike="noStrike" kern="1200" dirty="0" smtClean="0">
                          <a:solidFill>
                            <a:schemeClr val="tx1"/>
                          </a:solidFill>
                          <a:effectLst/>
                          <a:latin typeface="宋体" pitchFamily="2" charset="-122"/>
                          <a:ea typeface="宋体" pitchFamily="2" charset="-122"/>
                          <a:cs typeface="+mn-cs"/>
                        </a:rPr>
                        <a:t>10302044</a:t>
                      </a:r>
                      <a:endParaRPr lang="zh-CN" altLang="en-US" sz="2000" b="0" i="0" u="none" strike="noStrike" dirty="0">
                        <a:solidFill>
                          <a:schemeClr val="tx1"/>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zh-CN" sz="2000" kern="1200" dirty="0" smtClean="0">
                          <a:solidFill>
                            <a:schemeClr val="tx1"/>
                          </a:solidFill>
                          <a:effectLst/>
                          <a:latin typeface="楷体" pitchFamily="49" charset="-122"/>
                          <a:ea typeface="楷体" pitchFamily="49" charset="-122"/>
                          <a:cs typeface="+mn-cs"/>
                        </a:rPr>
                        <a:t>非公开行情查询申报</a:t>
                      </a:r>
                      <a:endParaRPr lang="en-US" altLang="zh-CN" sz="2000" kern="1200" dirty="0" smtClean="0">
                        <a:solidFill>
                          <a:schemeClr val="tx1"/>
                        </a:solidFill>
                        <a:effectLst/>
                        <a:latin typeface="楷体" pitchFamily="49" charset="-122"/>
                        <a:ea typeface="楷体" pitchFamily="49" charset="-122"/>
                        <a:cs typeface="+mn-cs"/>
                      </a:endParaRPr>
                    </a:p>
                    <a:p>
                      <a:pPr algn="l" fontAlgn="ctr"/>
                      <a:r>
                        <a:rPr lang="zh-CN" altLang="zh-CN" sz="2000" kern="1200" dirty="0" smtClean="0">
                          <a:solidFill>
                            <a:schemeClr val="tx1"/>
                          </a:solidFill>
                          <a:effectLst/>
                          <a:latin typeface="楷体" pitchFamily="49" charset="-122"/>
                          <a:ea typeface="楷体" pitchFamily="49" charset="-122"/>
                          <a:cs typeface="+mn-cs"/>
                        </a:rPr>
                        <a:t>公开行情查询申报</a:t>
                      </a:r>
                      <a:endParaRPr lang="en-US" altLang="zh-CN" sz="2000" kern="1200" dirty="0" smtClean="0">
                        <a:solidFill>
                          <a:schemeClr val="tx1"/>
                        </a:solidFill>
                        <a:effectLst/>
                        <a:latin typeface="楷体" pitchFamily="49" charset="-122"/>
                        <a:ea typeface="楷体" pitchFamily="49" charset="-122"/>
                        <a:cs typeface="+mn-cs"/>
                      </a:endParaRPr>
                    </a:p>
                    <a:p>
                      <a:pPr algn="l" fontAlgn="ctr"/>
                      <a:r>
                        <a:rPr lang="zh-CN" altLang="zh-CN" sz="2000" kern="1200" dirty="0" smtClean="0">
                          <a:solidFill>
                            <a:schemeClr val="tx1"/>
                          </a:solidFill>
                          <a:effectLst/>
                          <a:latin typeface="楷体" pitchFamily="49" charset="-122"/>
                          <a:ea typeface="楷体" pitchFamily="49" charset="-122"/>
                          <a:cs typeface="+mn-cs"/>
                        </a:rPr>
                        <a:t>未结算协议回购查询申报</a:t>
                      </a:r>
                      <a:endParaRPr lang="en-US" altLang="zh-CN" sz="2000" kern="1200" dirty="0" smtClean="0">
                        <a:solidFill>
                          <a:schemeClr val="tx1"/>
                        </a:solidFill>
                        <a:effectLst/>
                        <a:latin typeface="楷体" pitchFamily="49" charset="-122"/>
                        <a:ea typeface="楷体" pitchFamily="49" charset="-122"/>
                        <a:cs typeface="+mn-cs"/>
                      </a:endParaRPr>
                    </a:p>
                    <a:p>
                      <a:pPr algn="l" fontAlgn="ctr"/>
                      <a:r>
                        <a:rPr lang="zh-CN" altLang="zh-CN" sz="2000" kern="1200" dirty="0" smtClean="0">
                          <a:solidFill>
                            <a:schemeClr val="tx1"/>
                          </a:solidFill>
                          <a:effectLst/>
                          <a:latin typeface="楷体" pitchFamily="49" charset="-122"/>
                          <a:ea typeface="楷体" pitchFamily="49" charset="-122"/>
                          <a:cs typeface="+mn-cs"/>
                        </a:rPr>
                        <a:t>成交报告查询</a:t>
                      </a:r>
                      <a:r>
                        <a:rPr lang="zh-CN" altLang="en-US" sz="2000" kern="1200" dirty="0" smtClean="0">
                          <a:solidFill>
                            <a:schemeClr val="tx1"/>
                          </a:solidFill>
                          <a:effectLst/>
                          <a:latin typeface="楷体" pitchFamily="49" charset="-122"/>
                          <a:ea typeface="楷体" pitchFamily="49" charset="-122"/>
                          <a:cs typeface="+mn-cs"/>
                        </a:rPr>
                        <a:t>申报</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635">
                <a:tc>
                  <a:txBody>
                    <a:bodyPr/>
                    <a:lstStyle/>
                    <a:p>
                      <a:pPr algn="ctr" fontAlgn="ctr"/>
                      <a:r>
                        <a:rPr lang="en-US" altLang="zh-CN" sz="2000" b="0" i="0" u="none" strike="noStrike" kern="1200" dirty="0" smtClean="0">
                          <a:solidFill>
                            <a:schemeClr val="tx1"/>
                          </a:solidFill>
                          <a:effectLst/>
                          <a:latin typeface="宋体" pitchFamily="2" charset="-122"/>
                          <a:ea typeface="宋体" pitchFamily="2" charset="-122"/>
                          <a:cs typeface="+mn-cs"/>
                        </a:rPr>
                        <a:t>10302045</a:t>
                      </a:r>
                      <a:endParaRPr lang="zh-CN" altLang="en-US" sz="2000" b="0" i="0" u="none" strike="noStrike" dirty="0">
                        <a:solidFill>
                          <a:schemeClr val="tx1"/>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zh-CN" sz="2000" kern="1200" dirty="0" smtClean="0">
                          <a:solidFill>
                            <a:schemeClr val="tx1"/>
                          </a:solidFill>
                          <a:effectLst/>
                          <a:latin typeface="楷体" pitchFamily="49" charset="-122"/>
                          <a:ea typeface="楷体" pitchFamily="49" charset="-122"/>
                          <a:cs typeface="+mn-cs"/>
                        </a:rPr>
                        <a:t>申报确认</a:t>
                      </a:r>
                      <a:r>
                        <a:rPr lang="en-US" altLang="zh-CN" sz="2000" kern="1200" dirty="0" smtClean="0">
                          <a:solidFill>
                            <a:schemeClr val="tx1"/>
                          </a:solidFill>
                          <a:effectLst/>
                          <a:latin typeface="楷体" pitchFamily="49" charset="-122"/>
                          <a:ea typeface="楷体" pitchFamily="49" charset="-122"/>
                          <a:cs typeface="+mn-cs"/>
                        </a:rPr>
                        <a:t>\</a:t>
                      </a:r>
                      <a:r>
                        <a:rPr lang="zh-CN" altLang="zh-CN" sz="2000" kern="1200" dirty="0" smtClean="0">
                          <a:solidFill>
                            <a:schemeClr val="tx1"/>
                          </a:solidFill>
                          <a:effectLst/>
                          <a:latin typeface="楷体" pitchFamily="49" charset="-122"/>
                          <a:ea typeface="楷体" pitchFamily="49" charset="-122"/>
                          <a:cs typeface="+mn-cs"/>
                        </a:rPr>
                        <a:t>成交回报</a:t>
                      </a:r>
                      <a:r>
                        <a:rPr lang="en-US" altLang="zh-CN" sz="2000" kern="1200" dirty="0" smtClean="0">
                          <a:solidFill>
                            <a:schemeClr val="tx1"/>
                          </a:solidFill>
                          <a:effectLst/>
                          <a:latin typeface="楷体" pitchFamily="49" charset="-122"/>
                          <a:ea typeface="楷体" pitchFamily="49" charset="-122"/>
                          <a:cs typeface="+mn-cs"/>
                        </a:rPr>
                        <a:t>\</a:t>
                      </a:r>
                      <a:r>
                        <a:rPr lang="zh-CN" altLang="zh-CN" sz="2000" kern="1200" dirty="0" smtClean="0">
                          <a:solidFill>
                            <a:schemeClr val="tx1"/>
                          </a:solidFill>
                          <a:effectLst/>
                          <a:latin typeface="楷体" pitchFamily="49" charset="-122"/>
                          <a:ea typeface="楷体" pitchFamily="49" charset="-122"/>
                          <a:cs typeface="+mn-cs"/>
                        </a:rPr>
                        <a:t>行情回报</a:t>
                      </a:r>
                      <a:endParaRPr lang="zh-CN" altLang="en-US" sz="2000" b="0" i="0" u="none" strike="noStrike" dirty="0">
                        <a:effectLst/>
                        <a:latin typeface="楷体" pitchFamily="49" charset="-122"/>
                        <a:ea typeface="楷体" pitchFamily="49" charset="-122"/>
                      </a:endParaRP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2000" b="0" i="0" u="none" strike="noStrike" dirty="0" smtClean="0">
                          <a:solidFill>
                            <a:schemeClr val="tx1"/>
                          </a:solidFill>
                          <a:effectLst/>
                          <a:latin typeface="宋体" panose="02010600030101010101" pitchFamily="2" charset="-122"/>
                          <a:ea typeface="宋体" pitchFamily="2" charset="-122"/>
                        </a:rPr>
                        <a:t>10303103</a:t>
                      </a:r>
                      <a:endParaRPr lang="zh-CN" altLang="en-US" sz="2000" b="0" i="0" u="none" strike="noStrike" dirty="0">
                        <a:solidFill>
                          <a:schemeClr val="tx1"/>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zh-CN" sz="2000" kern="1200" dirty="0" smtClean="0">
                          <a:solidFill>
                            <a:schemeClr val="tx1"/>
                          </a:solidFill>
                          <a:effectLst/>
                          <a:latin typeface="楷体" pitchFamily="49" charset="-122"/>
                          <a:ea typeface="楷体" pitchFamily="49" charset="-122"/>
                          <a:cs typeface="+mn-cs"/>
                        </a:rPr>
                        <a:t>对交易所非公开行情查询查询</a:t>
                      </a:r>
                      <a:r>
                        <a:rPr lang="en-US" altLang="zh-CN" sz="2000" kern="1200" dirty="0" smtClean="0">
                          <a:solidFill>
                            <a:schemeClr val="tx1"/>
                          </a:solidFill>
                          <a:effectLst/>
                          <a:latin typeface="楷体" pitchFamily="49" charset="-122"/>
                          <a:ea typeface="楷体" pitchFamily="49" charset="-122"/>
                          <a:cs typeface="+mn-cs"/>
                        </a:rPr>
                        <a:t>,</a:t>
                      </a:r>
                      <a:r>
                        <a:rPr lang="zh-CN" altLang="zh-CN" sz="2000" kern="1200" dirty="0" smtClean="0">
                          <a:solidFill>
                            <a:schemeClr val="tx1"/>
                          </a:solidFill>
                          <a:effectLst/>
                          <a:latin typeface="楷体" pitchFamily="49" charset="-122"/>
                          <a:ea typeface="楷体" pitchFamily="49" charset="-122"/>
                          <a:cs typeface="+mn-cs"/>
                        </a:rPr>
                        <a:t>主要用于确认类申报</a:t>
                      </a:r>
                      <a:endParaRPr lang="zh-CN" altLang="en-US" sz="2000" b="0" i="0" u="none" strike="noStrike" dirty="0" smtClean="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2000" b="0" i="0" u="none" strike="noStrike" dirty="0" smtClean="0">
                          <a:solidFill>
                            <a:schemeClr val="tx1"/>
                          </a:solidFill>
                          <a:effectLst/>
                          <a:latin typeface="宋体" panose="02010600030101010101" pitchFamily="2" charset="-122"/>
                          <a:ea typeface="宋体" pitchFamily="2" charset="-122"/>
                        </a:rPr>
                        <a:t>10303104</a:t>
                      </a:r>
                      <a:endParaRPr lang="zh-CN" altLang="en-US" sz="2000" b="0" i="0" u="none" strike="noStrike" dirty="0">
                        <a:solidFill>
                          <a:schemeClr val="tx1"/>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2000" kern="1200" dirty="0" smtClean="0">
                          <a:solidFill>
                            <a:schemeClr val="tx1"/>
                          </a:solidFill>
                          <a:effectLst/>
                          <a:latin typeface="楷体" pitchFamily="49" charset="-122"/>
                          <a:ea typeface="楷体" pitchFamily="49" charset="-122"/>
                          <a:cs typeface="+mn-cs"/>
                        </a:rPr>
                        <a:t>对</a:t>
                      </a:r>
                      <a:r>
                        <a:rPr lang="zh-CN" altLang="zh-CN" sz="2000" kern="1200" dirty="0" smtClean="0">
                          <a:solidFill>
                            <a:schemeClr val="tx1"/>
                          </a:solidFill>
                          <a:effectLst/>
                          <a:latin typeface="楷体" pitchFamily="49" charset="-122"/>
                          <a:ea typeface="楷体" pitchFamily="49" charset="-122"/>
                          <a:cs typeface="+mn-cs"/>
                        </a:rPr>
                        <a:t>交易所公开行情查询查询</a:t>
                      </a:r>
                      <a:r>
                        <a:rPr lang="en-US" altLang="zh-CN" sz="2000" kern="1200" dirty="0" smtClean="0">
                          <a:solidFill>
                            <a:schemeClr val="tx1"/>
                          </a:solidFill>
                          <a:effectLst/>
                          <a:latin typeface="楷体" pitchFamily="49" charset="-122"/>
                          <a:ea typeface="楷体" pitchFamily="49" charset="-122"/>
                          <a:cs typeface="+mn-cs"/>
                        </a:rPr>
                        <a:t>,</a:t>
                      </a:r>
                      <a:r>
                        <a:rPr lang="zh-CN" altLang="zh-CN" sz="2000" kern="1200" dirty="0" smtClean="0">
                          <a:solidFill>
                            <a:schemeClr val="tx1"/>
                          </a:solidFill>
                          <a:effectLst/>
                          <a:latin typeface="楷体" pitchFamily="49" charset="-122"/>
                          <a:ea typeface="楷体" pitchFamily="49" charset="-122"/>
                          <a:cs typeface="+mn-cs"/>
                        </a:rPr>
                        <a:t>主要用于寻找对手方</a:t>
                      </a:r>
                      <a:endParaRPr lang="zh-CN" altLang="en-US" sz="2000" b="0" i="0" u="none" strike="noStrike" dirty="0" smtClean="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2000" b="0" i="0" u="none" strike="noStrike" dirty="0" smtClean="0">
                          <a:solidFill>
                            <a:schemeClr val="tx1"/>
                          </a:solidFill>
                          <a:effectLst/>
                          <a:latin typeface="宋体" panose="02010600030101010101" pitchFamily="2" charset="-122"/>
                          <a:ea typeface="宋体" pitchFamily="2" charset="-122"/>
                        </a:rPr>
                        <a:t>10303105</a:t>
                      </a:r>
                      <a:endParaRPr lang="zh-CN" altLang="en-US" sz="2000" b="0" i="0" u="none" strike="noStrike" dirty="0">
                        <a:solidFill>
                          <a:schemeClr val="tx1"/>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2000" kern="1200" dirty="0" smtClean="0">
                          <a:solidFill>
                            <a:schemeClr val="tx1"/>
                          </a:solidFill>
                          <a:effectLst/>
                          <a:latin typeface="楷体" pitchFamily="49" charset="-122"/>
                          <a:ea typeface="楷体" pitchFamily="49" charset="-122"/>
                          <a:cs typeface="+mn-cs"/>
                        </a:rPr>
                        <a:t>对</a:t>
                      </a:r>
                      <a:r>
                        <a:rPr lang="zh-CN" altLang="zh-CN" sz="2000" kern="1200" dirty="0" smtClean="0">
                          <a:solidFill>
                            <a:schemeClr val="tx1"/>
                          </a:solidFill>
                          <a:effectLst/>
                          <a:latin typeface="楷体" pitchFamily="49" charset="-122"/>
                          <a:ea typeface="楷体" pitchFamily="49" charset="-122"/>
                          <a:cs typeface="+mn-cs"/>
                        </a:rPr>
                        <a:t>交易所未结算协议回购查询</a:t>
                      </a:r>
                      <a:r>
                        <a:rPr lang="en-US" altLang="zh-CN" sz="2000" kern="1200" dirty="0" smtClean="0">
                          <a:solidFill>
                            <a:schemeClr val="tx1"/>
                          </a:solidFill>
                          <a:effectLst/>
                          <a:latin typeface="楷体" pitchFamily="49" charset="-122"/>
                          <a:ea typeface="楷体" pitchFamily="49" charset="-122"/>
                          <a:cs typeface="+mn-cs"/>
                        </a:rPr>
                        <a:t>,</a:t>
                      </a:r>
                      <a:r>
                        <a:rPr lang="zh-CN" altLang="zh-CN" sz="2000" kern="1200" dirty="0" smtClean="0">
                          <a:solidFill>
                            <a:schemeClr val="tx1"/>
                          </a:solidFill>
                          <a:effectLst/>
                          <a:latin typeface="楷体" pitchFamily="49" charset="-122"/>
                          <a:ea typeface="楷体" pitchFamily="49" charset="-122"/>
                          <a:cs typeface="+mn-cs"/>
                        </a:rPr>
                        <a:t>主要用于合约的操作</a:t>
                      </a:r>
                      <a:endParaRPr lang="zh-CN" altLang="en-US" sz="2000" b="0" i="0" u="none" strike="noStrike" dirty="0" smtClean="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2000" b="0" i="0" u="none" strike="noStrike" dirty="0" smtClean="0">
                          <a:solidFill>
                            <a:schemeClr val="tx1"/>
                          </a:solidFill>
                          <a:effectLst/>
                          <a:latin typeface="宋体" panose="02010600030101010101" pitchFamily="2" charset="-122"/>
                          <a:ea typeface="宋体" pitchFamily="2" charset="-122"/>
                        </a:rPr>
                        <a:t>10301075</a:t>
                      </a:r>
                      <a:endParaRPr lang="zh-CN" altLang="en-US" sz="2000" b="0" i="0" u="none" strike="noStrike" dirty="0">
                        <a:solidFill>
                          <a:schemeClr val="tx1"/>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zh-CN" sz="2000" kern="1200" dirty="0" smtClean="0">
                          <a:solidFill>
                            <a:schemeClr val="tx1"/>
                          </a:solidFill>
                          <a:effectLst/>
                          <a:latin typeface="楷体" pitchFamily="49" charset="-122"/>
                          <a:ea typeface="楷体" pitchFamily="49" charset="-122"/>
                          <a:cs typeface="+mn-cs"/>
                        </a:rPr>
                        <a:t>对债券质押式协议回购标的证券查询</a:t>
                      </a: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2000" b="0" i="0" u="none" strike="noStrike" dirty="0" smtClean="0">
                          <a:solidFill>
                            <a:schemeClr val="tx1"/>
                          </a:solidFill>
                          <a:effectLst/>
                          <a:latin typeface="宋体" panose="02010600030101010101" pitchFamily="2" charset="-122"/>
                          <a:ea typeface="宋体" pitchFamily="2" charset="-122"/>
                        </a:rPr>
                        <a:t>10301076</a:t>
                      </a:r>
                      <a:endParaRPr lang="zh-CN" altLang="en-US" sz="2000" b="0" i="0" u="none" strike="noStrike" dirty="0">
                        <a:solidFill>
                          <a:schemeClr val="tx1"/>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zh-CN" sz="2000" kern="1200" dirty="0" smtClean="0">
                          <a:solidFill>
                            <a:schemeClr val="tx1"/>
                          </a:solidFill>
                          <a:effectLst/>
                          <a:latin typeface="楷体" pitchFamily="49" charset="-122"/>
                          <a:ea typeface="楷体" pitchFamily="49" charset="-122"/>
                          <a:cs typeface="+mn-cs"/>
                        </a:rPr>
                        <a:t>对债券质押式协议回购标的证券的设置</a:t>
                      </a: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2000" b="0" i="0" u="none" strike="noStrike" dirty="0" smtClean="0">
                          <a:solidFill>
                            <a:schemeClr val="tx1"/>
                          </a:solidFill>
                          <a:effectLst/>
                          <a:latin typeface="宋体" panose="02010600030101010101" pitchFamily="2" charset="-122"/>
                          <a:ea typeface="宋体" pitchFamily="2" charset="-122"/>
                        </a:rPr>
                        <a:t>10301152</a:t>
                      </a:r>
                      <a:endParaRPr lang="zh-CN" altLang="en-US" sz="2000" b="0" i="0" u="none" strike="noStrike" dirty="0">
                        <a:solidFill>
                          <a:schemeClr val="tx1"/>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zh-CN" sz="2000" kern="1200" dirty="0" smtClean="0">
                          <a:solidFill>
                            <a:schemeClr val="tx1"/>
                          </a:solidFill>
                          <a:effectLst/>
                          <a:latin typeface="楷体" pitchFamily="49" charset="-122"/>
                          <a:ea typeface="楷体" pitchFamily="49" charset="-122"/>
                          <a:cs typeface="+mn-cs"/>
                        </a:rPr>
                        <a:t>对债券质押式协议回购合约的查询</a:t>
                      </a:r>
                      <a:endParaRPr lang="zh-CN" altLang="en-US" sz="2000" b="0" i="0" u="none" strike="noStrike" dirty="0" smtClean="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2000" b="0" i="0" u="none" strike="noStrike" dirty="0" smtClean="0">
                          <a:solidFill>
                            <a:schemeClr val="tx1"/>
                          </a:solidFill>
                          <a:effectLst/>
                          <a:latin typeface="宋体" panose="02010600030101010101" pitchFamily="2" charset="-122"/>
                          <a:ea typeface="宋体" pitchFamily="2" charset="-122"/>
                        </a:rPr>
                        <a:t>10301153</a:t>
                      </a:r>
                      <a:endParaRPr lang="zh-CN" altLang="en-US" sz="2000" b="0" i="0" u="none" strike="noStrike" dirty="0">
                        <a:solidFill>
                          <a:schemeClr val="tx1"/>
                        </a:solidFill>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zh-CN" sz="2000" kern="1200" dirty="0" smtClean="0">
                          <a:solidFill>
                            <a:schemeClr val="tx1"/>
                          </a:solidFill>
                          <a:effectLst/>
                          <a:latin typeface="楷体" pitchFamily="49" charset="-122"/>
                          <a:ea typeface="楷体" pitchFamily="49" charset="-122"/>
                          <a:cs typeface="+mn-cs"/>
                        </a:rPr>
                        <a:t>对债券质押式协议回购合约的设置</a:t>
                      </a:r>
                      <a:endParaRPr lang="zh-CN" altLang="en-US" sz="2000" b="0" i="0" u="none" strike="noStrike" dirty="0" smtClean="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25482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smtClean="0"/>
              <a:t>委托申报流程</a:t>
            </a:r>
            <a:endParaRPr lang="zh-CN" altLang="en-US" sz="3600" dirty="0"/>
          </a:p>
          <a:p>
            <a:pPr algn="ctr" fontAlgn="auto">
              <a:spcBef>
                <a:spcPts val="0"/>
              </a:spcBef>
              <a:spcAft>
                <a:spcPts val="0"/>
              </a:spcAft>
              <a:defRPr/>
            </a:pPr>
            <a:endParaRPr lang="zh-CN" altLang="en-US" sz="3600" dirty="0"/>
          </a:p>
        </p:txBody>
      </p:sp>
      <p:graphicFrame>
        <p:nvGraphicFramePr>
          <p:cNvPr id="4" name="表格 3"/>
          <p:cNvGraphicFramePr>
            <a:graphicFrameLocks noGrp="1"/>
          </p:cNvGraphicFramePr>
          <p:nvPr>
            <p:extLst>
              <p:ext uri="{D42A27DB-BD31-4B8C-83A1-F6EECF244321}">
                <p14:modId xmlns:p14="http://schemas.microsoft.com/office/powerpoint/2010/main" val="4290611050"/>
              </p:ext>
            </p:extLst>
          </p:nvPr>
        </p:nvGraphicFramePr>
        <p:xfrm>
          <a:off x="2642791" y="1844831"/>
          <a:ext cx="7776864" cy="4392480"/>
        </p:xfrm>
        <a:graphic>
          <a:graphicData uri="http://schemas.openxmlformats.org/drawingml/2006/table">
            <a:tbl>
              <a:tblPr firstRow="1" firstCol="1" bandRow="1">
                <a:tableStyleId>{5C22544A-7EE6-4342-B048-85BDC9FD1C3A}</a:tableStyleId>
              </a:tblPr>
              <a:tblGrid>
                <a:gridCol w="592787"/>
                <a:gridCol w="2926383"/>
                <a:gridCol w="3674743"/>
                <a:gridCol w="582951"/>
              </a:tblGrid>
              <a:tr h="274530">
                <a:tc>
                  <a:txBody>
                    <a:bodyPr/>
                    <a:lstStyle/>
                    <a:p>
                      <a:pPr algn="ctr">
                        <a:spcAft>
                          <a:spcPts val="0"/>
                        </a:spcAft>
                      </a:pPr>
                      <a:r>
                        <a:rPr lang="zh-CN" sz="1100" kern="0">
                          <a:effectLst/>
                        </a:rPr>
                        <a:t>序号</a:t>
                      </a:r>
                      <a:endParaRPr lang="zh-CN" sz="1050" kern="100">
                        <a:effectLst/>
                        <a:latin typeface="Times New Roman"/>
                        <a:ea typeface="宋体"/>
                        <a:cs typeface="Times New Roman"/>
                      </a:endParaRPr>
                    </a:p>
                  </a:txBody>
                  <a:tcPr marL="68580" marR="68580" marT="0" marB="0" anchor="b"/>
                </a:tc>
                <a:tc>
                  <a:txBody>
                    <a:bodyPr/>
                    <a:lstStyle/>
                    <a:p>
                      <a:pPr algn="l">
                        <a:spcAft>
                          <a:spcPts val="0"/>
                        </a:spcAft>
                      </a:pPr>
                      <a:r>
                        <a:rPr lang="zh-CN" sz="1100" kern="0">
                          <a:effectLst/>
                        </a:rPr>
                        <a:t>流程名称</a:t>
                      </a:r>
                      <a:endParaRPr lang="zh-CN" sz="1050" kern="100">
                        <a:effectLst/>
                        <a:latin typeface="Times New Roman"/>
                        <a:ea typeface="宋体"/>
                        <a:cs typeface="Times New Roman"/>
                      </a:endParaRPr>
                    </a:p>
                  </a:txBody>
                  <a:tcPr marL="68580" marR="68580" marT="0" marB="0" anchor="b"/>
                </a:tc>
                <a:tc>
                  <a:txBody>
                    <a:bodyPr/>
                    <a:lstStyle/>
                    <a:p>
                      <a:pPr algn="just">
                        <a:spcAft>
                          <a:spcPts val="0"/>
                        </a:spcAft>
                      </a:pPr>
                      <a:r>
                        <a:rPr lang="zh-CN" sz="1050" kern="0">
                          <a:effectLst/>
                        </a:rPr>
                        <a:t>流程类名</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备注</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6570</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委托初始化</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CBizFlowStkXYRepchSHDurationTradeInit</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1002</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买卖委托</a:t>
                      </a:r>
                      <a:r>
                        <a:rPr lang="en-US" sz="1050" kern="100">
                          <a:effectLst/>
                        </a:rPr>
                        <a:t>-</a:t>
                      </a:r>
                      <a:r>
                        <a:rPr lang="zh-CN" sz="1050" kern="100">
                          <a:effectLst/>
                        </a:rPr>
                        <a:t>账户规则检查</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CBizFlowNewOrderAcctCheck</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复用</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1003</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买卖委托</a:t>
                      </a:r>
                      <a:r>
                        <a:rPr lang="en-US" sz="1050" kern="100">
                          <a:effectLst/>
                        </a:rPr>
                        <a:t>-</a:t>
                      </a:r>
                      <a:r>
                        <a:rPr lang="zh-CN" sz="1050" kern="100">
                          <a:effectLst/>
                        </a:rPr>
                        <a:t>品种规则检查</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CBizFlowNewOrderStockCheck</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复用</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1004</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买卖委托</a:t>
                      </a:r>
                      <a:r>
                        <a:rPr lang="en-US" sz="1050" kern="100">
                          <a:effectLst/>
                        </a:rPr>
                        <a:t>-</a:t>
                      </a:r>
                      <a:r>
                        <a:rPr lang="zh-CN" sz="1050" kern="100">
                          <a:effectLst/>
                        </a:rPr>
                        <a:t>行为规则检查</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CBizFlowNewOrderActionCheck</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复用</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1005</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买卖委托</a:t>
                      </a:r>
                      <a:r>
                        <a:rPr lang="en-US" sz="1050" kern="100">
                          <a:effectLst/>
                        </a:rPr>
                        <a:t>-</a:t>
                      </a:r>
                      <a:r>
                        <a:rPr lang="zh-CN" sz="1050" kern="100">
                          <a:effectLst/>
                        </a:rPr>
                        <a:t>风控规则检查</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CBizFlowNewOrderRiskCheck</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复用</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1006</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买卖委托</a:t>
                      </a:r>
                      <a:r>
                        <a:rPr lang="en-US" sz="1050" kern="100">
                          <a:effectLst/>
                        </a:rPr>
                        <a:t>-</a:t>
                      </a:r>
                      <a:r>
                        <a:rPr lang="zh-CN" sz="1050" kern="100">
                          <a:effectLst/>
                        </a:rPr>
                        <a:t>接口规则检查</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CBizFlowNewOrderMarketCheck</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复用</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6551</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委托金额计算</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CBizFlowStkXYRepchSHOrderAmtCalc</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1008</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买卖委托</a:t>
                      </a:r>
                      <a:r>
                        <a:rPr lang="en-US" sz="1050" kern="100">
                          <a:effectLst/>
                        </a:rPr>
                        <a:t>-</a:t>
                      </a:r>
                      <a:r>
                        <a:rPr lang="zh-CN" sz="1050" kern="100">
                          <a:effectLst/>
                        </a:rPr>
                        <a:t>标准费用计算</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CBizFlowNewOrderStdFeeCalc</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复用</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1009</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买卖委托</a:t>
                      </a:r>
                      <a:r>
                        <a:rPr lang="en-US" sz="1050" kern="100">
                          <a:effectLst/>
                        </a:rPr>
                        <a:t>-</a:t>
                      </a:r>
                      <a:r>
                        <a:rPr lang="zh-CN" sz="1050" kern="100">
                          <a:effectLst/>
                        </a:rPr>
                        <a:t>佣金费用计算</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CBizFlowNewOrderComFeeCalc</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复用</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6554</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冻结金额计算</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CBizFlowStkXYRepchSHFrzAmtCalc</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6555</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资金冻结</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CBizFlowStkXYRepchSHFrzAmt</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6556</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证券冻结</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CBizFlowStkXYRepchSHStkAssetFrz</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6558</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订单生成</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CBizFlowStkXYRepchSHGenerate</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6559</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报盘申报</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CBizFlowStkXYRepchSHOrderOffer</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sz="1050" kern="100">
                          <a:effectLst/>
                        </a:rPr>
                        <a:t>1415</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程序化交易</a:t>
                      </a:r>
                      <a:r>
                        <a:rPr lang="en-US" sz="1050" kern="100">
                          <a:effectLst/>
                        </a:rPr>
                        <a:t>-</a:t>
                      </a:r>
                      <a:r>
                        <a:rPr lang="zh-CN" sz="1050" kern="100">
                          <a:effectLst/>
                        </a:rPr>
                        <a:t>委托净买入金额计算</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CBizFlowOrderNetBuyAmtCalc</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dirty="0">
                          <a:effectLst/>
                        </a:rPr>
                        <a:t>复用</a:t>
                      </a:r>
                      <a:endParaRPr lang="zh-CN" sz="1050" kern="100" dirty="0">
                        <a:effectLst/>
                        <a:latin typeface="Times New Roman"/>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736161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a:t>撤单</a:t>
            </a:r>
            <a:r>
              <a:rPr lang="zh-CN" altLang="en-US" sz="3600" dirty="0" smtClean="0"/>
              <a:t>申报流程</a:t>
            </a:r>
            <a:endParaRPr lang="zh-CN" altLang="en-US" sz="3600" dirty="0"/>
          </a:p>
          <a:p>
            <a:pPr algn="ctr" fontAlgn="auto">
              <a:spcBef>
                <a:spcPts val="0"/>
              </a:spcBef>
              <a:spcAft>
                <a:spcPts val="0"/>
              </a:spcAft>
              <a:defRPr/>
            </a:pPr>
            <a:endParaRPr lang="zh-CN" altLang="en-US" sz="3600" dirty="0"/>
          </a:p>
        </p:txBody>
      </p:sp>
      <p:graphicFrame>
        <p:nvGraphicFramePr>
          <p:cNvPr id="4" name="表格 3"/>
          <p:cNvGraphicFramePr>
            <a:graphicFrameLocks noGrp="1"/>
          </p:cNvGraphicFramePr>
          <p:nvPr>
            <p:extLst>
              <p:ext uri="{D42A27DB-BD31-4B8C-83A1-F6EECF244321}">
                <p14:modId xmlns:p14="http://schemas.microsoft.com/office/powerpoint/2010/main" val="63103974"/>
              </p:ext>
            </p:extLst>
          </p:nvPr>
        </p:nvGraphicFramePr>
        <p:xfrm>
          <a:off x="2210743" y="3212976"/>
          <a:ext cx="7776864" cy="1647180"/>
        </p:xfrm>
        <a:graphic>
          <a:graphicData uri="http://schemas.openxmlformats.org/drawingml/2006/table">
            <a:tbl>
              <a:tblPr firstRow="1" firstCol="1" bandRow="1">
                <a:tableStyleId>{5C22544A-7EE6-4342-B048-85BDC9FD1C3A}</a:tableStyleId>
              </a:tblPr>
              <a:tblGrid>
                <a:gridCol w="592787"/>
                <a:gridCol w="2926383"/>
                <a:gridCol w="3674743"/>
                <a:gridCol w="582951"/>
              </a:tblGrid>
              <a:tr h="274530">
                <a:tc>
                  <a:txBody>
                    <a:bodyPr/>
                    <a:lstStyle/>
                    <a:p>
                      <a:pPr algn="ctr">
                        <a:spcAft>
                          <a:spcPts val="0"/>
                        </a:spcAft>
                      </a:pPr>
                      <a:r>
                        <a:rPr lang="zh-CN" sz="1100" kern="0" dirty="0">
                          <a:effectLst/>
                        </a:rPr>
                        <a:t>序号</a:t>
                      </a:r>
                      <a:endParaRPr lang="zh-CN" sz="1050" kern="100" dirty="0">
                        <a:effectLst/>
                        <a:latin typeface="Times New Roman"/>
                        <a:ea typeface="宋体"/>
                        <a:cs typeface="Times New Roman"/>
                      </a:endParaRPr>
                    </a:p>
                  </a:txBody>
                  <a:tcPr marL="68580" marR="68580" marT="0" marB="0" anchor="b"/>
                </a:tc>
                <a:tc>
                  <a:txBody>
                    <a:bodyPr/>
                    <a:lstStyle/>
                    <a:p>
                      <a:pPr algn="l">
                        <a:spcAft>
                          <a:spcPts val="0"/>
                        </a:spcAft>
                      </a:pPr>
                      <a:r>
                        <a:rPr lang="zh-CN" sz="1100" kern="0">
                          <a:effectLst/>
                        </a:rPr>
                        <a:t>流程名称</a:t>
                      </a:r>
                      <a:endParaRPr lang="zh-CN" sz="1050" kern="100">
                        <a:effectLst/>
                        <a:latin typeface="Times New Roman"/>
                        <a:ea typeface="宋体"/>
                        <a:cs typeface="Times New Roman"/>
                      </a:endParaRPr>
                    </a:p>
                  </a:txBody>
                  <a:tcPr marL="68580" marR="68580" marT="0" marB="0" anchor="b"/>
                </a:tc>
                <a:tc>
                  <a:txBody>
                    <a:bodyPr/>
                    <a:lstStyle/>
                    <a:p>
                      <a:pPr algn="just">
                        <a:spcAft>
                          <a:spcPts val="0"/>
                        </a:spcAft>
                      </a:pPr>
                      <a:r>
                        <a:rPr lang="zh-CN" sz="1050" kern="0">
                          <a:effectLst/>
                        </a:rPr>
                        <a:t>流程类名</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备注</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altLang="zh-CN" sz="1050" kern="100" dirty="0" smtClean="0">
                          <a:effectLst/>
                          <a:latin typeface="+mn-lt"/>
                          <a:ea typeface="+mn-ea"/>
                          <a:cs typeface="+mn-cs"/>
                        </a:rPr>
                        <a:t>2001</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zh-CN" altLang="en-US" sz="1050" kern="100" dirty="0" smtClean="0">
                          <a:effectLst/>
                        </a:rPr>
                        <a:t>委托撤单</a:t>
                      </a:r>
                      <a:r>
                        <a:rPr lang="en-US" altLang="zh-CN" sz="1050" kern="100" dirty="0" smtClean="0">
                          <a:effectLst/>
                        </a:rPr>
                        <a:t>-</a:t>
                      </a:r>
                      <a:r>
                        <a:rPr lang="zh-CN" altLang="en-US" sz="1050" kern="100" dirty="0" smtClean="0">
                          <a:effectLst/>
                        </a:rPr>
                        <a:t>重复撤单检查</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sz="1050" kern="100" dirty="0" err="1" smtClean="0">
                          <a:effectLst/>
                        </a:rPr>
                        <a:t>CBizFlowCancelOrderRepeatCheck</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zh-CN" altLang="en-US" sz="1050" kern="100" dirty="0" smtClean="0">
                          <a:effectLst/>
                          <a:latin typeface="Times New Roman"/>
                          <a:ea typeface="宋体"/>
                          <a:cs typeface="Times New Roman"/>
                        </a:rPr>
                        <a:t>复用</a:t>
                      </a:r>
                      <a:endParaRPr lang="zh-CN" sz="1050" kern="100" dirty="0">
                        <a:effectLst/>
                        <a:latin typeface="Times New Roman"/>
                        <a:ea typeface="宋体"/>
                        <a:cs typeface="Times New Roman"/>
                      </a:endParaRPr>
                    </a:p>
                  </a:txBody>
                  <a:tcPr marL="68580" marR="68580" marT="0" marB="0"/>
                </a:tc>
              </a:tr>
              <a:tr h="274530">
                <a:tc>
                  <a:txBody>
                    <a:bodyPr/>
                    <a:lstStyle/>
                    <a:p>
                      <a:pPr algn="just">
                        <a:spcAft>
                          <a:spcPts val="0"/>
                        </a:spcAft>
                      </a:pPr>
                      <a:r>
                        <a:rPr lang="en-US" altLang="zh-CN" sz="1050" kern="100" dirty="0" smtClean="0">
                          <a:effectLst/>
                          <a:latin typeface="+mn-lt"/>
                          <a:ea typeface="+mn-ea"/>
                          <a:cs typeface="+mn-cs"/>
                        </a:rPr>
                        <a:t>2002</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zh-CN" altLang="en-US" sz="1050" kern="100" dirty="0" smtClean="0">
                          <a:effectLst/>
                        </a:rPr>
                        <a:t>委托撤单</a:t>
                      </a:r>
                      <a:r>
                        <a:rPr lang="en-US" altLang="zh-CN" sz="1050" kern="100" dirty="0" smtClean="0">
                          <a:effectLst/>
                        </a:rPr>
                        <a:t>-</a:t>
                      </a:r>
                      <a:r>
                        <a:rPr lang="zh-CN" altLang="en-US" sz="1050" kern="100" dirty="0" smtClean="0">
                          <a:effectLst/>
                        </a:rPr>
                        <a:t>撤单费用计算</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sz="1050" kern="100" dirty="0" err="1" smtClean="0">
                          <a:effectLst/>
                        </a:rPr>
                        <a:t>CBizFlowCancelOrderTrdFeeCalc</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复用</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altLang="zh-CN" sz="1050" kern="100" dirty="0" smtClean="0">
                          <a:effectLst/>
                          <a:latin typeface="+mn-lt"/>
                          <a:ea typeface="+mn-ea"/>
                          <a:cs typeface="+mn-cs"/>
                        </a:rPr>
                        <a:t>2003</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zh-CN" altLang="en-US" sz="1050" kern="100" dirty="0" smtClean="0">
                          <a:effectLst/>
                        </a:rPr>
                        <a:t>委托撤单</a:t>
                      </a:r>
                      <a:r>
                        <a:rPr lang="en-US" altLang="zh-CN" sz="1050" kern="100" dirty="0" smtClean="0">
                          <a:effectLst/>
                        </a:rPr>
                        <a:t>-</a:t>
                      </a:r>
                      <a:r>
                        <a:rPr lang="zh-CN" altLang="en-US" sz="1050" kern="100" dirty="0" smtClean="0">
                          <a:effectLst/>
                        </a:rPr>
                        <a:t>订单生成</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sz="1050" kern="100" dirty="0" err="1" smtClean="0">
                          <a:effectLst/>
                        </a:rPr>
                        <a:t>CBizFlowCancelOrderGenerate</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复用</a:t>
                      </a:r>
                      <a:endParaRPr lang="zh-CN" sz="1050" kern="100">
                        <a:effectLst/>
                        <a:latin typeface="Times New Roman"/>
                        <a:ea typeface="宋体"/>
                        <a:cs typeface="Times New Roman"/>
                      </a:endParaRPr>
                    </a:p>
                  </a:txBody>
                  <a:tcPr marL="68580" marR="68580" marT="0" marB="0"/>
                </a:tc>
              </a:tr>
              <a:tr h="274530">
                <a:tc>
                  <a:txBody>
                    <a:bodyPr/>
                    <a:lstStyle/>
                    <a:p>
                      <a:pPr algn="just">
                        <a:spcAft>
                          <a:spcPts val="0"/>
                        </a:spcAft>
                      </a:pPr>
                      <a:r>
                        <a:rPr lang="en-US" altLang="zh-CN" sz="1050" kern="100" dirty="0" smtClean="0">
                          <a:effectLst/>
                          <a:latin typeface="+mn-lt"/>
                          <a:ea typeface="+mn-ea"/>
                          <a:cs typeface="+mn-cs"/>
                        </a:rPr>
                        <a:t>6590</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zh-CN" altLang="en-US" sz="1050" kern="100" dirty="0" smtClean="0">
                          <a:effectLst/>
                        </a:rPr>
                        <a:t>上海债券协议回购</a:t>
                      </a:r>
                      <a:r>
                        <a:rPr lang="en-US" altLang="zh-CN" sz="1050" kern="100" dirty="0" smtClean="0">
                          <a:effectLst/>
                        </a:rPr>
                        <a:t>-</a:t>
                      </a:r>
                      <a:r>
                        <a:rPr lang="zh-CN" altLang="en-US" sz="1050" kern="100" dirty="0" smtClean="0">
                          <a:effectLst/>
                        </a:rPr>
                        <a:t>撤单报盘申报</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sz="1050" kern="100" dirty="0" err="1" smtClean="0">
                          <a:effectLst/>
                        </a:rPr>
                        <a:t>CBizFlowFlowStkXYRepchSHCancelOffer</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zh-CN" altLang="en-US" sz="1050" kern="0" dirty="0" smtClean="0">
                          <a:effectLst/>
                          <a:latin typeface="+mn-lt"/>
                          <a:ea typeface="+mn-ea"/>
                          <a:cs typeface="+mn-cs"/>
                        </a:rPr>
                        <a:t>新增</a:t>
                      </a:r>
                      <a:endParaRPr lang="zh-CN" sz="1050" kern="100" dirty="0">
                        <a:effectLst/>
                        <a:latin typeface="Times New Roman"/>
                        <a:ea typeface="宋体"/>
                        <a:cs typeface="Times New Roman"/>
                      </a:endParaRPr>
                    </a:p>
                  </a:txBody>
                  <a:tcPr marL="68580" marR="68580" marT="0" marB="0"/>
                </a:tc>
              </a:tr>
              <a:tr h="274530">
                <a:tc>
                  <a:txBody>
                    <a:bodyPr/>
                    <a:lstStyle/>
                    <a:p>
                      <a:pPr algn="just">
                        <a:spcAft>
                          <a:spcPts val="0"/>
                        </a:spcAft>
                      </a:pPr>
                      <a:r>
                        <a:rPr lang="en-US" altLang="zh-CN" sz="1050" kern="100" dirty="0" smtClean="0">
                          <a:effectLst/>
                          <a:latin typeface="+mn-lt"/>
                          <a:ea typeface="+mn-ea"/>
                          <a:cs typeface="+mn-cs"/>
                        </a:rPr>
                        <a:t>2005</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zh-CN" sz="1050" kern="100" dirty="0" smtClean="0">
                          <a:effectLst/>
                        </a:rPr>
                        <a:t>检查</a:t>
                      </a:r>
                      <a:r>
                        <a:rPr lang="zh-CN" altLang="en-US" sz="1050" kern="100" dirty="0" smtClean="0">
                          <a:effectLst/>
                        </a:rPr>
                        <a:t>委托撤单</a:t>
                      </a:r>
                      <a:r>
                        <a:rPr lang="en-US" altLang="zh-CN" sz="1050" kern="100" dirty="0" smtClean="0">
                          <a:effectLst/>
                        </a:rPr>
                        <a:t>-</a:t>
                      </a:r>
                      <a:r>
                        <a:rPr lang="zh-CN" altLang="en-US" sz="1050" kern="100" dirty="0" smtClean="0">
                          <a:effectLst/>
                        </a:rPr>
                        <a:t>内部成交</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en-US" sz="1050" kern="100" dirty="0" err="1" smtClean="0">
                          <a:effectLst/>
                        </a:rPr>
                        <a:t>CBizFlowCancelOrderMatching</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zh-CN" sz="1050" kern="0" dirty="0">
                          <a:effectLst/>
                        </a:rPr>
                        <a:t>复用</a:t>
                      </a:r>
                      <a:endParaRPr lang="zh-CN" sz="1050" kern="100" dirty="0">
                        <a:effectLst/>
                        <a:latin typeface="Times New Roman"/>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783394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smtClean="0"/>
              <a:t>成交回转流程</a:t>
            </a:r>
            <a:endParaRPr lang="zh-CN" altLang="en-US" sz="3600" dirty="0"/>
          </a:p>
          <a:p>
            <a:pPr algn="ctr" fontAlgn="auto">
              <a:spcBef>
                <a:spcPts val="0"/>
              </a:spcBef>
              <a:spcAft>
                <a:spcPts val="0"/>
              </a:spcAft>
              <a:defRPr/>
            </a:pPr>
            <a:endParaRPr lang="zh-CN" altLang="en-US" sz="3600" dirty="0"/>
          </a:p>
        </p:txBody>
      </p:sp>
      <p:graphicFrame>
        <p:nvGraphicFramePr>
          <p:cNvPr id="5" name="表格 4"/>
          <p:cNvGraphicFramePr>
            <a:graphicFrameLocks noGrp="1"/>
          </p:cNvGraphicFramePr>
          <p:nvPr>
            <p:extLst>
              <p:ext uri="{D42A27DB-BD31-4B8C-83A1-F6EECF244321}">
                <p14:modId xmlns:p14="http://schemas.microsoft.com/office/powerpoint/2010/main" val="2495814778"/>
              </p:ext>
            </p:extLst>
          </p:nvPr>
        </p:nvGraphicFramePr>
        <p:xfrm>
          <a:off x="2714799" y="1988829"/>
          <a:ext cx="6840760" cy="3960450"/>
        </p:xfrm>
        <a:graphic>
          <a:graphicData uri="http://schemas.openxmlformats.org/drawingml/2006/table">
            <a:tbl>
              <a:tblPr firstRow="1" firstCol="1" bandRow="1">
                <a:tableStyleId>{5C22544A-7EE6-4342-B048-85BDC9FD1C3A}</a:tableStyleId>
              </a:tblPr>
              <a:tblGrid>
                <a:gridCol w="518038"/>
                <a:gridCol w="2557374"/>
                <a:gridCol w="3230121"/>
                <a:gridCol w="535227"/>
              </a:tblGrid>
              <a:tr h="304650">
                <a:tc>
                  <a:txBody>
                    <a:bodyPr/>
                    <a:lstStyle/>
                    <a:p>
                      <a:pPr algn="ctr">
                        <a:spcAft>
                          <a:spcPts val="0"/>
                        </a:spcAft>
                      </a:pPr>
                      <a:r>
                        <a:rPr lang="zh-CN" sz="1100" kern="0" dirty="0">
                          <a:effectLst/>
                        </a:rPr>
                        <a:t>序号</a:t>
                      </a:r>
                      <a:endParaRPr lang="zh-CN" sz="1050" kern="100" dirty="0">
                        <a:effectLst/>
                        <a:latin typeface="Times New Roman"/>
                        <a:ea typeface="宋体"/>
                        <a:cs typeface="Times New Roman"/>
                      </a:endParaRPr>
                    </a:p>
                  </a:txBody>
                  <a:tcPr marL="68580" marR="68580" marT="0" marB="0" anchor="b"/>
                </a:tc>
                <a:tc>
                  <a:txBody>
                    <a:bodyPr/>
                    <a:lstStyle/>
                    <a:p>
                      <a:pPr algn="l">
                        <a:spcAft>
                          <a:spcPts val="0"/>
                        </a:spcAft>
                      </a:pPr>
                      <a:r>
                        <a:rPr lang="zh-CN" sz="1100" kern="0">
                          <a:effectLst/>
                        </a:rPr>
                        <a:t>流程名称</a:t>
                      </a:r>
                      <a:endParaRPr lang="zh-CN" sz="1050" kern="100">
                        <a:effectLst/>
                        <a:latin typeface="Times New Roman"/>
                        <a:ea typeface="宋体"/>
                        <a:cs typeface="Times New Roman"/>
                      </a:endParaRPr>
                    </a:p>
                  </a:txBody>
                  <a:tcPr marL="68580" marR="68580" marT="0" marB="0" anchor="b"/>
                </a:tc>
                <a:tc>
                  <a:txBody>
                    <a:bodyPr/>
                    <a:lstStyle/>
                    <a:p>
                      <a:pPr algn="just">
                        <a:spcAft>
                          <a:spcPts val="0"/>
                        </a:spcAft>
                      </a:pPr>
                      <a:r>
                        <a:rPr lang="zh-CN" sz="1050" kern="0">
                          <a:effectLst/>
                        </a:rPr>
                        <a:t>流程类名</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备注</a:t>
                      </a:r>
                      <a:endParaRPr lang="zh-CN" sz="1050" kern="100">
                        <a:effectLst/>
                        <a:latin typeface="Times New Roman"/>
                        <a:ea typeface="宋体"/>
                        <a:cs typeface="Times New Roman"/>
                      </a:endParaRPr>
                    </a:p>
                  </a:txBody>
                  <a:tcPr marL="68580" marR="68580" marT="0" marB="0"/>
                </a:tc>
              </a:tr>
              <a:tr h="304650">
                <a:tc>
                  <a:txBody>
                    <a:bodyPr/>
                    <a:lstStyle/>
                    <a:p>
                      <a:pPr algn="just">
                        <a:spcAft>
                          <a:spcPts val="0"/>
                        </a:spcAft>
                      </a:pPr>
                      <a:r>
                        <a:rPr lang="en-US" sz="1050" kern="100">
                          <a:effectLst/>
                        </a:rPr>
                        <a:t>6601</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成交初始化</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CBizFlowStkXYRepchSHMatchInit</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304650">
                <a:tc>
                  <a:txBody>
                    <a:bodyPr/>
                    <a:lstStyle/>
                    <a:p>
                      <a:pPr algn="just">
                        <a:spcAft>
                          <a:spcPts val="0"/>
                        </a:spcAft>
                      </a:pPr>
                      <a:r>
                        <a:rPr lang="en-US" sz="1050" kern="100">
                          <a:effectLst/>
                        </a:rPr>
                        <a:t>4001</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成交回转</a:t>
                      </a:r>
                      <a:r>
                        <a:rPr lang="en-US" sz="1050" kern="100">
                          <a:effectLst/>
                        </a:rPr>
                        <a:t>-</a:t>
                      </a:r>
                      <a:r>
                        <a:rPr lang="zh-CN" sz="1050" kern="100">
                          <a:effectLst/>
                        </a:rPr>
                        <a:t>重复成交检查</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CBizFlowStkMatchingCheckRepeat</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复用</a:t>
                      </a:r>
                      <a:endParaRPr lang="zh-CN" sz="1050" kern="100">
                        <a:effectLst/>
                        <a:latin typeface="Times New Roman"/>
                        <a:ea typeface="宋体"/>
                        <a:cs typeface="Times New Roman"/>
                      </a:endParaRPr>
                    </a:p>
                  </a:txBody>
                  <a:tcPr marL="68580" marR="68580" marT="0" marB="0"/>
                </a:tc>
              </a:tr>
              <a:tr h="304650">
                <a:tc>
                  <a:txBody>
                    <a:bodyPr/>
                    <a:lstStyle/>
                    <a:p>
                      <a:pPr algn="just">
                        <a:spcAft>
                          <a:spcPts val="0"/>
                        </a:spcAft>
                      </a:pPr>
                      <a:r>
                        <a:rPr lang="en-US" sz="1050" kern="100">
                          <a:effectLst/>
                        </a:rPr>
                        <a:t>4002</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成交回转</a:t>
                      </a:r>
                      <a:r>
                        <a:rPr lang="en-US" sz="1050" kern="100">
                          <a:effectLst/>
                        </a:rPr>
                        <a:t>-</a:t>
                      </a:r>
                      <a:r>
                        <a:rPr lang="zh-CN" sz="1050" kern="100">
                          <a:effectLst/>
                        </a:rPr>
                        <a:t>成交数量检查</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CBizFlowStkMatchingQtyCheck</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复用</a:t>
                      </a:r>
                      <a:endParaRPr lang="zh-CN" sz="1050" kern="100">
                        <a:effectLst/>
                        <a:latin typeface="Times New Roman"/>
                        <a:ea typeface="宋体"/>
                        <a:cs typeface="Times New Roman"/>
                      </a:endParaRPr>
                    </a:p>
                  </a:txBody>
                  <a:tcPr marL="68580" marR="68580" marT="0" marB="0"/>
                </a:tc>
              </a:tr>
              <a:tr h="304650">
                <a:tc>
                  <a:txBody>
                    <a:bodyPr/>
                    <a:lstStyle/>
                    <a:p>
                      <a:pPr algn="just">
                        <a:spcAft>
                          <a:spcPts val="0"/>
                        </a:spcAft>
                      </a:pPr>
                      <a:r>
                        <a:rPr lang="en-US" sz="1050" kern="100">
                          <a:effectLst/>
                        </a:rPr>
                        <a:t>6602</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成交金额计算</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CBizFlowStkXYRepchSHMatchAmtCalc</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304650">
                <a:tc>
                  <a:txBody>
                    <a:bodyPr/>
                    <a:lstStyle/>
                    <a:p>
                      <a:pPr algn="just">
                        <a:spcAft>
                          <a:spcPts val="0"/>
                        </a:spcAft>
                      </a:pPr>
                      <a:r>
                        <a:rPr lang="en-US" sz="1050" kern="100">
                          <a:effectLst/>
                        </a:rPr>
                        <a:t>6603</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清算金额计算</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CBizFlowStkXYRepchSHSettAmtCalc</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304650">
                <a:tc>
                  <a:txBody>
                    <a:bodyPr/>
                    <a:lstStyle/>
                    <a:p>
                      <a:pPr algn="just">
                        <a:spcAft>
                          <a:spcPts val="0"/>
                        </a:spcAft>
                      </a:pPr>
                      <a:r>
                        <a:rPr lang="en-US" sz="1050" kern="100">
                          <a:effectLst/>
                        </a:rPr>
                        <a:t>6604</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清算股份计算</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dirty="0" err="1">
                          <a:effectLst/>
                        </a:rPr>
                        <a:t>CBizFlowStkXYRepchSHSettAssetCalc</a:t>
                      </a:r>
                      <a:endParaRPr lang="zh-CN" sz="1050" kern="100" dirty="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304650">
                <a:tc>
                  <a:txBody>
                    <a:bodyPr/>
                    <a:lstStyle/>
                    <a:p>
                      <a:pPr algn="just">
                        <a:spcAft>
                          <a:spcPts val="0"/>
                        </a:spcAft>
                      </a:pPr>
                      <a:r>
                        <a:rPr lang="en-US" sz="1050" kern="100">
                          <a:effectLst/>
                        </a:rPr>
                        <a:t>6605</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实时清算资金</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CBizFlowStkXYRepchSHCuacctFundSett</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304650">
                <a:tc>
                  <a:txBody>
                    <a:bodyPr/>
                    <a:lstStyle/>
                    <a:p>
                      <a:pPr algn="just">
                        <a:spcAft>
                          <a:spcPts val="0"/>
                        </a:spcAft>
                      </a:pPr>
                      <a:r>
                        <a:rPr lang="en-US" sz="1050" kern="100">
                          <a:effectLst/>
                        </a:rPr>
                        <a:t>6606</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实时清算股份</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CBizFlowStkXYRepchSHStkAssetSett</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304650">
                <a:tc>
                  <a:txBody>
                    <a:bodyPr/>
                    <a:lstStyle/>
                    <a:p>
                      <a:pPr algn="just">
                        <a:spcAft>
                          <a:spcPts val="0"/>
                        </a:spcAft>
                      </a:pPr>
                      <a:r>
                        <a:rPr lang="en-US" sz="1050" kern="100">
                          <a:effectLst/>
                        </a:rPr>
                        <a:t>6607</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合约处理</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CBizFlowStkXYRepchSHMatchDebt</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304650">
                <a:tc>
                  <a:txBody>
                    <a:bodyPr/>
                    <a:lstStyle/>
                    <a:p>
                      <a:pPr algn="just">
                        <a:spcAft>
                          <a:spcPts val="0"/>
                        </a:spcAft>
                      </a:pPr>
                      <a:r>
                        <a:rPr lang="en-US" sz="1050" kern="100">
                          <a:effectLst/>
                        </a:rPr>
                        <a:t>6608</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上海债券协议回购</a:t>
                      </a:r>
                      <a:r>
                        <a:rPr lang="en-US" sz="1050" kern="100">
                          <a:effectLst/>
                        </a:rPr>
                        <a:t>-</a:t>
                      </a:r>
                      <a:r>
                        <a:rPr lang="zh-CN" sz="1050" kern="100">
                          <a:effectLst/>
                        </a:rPr>
                        <a:t>委托更新</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CBizFlowStkXYRepchSHMatchOrderUpdate</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新增</a:t>
                      </a:r>
                      <a:endParaRPr lang="zh-CN" sz="1050" kern="100">
                        <a:effectLst/>
                        <a:latin typeface="Times New Roman"/>
                        <a:ea typeface="宋体"/>
                        <a:cs typeface="Times New Roman"/>
                      </a:endParaRPr>
                    </a:p>
                  </a:txBody>
                  <a:tcPr marL="68580" marR="68580" marT="0" marB="0"/>
                </a:tc>
              </a:tr>
              <a:tr h="304650">
                <a:tc>
                  <a:txBody>
                    <a:bodyPr/>
                    <a:lstStyle/>
                    <a:p>
                      <a:pPr algn="just">
                        <a:spcAft>
                          <a:spcPts val="0"/>
                        </a:spcAft>
                      </a:pPr>
                      <a:r>
                        <a:rPr lang="en-US" sz="1050" kern="100">
                          <a:effectLst/>
                        </a:rPr>
                        <a:t>4012</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成交回转</a:t>
                      </a:r>
                      <a:r>
                        <a:rPr lang="en-US" sz="1050" kern="100">
                          <a:effectLst/>
                        </a:rPr>
                        <a:t>-</a:t>
                      </a:r>
                      <a:r>
                        <a:rPr lang="zh-CN" sz="1050" kern="100">
                          <a:effectLst/>
                        </a:rPr>
                        <a:t>成交产生</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CBizFlowStkMatchingGenerate</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a:effectLst/>
                        </a:rPr>
                        <a:t>复用</a:t>
                      </a:r>
                      <a:endParaRPr lang="zh-CN" sz="1050" kern="100">
                        <a:effectLst/>
                        <a:latin typeface="Times New Roman"/>
                        <a:ea typeface="宋体"/>
                        <a:cs typeface="Times New Roman"/>
                      </a:endParaRPr>
                    </a:p>
                  </a:txBody>
                  <a:tcPr marL="68580" marR="68580" marT="0" marB="0"/>
                </a:tc>
              </a:tr>
              <a:tr h="304650">
                <a:tc>
                  <a:txBody>
                    <a:bodyPr/>
                    <a:lstStyle/>
                    <a:p>
                      <a:pPr algn="just">
                        <a:spcAft>
                          <a:spcPts val="0"/>
                        </a:spcAft>
                      </a:pPr>
                      <a:r>
                        <a:rPr lang="en-US" sz="1050" kern="100">
                          <a:effectLst/>
                        </a:rPr>
                        <a:t>4014</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100">
                          <a:effectLst/>
                        </a:rPr>
                        <a:t>成交回转</a:t>
                      </a:r>
                      <a:r>
                        <a:rPr lang="en-US" sz="1050" kern="100">
                          <a:effectLst/>
                        </a:rPr>
                        <a:t>-</a:t>
                      </a:r>
                      <a:r>
                        <a:rPr lang="zh-CN" sz="1050" kern="100">
                          <a:effectLst/>
                        </a:rPr>
                        <a:t>成交发布</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en-US" sz="1050" kern="100">
                          <a:effectLst/>
                        </a:rPr>
                        <a:t>CBizFlowStkMatchingPublish</a:t>
                      </a:r>
                      <a:endParaRPr lang="zh-CN" sz="1050" kern="100">
                        <a:effectLst/>
                        <a:latin typeface="Times New Roman"/>
                        <a:ea typeface="宋体"/>
                        <a:cs typeface="Times New Roman"/>
                      </a:endParaRPr>
                    </a:p>
                  </a:txBody>
                  <a:tcPr marL="68580" marR="68580" marT="0" marB="0"/>
                </a:tc>
                <a:tc>
                  <a:txBody>
                    <a:bodyPr/>
                    <a:lstStyle/>
                    <a:p>
                      <a:pPr algn="just">
                        <a:spcAft>
                          <a:spcPts val="0"/>
                        </a:spcAft>
                      </a:pPr>
                      <a:r>
                        <a:rPr lang="zh-CN" sz="1050" kern="0" dirty="0">
                          <a:effectLst/>
                        </a:rPr>
                        <a:t>复用</a:t>
                      </a:r>
                      <a:endParaRPr lang="zh-CN" sz="1050" kern="100" dirty="0">
                        <a:effectLst/>
                        <a:latin typeface="Times New Roman"/>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753329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smtClean="0"/>
              <a:t>报盘设计</a:t>
            </a:r>
            <a:endParaRPr lang="zh-CN" altLang="en-US" sz="3600" dirty="0"/>
          </a:p>
          <a:p>
            <a:pPr algn="ctr" fontAlgn="auto">
              <a:spcBef>
                <a:spcPts val="0"/>
              </a:spcBef>
              <a:spcAft>
                <a:spcPts val="0"/>
              </a:spcAft>
              <a:defRPr/>
            </a:pPr>
            <a:endParaRPr lang="zh-CN" altLang="en-US" sz="3600" dirty="0"/>
          </a:p>
        </p:txBody>
      </p:sp>
      <p:sp>
        <p:nvSpPr>
          <p:cNvPr id="4" name="矩形 3"/>
          <p:cNvSpPr/>
          <p:nvPr/>
        </p:nvSpPr>
        <p:spPr>
          <a:xfrm>
            <a:off x="2282751" y="1695280"/>
            <a:ext cx="7488832" cy="646331"/>
          </a:xfrm>
          <a:prstGeom prst="rect">
            <a:avLst/>
          </a:prstGeom>
        </p:spPr>
        <p:txBody>
          <a:bodyPr wrap="square">
            <a:spAutoFit/>
          </a:bodyPr>
          <a:lstStyle/>
          <a:p>
            <a:r>
              <a:rPr lang="zh-CN" altLang="zh-CN" dirty="0"/>
              <a:t>增加报盘类型字典 </a:t>
            </a:r>
            <a:r>
              <a:rPr lang="en-US" altLang="zh-CN" dirty="0"/>
              <a:t>STK_OFFCHNL_TYPE 7 – </a:t>
            </a:r>
            <a:r>
              <a:rPr lang="zh-CN" altLang="zh-CN" dirty="0"/>
              <a:t>机构综合网关队列报盘通道</a:t>
            </a:r>
          </a:p>
          <a:p>
            <a:r>
              <a:rPr lang="en-US" altLang="zh-CN" dirty="0"/>
              <a:t>                 </a:t>
            </a:r>
            <a:r>
              <a:rPr lang="en-US" altLang="zh-CN" dirty="0" smtClean="0"/>
              <a:t>                   STK_OFFCHNL_CLS  </a:t>
            </a:r>
            <a:r>
              <a:rPr lang="en-US" altLang="zh-CN" dirty="0"/>
              <a:t>z – </a:t>
            </a:r>
            <a:r>
              <a:rPr lang="zh-CN" altLang="zh-CN" dirty="0"/>
              <a:t>机构综合网关报盘</a:t>
            </a:r>
          </a:p>
        </p:txBody>
      </p:sp>
      <p:pic>
        <p:nvPicPr>
          <p:cNvPr id="9218" name="Picture 2" descr="C:\Users\zs\AppData\Local\Temp\企业微信截图_1564565222269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831" y="2337061"/>
            <a:ext cx="6480720" cy="452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677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9218"/>
                                        </p:tgtEl>
                                        <p:attrNameLst>
                                          <p:attrName>style.visibility</p:attrName>
                                        </p:attrNameLst>
                                      </p:cBhvr>
                                      <p:to>
                                        <p:strVal val="visible"/>
                                      </p:to>
                                    </p:set>
                                    <p:animEffect transition="in" filter="wheel(1)">
                                      <p:cBhvr>
                                        <p:cTn id="11" dur="2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defRPr/>
            </a:pPr>
            <a:endParaRPr lang="en-US" altLang="zh-CN" sz="3600" dirty="0" smtClean="0"/>
          </a:p>
          <a:p>
            <a:pPr algn="ctr">
              <a:defRPr/>
            </a:pPr>
            <a:r>
              <a:rPr lang="zh-CN" altLang="en-US" sz="3600" dirty="0" smtClean="0"/>
              <a:t>外围接口设计</a:t>
            </a:r>
            <a:endParaRPr lang="zh-CN" altLang="en-US" sz="3600" dirty="0"/>
          </a:p>
          <a:p>
            <a:pPr algn="ctr" fontAlgn="auto">
              <a:spcBef>
                <a:spcPts val="0"/>
              </a:spcBef>
              <a:spcAft>
                <a:spcPts val="0"/>
              </a:spcAft>
              <a:defRPr/>
            </a:pPr>
            <a:endParaRPr lang="zh-CN" altLang="en-US" sz="3600" dirty="0"/>
          </a:p>
        </p:txBody>
      </p:sp>
      <p:graphicFrame>
        <p:nvGraphicFramePr>
          <p:cNvPr id="7" name="表格 6"/>
          <p:cNvGraphicFramePr>
            <a:graphicFrameLocks noGrp="1"/>
          </p:cNvGraphicFramePr>
          <p:nvPr>
            <p:extLst>
              <p:ext uri="{D42A27DB-BD31-4B8C-83A1-F6EECF244321}">
                <p14:modId xmlns:p14="http://schemas.microsoft.com/office/powerpoint/2010/main" val="2923948499"/>
              </p:ext>
            </p:extLst>
          </p:nvPr>
        </p:nvGraphicFramePr>
        <p:xfrm>
          <a:off x="2570783" y="2348880"/>
          <a:ext cx="8784975" cy="4036466"/>
        </p:xfrm>
        <a:graphic>
          <a:graphicData uri="http://schemas.openxmlformats.org/drawingml/2006/table">
            <a:tbl>
              <a:tblPr/>
              <a:tblGrid>
                <a:gridCol w="3334443"/>
                <a:gridCol w="5450532"/>
              </a:tblGrid>
              <a:tr h="309610">
                <a:tc>
                  <a:txBody>
                    <a:bodyPr/>
                    <a:lstStyle/>
                    <a:p>
                      <a:pPr algn="ctr" fontAlgn="ctr"/>
                      <a:r>
                        <a:rPr lang="zh-CN" altLang="en-US" sz="2000" b="1" i="0" u="none" strike="noStrike" dirty="0" smtClean="0">
                          <a:effectLst/>
                          <a:latin typeface="楷体_GB2312"/>
                        </a:rPr>
                        <a:t>外围功能号</a:t>
                      </a:r>
                      <a:endParaRPr lang="zh-CN" altLang="en-US" sz="2000" b="1" i="0" u="none" strike="noStrike" dirty="0">
                        <a:effectLst/>
                        <a:latin typeface="楷体_GB231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smtClean="0">
                          <a:effectLst/>
                          <a:latin typeface="楷体_GB2312"/>
                        </a:rPr>
                        <a:t>说明</a:t>
                      </a:r>
                      <a:endParaRPr lang="zh-CN" altLang="en-US" sz="2000" b="1" i="0" u="none" strike="noStrike" dirty="0">
                        <a:effectLst/>
                        <a:latin typeface="楷体_GB231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1817">
                <a:tc>
                  <a:txBody>
                    <a:bodyPr/>
                    <a:lstStyle/>
                    <a:p>
                      <a:pPr algn="ctr" fontAlgn="ctr"/>
                      <a:r>
                        <a:rPr lang="en-US" altLang="zh-CN" sz="2000" kern="1200" dirty="0" smtClean="0">
                          <a:solidFill>
                            <a:schemeClr val="tx1"/>
                          </a:solidFill>
                          <a:effectLst/>
                          <a:latin typeface="宋体" pitchFamily="2" charset="-122"/>
                          <a:ea typeface="宋体" pitchFamily="2" charset="-122"/>
                          <a:cs typeface="+mn-cs"/>
                        </a:rPr>
                        <a:t>10308041</a:t>
                      </a:r>
                      <a:endParaRPr lang="zh-CN" altLang="en-US" sz="2000" b="0" i="0" u="none" strike="noStrike" dirty="0">
                        <a:solidFill>
                          <a:schemeClr val="tx1"/>
                        </a:solidFill>
                        <a:effectLst/>
                        <a:latin typeface="宋体"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zh-CN" sz="2000" kern="1200" dirty="0" smtClean="0">
                          <a:solidFill>
                            <a:schemeClr val="tx1"/>
                          </a:solidFill>
                          <a:effectLst/>
                          <a:latin typeface="楷体" pitchFamily="49" charset="-122"/>
                          <a:ea typeface="楷体" pitchFamily="49" charset="-122"/>
                          <a:cs typeface="+mn-cs"/>
                        </a:rPr>
                        <a:t>质押协议回购标的证券信息表</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3700">
                <a:tc>
                  <a:txBody>
                    <a:bodyPr/>
                    <a:lstStyle/>
                    <a:p>
                      <a:pPr algn="ctr" fontAlgn="ctr"/>
                      <a:r>
                        <a:rPr lang="en-US" altLang="zh-CN" sz="2000" kern="1200" dirty="0" smtClean="0">
                          <a:solidFill>
                            <a:schemeClr val="tx1"/>
                          </a:solidFill>
                          <a:effectLst/>
                          <a:latin typeface="宋体" pitchFamily="2" charset="-122"/>
                          <a:ea typeface="宋体" pitchFamily="2" charset="-122"/>
                          <a:cs typeface="+mn-cs"/>
                        </a:rPr>
                        <a:t>10308072</a:t>
                      </a:r>
                      <a:endParaRPr lang="zh-CN" altLang="en-US" sz="2000" b="0" i="0" u="none" strike="noStrike" dirty="0">
                        <a:solidFill>
                          <a:schemeClr val="tx1"/>
                        </a:solidFill>
                        <a:effectLst/>
                        <a:latin typeface="宋体"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zh-CN" sz="2000" kern="1200" dirty="0" smtClean="0">
                          <a:solidFill>
                            <a:schemeClr val="tx1"/>
                          </a:solidFill>
                          <a:effectLst/>
                          <a:latin typeface="楷体" pitchFamily="49" charset="-122"/>
                          <a:ea typeface="楷体" pitchFamily="49" charset="-122"/>
                          <a:cs typeface="+mn-cs"/>
                        </a:rPr>
                        <a:t>非公开报价行情查询</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19">
                <a:tc>
                  <a:txBody>
                    <a:bodyPr/>
                    <a:lstStyle/>
                    <a:p>
                      <a:pPr algn="ctr" fontAlgn="ctr"/>
                      <a:r>
                        <a:rPr lang="en-US" altLang="zh-CN" sz="2000" b="0" i="0" u="none" strike="noStrike" dirty="0" smtClean="0">
                          <a:solidFill>
                            <a:schemeClr val="tx1"/>
                          </a:solidFill>
                          <a:effectLst/>
                          <a:latin typeface="宋体" pitchFamily="2" charset="-122"/>
                          <a:ea typeface="宋体" pitchFamily="2" charset="-122"/>
                        </a:rPr>
                        <a:t>10308073</a:t>
                      </a:r>
                      <a:endParaRPr lang="zh-CN" altLang="en-US" sz="2000" b="0" i="0" u="none" strike="noStrike" dirty="0">
                        <a:solidFill>
                          <a:schemeClr val="tx1"/>
                        </a:solidFill>
                        <a:effectLst/>
                        <a:latin typeface="宋体"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zh-CN" sz="2000" kern="1200" dirty="0" smtClean="0">
                          <a:solidFill>
                            <a:schemeClr val="tx1"/>
                          </a:solidFill>
                          <a:effectLst/>
                          <a:latin typeface="楷体" pitchFamily="49" charset="-122"/>
                          <a:ea typeface="楷体" pitchFamily="49" charset="-122"/>
                          <a:cs typeface="+mn-cs"/>
                        </a:rPr>
                        <a:t>公开报价行情查询</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635">
                <a:tc>
                  <a:txBody>
                    <a:bodyPr/>
                    <a:lstStyle/>
                    <a:p>
                      <a:pPr algn="ctr" fontAlgn="ctr"/>
                      <a:r>
                        <a:rPr lang="en-US" altLang="zh-CN" sz="2000" b="0" i="0" u="none" strike="noStrike" kern="1200" dirty="0" smtClean="0">
                          <a:solidFill>
                            <a:schemeClr val="tx1"/>
                          </a:solidFill>
                          <a:effectLst/>
                          <a:latin typeface="宋体" pitchFamily="2" charset="-122"/>
                          <a:ea typeface="宋体" pitchFamily="2" charset="-122"/>
                          <a:cs typeface="+mn-cs"/>
                        </a:rPr>
                        <a:t>10308075</a:t>
                      </a:r>
                      <a:endParaRPr lang="zh-CN" altLang="en-US" sz="2000" b="0" i="0" u="none" strike="noStrike" dirty="0">
                        <a:solidFill>
                          <a:schemeClr val="tx1"/>
                        </a:solidFill>
                        <a:effectLst/>
                        <a:latin typeface="宋体"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zh-CN" sz="2000" kern="1200" dirty="0" smtClean="0">
                          <a:solidFill>
                            <a:schemeClr val="tx1"/>
                          </a:solidFill>
                          <a:effectLst/>
                          <a:latin typeface="楷体" pitchFamily="49" charset="-122"/>
                          <a:ea typeface="楷体" pitchFamily="49" charset="-122"/>
                          <a:cs typeface="+mn-cs"/>
                        </a:rPr>
                        <a:t>未结算协议查询</a:t>
                      </a:r>
                      <a:endParaRPr lang="zh-CN" altLang="en-US" sz="2000" b="0" i="0" u="none" strike="noStrike" dirty="0">
                        <a:effectLst/>
                        <a:latin typeface="楷体" pitchFamily="49" charset="-122"/>
                        <a:ea typeface="楷体" pitchFamily="49" charset="-122"/>
                      </a:endParaRP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2000" b="0" i="0" u="none" strike="noStrike" kern="1200" dirty="0" smtClean="0">
                          <a:solidFill>
                            <a:schemeClr val="tx1"/>
                          </a:solidFill>
                          <a:effectLst/>
                          <a:latin typeface="宋体" pitchFamily="2" charset="-122"/>
                          <a:ea typeface="宋体" pitchFamily="2" charset="-122"/>
                          <a:cs typeface="+mn-cs"/>
                        </a:rPr>
                        <a:t>10308078</a:t>
                      </a:r>
                      <a:endParaRPr lang="zh-CN" altLang="en-US" sz="2000" b="0" i="0" u="none" strike="noStrike" dirty="0">
                        <a:solidFill>
                          <a:schemeClr val="tx1"/>
                        </a:solidFill>
                        <a:effectLst/>
                        <a:latin typeface="宋体"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zh-CN" sz="2000" kern="1200" dirty="0" smtClean="0">
                          <a:solidFill>
                            <a:schemeClr val="tx1"/>
                          </a:solidFill>
                          <a:effectLst/>
                          <a:latin typeface="楷体" pitchFamily="49" charset="-122"/>
                          <a:ea typeface="楷体" pitchFamily="49" charset="-122"/>
                          <a:cs typeface="+mn-cs"/>
                        </a:rPr>
                        <a:t>上海协议回购合约查询</a:t>
                      </a:r>
                      <a:endParaRPr lang="zh-CN" altLang="en-US" sz="2000" b="0" i="0" u="none" strike="noStrike" dirty="0" smtClean="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2000" b="0" i="0" u="none" strike="noStrike" dirty="0" smtClean="0">
                          <a:solidFill>
                            <a:schemeClr val="tx1"/>
                          </a:solidFill>
                          <a:effectLst/>
                          <a:latin typeface="宋体" pitchFamily="2" charset="-122"/>
                          <a:ea typeface="宋体" pitchFamily="2" charset="-122"/>
                        </a:rPr>
                        <a:t>10308613</a:t>
                      </a:r>
                      <a:endParaRPr lang="zh-CN" altLang="en-US" sz="2000" b="0" i="0" u="none" strike="noStrike" dirty="0">
                        <a:solidFill>
                          <a:schemeClr val="tx1"/>
                        </a:solidFill>
                        <a:effectLst/>
                        <a:latin typeface="宋体"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zh-CN" sz="2000" kern="1200" dirty="0" smtClean="0">
                          <a:solidFill>
                            <a:schemeClr val="tx1"/>
                          </a:solidFill>
                          <a:effectLst/>
                          <a:latin typeface="楷体" pitchFamily="49" charset="-122"/>
                          <a:ea typeface="楷体" pitchFamily="49" charset="-122"/>
                          <a:cs typeface="+mn-cs"/>
                        </a:rPr>
                        <a:t>行情查询申报</a:t>
                      </a:r>
                      <a:endParaRPr lang="zh-CN" altLang="en-US" sz="2000" b="0" i="0" u="none" strike="noStrike" dirty="0" smtClean="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2000" b="0" i="0" u="none" strike="noStrike" dirty="0" smtClean="0">
                          <a:solidFill>
                            <a:schemeClr val="tx1"/>
                          </a:solidFill>
                          <a:effectLst/>
                          <a:latin typeface="宋体" pitchFamily="2" charset="-122"/>
                          <a:ea typeface="宋体" pitchFamily="2" charset="-122"/>
                        </a:rPr>
                        <a:t>10308601</a:t>
                      </a:r>
                      <a:endParaRPr lang="zh-CN" altLang="en-US" sz="2000" b="0" i="0" u="none" strike="noStrike" dirty="0">
                        <a:solidFill>
                          <a:schemeClr val="tx1"/>
                        </a:solidFill>
                        <a:effectLst/>
                        <a:latin typeface="宋体"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2000" b="0" i="0" u="none" strike="noStrike" dirty="0" smtClean="0">
                          <a:effectLst/>
                          <a:latin typeface="楷体" pitchFamily="49" charset="-122"/>
                          <a:ea typeface="楷体" pitchFamily="49" charset="-122"/>
                        </a:rPr>
                        <a:t>买卖委托</a:t>
                      </a: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2000" b="0" i="0" u="none" strike="noStrike" dirty="0" smtClean="0">
                          <a:solidFill>
                            <a:schemeClr val="tx1"/>
                          </a:solidFill>
                          <a:effectLst/>
                          <a:latin typeface="宋体" pitchFamily="2" charset="-122"/>
                          <a:ea typeface="宋体" pitchFamily="2" charset="-122"/>
                        </a:rPr>
                        <a:t>10308607</a:t>
                      </a:r>
                      <a:endParaRPr lang="zh-CN" altLang="en-US" sz="2000" b="0" i="0" u="none" strike="noStrike" dirty="0">
                        <a:solidFill>
                          <a:schemeClr val="tx1"/>
                        </a:solidFill>
                        <a:effectLst/>
                        <a:latin typeface="宋体"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2000" b="0" i="0" u="none" strike="noStrike" dirty="0" smtClean="0">
                          <a:effectLst/>
                          <a:latin typeface="楷体" pitchFamily="49" charset="-122"/>
                          <a:ea typeface="楷体" pitchFamily="49" charset="-122"/>
                        </a:rPr>
                        <a:t>撤单委托</a:t>
                      </a: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2000" b="0" i="0" u="none" strike="noStrike" dirty="0" smtClean="0">
                          <a:solidFill>
                            <a:schemeClr val="tx1"/>
                          </a:solidFill>
                          <a:effectLst/>
                          <a:latin typeface="宋体" pitchFamily="2" charset="-122"/>
                          <a:ea typeface="宋体" pitchFamily="2" charset="-122"/>
                        </a:rPr>
                        <a:t>10308056</a:t>
                      </a:r>
                      <a:endParaRPr lang="zh-CN" altLang="en-US" sz="2000" b="0" i="0" u="none" strike="noStrike" dirty="0">
                        <a:solidFill>
                          <a:schemeClr val="tx1"/>
                        </a:solidFill>
                        <a:effectLst/>
                        <a:latin typeface="宋体"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2000" b="0" i="0" u="none" strike="noStrike" dirty="0" smtClean="0">
                          <a:effectLst/>
                          <a:latin typeface="楷体" pitchFamily="49" charset="-122"/>
                          <a:ea typeface="楷体" pitchFamily="49" charset="-122"/>
                        </a:rPr>
                        <a:t>最大可交易数查询</a:t>
                      </a: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30894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511" y="1295049"/>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22511" y="891823"/>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Line 29"/>
          <p:cNvSpPr>
            <a:spLocks noChangeShapeType="1"/>
          </p:cNvSpPr>
          <p:nvPr/>
        </p:nvSpPr>
        <p:spPr bwMode="auto">
          <a:xfrm>
            <a:off x="2930823" y="1484784"/>
            <a:ext cx="0" cy="4752975"/>
          </a:xfrm>
          <a:prstGeom prst="line">
            <a:avLst/>
          </a:prstGeom>
          <a:noFill/>
          <a:ln w="57150" cmpd="thickThin">
            <a:solidFill>
              <a:srgbClr val="CC330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5" name="TextBox 4"/>
          <p:cNvSpPr txBox="1"/>
          <p:nvPr/>
        </p:nvSpPr>
        <p:spPr>
          <a:xfrm>
            <a:off x="3866927" y="2009910"/>
            <a:ext cx="4248472" cy="2862322"/>
          </a:xfrm>
          <a:prstGeom prst="rect">
            <a:avLst/>
          </a:prstGeom>
          <a:noFill/>
        </p:spPr>
        <p:txBody>
          <a:bodyPr wrap="square" rtlCol="0">
            <a:spAutoFit/>
          </a:bodyPr>
          <a:lstStyle/>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员工姓名：</a:t>
            </a:r>
            <a:r>
              <a:rPr lang="zh-CN" altLang="en-US" sz="2000" dirty="0" smtClean="0">
                <a:latin typeface="微软雅黑" panose="020B0503020204020204" pitchFamily="34" charset="-122"/>
                <a:ea typeface="微软雅黑" panose="020B0503020204020204" pitchFamily="34" charset="-122"/>
              </a:rPr>
              <a:t>肖继清</a:t>
            </a:r>
            <a:endPar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现任岗位：</a:t>
            </a:r>
            <a:r>
              <a:rPr lang="zh-CN" altLang="en-US" sz="2000" kern="1200" dirty="0" smtClean="0">
                <a:solidFill>
                  <a:schemeClr val="tx1"/>
                </a:solidFill>
                <a:effectLst/>
                <a:latin typeface="微软雅黑" panose="020B0503020204020204" pitchFamily="34" charset="-122"/>
                <a:ea typeface="微软雅黑" panose="020B0503020204020204" pitchFamily="34" charset="-122"/>
                <a:cs typeface="+mn-cs"/>
              </a:rPr>
              <a:t>开发工程师</a:t>
            </a:r>
            <a:endParaRPr lang="en-US"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入职时间：</a:t>
            </a:r>
            <a:r>
              <a:rPr lang="en-US" altLang="zh-CN" sz="2000" kern="1200" dirty="0" smtClean="0">
                <a:solidFill>
                  <a:schemeClr val="tx1"/>
                </a:solidFill>
                <a:effectLst/>
                <a:latin typeface="微软雅黑" panose="020B0503020204020204" pitchFamily="34" charset="-122"/>
                <a:ea typeface="微软雅黑" panose="020B0503020204020204" pitchFamily="34" charset="-122"/>
                <a:cs typeface="+mn-cs"/>
              </a:rPr>
              <a:t>2019-5-15</a:t>
            </a:r>
            <a:endPar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所属部门：</a:t>
            </a:r>
            <a:r>
              <a:rPr lang="zh-CN" altLang="en-US" sz="2000" kern="1200" dirty="0" smtClean="0">
                <a:solidFill>
                  <a:schemeClr val="tx1"/>
                </a:solidFill>
                <a:effectLst/>
                <a:latin typeface="微软雅黑" panose="020B0503020204020204" pitchFamily="34" charset="-122"/>
                <a:ea typeface="微软雅黑" panose="020B0503020204020204" pitchFamily="34" charset="-122"/>
                <a:cs typeface="+mn-cs"/>
              </a:rPr>
              <a:t>研发二部</a:t>
            </a:r>
            <a:endParaRPr lang="en-US"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入职导师：</a:t>
            </a:r>
            <a:r>
              <a:rPr lang="zh-CN" altLang="en-US" sz="2000" dirty="0" smtClean="0">
                <a:latin typeface="微软雅黑" panose="020B0503020204020204" pitchFamily="34" charset="-122"/>
                <a:ea typeface="微软雅黑" panose="020B0503020204020204" pitchFamily="34" charset="-122"/>
              </a:rPr>
              <a:t>胡清</a:t>
            </a:r>
            <a:endPar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部门经理：</a:t>
            </a:r>
            <a:r>
              <a:rPr lang="zh-CN" altLang="en-US" sz="2000" dirty="0" smtClean="0">
                <a:latin typeface="微软雅黑" panose="020B0503020204020204" pitchFamily="34" charset="-122"/>
                <a:ea typeface="微软雅黑" panose="020B0503020204020204" pitchFamily="34" charset="-122"/>
              </a:rPr>
              <a:t>何万刚</a:t>
            </a:r>
            <a:endParaRPr lang="zh-CN" altLang="en-US" dirty="0"/>
          </a:p>
        </p:txBody>
      </p:sp>
      <p:sp>
        <p:nvSpPr>
          <p:cNvPr id="6" name="椭圆 5"/>
          <p:cNvSpPr/>
          <p:nvPr/>
        </p:nvSpPr>
        <p:spPr>
          <a:xfrm>
            <a:off x="194519" y="2301014"/>
            <a:ext cx="2736304" cy="257121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solidFill>
                <a:effectLst>
                  <a:outerShdw blurRad="38100" dist="38100" dir="2700000" algn="tl">
                    <a:srgbClr val="000000">
                      <a:alpha val="43137"/>
                    </a:srgbClr>
                  </a:outerShdw>
                </a:effectLst>
              </a:rPr>
              <a:t>个人介绍</a:t>
            </a:r>
            <a:endParaRPr lang="zh-CN" altLang="en-US" sz="3200" b="1" dirty="0">
              <a:solidFill>
                <a:schemeClr val="tx1"/>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4" presetClass="entr" presetSubtype="1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下箭头 1"/>
          <p:cNvSpPr/>
          <p:nvPr/>
        </p:nvSpPr>
        <p:spPr>
          <a:xfrm>
            <a:off x="2741589" y="1785926"/>
            <a:ext cx="71438" cy="3786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3527407" y="2071678"/>
            <a:ext cx="4429156" cy="2308324"/>
          </a:xfrm>
          <a:prstGeom prst="rect">
            <a:avLst/>
          </a:prstGeom>
          <a:noFill/>
        </p:spPr>
        <p:txBody>
          <a:bodyPr wrap="square" rtlCol="0">
            <a:spAutoFit/>
          </a:bodyPr>
          <a:lstStyle/>
          <a:p>
            <a:pPr>
              <a:lnSpc>
                <a:spcPct val="200000"/>
              </a:lnSpc>
            </a:pPr>
            <a:r>
              <a:rPr lang="zh-CN" altLang="en-US" dirty="0" smtClean="0">
                <a:latin typeface="微软雅黑" panose="020B0503020204020204" pitchFamily="34" charset="-122"/>
                <a:ea typeface="微软雅黑" panose="020B0503020204020204" pitchFamily="34" charset="-122"/>
              </a:rPr>
              <a:t>感谢公司给提供的工作平台</a:t>
            </a:r>
            <a:r>
              <a:rPr lang="en-US" altLang="zh-CN" dirty="0" smtClean="0">
                <a:latin typeface="微软雅黑" panose="020B0503020204020204" pitchFamily="34" charset="-122"/>
                <a:ea typeface="微软雅黑" panose="020B0503020204020204" pitchFamily="34" charset="-122"/>
              </a:rPr>
              <a:t>!</a:t>
            </a:r>
          </a:p>
          <a:p>
            <a:pPr>
              <a:lnSpc>
                <a:spcPct val="200000"/>
              </a:lnSpc>
            </a:pPr>
            <a:r>
              <a:rPr lang="zh-CN" altLang="en-US" dirty="0" smtClean="0">
                <a:latin typeface="微软雅黑" panose="020B0503020204020204" pitchFamily="34" charset="-122"/>
                <a:ea typeface="微软雅黑" panose="020B0503020204020204" pitchFamily="34" charset="-122"/>
              </a:rPr>
              <a:t>感谢领导给我的关心</a:t>
            </a:r>
            <a:r>
              <a:rPr lang="en-US" altLang="zh-CN" dirty="0" smtClean="0">
                <a:latin typeface="微软雅黑" panose="020B0503020204020204" pitchFamily="34" charset="-122"/>
                <a:ea typeface="微软雅黑" panose="020B0503020204020204" pitchFamily="34" charset="-122"/>
              </a:rPr>
              <a:t>!</a:t>
            </a:r>
          </a:p>
          <a:p>
            <a:pPr>
              <a:lnSpc>
                <a:spcPct val="200000"/>
              </a:lnSpc>
            </a:pPr>
            <a:r>
              <a:rPr lang="zh-CN" altLang="en-US" dirty="0" smtClean="0">
                <a:latin typeface="微软雅黑" panose="020B0503020204020204" pitchFamily="34" charset="-122"/>
                <a:ea typeface="微软雅黑" panose="020B0503020204020204" pitchFamily="34" charset="-122"/>
              </a:rPr>
              <a:t>感谢我的入职指导人给予的指导</a:t>
            </a:r>
            <a:r>
              <a:rPr lang="en-US" altLang="zh-CN" dirty="0" smtClean="0">
                <a:latin typeface="微软雅黑" panose="020B0503020204020204" pitchFamily="34" charset="-122"/>
                <a:ea typeface="微软雅黑" panose="020B0503020204020204" pitchFamily="34" charset="-122"/>
              </a:rPr>
              <a:t>!</a:t>
            </a:r>
          </a:p>
          <a:p>
            <a:pPr>
              <a:lnSpc>
                <a:spcPct val="200000"/>
              </a:lnSpc>
            </a:pPr>
            <a:r>
              <a:rPr lang="zh-CN" altLang="en-US" dirty="0" smtClean="0">
                <a:latin typeface="微软雅黑" panose="020B0503020204020204" pitchFamily="34" charset="-122"/>
                <a:ea typeface="微软雅黑" panose="020B0503020204020204" pitchFamily="34" charset="-122"/>
              </a:rPr>
              <a:t>感谢公司同事对我工作的支持</a:t>
            </a:r>
            <a:r>
              <a:rPr lang="en-US" altLang="zh-CN" dirty="0" smtClean="0">
                <a:latin typeface="微软雅黑" panose="020B0503020204020204" pitchFamily="34" charset="-122"/>
                <a:ea typeface="微软雅黑" panose="020B0503020204020204" pitchFamily="34" charset="-122"/>
              </a:rPr>
              <a:t>!</a:t>
            </a:r>
          </a:p>
        </p:txBody>
      </p:sp>
      <p:cxnSp>
        <p:nvCxnSpPr>
          <p:cNvPr id="7" name="肘形连接符 6"/>
          <p:cNvCxnSpPr/>
          <p:nvPr/>
        </p:nvCxnSpPr>
        <p:spPr>
          <a:xfrm>
            <a:off x="6027737" y="5429264"/>
            <a:ext cx="5715040" cy="4286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885521" y="5929330"/>
            <a:ext cx="1214446" cy="369332"/>
          </a:xfrm>
          <a:prstGeom prst="rect">
            <a:avLst/>
          </a:prstGeom>
          <a:noFill/>
        </p:spPr>
        <p:txBody>
          <a:bodyPr wrap="square" rtlCol="0">
            <a:spAutoFit/>
          </a:bodyPr>
          <a:lstStyle/>
          <a:p>
            <a:r>
              <a:rPr lang="en-US" altLang="zh-CN" dirty="0" smtClean="0">
                <a:solidFill>
                  <a:schemeClr val="bg1">
                    <a:lumMod val="50000"/>
                  </a:schemeClr>
                </a:solidFill>
              </a:rPr>
              <a:t>OVER</a:t>
            </a:r>
            <a:endParaRPr lang="zh-CN" altLang="en-US" dirty="0">
              <a:solidFill>
                <a:schemeClr val="bg1">
                  <a:lumMod val="50000"/>
                </a:schemeClr>
              </a:solidFill>
            </a:endParaRPr>
          </a:p>
        </p:txBody>
      </p:sp>
      <p:sp>
        <p:nvSpPr>
          <p:cNvPr id="9" name="圆角矩形 8"/>
          <p:cNvSpPr/>
          <p:nvPr/>
        </p:nvSpPr>
        <p:spPr>
          <a:xfrm>
            <a:off x="770583" y="1678807"/>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endParaRPr lang="en-US" altLang="zh-CN" sz="3600" dirty="0" smtClean="0">
              <a:latin typeface="微软雅黑" panose="020B0503020204020204" pitchFamily="34" charset="-122"/>
              <a:ea typeface="微软雅黑" panose="020B0503020204020204" pitchFamily="34" charset="-122"/>
            </a:endParaRPr>
          </a:p>
          <a:p>
            <a:r>
              <a:rPr lang="en-US" altLang="zh-CN" sz="3600" dirty="0">
                <a:latin typeface="微软雅黑" panose="020B0503020204020204" pitchFamily="34" charset="-122"/>
                <a:ea typeface="微软雅黑" panose="020B0503020204020204" pitchFamily="34" charset="-122"/>
              </a:rPr>
              <a:t> </a:t>
            </a:r>
            <a:r>
              <a:rPr lang="en-US" altLang="zh-CN" sz="3600" dirty="0" smtClean="0">
                <a:latin typeface="微软雅黑" panose="020B0503020204020204" pitchFamily="34" charset="-122"/>
                <a:ea typeface="微软雅黑" panose="020B0503020204020204" pitchFamily="34" charset="-122"/>
              </a:rPr>
              <a:t>        </a:t>
            </a:r>
            <a:r>
              <a:rPr lang="zh-CN" altLang="en-US" sz="3600" dirty="0" smtClean="0">
                <a:latin typeface="微软雅黑" panose="020B0503020204020204" pitchFamily="34" charset="-122"/>
                <a:ea typeface="微软雅黑" panose="020B0503020204020204" pitchFamily="34" charset="-122"/>
              </a:rPr>
              <a:t>谢谢大家   </a:t>
            </a:r>
            <a:endParaRPr lang="en-US" altLang="zh-CN" sz="3600" dirty="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45" presetClass="entr" presetSubtype="0" fill="hold" grpId="0"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2000"/>
                                        <p:tgtEl>
                                          <p:spTgt spid="4">
                                            <p:txEl>
                                              <p:pRg st="1" end="1"/>
                                            </p:txEl>
                                          </p:spTgt>
                                        </p:tgtEl>
                                      </p:cBhvr>
                                    </p:animEffect>
                                    <p:anim calcmode="lin" valueType="num">
                                      <p:cBhvr>
                                        <p:cTn id="14" dur="2000" fill="hold"/>
                                        <p:tgtEl>
                                          <p:spTgt spid="4">
                                            <p:txEl>
                                              <p:pRg st="1" end="1"/>
                                            </p:txEl>
                                          </p:spTgt>
                                        </p:tgtEl>
                                        <p:attrNameLst>
                                          <p:attrName>ppt_w</p:attrName>
                                        </p:attrNameLst>
                                      </p:cBhvr>
                                      <p:tavLst>
                                        <p:tav tm="0" fmla="#ppt_w*sin(2.5*pi*$)">
                                          <p:val>
                                            <p:fltVal val="0"/>
                                          </p:val>
                                        </p:tav>
                                        <p:tav tm="100000">
                                          <p:val>
                                            <p:fltVal val="1"/>
                                          </p:val>
                                        </p:tav>
                                      </p:tavLst>
                                    </p:anim>
                                    <p:anim calcmode="lin" valueType="num">
                                      <p:cBhvr>
                                        <p:cTn id="15" dur="2000" fill="hold"/>
                                        <p:tgtEl>
                                          <p:spTgt spid="4">
                                            <p:txEl>
                                              <p:pRg st="1" end="1"/>
                                            </p:txEl>
                                          </p:spTgt>
                                        </p:tgtEl>
                                        <p:attrNameLst>
                                          <p:attrName>ppt_h</p:attrName>
                                        </p:attrNameLst>
                                      </p:cBhvr>
                                      <p:tavLst>
                                        <p:tav tm="0">
                                          <p:val>
                                            <p:strVal val="#ppt_h"/>
                                          </p:val>
                                        </p:tav>
                                        <p:tav tm="100000">
                                          <p:val>
                                            <p:strVal val="#ppt_h"/>
                                          </p:val>
                                        </p:tav>
                                      </p:tavLst>
                                    </p:anim>
                                  </p:childTnLst>
                                </p:cTn>
                              </p:par>
                            </p:childTnLst>
                          </p:cTn>
                        </p:par>
                        <p:par>
                          <p:cTn id="16" fill="hold">
                            <p:stCondLst>
                              <p:cond delay="4000"/>
                            </p:stCondLst>
                            <p:childTnLst>
                              <p:par>
                                <p:cTn id="17" presetID="45"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000"/>
                                        <p:tgtEl>
                                          <p:spTgt spid="4">
                                            <p:txEl>
                                              <p:pRg st="2" end="2"/>
                                            </p:txEl>
                                          </p:spTgt>
                                        </p:tgtEl>
                                      </p:cBhvr>
                                    </p:animEffect>
                                    <p:anim calcmode="lin" valueType="num">
                                      <p:cBhvr>
                                        <p:cTn id="20" dur="2000" fill="hold"/>
                                        <p:tgtEl>
                                          <p:spTgt spid="4">
                                            <p:txEl>
                                              <p:pRg st="2" end="2"/>
                                            </p:txEl>
                                          </p:spTgt>
                                        </p:tgtEl>
                                        <p:attrNameLst>
                                          <p:attrName>ppt_w</p:attrName>
                                        </p:attrNameLst>
                                      </p:cBhvr>
                                      <p:tavLst>
                                        <p:tav tm="0" fmla="#ppt_w*sin(2.5*pi*$)">
                                          <p:val>
                                            <p:fltVal val="0"/>
                                          </p:val>
                                        </p:tav>
                                        <p:tav tm="100000">
                                          <p:val>
                                            <p:fltVal val="1"/>
                                          </p:val>
                                        </p:tav>
                                      </p:tavLst>
                                    </p:anim>
                                    <p:anim calcmode="lin" valueType="num">
                                      <p:cBhvr>
                                        <p:cTn id="21" dur="2000" fill="hold"/>
                                        <p:tgtEl>
                                          <p:spTgt spid="4">
                                            <p:txEl>
                                              <p:pRg st="2" end="2"/>
                                            </p:txEl>
                                          </p:spTgt>
                                        </p:tgtEl>
                                        <p:attrNameLst>
                                          <p:attrName>ppt_h</p:attrName>
                                        </p:attrNameLst>
                                      </p:cBhvr>
                                      <p:tavLst>
                                        <p:tav tm="0">
                                          <p:val>
                                            <p:strVal val="#ppt_h"/>
                                          </p:val>
                                        </p:tav>
                                        <p:tav tm="100000">
                                          <p:val>
                                            <p:strVal val="#ppt_h"/>
                                          </p:val>
                                        </p:tav>
                                      </p:tavLst>
                                    </p:anim>
                                  </p:childTnLst>
                                </p:cTn>
                              </p:par>
                            </p:childTnLst>
                          </p:cTn>
                        </p:par>
                        <p:par>
                          <p:cTn id="22" fill="hold">
                            <p:stCondLst>
                              <p:cond delay="6000"/>
                            </p:stCondLst>
                            <p:childTnLst>
                              <p:par>
                                <p:cTn id="23" presetID="45" presetClass="entr" presetSubtype="0" fill="hold" grpId="0" nodeType="after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2000"/>
                                        <p:tgtEl>
                                          <p:spTgt spid="4">
                                            <p:txEl>
                                              <p:pRg st="3" end="3"/>
                                            </p:txEl>
                                          </p:spTgt>
                                        </p:tgtEl>
                                      </p:cBhvr>
                                    </p:animEffect>
                                    <p:anim calcmode="lin" valueType="num">
                                      <p:cBhvr>
                                        <p:cTn id="26" dur="2000" fill="hold"/>
                                        <p:tgtEl>
                                          <p:spTgt spid="4">
                                            <p:txEl>
                                              <p:pRg st="3" end="3"/>
                                            </p:txEl>
                                          </p:spTgt>
                                        </p:tgtEl>
                                        <p:attrNameLst>
                                          <p:attrName>ppt_w</p:attrName>
                                        </p:attrNameLst>
                                      </p:cBhvr>
                                      <p:tavLst>
                                        <p:tav tm="0" fmla="#ppt_w*sin(2.5*pi*$)">
                                          <p:val>
                                            <p:fltVal val="0"/>
                                          </p:val>
                                        </p:tav>
                                        <p:tav tm="100000">
                                          <p:val>
                                            <p:fltVal val="1"/>
                                          </p:val>
                                        </p:tav>
                                      </p:tavLst>
                                    </p:anim>
                                    <p:anim calcmode="lin" valueType="num">
                                      <p:cBhvr>
                                        <p:cTn id="27" dur="2000" fill="hold"/>
                                        <p:tgtEl>
                                          <p:spTgt spid="4">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14799" y="1295049"/>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714799" y="891823"/>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矩形 17"/>
          <p:cNvSpPr/>
          <p:nvPr/>
        </p:nvSpPr>
        <p:spPr>
          <a:xfrm>
            <a:off x="1634679" y="4617160"/>
            <a:ext cx="8790144" cy="25200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882007" y="4644160"/>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61327" y="4644160"/>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14"/>
          <p:cNvSpPr/>
          <p:nvPr/>
        </p:nvSpPr>
        <p:spPr bwMode="auto">
          <a:xfrm>
            <a:off x="2012886" y="2267711"/>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椭圆 14"/>
          <p:cNvSpPr/>
          <p:nvPr/>
        </p:nvSpPr>
        <p:spPr bwMode="auto">
          <a:xfrm>
            <a:off x="4992205" y="2267711"/>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椭圆 22"/>
          <p:cNvSpPr/>
          <p:nvPr/>
        </p:nvSpPr>
        <p:spPr>
          <a:xfrm>
            <a:off x="8853503" y="4653136"/>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14"/>
          <p:cNvSpPr/>
          <p:nvPr/>
        </p:nvSpPr>
        <p:spPr bwMode="auto">
          <a:xfrm>
            <a:off x="7971525" y="2267711"/>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2307139" y="2996952"/>
            <a:ext cx="1415772" cy="830997"/>
          </a:xfrm>
          <a:prstGeom prst="rect">
            <a:avLst/>
          </a:prstGeom>
        </p:spPr>
        <p:txBody>
          <a:bodyPr wrap="none">
            <a:spAutoFit/>
          </a:bodyPr>
          <a:lstStyle/>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个人岗位</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职责</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6" name="矩形 25"/>
          <p:cNvSpPr/>
          <p:nvPr/>
        </p:nvSpPr>
        <p:spPr>
          <a:xfrm>
            <a:off x="5235079" y="2996952"/>
            <a:ext cx="1415773" cy="830997"/>
          </a:xfrm>
          <a:prstGeom prst="rect">
            <a:avLst/>
          </a:prstGeom>
        </p:spPr>
        <p:txBody>
          <a:bodyPr wrap="none">
            <a:spAutoFit/>
          </a:bodyPr>
          <a:lstStyle/>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试用期</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工作任务</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7" name="矩形 26"/>
          <p:cNvSpPr/>
          <p:nvPr/>
        </p:nvSpPr>
        <p:spPr>
          <a:xfrm>
            <a:off x="8096379" y="2996952"/>
            <a:ext cx="1723549" cy="830997"/>
          </a:xfrm>
          <a:prstGeom prst="rect">
            <a:avLst/>
          </a:prstGeom>
        </p:spPr>
        <p:txBody>
          <a:bodyPr wrap="none">
            <a:spAutoFit/>
          </a:bodyPr>
          <a:lstStyle/>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试用期任务</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完成情况</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6"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80">
                                          <p:stCondLst>
                                            <p:cond delay="0"/>
                                          </p:stCondLst>
                                        </p:cTn>
                                        <p:tgtEl>
                                          <p:spTgt spid="21"/>
                                        </p:tgtEl>
                                      </p:cBhvr>
                                    </p:animEffect>
                                    <p:anim calcmode="lin" valueType="num">
                                      <p:cBhvr>
                                        <p:cTn id="17"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2" dur="26">
                                          <p:stCondLst>
                                            <p:cond delay="650"/>
                                          </p:stCondLst>
                                        </p:cTn>
                                        <p:tgtEl>
                                          <p:spTgt spid="21"/>
                                        </p:tgtEl>
                                      </p:cBhvr>
                                      <p:to x="100000" y="60000"/>
                                    </p:animScale>
                                    <p:animScale>
                                      <p:cBhvr>
                                        <p:cTn id="23" dur="166" decel="50000">
                                          <p:stCondLst>
                                            <p:cond delay="676"/>
                                          </p:stCondLst>
                                        </p:cTn>
                                        <p:tgtEl>
                                          <p:spTgt spid="21"/>
                                        </p:tgtEl>
                                      </p:cBhvr>
                                      <p:to x="100000" y="100000"/>
                                    </p:animScale>
                                    <p:animScale>
                                      <p:cBhvr>
                                        <p:cTn id="24" dur="26">
                                          <p:stCondLst>
                                            <p:cond delay="1312"/>
                                          </p:stCondLst>
                                        </p:cTn>
                                        <p:tgtEl>
                                          <p:spTgt spid="21"/>
                                        </p:tgtEl>
                                      </p:cBhvr>
                                      <p:to x="100000" y="80000"/>
                                    </p:animScale>
                                    <p:animScale>
                                      <p:cBhvr>
                                        <p:cTn id="25" dur="166" decel="50000">
                                          <p:stCondLst>
                                            <p:cond delay="1338"/>
                                          </p:stCondLst>
                                        </p:cTn>
                                        <p:tgtEl>
                                          <p:spTgt spid="21"/>
                                        </p:tgtEl>
                                      </p:cBhvr>
                                      <p:to x="100000" y="100000"/>
                                    </p:animScale>
                                    <p:animScale>
                                      <p:cBhvr>
                                        <p:cTn id="26" dur="26">
                                          <p:stCondLst>
                                            <p:cond delay="1642"/>
                                          </p:stCondLst>
                                        </p:cTn>
                                        <p:tgtEl>
                                          <p:spTgt spid="21"/>
                                        </p:tgtEl>
                                      </p:cBhvr>
                                      <p:to x="100000" y="90000"/>
                                    </p:animScale>
                                    <p:animScale>
                                      <p:cBhvr>
                                        <p:cTn id="27" dur="166" decel="50000">
                                          <p:stCondLst>
                                            <p:cond delay="1668"/>
                                          </p:stCondLst>
                                        </p:cTn>
                                        <p:tgtEl>
                                          <p:spTgt spid="21"/>
                                        </p:tgtEl>
                                      </p:cBhvr>
                                      <p:to x="100000" y="100000"/>
                                    </p:animScale>
                                    <p:animScale>
                                      <p:cBhvr>
                                        <p:cTn id="28" dur="26">
                                          <p:stCondLst>
                                            <p:cond delay="1808"/>
                                          </p:stCondLst>
                                        </p:cTn>
                                        <p:tgtEl>
                                          <p:spTgt spid="21"/>
                                        </p:tgtEl>
                                      </p:cBhvr>
                                      <p:to x="100000" y="95000"/>
                                    </p:animScale>
                                    <p:animScale>
                                      <p:cBhvr>
                                        <p:cTn id="29" dur="166" decel="50000">
                                          <p:stCondLst>
                                            <p:cond delay="1834"/>
                                          </p:stCondLst>
                                        </p:cTn>
                                        <p:tgtEl>
                                          <p:spTgt spid="21"/>
                                        </p:tgtEl>
                                      </p:cBhvr>
                                      <p:to x="100000" y="100000"/>
                                    </p:animScale>
                                  </p:childTnLst>
                                </p:cTn>
                              </p:par>
                              <p:par>
                                <p:cTn id="30" presetID="26"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80">
                                          <p:stCondLst>
                                            <p:cond delay="0"/>
                                          </p:stCondLst>
                                        </p:cTn>
                                        <p:tgtEl>
                                          <p:spTgt spid="25"/>
                                        </p:tgtEl>
                                      </p:cBhvr>
                                    </p:animEffect>
                                    <p:anim calcmode="lin" valueType="num">
                                      <p:cBhvr>
                                        <p:cTn id="33"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38" dur="26">
                                          <p:stCondLst>
                                            <p:cond delay="650"/>
                                          </p:stCondLst>
                                        </p:cTn>
                                        <p:tgtEl>
                                          <p:spTgt spid="25"/>
                                        </p:tgtEl>
                                      </p:cBhvr>
                                      <p:to x="100000" y="60000"/>
                                    </p:animScale>
                                    <p:animScale>
                                      <p:cBhvr>
                                        <p:cTn id="39" dur="166" decel="50000">
                                          <p:stCondLst>
                                            <p:cond delay="676"/>
                                          </p:stCondLst>
                                        </p:cTn>
                                        <p:tgtEl>
                                          <p:spTgt spid="25"/>
                                        </p:tgtEl>
                                      </p:cBhvr>
                                      <p:to x="100000" y="100000"/>
                                    </p:animScale>
                                    <p:animScale>
                                      <p:cBhvr>
                                        <p:cTn id="40" dur="26">
                                          <p:stCondLst>
                                            <p:cond delay="1312"/>
                                          </p:stCondLst>
                                        </p:cTn>
                                        <p:tgtEl>
                                          <p:spTgt spid="25"/>
                                        </p:tgtEl>
                                      </p:cBhvr>
                                      <p:to x="100000" y="80000"/>
                                    </p:animScale>
                                    <p:animScale>
                                      <p:cBhvr>
                                        <p:cTn id="41" dur="166" decel="50000">
                                          <p:stCondLst>
                                            <p:cond delay="1338"/>
                                          </p:stCondLst>
                                        </p:cTn>
                                        <p:tgtEl>
                                          <p:spTgt spid="25"/>
                                        </p:tgtEl>
                                      </p:cBhvr>
                                      <p:to x="100000" y="100000"/>
                                    </p:animScale>
                                    <p:animScale>
                                      <p:cBhvr>
                                        <p:cTn id="42" dur="26">
                                          <p:stCondLst>
                                            <p:cond delay="1642"/>
                                          </p:stCondLst>
                                        </p:cTn>
                                        <p:tgtEl>
                                          <p:spTgt spid="25"/>
                                        </p:tgtEl>
                                      </p:cBhvr>
                                      <p:to x="100000" y="90000"/>
                                    </p:animScale>
                                    <p:animScale>
                                      <p:cBhvr>
                                        <p:cTn id="43" dur="166" decel="50000">
                                          <p:stCondLst>
                                            <p:cond delay="1668"/>
                                          </p:stCondLst>
                                        </p:cTn>
                                        <p:tgtEl>
                                          <p:spTgt spid="25"/>
                                        </p:tgtEl>
                                      </p:cBhvr>
                                      <p:to x="100000" y="100000"/>
                                    </p:animScale>
                                    <p:animScale>
                                      <p:cBhvr>
                                        <p:cTn id="44" dur="26">
                                          <p:stCondLst>
                                            <p:cond delay="1808"/>
                                          </p:stCondLst>
                                        </p:cTn>
                                        <p:tgtEl>
                                          <p:spTgt spid="25"/>
                                        </p:tgtEl>
                                      </p:cBhvr>
                                      <p:to x="100000" y="95000"/>
                                    </p:animScale>
                                    <p:animScale>
                                      <p:cBhvr>
                                        <p:cTn id="45" dur="166" decel="50000">
                                          <p:stCondLst>
                                            <p:cond delay="1834"/>
                                          </p:stCondLst>
                                        </p:cTn>
                                        <p:tgtEl>
                                          <p:spTgt spid="25"/>
                                        </p:tgtEl>
                                      </p:cBhvr>
                                      <p:to x="100000" y="100000"/>
                                    </p:animScale>
                                  </p:childTnLst>
                                </p:cTn>
                              </p:par>
                            </p:childTnLst>
                          </p:cTn>
                        </p:par>
                        <p:par>
                          <p:cTn id="46" fill="hold">
                            <p:stCondLst>
                              <p:cond delay="2500"/>
                            </p:stCondLst>
                            <p:childTnLst>
                              <p:par>
                                <p:cTn id="47" presetID="26"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80">
                                          <p:stCondLst>
                                            <p:cond delay="0"/>
                                          </p:stCondLst>
                                        </p:cTn>
                                        <p:tgtEl>
                                          <p:spTgt spid="22"/>
                                        </p:tgtEl>
                                      </p:cBhvr>
                                    </p:animEffect>
                                    <p:anim calcmode="lin" valueType="num">
                                      <p:cBhvr>
                                        <p:cTn id="50"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55" dur="26">
                                          <p:stCondLst>
                                            <p:cond delay="650"/>
                                          </p:stCondLst>
                                        </p:cTn>
                                        <p:tgtEl>
                                          <p:spTgt spid="22"/>
                                        </p:tgtEl>
                                      </p:cBhvr>
                                      <p:to x="100000" y="60000"/>
                                    </p:animScale>
                                    <p:animScale>
                                      <p:cBhvr>
                                        <p:cTn id="56" dur="166" decel="50000">
                                          <p:stCondLst>
                                            <p:cond delay="676"/>
                                          </p:stCondLst>
                                        </p:cTn>
                                        <p:tgtEl>
                                          <p:spTgt spid="22"/>
                                        </p:tgtEl>
                                      </p:cBhvr>
                                      <p:to x="100000" y="100000"/>
                                    </p:animScale>
                                    <p:animScale>
                                      <p:cBhvr>
                                        <p:cTn id="57" dur="26">
                                          <p:stCondLst>
                                            <p:cond delay="1312"/>
                                          </p:stCondLst>
                                        </p:cTn>
                                        <p:tgtEl>
                                          <p:spTgt spid="22"/>
                                        </p:tgtEl>
                                      </p:cBhvr>
                                      <p:to x="100000" y="80000"/>
                                    </p:animScale>
                                    <p:animScale>
                                      <p:cBhvr>
                                        <p:cTn id="58" dur="166" decel="50000">
                                          <p:stCondLst>
                                            <p:cond delay="1338"/>
                                          </p:stCondLst>
                                        </p:cTn>
                                        <p:tgtEl>
                                          <p:spTgt spid="22"/>
                                        </p:tgtEl>
                                      </p:cBhvr>
                                      <p:to x="100000" y="100000"/>
                                    </p:animScale>
                                    <p:animScale>
                                      <p:cBhvr>
                                        <p:cTn id="59" dur="26">
                                          <p:stCondLst>
                                            <p:cond delay="1642"/>
                                          </p:stCondLst>
                                        </p:cTn>
                                        <p:tgtEl>
                                          <p:spTgt spid="22"/>
                                        </p:tgtEl>
                                      </p:cBhvr>
                                      <p:to x="100000" y="90000"/>
                                    </p:animScale>
                                    <p:animScale>
                                      <p:cBhvr>
                                        <p:cTn id="60" dur="166" decel="50000">
                                          <p:stCondLst>
                                            <p:cond delay="1668"/>
                                          </p:stCondLst>
                                        </p:cTn>
                                        <p:tgtEl>
                                          <p:spTgt spid="22"/>
                                        </p:tgtEl>
                                      </p:cBhvr>
                                      <p:to x="100000" y="100000"/>
                                    </p:animScale>
                                    <p:animScale>
                                      <p:cBhvr>
                                        <p:cTn id="61" dur="26">
                                          <p:stCondLst>
                                            <p:cond delay="1808"/>
                                          </p:stCondLst>
                                        </p:cTn>
                                        <p:tgtEl>
                                          <p:spTgt spid="22"/>
                                        </p:tgtEl>
                                      </p:cBhvr>
                                      <p:to x="100000" y="95000"/>
                                    </p:animScale>
                                    <p:animScale>
                                      <p:cBhvr>
                                        <p:cTn id="62" dur="166" decel="50000">
                                          <p:stCondLst>
                                            <p:cond delay="1834"/>
                                          </p:stCondLst>
                                        </p:cTn>
                                        <p:tgtEl>
                                          <p:spTgt spid="22"/>
                                        </p:tgtEl>
                                      </p:cBhvr>
                                      <p:to x="100000" y="100000"/>
                                    </p:animScale>
                                  </p:childTnLst>
                                </p:cTn>
                              </p:par>
                              <p:par>
                                <p:cTn id="63" presetID="26"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80">
                                          <p:stCondLst>
                                            <p:cond delay="0"/>
                                          </p:stCondLst>
                                        </p:cTn>
                                        <p:tgtEl>
                                          <p:spTgt spid="26"/>
                                        </p:tgtEl>
                                      </p:cBhvr>
                                    </p:animEffect>
                                    <p:anim calcmode="lin" valueType="num">
                                      <p:cBhvr>
                                        <p:cTn id="66"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71" dur="26">
                                          <p:stCondLst>
                                            <p:cond delay="650"/>
                                          </p:stCondLst>
                                        </p:cTn>
                                        <p:tgtEl>
                                          <p:spTgt spid="26"/>
                                        </p:tgtEl>
                                      </p:cBhvr>
                                      <p:to x="100000" y="60000"/>
                                    </p:animScale>
                                    <p:animScale>
                                      <p:cBhvr>
                                        <p:cTn id="72" dur="166" decel="50000">
                                          <p:stCondLst>
                                            <p:cond delay="676"/>
                                          </p:stCondLst>
                                        </p:cTn>
                                        <p:tgtEl>
                                          <p:spTgt spid="26"/>
                                        </p:tgtEl>
                                      </p:cBhvr>
                                      <p:to x="100000" y="100000"/>
                                    </p:animScale>
                                    <p:animScale>
                                      <p:cBhvr>
                                        <p:cTn id="73" dur="26">
                                          <p:stCondLst>
                                            <p:cond delay="1312"/>
                                          </p:stCondLst>
                                        </p:cTn>
                                        <p:tgtEl>
                                          <p:spTgt spid="26"/>
                                        </p:tgtEl>
                                      </p:cBhvr>
                                      <p:to x="100000" y="80000"/>
                                    </p:animScale>
                                    <p:animScale>
                                      <p:cBhvr>
                                        <p:cTn id="74" dur="166" decel="50000">
                                          <p:stCondLst>
                                            <p:cond delay="1338"/>
                                          </p:stCondLst>
                                        </p:cTn>
                                        <p:tgtEl>
                                          <p:spTgt spid="26"/>
                                        </p:tgtEl>
                                      </p:cBhvr>
                                      <p:to x="100000" y="100000"/>
                                    </p:animScale>
                                    <p:animScale>
                                      <p:cBhvr>
                                        <p:cTn id="75" dur="26">
                                          <p:stCondLst>
                                            <p:cond delay="1642"/>
                                          </p:stCondLst>
                                        </p:cTn>
                                        <p:tgtEl>
                                          <p:spTgt spid="26"/>
                                        </p:tgtEl>
                                      </p:cBhvr>
                                      <p:to x="100000" y="90000"/>
                                    </p:animScale>
                                    <p:animScale>
                                      <p:cBhvr>
                                        <p:cTn id="76" dur="166" decel="50000">
                                          <p:stCondLst>
                                            <p:cond delay="1668"/>
                                          </p:stCondLst>
                                        </p:cTn>
                                        <p:tgtEl>
                                          <p:spTgt spid="26"/>
                                        </p:tgtEl>
                                      </p:cBhvr>
                                      <p:to x="100000" y="100000"/>
                                    </p:animScale>
                                    <p:animScale>
                                      <p:cBhvr>
                                        <p:cTn id="77" dur="26">
                                          <p:stCondLst>
                                            <p:cond delay="1808"/>
                                          </p:stCondLst>
                                        </p:cTn>
                                        <p:tgtEl>
                                          <p:spTgt spid="26"/>
                                        </p:tgtEl>
                                      </p:cBhvr>
                                      <p:to x="100000" y="95000"/>
                                    </p:animScale>
                                    <p:animScale>
                                      <p:cBhvr>
                                        <p:cTn id="78" dur="166" decel="50000">
                                          <p:stCondLst>
                                            <p:cond delay="1834"/>
                                          </p:stCondLst>
                                        </p:cTn>
                                        <p:tgtEl>
                                          <p:spTgt spid="26"/>
                                        </p:tgtEl>
                                      </p:cBhvr>
                                      <p:to x="100000" y="100000"/>
                                    </p:animScale>
                                  </p:childTnLst>
                                </p:cTn>
                              </p:par>
                            </p:childTnLst>
                          </p:cTn>
                        </p:par>
                        <p:par>
                          <p:cTn id="79" fill="hold">
                            <p:stCondLst>
                              <p:cond delay="4500"/>
                            </p:stCondLst>
                            <p:childTnLst>
                              <p:par>
                                <p:cTn id="80" presetID="26" presetClass="entr" presetSubtype="0"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down)">
                                      <p:cBhvr>
                                        <p:cTn id="82" dur="580">
                                          <p:stCondLst>
                                            <p:cond delay="0"/>
                                          </p:stCondLst>
                                        </p:cTn>
                                        <p:tgtEl>
                                          <p:spTgt spid="24"/>
                                        </p:tgtEl>
                                      </p:cBhvr>
                                    </p:animEffect>
                                    <p:anim calcmode="lin" valueType="num">
                                      <p:cBhvr>
                                        <p:cTn id="83"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84"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85"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86"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87"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88" dur="26">
                                          <p:stCondLst>
                                            <p:cond delay="650"/>
                                          </p:stCondLst>
                                        </p:cTn>
                                        <p:tgtEl>
                                          <p:spTgt spid="24"/>
                                        </p:tgtEl>
                                      </p:cBhvr>
                                      <p:to x="100000" y="60000"/>
                                    </p:animScale>
                                    <p:animScale>
                                      <p:cBhvr>
                                        <p:cTn id="89" dur="166" decel="50000">
                                          <p:stCondLst>
                                            <p:cond delay="676"/>
                                          </p:stCondLst>
                                        </p:cTn>
                                        <p:tgtEl>
                                          <p:spTgt spid="24"/>
                                        </p:tgtEl>
                                      </p:cBhvr>
                                      <p:to x="100000" y="100000"/>
                                    </p:animScale>
                                    <p:animScale>
                                      <p:cBhvr>
                                        <p:cTn id="90" dur="26">
                                          <p:stCondLst>
                                            <p:cond delay="1312"/>
                                          </p:stCondLst>
                                        </p:cTn>
                                        <p:tgtEl>
                                          <p:spTgt spid="24"/>
                                        </p:tgtEl>
                                      </p:cBhvr>
                                      <p:to x="100000" y="80000"/>
                                    </p:animScale>
                                    <p:animScale>
                                      <p:cBhvr>
                                        <p:cTn id="91" dur="166" decel="50000">
                                          <p:stCondLst>
                                            <p:cond delay="1338"/>
                                          </p:stCondLst>
                                        </p:cTn>
                                        <p:tgtEl>
                                          <p:spTgt spid="24"/>
                                        </p:tgtEl>
                                      </p:cBhvr>
                                      <p:to x="100000" y="100000"/>
                                    </p:animScale>
                                    <p:animScale>
                                      <p:cBhvr>
                                        <p:cTn id="92" dur="26">
                                          <p:stCondLst>
                                            <p:cond delay="1642"/>
                                          </p:stCondLst>
                                        </p:cTn>
                                        <p:tgtEl>
                                          <p:spTgt spid="24"/>
                                        </p:tgtEl>
                                      </p:cBhvr>
                                      <p:to x="100000" y="90000"/>
                                    </p:animScale>
                                    <p:animScale>
                                      <p:cBhvr>
                                        <p:cTn id="93" dur="166" decel="50000">
                                          <p:stCondLst>
                                            <p:cond delay="1668"/>
                                          </p:stCondLst>
                                        </p:cTn>
                                        <p:tgtEl>
                                          <p:spTgt spid="24"/>
                                        </p:tgtEl>
                                      </p:cBhvr>
                                      <p:to x="100000" y="100000"/>
                                    </p:animScale>
                                    <p:animScale>
                                      <p:cBhvr>
                                        <p:cTn id="94" dur="26">
                                          <p:stCondLst>
                                            <p:cond delay="1808"/>
                                          </p:stCondLst>
                                        </p:cTn>
                                        <p:tgtEl>
                                          <p:spTgt spid="24"/>
                                        </p:tgtEl>
                                      </p:cBhvr>
                                      <p:to x="100000" y="95000"/>
                                    </p:animScale>
                                    <p:animScale>
                                      <p:cBhvr>
                                        <p:cTn id="95" dur="166" decel="50000">
                                          <p:stCondLst>
                                            <p:cond delay="1834"/>
                                          </p:stCondLst>
                                        </p:cTn>
                                        <p:tgtEl>
                                          <p:spTgt spid="24"/>
                                        </p:tgtEl>
                                      </p:cBhvr>
                                      <p:to x="100000" y="100000"/>
                                    </p:animScale>
                                  </p:childTnLst>
                                </p:cTn>
                              </p:par>
                              <p:par>
                                <p:cTn id="96" presetID="26"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down)">
                                      <p:cBhvr>
                                        <p:cTn id="98" dur="580">
                                          <p:stCondLst>
                                            <p:cond delay="0"/>
                                          </p:stCondLst>
                                        </p:cTn>
                                        <p:tgtEl>
                                          <p:spTgt spid="27"/>
                                        </p:tgtEl>
                                      </p:cBhvr>
                                    </p:animEffect>
                                    <p:anim calcmode="lin" valueType="num">
                                      <p:cBhvr>
                                        <p:cTn id="99"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00"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01"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02"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03"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04" dur="26">
                                          <p:stCondLst>
                                            <p:cond delay="650"/>
                                          </p:stCondLst>
                                        </p:cTn>
                                        <p:tgtEl>
                                          <p:spTgt spid="27"/>
                                        </p:tgtEl>
                                      </p:cBhvr>
                                      <p:to x="100000" y="60000"/>
                                    </p:animScale>
                                    <p:animScale>
                                      <p:cBhvr>
                                        <p:cTn id="105" dur="166" decel="50000">
                                          <p:stCondLst>
                                            <p:cond delay="676"/>
                                          </p:stCondLst>
                                        </p:cTn>
                                        <p:tgtEl>
                                          <p:spTgt spid="27"/>
                                        </p:tgtEl>
                                      </p:cBhvr>
                                      <p:to x="100000" y="100000"/>
                                    </p:animScale>
                                    <p:animScale>
                                      <p:cBhvr>
                                        <p:cTn id="106" dur="26">
                                          <p:stCondLst>
                                            <p:cond delay="1312"/>
                                          </p:stCondLst>
                                        </p:cTn>
                                        <p:tgtEl>
                                          <p:spTgt spid="27"/>
                                        </p:tgtEl>
                                      </p:cBhvr>
                                      <p:to x="100000" y="80000"/>
                                    </p:animScale>
                                    <p:animScale>
                                      <p:cBhvr>
                                        <p:cTn id="107" dur="166" decel="50000">
                                          <p:stCondLst>
                                            <p:cond delay="1338"/>
                                          </p:stCondLst>
                                        </p:cTn>
                                        <p:tgtEl>
                                          <p:spTgt spid="27"/>
                                        </p:tgtEl>
                                      </p:cBhvr>
                                      <p:to x="100000" y="100000"/>
                                    </p:animScale>
                                    <p:animScale>
                                      <p:cBhvr>
                                        <p:cTn id="108" dur="26">
                                          <p:stCondLst>
                                            <p:cond delay="1642"/>
                                          </p:stCondLst>
                                        </p:cTn>
                                        <p:tgtEl>
                                          <p:spTgt spid="27"/>
                                        </p:tgtEl>
                                      </p:cBhvr>
                                      <p:to x="100000" y="90000"/>
                                    </p:animScale>
                                    <p:animScale>
                                      <p:cBhvr>
                                        <p:cTn id="109" dur="166" decel="50000">
                                          <p:stCondLst>
                                            <p:cond delay="1668"/>
                                          </p:stCondLst>
                                        </p:cTn>
                                        <p:tgtEl>
                                          <p:spTgt spid="27"/>
                                        </p:tgtEl>
                                      </p:cBhvr>
                                      <p:to x="100000" y="100000"/>
                                    </p:animScale>
                                    <p:animScale>
                                      <p:cBhvr>
                                        <p:cTn id="110" dur="26">
                                          <p:stCondLst>
                                            <p:cond delay="1808"/>
                                          </p:stCondLst>
                                        </p:cTn>
                                        <p:tgtEl>
                                          <p:spTgt spid="27"/>
                                        </p:tgtEl>
                                      </p:cBhvr>
                                      <p:to x="100000" y="95000"/>
                                    </p:animScale>
                                    <p:animScale>
                                      <p:cBhvr>
                                        <p:cTn id="111" dur="166" decel="50000">
                                          <p:stCondLst>
                                            <p:cond delay="1834"/>
                                          </p:stCondLst>
                                        </p:cTn>
                                        <p:tgtEl>
                                          <p:spTgt spid="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1" grpId="0" animBg="1"/>
      <p:bldP spid="22" grpId="0" animBg="1"/>
      <p:bldP spid="24" grpId="0" animBg="1"/>
      <p:bldP spid="25" grpId="0"/>
      <p:bldP spid="26"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14799" y="1295049"/>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714799" y="891823"/>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914599" y="1471729"/>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3600" b="1" dirty="0" smtClean="0"/>
              <a:t>个 人 岗 位 </a:t>
            </a:r>
            <a:r>
              <a:rPr lang="zh-CN" altLang="en-US" sz="3600" b="1" dirty="0"/>
              <a:t>介绍</a:t>
            </a:r>
          </a:p>
        </p:txBody>
      </p:sp>
      <p:sp>
        <p:nvSpPr>
          <p:cNvPr id="8" name="圆角矩形 7"/>
          <p:cNvSpPr/>
          <p:nvPr/>
        </p:nvSpPr>
        <p:spPr>
          <a:xfrm>
            <a:off x="3434879" y="1556792"/>
            <a:ext cx="5760640" cy="12241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1</a:t>
            </a:r>
            <a:r>
              <a:rPr lang="zh-CN" altLang="en-US" sz="2000" dirty="0" smtClean="0"/>
              <a:t>、根据业务文档开发订单系统的需求；</a:t>
            </a:r>
            <a:endParaRPr lang="en-US" altLang="zh-CN" sz="2000" dirty="0"/>
          </a:p>
        </p:txBody>
      </p:sp>
      <p:sp>
        <p:nvSpPr>
          <p:cNvPr id="9" name="圆角矩形 8"/>
          <p:cNvSpPr/>
          <p:nvPr/>
        </p:nvSpPr>
        <p:spPr>
          <a:xfrm>
            <a:off x="3455194" y="3320988"/>
            <a:ext cx="5760640" cy="111612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2</a:t>
            </a:r>
            <a:r>
              <a:rPr lang="zh-CN" altLang="en-US" sz="2000" dirty="0" smtClean="0"/>
              <a:t>、根据测试反馈修复订单系统的</a:t>
            </a:r>
            <a:r>
              <a:rPr lang="zh-CN" altLang="en-US" sz="2000" dirty="0"/>
              <a:t>缺陷</a:t>
            </a:r>
            <a:r>
              <a:rPr lang="zh-CN" altLang="en-US" sz="2000" dirty="0" smtClean="0"/>
              <a:t>；</a:t>
            </a:r>
            <a:endParaRPr lang="en-US" altLang="zh-CN" sz="2000" dirty="0" smtClean="0"/>
          </a:p>
        </p:txBody>
      </p:sp>
      <p:sp>
        <p:nvSpPr>
          <p:cNvPr id="7" name="圆角矩形 6"/>
          <p:cNvSpPr/>
          <p:nvPr/>
        </p:nvSpPr>
        <p:spPr>
          <a:xfrm>
            <a:off x="3418235" y="4869160"/>
            <a:ext cx="5760640" cy="1152128"/>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3</a:t>
            </a:r>
            <a:r>
              <a:rPr lang="zh-CN" altLang="en-US" sz="2000" dirty="0" smtClean="0"/>
              <a:t>、编写订单系统的业务设计及接口文档；</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9"/>
                                        </p:tgtEl>
                                      </p:cBhvr>
                                    </p:animEffect>
                                    <p:animScale>
                                      <p:cBhvr>
                                        <p:cTn id="12" dur="250" autoRev="1" fill="hold"/>
                                        <p:tgtEl>
                                          <p:spTgt spid="9"/>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7434" y="91093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2867199"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15" name="表格 14"/>
          <p:cNvGraphicFramePr>
            <a:graphicFrameLocks noGrp="1"/>
          </p:cNvGraphicFramePr>
          <p:nvPr>
            <p:extLst>
              <p:ext uri="{D42A27DB-BD31-4B8C-83A1-F6EECF244321}">
                <p14:modId xmlns:p14="http://schemas.microsoft.com/office/powerpoint/2010/main" val="3213377624"/>
              </p:ext>
            </p:extLst>
          </p:nvPr>
        </p:nvGraphicFramePr>
        <p:xfrm>
          <a:off x="3577719" y="1576662"/>
          <a:ext cx="7706032" cy="4570114"/>
        </p:xfrm>
        <a:graphic>
          <a:graphicData uri="http://schemas.openxmlformats.org/drawingml/2006/table">
            <a:tbl>
              <a:tblPr/>
              <a:tblGrid>
                <a:gridCol w="2077380"/>
                <a:gridCol w="5628652"/>
              </a:tblGrid>
              <a:tr h="309610">
                <a:tc>
                  <a:txBody>
                    <a:bodyPr/>
                    <a:lstStyle/>
                    <a:p>
                      <a:pPr algn="ctr" fontAlgn="ctr"/>
                      <a:r>
                        <a:rPr lang="zh-CN" altLang="en-US" sz="2000" b="1" i="0" u="none" strike="noStrike" dirty="0">
                          <a:effectLst/>
                          <a:latin typeface="楷体_GB2312"/>
                        </a:rPr>
                        <a:t>起讫时间</a:t>
                      </a: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effectLst/>
                          <a:latin typeface="楷体_GB2312"/>
                        </a:rPr>
                        <a:t>完成工作内容和工作进度</a:t>
                      </a: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1817">
                <a:tc>
                  <a:txBody>
                    <a:bodyPr/>
                    <a:lstStyle/>
                    <a:p>
                      <a:pPr algn="ctr" fontAlgn="ctr"/>
                      <a:r>
                        <a:rPr lang="en-US" altLang="zh-CN" sz="2000" b="0" i="0" u="none" strike="noStrike" dirty="0" smtClean="0">
                          <a:effectLst/>
                          <a:latin typeface="宋体" panose="02010600030101010101" pitchFamily="2" charset="-122"/>
                          <a:ea typeface="宋体" pitchFamily="2" charset="-122"/>
                        </a:rPr>
                        <a:t>5</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15</a:t>
                      </a:r>
                      <a:r>
                        <a:rPr lang="zh-CN" altLang="en-US" sz="2000" b="0" i="0" u="none" strike="noStrike" dirty="0" smtClean="0">
                          <a:effectLst/>
                          <a:latin typeface="宋体" panose="02010600030101010101" pitchFamily="2" charset="-122"/>
                          <a:ea typeface="宋体" pitchFamily="2" charset="-122"/>
                        </a:rPr>
                        <a:t>日</a:t>
                      </a:r>
                      <a:r>
                        <a:rPr lang="en-US" altLang="zh-CN" sz="2000" b="0" i="0" u="none" strike="noStrike" dirty="0">
                          <a:effectLst/>
                          <a:latin typeface="宋体" panose="02010600030101010101" pitchFamily="2" charset="-122"/>
                          <a:ea typeface="宋体" pitchFamily="2" charset="-122"/>
                        </a:rPr>
                        <a:t>-5</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24</a:t>
                      </a:r>
                      <a:r>
                        <a:rPr lang="zh-CN" altLang="en-US" sz="2000" b="0" i="0" u="none" strike="noStrike" dirty="0" smtClean="0">
                          <a:effectLst/>
                          <a:latin typeface="宋体" panose="02010600030101010101" pitchFamily="2" charset="-122"/>
                          <a:ea typeface="宋体" pitchFamily="2" charset="-122"/>
                        </a:rPr>
                        <a:t>日</a:t>
                      </a:r>
                      <a:endParaRPr lang="zh-CN" altLang="en-US" sz="2000" b="0" i="0" u="none" strike="noStrike" dirty="0">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dirty="0" smtClean="0">
                          <a:effectLst/>
                          <a:latin typeface="楷体" pitchFamily="49" charset="-122"/>
                          <a:ea typeface="楷体" pitchFamily="49" charset="-122"/>
                        </a:rPr>
                        <a:t>搭建订单系统，熟悉订单系统运行环境，熟悉开发工具和配置</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3700">
                <a:tc>
                  <a:txBody>
                    <a:bodyPr/>
                    <a:lstStyle/>
                    <a:p>
                      <a:pPr algn="ctr" fontAlgn="ctr"/>
                      <a:r>
                        <a:rPr lang="en-US" altLang="zh-CN" sz="2000" b="0" i="0" u="none" strike="noStrike" dirty="0" smtClean="0">
                          <a:effectLst/>
                          <a:latin typeface="宋体" panose="02010600030101010101" pitchFamily="2" charset="-122"/>
                          <a:ea typeface="宋体" pitchFamily="2" charset="-122"/>
                        </a:rPr>
                        <a:t>5</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27</a:t>
                      </a:r>
                      <a:r>
                        <a:rPr lang="zh-CN" altLang="en-US" sz="2000" b="0" i="0" u="none" strike="noStrike" dirty="0" smtClean="0">
                          <a:effectLst/>
                          <a:latin typeface="宋体" panose="02010600030101010101" pitchFamily="2" charset="-122"/>
                          <a:ea typeface="宋体" pitchFamily="2" charset="-122"/>
                        </a:rPr>
                        <a:t>日</a:t>
                      </a:r>
                      <a:r>
                        <a:rPr lang="en-US" altLang="zh-CN" sz="2000" b="0" i="0" u="none" strike="noStrike" dirty="0">
                          <a:effectLst/>
                          <a:latin typeface="宋体" panose="02010600030101010101" pitchFamily="2" charset="-122"/>
                          <a:ea typeface="宋体" pitchFamily="2" charset="-122"/>
                        </a:rPr>
                        <a:t>-5</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31</a:t>
                      </a:r>
                      <a:r>
                        <a:rPr lang="zh-CN" altLang="en-US" sz="2000" b="0" i="0" u="none" strike="noStrike" dirty="0" smtClean="0">
                          <a:effectLst/>
                          <a:latin typeface="宋体" panose="02010600030101010101" pitchFamily="2" charset="-122"/>
                          <a:ea typeface="宋体" pitchFamily="2" charset="-122"/>
                        </a:rPr>
                        <a:t>日</a:t>
                      </a:r>
                      <a:endParaRPr lang="zh-CN" altLang="en-US" sz="2000" b="0" i="0" u="none" strike="noStrike" dirty="0">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dirty="0" smtClean="0">
                          <a:effectLst/>
                          <a:latin typeface="楷体" pitchFamily="49" charset="-122"/>
                          <a:ea typeface="楷体" pitchFamily="49" charset="-122"/>
                        </a:rPr>
                        <a:t>熟悉订单系统数据库，</a:t>
                      </a:r>
                      <a:r>
                        <a:rPr lang="en-US" altLang="zh-CN" sz="2000" b="0" i="0" u="none" strike="noStrike" dirty="0" smtClean="0">
                          <a:effectLst/>
                          <a:latin typeface="楷体" pitchFamily="49" charset="-122"/>
                          <a:ea typeface="楷体" pitchFamily="49" charset="-122"/>
                        </a:rPr>
                        <a:t>LBM</a:t>
                      </a:r>
                      <a:r>
                        <a:rPr lang="zh-CN" altLang="en-US" sz="2000" b="0" i="0" u="none" strike="noStrike" dirty="0" smtClean="0">
                          <a:effectLst/>
                          <a:latin typeface="楷体" pitchFamily="49" charset="-122"/>
                          <a:ea typeface="楷体" pitchFamily="49" charset="-122"/>
                        </a:rPr>
                        <a:t>开发，数据库操作</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19">
                <a:tc>
                  <a:txBody>
                    <a:bodyPr/>
                    <a:lstStyle/>
                    <a:p>
                      <a:pPr algn="ctr" fontAlgn="ctr"/>
                      <a:r>
                        <a:rPr lang="en-US" altLang="zh-CN" sz="2000" b="0" i="0" u="none" strike="noStrike" dirty="0" smtClean="0">
                          <a:effectLst/>
                          <a:latin typeface="宋体" panose="02010600030101010101" pitchFamily="2" charset="-122"/>
                          <a:ea typeface="宋体" pitchFamily="2" charset="-122"/>
                        </a:rPr>
                        <a:t>6</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3</a:t>
                      </a:r>
                      <a:r>
                        <a:rPr lang="zh-CN" altLang="en-US" sz="2000" b="0" i="0" u="none" strike="noStrike" dirty="0" smtClean="0">
                          <a:effectLst/>
                          <a:latin typeface="宋体" panose="02010600030101010101" pitchFamily="2" charset="-122"/>
                          <a:ea typeface="宋体" pitchFamily="2" charset="-122"/>
                        </a:rPr>
                        <a:t>日</a:t>
                      </a:r>
                      <a:r>
                        <a:rPr lang="en-US" altLang="zh-CN" sz="2000" b="0" i="0" u="none" strike="noStrike" dirty="0" smtClean="0">
                          <a:effectLst/>
                          <a:latin typeface="宋体" panose="02010600030101010101" pitchFamily="2" charset="-122"/>
                          <a:ea typeface="宋体" pitchFamily="2" charset="-122"/>
                        </a:rPr>
                        <a:t>-6</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12</a:t>
                      </a:r>
                      <a:r>
                        <a:rPr lang="zh-CN" altLang="en-US" sz="2000" b="0" i="0" u="none" strike="noStrike" dirty="0" smtClean="0">
                          <a:effectLst/>
                          <a:latin typeface="宋体" panose="02010600030101010101" pitchFamily="2" charset="-122"/>
                          <a:ea typeface="宋体" pitchFamily="2" charset="-122"/>
                        </a:rPr>
                        <a:t>日</a:t>
                      </a:r>
                      <a:endParaRPr lang="zh-CN" altLang="en-US" sz="2000" b="0" i="0" u="none" strike="noStrike" dirty="0">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dirty="0" smtClean="0">
                          <a:effectLst/>
                          <a:latin typeface="楷体" pitchFamily="49" charset="-122"/>
                          <a:ea typeface="楷体" pitchFamily="49" charset="-122"/>
                        </a:rPr>
                        <a:t>学习梳理普通买卖业务，基于订单系统开发一个</a:t>
                      </a:r>
                      <a:r>
                        <a:rPr lang="en-US" altLang="zh-CN" sz="2000" b="0" i="0" u="none" strike="noStrike" dirty="0" smtClean="0">
                          <a:effectLst/>
                          <a:latin typeface="楷体" pitchFamily="49" charset="-122"/>
                          <a:ea typeface="楷体" pitchFamily="49" charset="-122"/>
                        </a:rPr>
                        <a:t>demo</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635">
                <a:tc>
                  <a:txBody>
                    <a:bodyPr/>
                    <a:lstStyle/>
                    <a:p>
                      <a:pPr algn="ctr" fontAlgn="ctr"/>
                      <a:r>
                        <a:rPr lang="en-US" altLang="zh-CN" sz="2000" b="0" i="0" u="none" strike="noStrike" dirty="0" smtClean="0">
                          <a:effectLst/>
                          <a:latin typeface="宋体" panose="02010600030101010101" pitchFamily="2" charset="-122"/>
                          <a:ea typeface="宋体" pitchFamily="2" charset="-122"/>
                        </a:rPr>
                        <a:t>6</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13</a:t>
                      </a:r>
                      <a:r>
                        <a:rPr lang="zh-CN" altLang="en-US" sz="2000" b="0" i="0" u="none" strike="noStrike" dirty="0" smtClean="0">
                          <a:effectLst/>
                          <a:latin typeface="宋体" panose="02010600030101010101" pitchFamily="2" charset="-122"/>
                          <a:ea typeface="宋体" pitchFamily="2" charset="-122"/>
                        </a:rPr>
                        <a:t>日</a:t>
                      </a:r>
                      <a:r>
                        <a:rPr lang="en-US" altLang="zh-CN" sz="2000" b="0" i="0" u="none" strike="noStrike" dirty="0" smtClean="0">
                          <a:effectLst/>
                          <a:latin typeface="宋体" panose="02010600030101010101" pitchFamily="2" charset="-122"/>
                          <a:ea typeface="宋体" pitchFamily="2" charset="-122"/>
                        </a:rPr>
                        <a:t>-6</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17</a:t>
                      </a:r>
                      <a:r>
                        <a:rPr lang="zh-CN" altLang="en-US" sz="2000" b="0" i="0" u="none" strike="noStrike" dirty="0" smtClean="0">
                          <a:effectLst/>
                          <a:latin typeface="宋体" panose="02010600030101010101" pitchFamily="2" charset="-122"/>
                          <a:ea typeface="宋体" pitchFamily="2" charset="-122"/>
                        </a:rPr>
                        <a:t>日</a:t>
                      </a:r>
                      <a:endParaRPr lang="zh-CN" altLang="en-US" sz="2000" b="0" i="0" u="none" strike="noStrike" dirty="0">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000" b="0" i="0" u="none" strike="noStrike" dirty="0" smtClean="0">
                          <a:effectLst/>
                          <a:latin typeface="楷体" pitchFamily="49" charset="-122"/>
                          <a:ea typeface="楷体" pitchFamily="49" charset="-122"/>
                        </a:rPr>
                        <a:t>看上海债券协议回购的业务文档</a:t>
                      </a:r>
                      <a:endParaRPr lang="zh-CN" altLang="en-US" sz="2000" b="0" i="0" u="none" strike="noStrike" dirty="0">
                        <a:effectLst/>
                        <a:latin typeface="楷体" pitchFamily="49" charset="-122"/>
                        <a:ea typeface="楷体" pitchFamily="49" charset="-122"/>
                      </a:endParaRP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8380">
                <a:tc>
                  <a:txBody>
                    <a:bodyPr/>
                    <a:lstStyle/>
                    <a:p>
                      <a:pPr algn="ctr" fontAlgn="ctr"/>
                      <a:r>
                        <a:rPr lang="en-US" altLang="zh-CN" sz="2000" b="0" i="0" u="none" strike="noStrike" dirty="0">
                          <a:effectLst/>
                          <a:latin typeface="宋体" panose="02010600030101010101" pitchFamily="2" charset="-122"/>
                          <a:ea typeface="宋体" pitchFamily="2" charset="-122"/>
                        </a:rPr>
                        <a:t>6</a:t>
                      </a:r>
                      <a:r>
                        <a:rPr lang="zh-CN" altLang="en-US" sz="2000" b="0" i="0" u="none" strike="noStrike" dirty="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18</a:t>
                      </a:r>
                      <a:r>
                        <a:rPr lang="zh-CN" altLang="en-US" sz="2000" b="0" i="0" u="none" strike="noStrike" dirty="0" smtClean="0">
                          <a:effectLst/>
                          <a:latin typeface="宋体" panose="02010600030101010101" pitchFamily="2" charset="-122"/>
                          <a:ea typeface="宋体" pitchFamily="2" charset="-122"/>
                        </a:rPr>
                        <a:t>日</a:t>
                      </a:r>
                      <a:r>
                        <a:rPr lang="en-US" altLang="zh-CN" sz="2000" b="0" i="0" u="none" strike="noStrike" dirty="0">
                          <a:effectLst/>
                          <a:latin typeface="宋体" panose="02010600030101010101" pitchFamily="2" charset="-122"/>
                          <a:ea typeface="宋体" pitchFamily="2" charset="-122"/>
                        </a:rPr>
                        <a:t>-6</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21</a:t>
                      </a:r>
                      <a:r>
                        <a:rPr lang="zh-CN" altLang="en-US" sz="2000" b="0" i="0" u="none" strike="noStrike" dirty="0" smtClean="0">
                          <a:effectLst/>
                          <a:latin typeface="宋体" panose="02010600030101010101" pitchFamily="2" charset="-122"/>
                          <a:ea typeface="宋体" pitchFamily="2" charset="-122"/>
                        </a:rPr>
                        <a:t>日</a:t>
                      </a:r>
                      <a:endParaRPr lang="zh-CN" altLang="en-US" sz="2000" b="0" i="0" u="none" strike="noStrike" dirty="0">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dirty="0" smtClean="0">
                          <a:effectLst/>
                          <a:latin typeface="楷体" pitchFamily="49" charset="-122"/>
                          <a:ea typeface="楷体" pitchFamily="49" charset="-122"/>
                        </a:rPr>
                        <a:t>参加入职培训和考试</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3454">
                <a:tc>
                  <a:txBody>
                    <a:bodyPr/>
                    <a:lstStyle/>
                    <a:p>
                      <a:pPr algn="ctr" fontAlgn="ctr"/>
                      <a:r>
                        <a:rPr lang="en-US" altLang="zh-CN" sz="2000" b="0" i="0" u="none" strike="noStrike" dirty="0" smtClean="0">
                          <a:effectLst/>
                          <a:latin typeface="宋体" panose="02010600030101010101" pitchFamily="2" charset="-122"/>
                          <a:ea typeface="宋体" pitchFamily="2" charset="-122"/>
                        </a:rPr>
                        <a:t>6</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24</a:t>
                      </a:r>
                      <a:r>
                        <a:rPr lang="zh-CN" altLang="en-US" sz="2000" b="0" i="0" u="none" strike="noStrike" dirty="0" smtClean="0">
                          <a:effectLst/>
                          <a:latin typeface="宋体" panose="02010600030101010101" pitchFamily="2" charset="-122"/>
                          <a:ea typeface="宋体" pitchFamily="2" charset="-122"/>
                        </a:rPr>
                        <a:t>日</a:t>
                      </a:r>
                      <a:r>
                        <a:rPr lang="en-US" altLang="zh-CN" sz="2000" b="0" i="0" u="none" strike="noStrike" dirty="0">
                          <a:effectLst/>
                          <a:latin typeface="宋体" panose="02010600030101010101" pitchFamily="2" charset="-122"/>
                          <a:ea typeface="宋体" pitchFamily="2" charset="-122"/>
                        </a:rPr>
                        <a:t>-6</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28</a:t>
                      </a:r>
                      <a:r>
                        <a:rPr lang="zh-CN" altLang="en-US" sz="2000" b="0" i="0" u="none" strike="noStrike" dirty="0" smtClean="0">
                          <a:effectLst/>
                          <a:latin typeface="宋体" panose="02010600030101010101" pitchFamily="2" charset="-122"/>
                          <a:ea typeface="宋体" pitchFamily="2" charset="-122"/>
                        </a:rPr>
                        <a:t>日</a:t>
                      </a:r>
                      <a:endParaRPr lang="zh-CN" altLang="en-US" sz="2000" b="0" i="0" u="none" strike="noStrike" dirty="0">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dirty="0" smtClean="0">
                          <a:effectLst/>
                          <a:latin typeface="楷体" pitchFamily="49" charset="-122"/>
                          <a:ea typeface="楷体" pitchFamily="49" charset="-122"/>
                        </a:rPr>
                        <a:t>梳理上海债券协议回购业务</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6337">
                <a:tc>
                  <a:txBody>
                    <a:bodyPr/>
                    <a:lstStyle/>
                    <a:p>
                      <a:pPr algn="ctr" fontAlgn="ctr"/>
                      <a:r>
                        <a:rPr lang="en-US" altLang="zh-CN" sz="2000" b="0" i="0" u="none" strike="noStrike" dirty="0">
                          <a:effectLst/>
                          <a:latin typeface="宋体" panose="02010600030101010101" pitchFamily="2" charset="-122"/>
                          <a:ea typeface="宋体" pitchFamily="2" charset="-122"/>
                        </a:rPr>
                        <a:t>7</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a:effectLst/>
                          <a:latin typeface="宋体" panose="02010600030101010101" pitchFamily="2" charset="-122"/>
                          <a:ea typeface="宋体" pitchFamily="2" charset="-122"/>
                        </a:rPr>
                        <a:t>1</a:t>
                      </a:r>
                      <a:r>
                        <a:rPr lang="zh-CN" altLang="en-US" sz="2000" b="0" i="0" u="none" strike="noStrike" dirty="0">
                          <a:effectLst/>
                          <a:latin typeface="宋体" panose="02010600030101010101" pitchFamily="2" charset="-122"/>
                          <a:ea typeface="宋体" pitchFamily="2" charset="-122"/>
                        </a:rPr>
                        <a:t>日</a:t>
                      </a:r>
                      <a:r>
                        <a:rPr lang="en-US" altLang="zh-CN" sz="2000" b="0" i="0" u="none" strike="noStrike" dirty="0" smtClean="0">
                          <a:effectLst/>
                          <a:latin typeface="宋体" panose="02010600030101010101" pitchFamily="2" charset="-122"/>
                          <a:ea typeface="宋体" pitchFamily="2" charset="-122"/>
                        </a:rPr>
                        <a:t>-7</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10</a:t>
                      </a:r>
                      <a:r>
                        <a:rPr lang="zh-CN" altLang="en-US" sz="2000" b="0" i="0" u="none" strike="noStrike" dirty="0" smtClean="0">
                          <a:effectLst/>
                          <a:latin typeface="宋体" panose="02010600030101010101" pitchFamily="2" charset="-122"/>
                          <a:ea typeface="宋体" pitchFamily="2" charset="-122"/>
                        </a:rPr>
                        <a:t>日</a:t>
                      </a:r>
                      <a:endParaRPr lang="zh-CN" altLang="en-US" sz="2000" b="0" i="0" u="none" strike="noStrike" dirty="0">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dirty="0" smtClean="0">
                          <a:effectLst/>
                          <a:latin typeface="楷体" pitchFamily="49" charset="-122"/>
                          <a:ea typeface="楷体" pitchFamily="49" charset="-122"/>
                        </a:rPr>
                        <a:t>开发上海债券协议回购的外围接口和深圳债券协议回购的外围接口</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8311">
                <a:tc>
                  <a:txBody>
                    <a:bodyPr/>
                    <a:lstStyle/>
                    <a:p>
                      <a:pPr algn="ctr" fontAlgn="ctr"/>
                      <a:r>
                        <a:rPr lang="en-US" altLang="zh-CN" sz="2000" b="0" i="0" u="none" strike="noStrike" dirty="0" smtClean="0">
                          <a:effectLst/>
                          <a:latin typeface="宋体" panose="02010600030101010101" pitchFamily="2" charset="-122"/>
                          <a:ea typeface="宋体" pitchFamily="2" charset="-122"/>
                        </a:rPr>
                        <a:t>7</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11</a:t>
                      </a:r>
                      <a:r>
                        <a:rPr lang="zh-CN" altLang="en-US" sz="2000" b="0" i="0" u="none" strike="noStrike" dirty="0" smtClean="0">
                          <a:effectLst/>
                          <a:latin typeface="宋体" panose="02010600030101010101" pitchFamily="2" charset="-122"/>
                          <a:ea typeface="宋体" pitchFamily="2" charset="-122"/>
                        </a:rPr>
                        <a:t>日</a:t>
                      </a:r>
                      <a:r>
                        <a:rPr lang="en-US" altLang="zh-CN" sz="2000" b="0" i="0" u="none" strike="noStrike" dirty="0" smtClean="0">
                          <a:effectLst/>
                          <a:latin typeface="宋体" panose="02010600030101010101" pitchFamily="2" charset="-122"/>
                          <a:ea typeface="宋体" pitchFamily="2" charset="-122"/>
                        </a:rPr>
                        <a:t>-7</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22</a:t>
                      </a:r>
                      <a:r>
                        <a:rPr lang="zh-CN" altLang="en-US" sz="2000" b="0" i="0" u="none" strike="noStrike" dirty="0" smtClean="0">
                          <a:effectLst/>
                          <a:latin typeface="宋体" panose="02010600030101010101" pitchFamily="2" charset="-122"/>
                          <a:ea typeface="宋体" pitchFamily="2" charset="-122"/>
                        </a:rPr>
                        <a:t>日</a:t>
                      </a:r>
                      <a:endParaRPr lang="zh-CN" altLang="en-US" sz="2000" b="0" i="0" u="none" strike="noStrike" dirty="0">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000" b="0" i="0" u="none" strike="noStrike" dirty="0" smtClean="0">
                          <a:effectLst/>
                          <a:latin typeface="楷体" pitchFamily="49" charset="-122"/>
                          <a:ea typeface="楷体" pitchFamily="49" charset="-122"/>
                        </a:rPr>
                        <a:t>熟悉深圳三方回购业务并开发相应的外围接口</a:t>
                      </a:r>
                      <a:endParaRPr lang="zh-CN" altLang="en-US" sz="2000" b="0" i="0" u="none" strike="noStrike" dirty="0">
                        <a:effectLst/>
                        <a:latin typeface="楷体" pitchFamily="49" charset="-122"/>
                        <a:ea typeface="楷体" pitchFamily="49"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2830">
                <a:tc>
                  <a:txBody>
                    <a:bodyPr/>
                    <a:lstStyle/>
                    <a:p>
                      <a:pPr algn="ctr" fontAlgn="ctr"/>
                      <a:r>
                        <a:rPr lang="en-US" altLang="zh-CN" sz="2000" b="0" i="0" u="none" strike="noStrike" dirty="0" smtClean="0">
                          <a:effectLst/>
                          <a:latin typeface="宋体" panose="02010600030101010101" pitchFamily="2" charset="-122"/>
                          <a:ea typeface="宋体" pitchFamily="2" charset="-122"/>
                        </a:rPr>
                        <a:t>7</a:t>
                      </a:r>
                      <a:r>
                        <a:rPr lang="zh-CN" altLang="en-US" sz="2000" b="0" i="0" u="none" strike="noStrike" dirty="0" smtClean="0">
                          <a:effectLst/>
                          <a:latin typeface="宋体" panose="02010600030101010101" pitchFamily="2" charset="-122"/>
                          <a:ea typeface="宋体" pitchFamily="2" charset="-122"/>
                        </a:rPr>
                        <a:t>月</a:t>
                      </a:r>
                      <a:r>
                        <a:rPr lang="en-US" altLang="zh-CN" sz="2000" b="0" i="0" u="none" strike="noStrike" dirty="0" smtClean="0">
                          <a:effectLst/>
                          <a:latin typeface="宋体" panose="02010600030101010101" pitchFamily="2" charset="-122"/>
                          <a:ea typeface="宋体" pitchFamily="2" charset="-122"/>
                        </a:rPr>
                        <a:t>23</a:t>
                      </a:r>
                      <a:r>
                        <a:rPr lang="zh-CN" altLang="en-US" sz="2000" b="0" i="0" u="none" strike="noStrike" dirty="0" smtClean="0">
                          <a:effectLst/>
                          <a:latin typeface="宋体" panose="02010600030101010101" pitchFamily="2" charset="-122"/>
                          <a:ea typeface="宋体" pitchFamily="2" charset="-122"/>
                        </a:rPr>
                        <a:t>日</a:t>
                      </a:r>
                      <a:r>
                        <a:rPr lang="en-US" altLang="zh-CN" sz="2000" b="0" i="0" u="none" strike="noStrike" dirty="0" smtClean="0">
                          <a:effectLst/>
                          <a:latin typeface="宋体" panose="02010600030101010101" pitchFamily="2" charset="-122"/>
                          <a:ea typeface="宋体" pitchFamily="2" charset="-122"/>
                        </a:rPr>
                        <a:t>-</a:t>
                      </a:r>
                      <a:endParaRPr lang="zh-CN" altLang="en-US" sz="2000" b="0" i="0" u="none" strike="noStrike" dirty="0">
                        <a:effectLst/>
                        <a:latin typeface="宋体" panose="02010600030101010101" pitchFamily="2" charset="-122"/>
                        <a:ea typeface="宋体" pitchFamily="2" charset="-122"/>
                      </a:endParaRPr>
                    </a:p>
                  </a:txBody>
                  <a:tcPr marL="7595" marR="7595" marT="75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000" b="0" i="0" u="none" strike="noStrike" dirty="0" smtClean="0">
                          <a:effectLst/>
                          <a:latin typeface="楷体" pitchFamily="49" charset="-122"/>
                          <a:ea typeface="楷体" pitchFamily="49" charset="-122"/>
                        </a:rPr>
                        <a:t>熟悉梳理</a:t>
                      </a:r>
                      <a:r>
                        <a:rPr lang="en-US" altLang="zh-CN" sz="2000" b="0" i="0" u="none" strike="noStrike" dirty="0" smtClean="0">
                          <a:effectLst/>
                          <a:latin typeface="楷体" pitchFamily="49" charset="-122"/>
                          <a:ea typeface="楷体" pitchFamily="49" charset="-122"/>
                        </a:rPr>
                        <a:t>H</a:t>
                      </a:r>
                      <a:r>
                        <a:rPr lang="zh-CN" altLang="en-US" sz="2000" b="0" i="0" u="none" strike="noStrike" dirty="0" smtClean="0">
                          <a:effectLst/>
                          <a:latin typeface="楷体" pitchFamily="49" charset="-122"/>
                          <a:ea typeface="楷体" pitchFamily="49" charset="-122"/>
                        </a:rPr>
                        <a:t>股全流通业务</a:t>
                      </a:r>
                      <a:endParaRPr lang="zh-CN" altLang="en-US" sz="2000" b="0" i="0" u="none" strike="noStrike" dirty="0">
                        <a:effectLst/>
                        <a:latin typeface="楷体" pitchFamily="49" charset="-122"/>
                        <a:ea typeface="楷体" pitchFamily="49" charset="-122"/>
                      </a:endParaRPr>
                    </a:p>
                  </a:txBody>
                  <a:tcPr marL="7595" marR="7595" marT="75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圆角矩形 5"/>
          <p:cNvSpPr/>
          <p:nvPr/>
        </p:nvSpPr>
        <p:spPr>
          <a:xfrm>
            <a:off x="914599" y="1471729"/>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zh-CN" altLang="en-US" sz="3600" b="1" dirty="0" smtClean="0"/>
              <a:t>     试用期工作任务</a:t>
            </a:r>
            <a:endParaRPr lang="zh-CN" altLang="en-US" sz="36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14799" y="1295049"/>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714799" y="891823"/>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8" name="Picture 4" descr="C:\Users\zs\AppData\Local\Temp\企业微信截图_156448178983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991" y="4524376"/>
            <a:ext cx="6315075" cy="1476375"/>
          </a:xfrm>
          <a:prstGeom prst="rect">
            <a:avLst/>
          </a:prstGeom>
          <a:noFill/>
          <a:extLst>
            <a:ext uri="{909E8E84-426E-40DD-AFC4-6F175D3DCCD1}">
              <a14:hiddenFill xmlns:a14="http://schemas.microsoft.com/office/drawing/2010/main">
                <a:solidFill>
                  <a:srgbClr val="FFFFFF"/>
                </a:solidFill>
              </a14:hiddenFill>
            </a:ext>
          </a:extLst>
        </p:spPr>
      </p:pic>
      <p:sp>
        <p:nvSpPr>
          <p:cNvPr id="8" name="圆角矩形 7"/>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zh-CN" altLang="en-US" sz="3600" b="1" dirty="0" smtClean="0"/>
              <a:t> 试用期任务完成情况</a:t>
            </a:r>
            <a:endParaRPr lang="zh-CN" altLang="en-US" sz="3600" b="1" dirty="0"/>
          </a:p>
        </p:txBody>
      </p:sp>
      <p:pic>
        <p:nvPicPr>
          <p:cNvPr id="5124" name="Picture 4" descr="C:\Users\zs\AppData\Local\Temp\企业微信截图_156462819587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991" y="1772816"/>
            <a:ext cx="6181725"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zs\AppData\Local\Temp\企业微信截图_1564628337598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0165" y="1606699"/>
            <a:ext cx="5800725" cy="454342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2145278" y="1988840"/>
            <a:ext cx="1919545" cy="1465122"/>
            <a:chOff x="2419457" y="293291"/>
            <a:chExt cx="1919545" cy="1465122"/>
          </a:xfrm>
        </p:grpSpPr>
        <p:sp>
          <p:nvSpPr>
            <p:cNvPr id="10" name="圆角矩形 9"/>
            <p:cNvSpPr/>
            <p:nvPr/>
          </p:nvSpPr>
          <p:spPr>
            <a:xfrm>
              <a:off x="2419457" y="293291"/>
              <a:ext cx="1919545" cy="1465122"/>
            </a:xfrm>
            <a:prstGeom prst="roundRect">
              <a:avLst>
                <a:gd name="adj" fmla="val 10000"/>
              </a:avLst>
            </a:prstGeom>
            <a:solidFill>
              <a:srgbClr val="CC3399"/>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1" name="圆角矩形 4"/>
            <p:cNvSpPr/>
            <p:nvPr/>
          </p:nvSpPr>
          <p:spPr>
            <a:xfrm>
              <a:off x="2462369" y="336203"/>
              <a:ext cx="1833721"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dirty="0" smtClean="0"/>
                <a:t>基础知识学习</a:t>
              </a:r>
              <a:r>
                <a:rPr lang="zh-CN" altLang="en-US" sz="2400" kern="1200" dirty="0" smtClean="0"/>
                <a:t>类</a:t>
              </a:r>
              <a:endParaRPr lang="zh-CN" altLang="en-US" sz="2400" kern="1200" dirty="0"/>
            </a:p>
          </p:txBody>
        </p:sp>
      </p:grpSp>
      <p:grpSp>
        <p:nvGrpSpPr>
          <p:cNvPr id="12" name="组合 11"/>
          <p:cNvGrpSpPr/>
          <p:nvPr/>
        </p:nvGrpSpPr>
        <p:grpSpPr>
          <a:xfrm>
            <a:off x="2188190" y="4149080"/>
            <a:ext cx="1903730" cy="1481642"/>
            <a:chOff x="2361094" y="1918751"/>
            <a:chExt cx="1903730" cy="1481642"/>
          </a:xfrm>
        </p:grpSpPr>
        <p:sp>
          <p:nvSpPr>
            <p:cNvPr id="13" name="圆角矩形 12"/>
            <p:cNvSpPr/>
            <p:nvPr/>
          </p:nvSpPr>
          <p:spPr>
            <a:xfrm>
              <a:off x="2361094" y="1918751"/>
              <a:ext cx="1888279" cy="1465122"/>
            </a:xfrm>
            <a:prstGeom prst="roundRect">
              <a:avLst>
                <a:gd name="adj" fmla="val 10000"/>
              </a:avLst>
            </a:prstGeom>
            <a:solidFill>
              <a:srgbClr val="7030A0"/>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4" name="圆角矩形 4"/>
            <p:cNvSpPr/>
            <p:nvPr/>
          </p:nvSpPr>
          <p:spPr>
            <a:xfrm>
              <a:off x="2462369" y="2021095"/>
              <a:ext cx="1802455"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dirty="0" smtClean="0"/>
                <a:t>外围接口开发</a:t>
              </a:r>
              <a:r>
                <a:rPr lang="zh-CN" altLang="en-US" sz="2400" kern="1200" dirty="0" smtClean="0"/>
                <a:t>类</a:t>
              </a:r>
              <a:endParaRPr lang="zh-CN" altLang="en-US" sz="2400" kern="12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6" presetClass="entr" presetSubtype="16" fill="hold" nodeType="withEffect">
                                  <p:stCondLst>
                                    <p:cond delay="0"/>
                                  </p:stCondLst>
                                  <p:childTnLst>
                                    <p:set>
                                      <p:cBhvr>
                                        <p:cTn id="9" dur="1" fill="hold">
                                          <p:stCondLst>
                                            <p:cond delay="0"/>
                                          </p:stCondLst>
                                        </p:cTn>
                                        <p:tgtEl>
                                          <p:spTgt spid="5126"/>
                                        </p:tgtEl>
                                        <p:attrNameLst>
                                          <p:attrName>style.visibility</p:attrName>
                                        </p:attrNameLst>
                                      </p:cBhvr>
                                      <p:to>
                                        <p:strVal val="visible"/>
                                      </p:to>
                                    </p:set>
                                    <p:animEffect transition="in" filter="circle(in)">
                                      <p:cBhvr>
                                        <p:cTn id="10" dur="2000"/>
                                        <p:tgtEl>
                                          <p:spTgt spid="51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5126"/>
                                        </p:tgtEl>
                                      </p:cBhvr>
                                    </p:animEffect>
                                    <p:set>
                                      <p:cBhvr>
                                        <p:cTn id="15" dur="1" fill="hold">
                                          <p:stCondLst>
                                            <p:cond delay="499"/>
                                          </p:stCondLst>
                                        </p:cTn>
                                        <p:tgtEl>
                                          <p:spTgt spid="5126"/>
                                        </p:tgtEl>
                                        <p:attrNameLst>
                                          <p:attrName>style.visibility</p:attrName>
                                        </p:attrNameLst>
                                      </p:cBhvr>
                                      <p:to>
                                        <p:strVal val="hidden"/>
                                      </p:to>
                                    </p:set>
                                  </p:childTnLst>
                                </p:cTn>
                              </p:par>
                            </p:childTnLst>
                          </p:cTn>
                        </p:par>
                        <p:par>
                          <p:cTn id="16" fill="hold">
                            <p:stCondLst>
                              <p:cond delay="500"/>
                            </p:stCondLst>
                            <p:childTnLst>
                              <p:par>
                                <p:cTn id="17" presetID="6" presetClass="entr" presetSubtype="16"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circle(in)">
                                      <p:cBhvr>
                                        <p:cTn id="22" dur="2000"/>
                                        <p:tgtEl>
                                          <p:spTgt spid="5124"/>
                                        </p:tgtEl>
                                      </p:cBhvr>
                                    </p:animEffect>
                                  </p:childTnLst>
                                </p:cTn>
                              </p:par>
                              <p:par>
                                <p:cTn id="23" presetID="6" presetClass="entr" presetSubtype="16"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circle(in)">
                                      <p:cBhvr>
                                        <p:cTn id="25"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7303" y="1309935"/>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61173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圆角矩形 11"/>
          <p:cNvSpPr/>
          <p:nvPr/>
        </p:nvSpPr>
        <p:spPr>
          <a:xfrm>
            <a:off x="1773527" y="4473144"/>
            <a:ext cx="8790144" cy="25200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20855" y="4500144"/>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000175" y="4500144"/>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bwMode="auto">
          <a:xfrm>
            <a:off x="2123772" y="2123694"/>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4"/>
          <p:cNvSpPr/>
          <p:nvPr/>
        </p:nvSpPr>
        <p:spPr bwMode="auto">
          <a:xfrm>
            <a:off x="5131053" y="2123695"/>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a:off x="8997519" y="4509120"/>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4"/>
          <p:cNvSpPr/>
          <p:nvPr/>
        </p:nvSpPr>
        <p:spPr bwMode="auto">
          <a:xfrm>
            <a:off x="8110373" y="2123695"/>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2210743" y="2814027"/>
            <a:ext cx="1633247" cy="830997"/>
          </a:xfrm>
          <a:prstGeom prst="rect">
            <a:avLst/>
          </a:prstGeom>
        </p:spPr>
        <p:txBody>
          <a:bodyPr wrap="square">
            <a:spAutoFit/>
          </a:bodyPr>
          <a:lstStyle/>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工作中遇到的问题</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5403483" y="2708920"/>
            <a:ext cx="1415772" cy="830997"/>
          </a:xfrm>
          <a:prstGeom prst="rect">
            <a:avLst/>
          </a:prstGeom>
        </p:spPr>
        <p:txBody>
          <a:bodyPr wrap="none">
            <a:spAutoFit/>
          </a:bodyPr>
          <a:lstStyle/>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解决措</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施和建议</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8519571" y="2780928"/>
            <a:ext cx="1107996" cy="830997"/>
          </a:xfrm>
          <a:prstGeom prst="rect">
            <a:avLst/>
          </a:prstGeom>
        </p:spPr>
        <p:txBody>
          <a:bodyPr wrap="none">
            <a:spAutoFit/>
          </a:bodyPr>
          <a:lstStyle/>
          <a:p>
            <a:pPr lvl="0"/>
            <a:r>
              <a:rPr lang="zh-CN" altLang="en-US" sz="2400" b="1" kern="1200" dirty="0" smtClean="0">
                <a:solidFill>
                  <a:schemeClr val="bg1"/>
                </a:solidFill>
                <a:latin typeface="微软雅黑" panose="020B0503020204020204" pitchFamily="34" charset="-122"/>
                <a:ea typeface="微软雅黑" panose="020B0503020204020204" pitchFamily="34" charset="-122"/>
                <a:cs typeface="+mn-cs"/>
              </a:rPr>
              <a:t>后续</a:t>
            </a: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lvl="0"/>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作计划</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6"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circle(in)">
                                      <p:cBhvr>
                                        <p:cTn id="16" dur="2000"/>
                                        <p:tgtEl>
                                          <p:spTgt spid="15"/>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ircle(in)">
                                      <p:cBhvr>
                                        <p:cTn id="19" dur="2000"/>
                                        <p:tgtEl>
                                          <p:spTgt spid="19"/>
                                        </p:tgtEl>
                                      </p:cBhvr>
                                    </p:animEffect>
                                  </p:childTnLst>
                                </p:cTn>
                              </p:par>
                            </p:childTnLst>
                          </p:cTn>
                        </p:par>
                        <p:par>
                          <p:cTn id="20" fill="hold">
                            <p:stCondLst>
                              <p:cond delay="2500"/>
                            </p:stCondLst>
                            <p:childTnLst>
                              <p:par>
                                <p:cTn id="21" presetID="6" presetClass="entr" presetSubtype="16"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circle(in)">
                                      <p:cBhvr>
                                        <p:cTn id="23" dur="2000"/>
                                        <p:tgtEl>
                                          <p:spTgt spid="20"/>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par>
                          <p:cTn id="27" fill="hold">
                            <p:stCondLst>
                              <p:cond delay="4500"/>
                            </p:stCondLst>
                            <p:childTnLst>
                              <p:par>
                                <p:cTn id="28" presetID="6" presetClass="entr" presetSubtype="16"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circle(in)">
                                      <p:cBhvr>
                                        <p:cTn id="30" dur="2000"/>
                                        <p:tgtEl>
                                          <p:spTgt spid="21"/>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circle(in)">
                                      <p:cBhvr>
                                        <p:cTn id="3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P spid="18" grpId="0" animBg="1"/>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7303" y="1309935"/>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61173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圆角矩形 4"/>
          <p:cNvSpPr/>
          <p:nvPr/>
        </p:nvSpPr>
        <p:spPr>
          <a:xfrm>
            <a:off x="602007" y="1628800"/>
            <a:ext cx="1368152" cy="4608512"/>
          </a:xfrm>
          <a:prstGeom prst="round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zh-CN" altLang="en-US" sz="3600" b="1" dirty="0" smtClean="0"/>
              <a:t>   工作中遇到的问题</a:t>
            </a:r>
            <a:endParaRPr lang="zh-CN" altLang="en-US" sz="3600" b="1" dirty="0"/>
          </a:p>
        </p:txBody>
      </p:sp>
      <p:grpSp>
        <p:nvGrpSpPr>
          <p:cNvPr id="6" name="组合 5"/>
          <p:cNvGrpSpPr/>
          <p:nvPr/>
        </p:nvGrpSpPr>
        <p:grpSpPr>
          <a:xfrm>
            <a:off x="3018973" y="1664274"/>
            <a:ext cx="1919545" cy="1465122"/>
            <a:chOff x="2419457" y="293291"/>
            <a:chExt cx="1919545" cy="1465122"/>
          </a:xfrm>
        </p:grpSpPr>
        <p:sp>
          <p:nvSpPr>
            <p:cNvPr id="7" name="圆角矩形 6"/>
            <p:cNvSpPr/>
            <p:nvPr/>
          </p:nvSpPr>
          <p:spPr>
            <a:xfrm>
              <a:off x="2419457" y="293291"/>
              <a:ext cx="1919545" cy="1465122"/>
            </a:xfrm>
            <a:prstGeom prst="roundRect">
              <a:avLst>
                <a:gd name="adj" fmla="val 10000"/>
              </a:avLst>
            </a:prstGeom>
            <a:solidFill>
              <a:srgbClr val="CC3399"/>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圆角矩形 4"/>
            <p:cNvSpPr/>
            <p:nvPr/>
          </p:nvSpPr>
          <p:spPr>
            <a:xfrm>
              <a:off x="2462369" y="336203"/>
              <a:ext cx="1833721"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环境</a:t>
              </a:r>
              <a:r>
                <a:rPr lang="zh-CN" altLang="en-US" sz="2400" dirty="0"/>
                <a:t>搭建</a:t>
              </a:r>
              <a:r>
                <a:rPr lang="zh-CN" altLang="en-US" sz="2400" kern="1200" dirty="0" smtClean="0"/>
                <a:t>类</a:t>
              </a:r>
              <a:endParaRPr lang="zh-CN" altLang="en-US" sz="2400" kern="1200" dirty="0"/>
            </a:p>
          </p:txBody>
        </p:sp>
      </p:grpSp>
      <p:grpSp>
        <p:nvGrpSpPr>
          <p:cNvPr id="9" name="组合 8"/>
          <p:cNvGrpSpPr/>
          <p:nvPr/>
        </p:nvGrpSpPr>
        <p:grpSpPr>
          <a:xfrm>
            <a:off x="2998793" y="3124218"/>
            <a:ext cx="1903730" cy="1481642"/>
            <a:chOff x="2361094" y="1918751"/>
            <a:chExt cx="1903730" cy="1481642"/>
          </a:xfrm>
        </p:grpSpPr>
        <p:sp>
          <p:nvSpPr>
            <p:cNvPr id="10" name="圆角矩形 9"/>
            <p:cNvSpPr/>
            <p:nvPr/>
          </p:nvSpPr>
          <p:spPr>
            <a:xfrm>
              <a:off x="2361094" y="1918751"/>
              <a:ext cx="1888279" cy="1465122"/>
            </a:xfrm>
            <a:prstGeom prst="roundRect">
              <a:avLst>
                <a:gd name="adj" fmla="val 10000"/>
              </a:avLst>
            </a:prstGeom>
            <a:solidFill>
              <a:srgbClr val="7030A0"/>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1" name="圆角矩形 4"/>
            <p:cNvSpPr/>
            <p:nvPr/>
          </p:nvSpPr>
          <p:spPr>
            <a:xfrm>
              <a:off x="2462369" y="2021095"/>
              <a:ext cx="1802455"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代码</a:t>
              </a:r>
              <a:r>
                <a:rPr lang="zh-CN" altLang="en-US" sz="2400" dirty="0"/>
                <a:t>编写</a:t>
              </a:r>
              <a:r>
                <a:rPr lang="zh-CN" altLang="en-US" sz="2400" kern="1200" dirty="0" smtClean="0"/>
                <a:t>类</a:t>
              </a:r>
              <a:endParaRPr lang="zh-CN" altLang="en-US" sz="2400" kern="1200" dirty="0"/>
            </a:p>
          </p:txBody>
        </p:sp>
      </p:grpSp>
      <p:grpSp>
        <p:nvGrpSpPr>
          <p:cNvPr id="12" name="组合 11"/>
          <p:cNvGrpSpPr/>
          <p:nvPr/>
        </p:nvGrpSpPr>
        <p:grpSpPr>
          <a:xfrm>
            <a:off x="3024222" y="4605860"/>
            <a:ext cx="1845967" cy="1465122"/>
            <a:chOff x="2376545" y="3620162"/>
            <a:chExt cx="1845967" cy="1465122"/>
          </a:xfrm>
        </p:grpSpPr>
        <p:sp>
          <p:nvSpPr>
            <p:cNvPr id="13" name="圆角矩形 12"/>
            <p:cNvSpPr/>
            <p:nvPr/>
          </p:nvSpPr>
          <p:spPr>
            <a:xfrm>
              <a:off x="2376545" y="3620162"/>
              <a:ext cx="1845967" cy="1465122"/>
            </a:xfrm>
            <a:prstGeom prst="roundRect">
              <a:avLst>
                <a:gd name="adj" fmla="val 10000"/>
              </a:avLst>
            </a:prstGeom>
            <a:solidFill>
              <a:srgbClr val="F79646">
                <a:alpha val="78039"/>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4" name="圆角矩形 4"/>
            <p:cNvSpPr/>
            <p:nvPr/>
          </p:nvSpPr>
          <p:spPr>
            <a:xfrm>
              <a:off x="2462369" y="3705986"/>
              <a:ext cx="1760143"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业务</a:t>
              </a:r>
              <a:r>
                <a:rPr lang="zh-CN" altLang="en-US" sz="2400" dirty="0"/>
                <a:t>理解</a:t>
              </a:r>
              <a:r>
                <a:rPr lang="zh-CN" altLang="en-US" sz="2400" kern="1200" dirty="0" smtClean="0"/>
                <a:t>类</a:t>
              </a:r>
              <a:endParaRPr lang="zh-CN" altLang="en-US" sz="2400" kern="1200" dirty="0"/>
            </a:p>
          </p:txBody>
        </p:sp>
      </p:grpSp>
      <p:grpSp>
        <p:nvGrpSpPr>
          <p:cNvPr id="18" name="组合 17"/>
          <p:cNvGrpSpPr/>
          <p:nvPr/>
        </p:nvGrpSpPr>
        <p:grpSpPr>
          <a:xfrm>
            <a:off x="1942189" y="2396835"/>
            <a:ext cx="2239392" cy="99344"/>
            <a:chOff x="1247359" y="2640702"/>
            <a:chExt cx="2239392" cy="99344"/>
          </a:xfrm>
        </p:grpSpPr>
        <p:sp>
          <p:nvSpPr>
            <p:cNvPr id="19" name="直接连接符 3"/>
            <p:cNvSpPr/>
            <p:nvPr/>
          </p:nvSpPr>
          <p:spPr>
            <a:xfrm flipV="1">
              <a:off x="1247359" y="2640702"/>
              <a:ext cx="2239392" cy="45719"/>
            </a:xfrm>
            <a:custGeom>
              <a:avLst/>
              <a:gdLst/>
              <a:ahLst/>
              <a:cxnLst/>
              <a:rect l="0" t="0" r="0" b="0"/>
              <a:pathLst>
                <a:path>
                  <a:moveTo>
                    <a:pt x="0" y="24321"/>
                  </a:moveTo>
                  <a:lnTo>
                    <a:pt x="1172098" y="243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0" name="直接连接符 4"/>
            <p:cNvSpPr/>
            <p:nvPr/>
          </p:nvSpPr>
          <p:spPr>
            <a:xfrm>
              <a:off x="1804106" y="2681442"/>
              <a:ext cx="58604" cy="586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21" name="组合 20"/>
          <p:cNvGrpSpPr/>
          <p:nvPr/>
        </p:nvGrpSpPr>
        <p:grpSpPr>
          <a:xfrm>
            <a:off x="1942189" y="3866539"/>
            <a:ext cx="2239392" cy="99344"/>
            <a:chOff x="1247359" y="2640702"/>
            <a:chExt cx="2239392" cy="99344"/>
          </a:xfrm>
        </p:grpSpPr>
        <p:sp>
          <p:nvSpPr>
            <p:cNvPr id="22" name="直接连接符 3"/>
            <p:cNvSpPr/>
            <p:nvPr/>
          </p:nvSpPr>
          <p:spPr>
            <a:xfrm flipV="1">
              <a:off x="1247359" y="2640702"/>
              <a:ext cx="2239392" cy="45719"/>
            </a:xfrm>
            <a:custGeom>
              <a:avLst/>
              <a:gdLst/>
              <a:ahLst/>
              <a:cxnLst/>
              <a:rect l="0" t="0" r="0" b="0"/>
              <a:pathLst>
                <a:path>
                  <a:moveTo>
                    <a:pt x="0" y="24321"/>
                  </a:moveTo>
                  <a:lnTo>
                    <a:pt x="1172098" y="243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直接连接符 4"/>
            <p:cNvSpPr/>
            <p:nvPr/>
          </p:nvSpPr>
          <p:spPr>
            <a:xfrm>
              <a:off x="1804106" y="2681442"/>
              <a:ext cx="58604" cy="586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24" name="组合 23"/>
          <p:cNvGrpSpPr/>
          <p:nvPr/>
        </p:nvGrpSpPr>
        <p:grpSpPr>
          <a:xfrm>
            <a:off x="1942189" y="5348744"/>
            <a:ext cx="2239392" cy="99344"/>
            <a:chOff x="1247359" y="2640702"/>
            <a:chExt cx="2239392" cy="99344"/>
          </a:xfrm>
        </p:grpSpPr>
        <p:sp>
          <p:nvSpPr>
            <p:cNvPr id="25" name="直接连接符 3"/>
            <p:cNvSpPr/>
            <p:nvPr/>
          </p:nvSpPr>
          <p:spPr>
            <a:xfrm flipV="1">
              <a:off x="1247359" y="2640702"/>
              <a:ext cx="2239392" cy="45719"/>
            </a:xfrm>
            <a:custGeom>
              <a:avLst/>
              <a:gdLst/>
              <a:ahLst/>
              <a:cxnLst/>
              <a:rect l="0" t="0" r="0" b="0"/>
              <a:pathLst>
                <a:path>
                  <a:moveTo>
                    <a:pt x="0" y="24321"/>
                  </a:moveTo>
                  <a:lnTo>
                    <a:pt x="1172098" y="243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直接连接符 4"/>
            <p:cNvSpPr/>
            <p:nvPr/>
          </p:nvSpPr>
          <p:spPr>
            <a:xfrm>
              <a:off x="1804106" y="2681442"/>
              <a:ext cx="58604" cy="586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27" name="组合 26"/>
          <p:cNvGrpSpPr/>
          <p:nvPr/>
        </p:nvGrpSpPr>
        <p:grpSpPr>
          <a:xfrm>
            <a:off x="6056136" y="1643467"/>
            <a:ext cx="4405566" cy="1465122"/>
            <a:chOff x="5479835" y="1978183"/>
            <a:chExt cx="4405566" cy="1465122"/>
          </a:xfrm>
        </p:grpSpPr>
        <p:sp>
          <p:nvSpPr>
            <p:cNvPr id="28" name="圆角矩形 27"/>
            <p:cNvSpPr/>
            <p:nvPr/>
          </p:nvSpPr>
          <p:spPr>
            <a:xfrm>
              <a:off x="5479835" y="1978183"/>
              <a:ext cx="4405566" cy="1465122"/>
            </a:xfrm>
            <a:prstGeom prst="roundRect">
              <a:avLst>
                <a:gd name="adj" fmla="val 10000"/>
              </a:avLst>
            </a:prstGeom>
            <a:solidFill>
              <a:srgbClr val="0070C0">
                <a:alpha val="69804"/>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圆角矩形 4"/>
            <p:cNvSpPr/>
            <p:nvPr/>
          </p:nvSpPr>
          <p:spPr>
            <a:xfrm>
              <a:off x="5522747" y="2021095"/>
              <a:ext cx="4319742"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lgn="l" defTabSz="800100">
                <a:lnSpc>
                  <a:spcPct val="90000"/>
                </a:lnSpc>
                <a:spcBef>
                  <a:spcPct val="0"/>
                </a:spcBef>
                <a:spcAft>
                  <a:spcPct val="35000"/>
                </a:spcAft>
              </a:pPr>
              <a:r>
                <a:rPr lang="zh-CN" altLang="en-US" sz="1800" kern="1200" dirty="0" smtClean="0"/>
                <a:t>重新部署</a:t>
              </a:r>
              <a:r>
                <a:rPr lang="en-US" altLang="zh-CN" sz="1800" kern="1200" dirty="0" smtClean="0"/>
                <a:t>YGT</a:t>
              </a:r>
              <a:r>
                <a:rPr lang="zh-CN" altLang="en-US" sz="1800" kern="1200" dirty="0" smtClean="0"/>
                <a:t>，没有清除浏览器缓存，</a:t>
              </a:r>
              <a:r>
                <a:rPr lang="en-US" altLang="zh-CN" sz="1800" kern="1200" dirty="0" smtClean="0"/>
                <a:t>Web</a:t>
              </a:r>
              <a:r>
                <a:rPr lang="zh-CN" altLang="en-US" sz="1800" kern="1200" dirty="0" smtClean="0"/>
                <a:t>界面显示“登陆失败，服务器无响应或异常”</a:t>
              </a:r>
              <a:endParaRPr lang="zh-CN" altLang="en-US" sz="1800" kern="1200" dirty="0"/>
            </a:p>
          </p:txBody>
        </p:sp>
      </p:grpSp>
      <p:grpSp>
        <p:nvGrpSpPr>
          <p:cNvPr id="30" name="组合 29"/>
          <p:cNvGrpSpPr/>
          <p:nvPr/>
        </p:nvGrpSpPr>
        <p:grpSpPr>
          <a:xfrm>
            <a:off x="4912259" y="2403267"/>
            <a:ext cx="2239392" cy="99344"/>
            <a:chOff x="1247359" y="2640702"/>
            <a:chExt cx="2239392" cy="99344"/>
          </a:xfrm>
        </p:grpSpPr>
        <p:sp>
          <p:nvSpPr>
            <p:cNvPr id="31" name="直接连接符 3"/>
            <p:cNvSpPr/>
            <p:nvPr/>
          </p:nvSpPr>
          <p:spPr>
            <a:xfrm flipV="1">
              <a:off x="1247359" y="2640702"/>
              <a:ext cx="2239392" cy="45719"/>
            </a:xfrm>
            <a:custGeom>
              <a:avLst/>
              <a:gdLst/>
              <a:ahLst/>
              <a:cxnLst/>
              <a:rect l="0" t="0" r="0" b="0"/>
              <a:pathLst>
                <a:path>
                  <a:moveTo>
                    <a:pt x="0" y="24321"/>
                  </a:moveTo>
                  <a:lnTo>
                    <a:pt x="1172098" y="243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2" name="直接连接符 4"/>
            <p:cNvSpPr/>
            <p:nvPr/>
          </p:nvSpPr>
          <p:spPr>
            <a:xfrm>
              <a:off x="1804106" y="2681442"/>
              <a:ext cx="58604" cy="586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36" name="组合 35"/>
          <p:cNvGrpSpPr/>
          <p:nvPr/>
        </p:nvGrpSpPr>
        <p:grpSpPr>
          <a:xfrm>
            <a:off x="6027167" y="3116006"/>
            <a:ext cx="4405566" cy="1465122"/>
            <a:chOff x="5479835" y="1978183"/>
            <a:chExt cx="4405566" cy="1465122"/>
          </a:xfrm>
        </p:grpSpPr>
        <p:sp>
          <p:nvSpPr>
            <p:cNvPr id="37" name="圆角矩形 36"/>
            <p:cNvSpPr/>
            <p:nvPr/>
          </p:nvSpPr>
          <p:spPr>
            <a:xfrm>
              <a:off x="5479835" y="1978183"/>
              <a:ext cx="4405566" cy="1465122"/>
            </a:xfrm>
            <a:prstGeom prst="roundRect">
              <a:avLst>
                <a:gd name="adj" fmla="val 10000"/>
              </a:avLst>
            </a:prstGeom>
            <a:solidFill>
              <a:srgbClr val="0070C0">
                <a:alpha val="69804"/>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圆角矩形 4"/>
            <p:cNvSpPr/>
            <p:nvPr/>
          </p:nvSpPr>
          <p:spPr>
            <a:xfrm>
              <a:off x="5522747" y="2021095"/>
              <a:ext cx="4319742"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lgn="l" defTabSz="800100">
                <a:lnSpc>
                  <a:spcPct val="90000"/>
                </a:lnSpc>
                <a:spcBef>
                  <a:spcPct val="0"/>
                </a:spcBef>
                <a:spcAft>
                  <a:spcPct val="35000"/>
                </a:spcAft>
              </a:pPr>
              <a:r>
                <a:rPr lang="zh-CN" altLang="en-US" sz="1800" kern="1200" dirty="0" smtClean="0"/>
                <a:t>编写功能号时，金额、价格、利率</a:t>
              </a:r>
              <a:r>
                <a:rPr lang="zh-CN" altLang="en-US" dirty="0" smtClean="0"/>
                <a:t>的类型用</a:t>
              </a:r>
              <a:r>
                <a:rPr lang="en-US" altLang="zh-CN" dirty="0" smtClean="0"/>
                <a:t>BIGINT</a:t>
              </a:r>
              <a:r>
                <a:rPr lang="zh-CN" altLang="en-US" dirty="0" smtClean="0"/>
                <a:t>，没有用</a:t>
              </a:r>
              <a:r>
                <a:rPr lang="en-US" altLang="zh-CN" dirty="0" smtClean="0"/>
                <a:t>CMONEY</a:t>
              </a:r>
              <a:r>
                <a:rPr lang="zh-CN" altLang="en-US" dirty="0" smtClean="0"/>
                <a:t>、</a:t>
              </a:r>
              <a:r>
                <a:rPr lang="en-US" altLang="zh-CN" dirty="0" smtClean="0"/>
                <a:t>CPRICE</a:t>
              </a:r>
              <a:r>
                <a:rPr lang="zh-CN" altLang="en-US" dirty="0" smtClean="0"/>
                <a:t>、</a:t>
              </a:r>
              <a:r>
                <a:rPr lang="en-US" altLang="zh-CN" dirty="0" smtClean="0"/>
                <a:t>CRATE</a:t>
              </a:r>
              <a:r>
                <a:rPr lang="zh-CN" altLang="en-US" dirty="0" smtClean="0"/>
                <a:t>，导致参数解析错误</a:t>
              </a:r>
              <a:endParaRPr lang="zh-CN" altLang="en-US" sz="1800" kern="1200" dirty="0"/>
            </a:p>
          </p:txBody>
        </p:sp>
      </p:grpSp>
      <p:grpSp>
        <p:nvGrpSpPr>
          <p:cNvPr id="39" name="组合 38"/>
          <p:cNvGrpSpPr/>
          <p:nvPr/>
        </p:nvGrpSpPr>
        <p:grpSpPr>
          <a:xfrm>
            <a:off x="6027167" y="4605238"/>
            <a:ext cx="4405566" cy="1465122"/>
            <a:chOff x="5666636" y="1967238"/>
            <a:chExt cx="4405566" cy="1465122"/>
          </a:xfrm>
        </p:grpSpPr>
        <p:sp>
          <p:nvSpPr>
            <p:cNvPr id="40" name="圆角矩形 39"/>
            <p:cNvSpPr/>
            <p:nvPr/>
          </p:nvSpPr>
          <p:spPr>
            <a:xfrm>
              <a:off x="5666636" y="1967238"/>
              <a:ext cx="4405566" cy="1465122"/>
            </a:xfrm>
            <a:prstGeom prst="roundRect">
              <a:avLst>
                <a:gd name="adj" fmla="val 10000"/>
              </a:avLst>
            </a:prstGeom>
            <a:solidFill>
              <a:srgbClr val="0070C0">
                <a:alpha val="69804"/>
              </a:srgb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圆角矩形 4"/>
            <p:cNvSpPr/>
            <p:nvPr/>
          </p:nvSpPr>
          <p:spPr>
            <a:xfrm>
              <a:off x="5684891" y="2021095"/>
              <a:ext cx="4344399" cy="13792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lgn="l" defTabSz="800100">
                <a:lnSpc>
                  <a:spcPct val="90000"/>
                </a:lnSpc>
                <a:spcBef>
                  <a:spcPct val="0"/>
                </a:spcBef>
                <a:spcAft>
                  <a:spcPct val="35000"/>
                </a:spcAft>
              </a:pPr>
              <a:r>
                <a:rPr lang="zh-CN" altLang="en-US" sz="1800" kern="1200" dirty="0" smtClean="0"/>
                <a:t>对报价申报、成交申报等概念理解</a:t>
              </a:r>
              <a:endParaRPr lang="zh-CN" altLang="en-US" sz="1800" kern="1200" dirty="0"/>
            </a:p>
          </p:txBody>
        </p:sp>
      </p:grpSp>
      <p:grpSp>
        <p:nvGrpSpPr>
          <p:cNvPr id="42" name="组合 41"/>
          <p:cNvGrpSpPr/>
          <p:nvPr/>
        </p:nvGrpSpPr>
        <p:grpSpPr>
          <a:xfrm>
            <a:off x="4875039" y="3905720"/>
            <a:ext cx="2239392" cy="99344"/>
            <a:chOff x="1247359" y="2640702"/>
            <a:chExt cx="2239392" cy="99344"/>
          </a:xfrm>
        </p:grpSpPr>
        <p:sp>
          <p:nvSpPr>
            <p:cNvPr id="43" name="直接连接符 3"/>
            <p:cNvSpPr/>
            <p:nvPr/>
          </p:nvSpPr>
          <p:spPr>
            <a:xfrm flipV="1">
              <a:off x="1247359" y="2640702"/>
              <a:ext cx="2239392" cy="45719"/>
            </a:xfrm>
            <a:custGeom>
              <a:avLst/>
              <a:gdLst/>
              <a:ahLst/>
              <a:cxnLst/>
              <a:rect l="0" t="0" r="0" b="0"/>
              <a:pathLst>
                <a:path>
                  <a:moveTo>
                    <a:pt x="0" y="24321"/>
                  </a:moveTo>
                  <a:lnTo>
                    <a:pt x="1172098" y="243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4" name="直接连接符 4"/>
            <p:cNvSpPr/>
            <p:nvPr/>
          </p:nvSpPr>
          <p:spPr>
            <a:xfrm>
              <a:off x="1804106" y="2681442"/>
              <a:ext cx="58604" cy="586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p:txBody>
        </p:sp>
      </p:grpSp>
      <p:grpSp>
        <p:nvGrpSpPr>
          <p:cNvPr id="45" name="组合 44"/>
          <p:cNvGrpSpPr/>
          <p:nvPr/>
        </p:nvGrpSpPr>
        <p:grpSpPr>
          <a:xfrm>
            <a:off x="4875039" y="5345880"/>
            <a:ext cx="2239392" cy="99344"/>
            <a:chOff x="1247359" y="2640702"/>
            <a:chExt cx="2239392" cy="99344"/>
          </a:xfrm>
        </p:grpSpPr>
        <p:sp>
          <p:nvSpPr>
            <p:cNvPr id="46" name="直接连接符 3"/>
            <p:cNvSpPr/>
            <p:nvPr/>
          </p:nvSpPr>
          <p:spPr>
            <a:xfrm flipV="1">
              <a:off x="1247359" y="2640702"/>
              <a:ext cx="2239392" cy="45719"/>
            </a:xfrm>
            <a:custGeom>
              <a:avLst/>
              <a:gdLst/>
              <a:ahLst/>
              <a:cxnLst/>
              <a:rect l="0" t="0" r="0" b="0"/>
              <a:pathLst>
                <a:path>
                  <a:moveTo>
                    <a:pt x="0" y="24321"/>
                  </a:moveTo>
                  <a:lnTo>
                    <a:pt x="1172098" y="243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7" name="直接连接符 4"/>
            <p:cNvSpPr/>
            <p:nvPr/>
          </p:nvSpPr>
          <p:spPr>
            <a:xfrm>
              <a:off x="1804106" y="2681442"/>
              <a:ext cx="58604" cy="586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inVertical)">
                                      <p:cBhvr>
                                        <p:cTn id="16" dur="500"/>
                                        <p:tgtEl>
                                          <p:spTgt spid="30"/>
                                        </p:tgtEl>
                                      </p:cBhvr>
                                    </p:animEffect>
                                  </p:childTnLst>
                                </p:cTn>
                              </p:par>
                              <p:par>
                                <p:cTn id="17" presetID="16" presetClass="entr" presetSubtype="21"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inVertical)">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ppt_x"/>
                                          </p:val>
                                        </p:tav>
                                        <p:tav tm="100000">
                                          <p:val>
                                            <p:strVal val="#ppt_x"/>
                                          </p:val>
                                        </p:tav>
                                      </p:tavLst>
                                    </p:anim>
                                    <p:anim calcmode="lin" valueType="num">
                                      <p:cBhvr additive="base">
                                        <p:cTn id="29" dur="500" fill="hold"/>
                                        <p:tgtEl>
                                          <p:spTgt spid="21"/>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16" presetClass="entr" presetSubtype="21"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barn(inVertical)">
                                      <p:cBhvr>
                                        <p:cTn id="33" dur="500"/>
                                        <p:tgtEl>
                                          <p:spTgt spid="42"/>
                                        </p:tgtEl>
                                      </p:cBhvr>
                                    </p:animEffect>
                                  </p:childTnLst>
                                </p:cTn>
                              </p:par>
                              <p:par>
                                <p:cTn id="34" presetID="16" presetClass="entr" presetSubtype="21"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barn(inVertical)">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6" presetClass="entr" presetSubtype="21" fill="hold"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barn(inVertical)">
                                      <p:cBhvr>
                                        <p:cTn id="50" dur="500"/>
                                        <p:tgtEl>
                                          <p:spTgt spid="45"/>
                                        </p:tgtEl>
                                      </p:cBhvr>
                                    </p:animEffect>
                                  </p:childTnLst>
                                </p:cTn>
                              </p:par>
                              <p:par>
                                <p:cTn id="51" presetID="16" presetClass="entr" presetSubtype="21"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barn(inVertical)">
                                      <p:cBhvr>
                                        <p:cTn id="5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2506</Words>
  <Application>Microsoft Office PowerPoint</Application>
  <PresentationFormat>自定义</PresentationFormat>
  <Paragraphs>649</Paragraphs>
  <Slides>30</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zs</cp:lastModifiedBy>
  <cp:revision>74</cp:revision>
  <dcterms:created xsi:type="dcterms:W3CDTF">2018-12-28T07:34:27Z</dcterms:created>
  <dcterms:modified xsi:type="dcterms:W3CDTF">2019-08-01T08:34:50Z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2052-11.1.0.8214</vt:lpwstr>
  </property>
</Properties>
</file>