
<file path=[Content_Types].xml><?xml version="1.0" encoding="utf-8"?>
<Types xmlns="http://schemas.openxmlformats.org/package/2006/content-types">
  <Default Extension="jpeg" ContentType="image/jpeg"/>
  <Default Extension="wdp" ContentType="image/vnd.ms-photo"/>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bookmarkIdSeed="2">
  <p:sldMasterIdLst>
    <p:sldMasterId id="2147483648" r:id="rId1"/>
  </p:sldMasterIdLst>
  <p:notesMasterIdLst>
    <p:notesMasterId r:id="rId4"/>
  </p:notesMasterIdLst>
  <p:handoutMasterIdLst>
    <p:handoutMasterId r:id="rId42"/>
  </p:handoutMasterIdLst>
  <p:sldIdLst>
    <p:sldId id="256" r:id="rId3"/>
    <p:sldId id="257" r:id="rId5"/>
    <p:sldId id="261" r:id="rId6"/>
    <p:sldId id="279" r:id="rId7"/>
    <p:sldId id="307" r:id="rId8"/>
    <p:sldId id="298" r:id="rId9"/>
    <p:sldId id="318" r:id="rId10"/>
    <p:sldId id="277" r:id="rId11"/>
    <p:sldId id="267" r:id="rId12"/>
    <p:sldId id="312" r:id="rId13"/>
    <p:sldId id="314" r:id="rId14"/>
    <p:sldId id="285" r:id="rId15"/>
    <p:sldId id="325" r:id="rId16"/>
    <p:sldId id="326" r:id="rId17"/>
    <p:sldId id="327" r:id="rId18"/>
    <p:sldId id="328" r:id="rId19"/>
    <p:sldId id="329" r:id="rId20"/>
    <p:sldId id="330" r:id="rId21"/>
    <p:sldId id="331" r:id="rId22"/>
    <p:sldId id="332" r:id="rId23"/>
    <p:sldId id="333" r:id="rId24"/>
    <p:sldId id="334" r:id="rId25"/>
    <p:sldId id="335" r:id="rId26"/>
    <p:sldId id="336" r:id="rId27"/>
    <p:sldId id="350" r:id="rId28"/>
    <p:sldId id="351" r:id="rId29"/>
    <p:sldId id="338" r:id="rId30"/>
    <p:sldId id="337" r:id="rId31"/>
    <p:sldId id="339" r:id="rId32"/>
    <p:sldId id="341" r:id="rId33"/>
    <p:sldId id="364" r:id="rId34"/>
    <p:sldId id="343" r:id="rId35"/>
    <p:sldId id="344" r:id="rId36"/>
    <p:sldId id="345" r:id="rId37"/>
    <p:sldId id="346" r:id="rId38"/>
    <p:sldId id="347" r:id="rId39"/>
    <p:sldId id="348" r:id="rId40"/>
    <p:sldId id="305" r:id="rId41"/>
  </p:sldIdLst>
  <p:sldSz cx="1219835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AD4B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6" d="100"/>
          <a:sy n="66" d="100"/>
        </p:scale>
        <p:origin x="-858" y="-102"/>
      </p:cViewPr>
      <p:guideLst>
        <p:guide orient="horz" pos="2159"/>
        <p:guide pos="3842"/>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5" Type="http://schemas.openxmlformats.org/officeDocument/2006/relationships/tableStyles" Target="tableStyles.xml"/><Relationship Id="rId44" Type="http://schemas.openxmlformats.org/officeDocument/2006/relationships/viewProps" Target="viewProps.xml"/><Relationship Id="rId43" Type="http://schemas.openxmlformats.org/officeDocument/2006/relationships/presProps" Target="presProps.xml"/><Relationship Id="rId42" Type="http://schemas.openxmlformats.org/officeDocument/2006/relationships/handoutMaster" Target="handoutMasters/handoutMaster1.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5EF3725-0D92-49D9-88BD-0A725DCC5ECA}"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E2BA8C6-1B8B-494C-881B-33C94A7D2075}"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D534892-2594-4348-9B59-391C3F1BE7C4}"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379413" y="685800"/>
            <a:ext cx="6099175"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BD031C7-A97A-4B3D-B11F-B8701A7D0714}"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BD031C7-A97A-4B3D-B11F-B8701A7D0714}"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BD031C7-A97A-4B3D-B11F-B8701A7D0714}"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BD031C7-A97A-4B3D-B11F-B8701A7D0714}"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6" Type="http://schemas.openxmlformats.org/officeDocument/2006/relationships/image" Target="../media/image5.jpeg"/><Relationship Id="rId5" Type="http://schemas.openxmlformats.org/officeDocument/2006/relationships/image" Target="../media/image4.png"/><Relationship Id="rId4" Type="http://schemas.openxmlformats.org/officeDocument/2006/relationships/image" Target="../media/image3.jpeg"/><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userDrawn="1">
  <p:cSld name="首页">
    <p:spTree>
      <p:nvGrpSpPr>
        <p:cNvPr id="1" name=""/>
        <p:cNvGrpSpPr/>
        <p:nvPr/>
      </p:nvGrpSpPr>
      <p:grpSpPr>
        <a:xfrm>
          <a:off x="0" y="0"/>
          <a:ext cx="0" cy="0"/>
          <a:chOff x="0" y="0"/>
          <a:chExt cx="0" cy="0"/>
        </a:xfrm>
      </p:grpSpPr>
      <p:sp>
        <p:nvSpPr>
          <p:cNvPr id="14" name="矩形 13"/>
          <p:cNvSpPr/>
          <p:nvPr userDrawn="1"/>
        </p:nvSpPr>
        <p:spPr>
          <a:xfrm>
            <a:off x="135356" y="2132856"/>
            <a:ext cx="12062994" cy="1832100"/>
          </a:xfrm>
          <a:prstGeom prst="rect">
            <a:avLst/>
          </a:prstGeom>
          <a:solidFill>
            <a:srgbClr val="0066FF"/>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 name="矩形 1"/>
          <p:cNvSpPr/>
          <p:nvPr userDrawn="1"/>
        </p:nvSpPr>
        <p:spPr>
          <a:xfrm>
            <a:off x="-1" y="0"/>
            <a:ext cx="2967853" cy="6858000"/>
          </a:xfrm>
          <a:prstGeom prst="rect">
            <a:avLst/>
          </a:prstGeom>
          <a:solidFill>
            <a:srgbClr val="E6E6E6"/>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0066FF"/>
              </a:solidFill>
            </a:endParaRPr>
          </a:p>
        </p:txBody>
      </p:sp>
      <p:pic>
        <p:nvPicPr>
          <p:cNvPr id="10" name="Picture 3" descr="logo3"/>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539335" y="1039395"/>
            <a:ext cx="864096" cy="5998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矩形 10"/>
          <p:cNvSpPr/>
          <p:nvPr userDrawn="1"/>
        </p:nvSpPr>
        <p:spPr>
          <a:xfrm>
            <a:off x="7107287" y="954623"/>
            <a:ext cx="5616624" cy="769441"/>
          </a:xfrm>
          <a:prstGeom prst="rect">
            <a:avLst/>
          </a:prstGeom>
          <a:noFill/>
        </p:spPr>
        <p:txBody>
          <a:bodyPr wrap="square" lIns="91440" tIns="45720" rIns="91440" bIns="45720">
            <a:spAutoFit/>
          </a:bodyPr>
          <a:lstStyle/>
          <a:p>
            <a:pPr algn="ctr"/>
            <a:r>
              <a:rPr lang="en-US" altLang="zh-CN" sz="4400" b="1" cap="none" spc="0"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Ebrima" panose="02000000000000000000" pitchFamily="2" charset="0"/>
                <a:ea typeface="Ebrima" panose="02000000000000000000" pitchFamily="2" charset="0"/>
                <a:cs typeface="Ebrima" panose="02000000000000000000" pitchFamily="2" charset="0"/>
              </a:rPr>
              <a:t>kingdom</a:t>
            </a:r>
            <a:endParaRPr lang="zh-CN" altLang="en-US" sz="4400" b="1" cap="none" spc="0"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Ebrima" panose="02000000000000000000" pitchFamily="2" charset="0"/>
              <a:cs typeface="Ebrima" panose="02000000000000000000" pitchFamily="2" charset="0"/>
            </a:endParaRPr>
          </a:p>
        </p:txBody>
      </p:sp>
      <p:sp>
        <p:nvSpPr>
          <p:cNvPr id="24" name="矩形 23"/>
          <p:cNvSpPr/>
          <p:nvPr userDrawn="1"/>
        </p:nvSpPr>
        <p:spPr>
          <a:xfrm>
            <a:off x="4567263" y="2505670"/>
            <a:ext cx="3583033" cy="1107996"/>
          </a:xfrm>
          <a:prstGeom prst="rect">
            <a:avLst/>
          </a:prstGeom>
          <a:noFill/>
        </p:spPr>
        <p:txBody>
          <a:bodyPr wrap="none" lIns="91440" tIns="45720" rIns="91440" bIns="45720">
            <a:spAutoFit/>
            <a:scene3d>
              <a:camera prst="orthographicFront"/>
              <a:lightRig rig="balanced" dir="t">
                <a:rot lat="0" lon="0" rev="2100000"/>
              </a:lightRig>
            </a:scene3d>
            <a:sp3d extrusionH="57150" prstMaterial="metal">
              <a:bevelT w="38100" h="25400"/>
              <a:contourClr>
                <a:schemeClr val="bg2"/>
              </a:contourClr>
            </a:sp3d>
          </a:bodyPr>
          <a:lstStyle/>
          <a:p>
            <a:pPr algn="ctr"/>
            <a:r>
              <a:rPr lang="zh-CN" altLang="en-US" sz="6600" b="1" cap="none" spc="0" dirty="0" smtClean="0">
                <a:ln w="50800"/>
                <a:solidFill>
                  <a:schemeClr val="bg1">
                    <a:shade val="50000"/>
                  </a:schemeClr>
                </a:solidFill>
                <a:effectLst/>
              </a:rPr>
              <a:t>转正论文</a:t>
            </a:r>
            <a:endParaRPr lang="zh-CN" altLang="en-US" sz="6600" b="1" cap="none" spc="0" dirty="0">
              <a:ln w="50800"/>
              <a:solidFill>
                <a:schemeClr val="bg1">
                  <a:shade val="50000"/>
                </a:schemeClr>
              </a:solidFill>
              <a:effectLst/>
            </a:endParaRPr>
          </a:p>
        </p:txBody>
      </p:sp>
      <p:pic>
        <p:nvPicPr>
          <p:cNvPr id="1027" name="图片 1" descr="说明: 说明: 说明: 说明: 说明: 说明: 说明: 说明: 说明: 说明: 说明: 说明: 说明: 说明: 说明: 说明: 说明: 说明: 说明: 说明: 说明: 说明: 说明: 说明: 说明: 说明: 说明: 说明: 说明: 说明: 说明: 说明: 说明: 说明: 说明: 说明: 说明: 说明: 说明: 说明: 说明: 说明: 说明: 说明: 说明: 说明: 说明: 说明: 说明: 说明: 说明: 说明: 说明: 说明: 说明: 说明: 说明: 说明: 说明: 说明: 说明: CBB71DF1@A585241(02-18-17-51-00).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4949879"/>
            <a:ext cx="2967852" cy="1908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9" name="Picture 5" descr="G:\ppt模板\素材\ppt宝藏_www.pptbz.com_乘风破浪\ppt宝藏_www.pptbz.com_乘风破浪\乘风破浪\263-3301.jpg"/>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0" y="1692019"/>
            <a:ext cx="2967851" cy="166497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G:\ppt模板\素材\ppt宝藏_www.pptbz.com_干杯庆祝图片素材\ppt宝藏_www.pptbz.com_干杯庆祝图片素材\86AD58FD11E0D700AE0AAF5F790A1E3A.png"/>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44360" y="3356992"/>
            <a:ext cx="2997063" cy="1779176"/>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4" descr="F:\360云盘\02-个人资料\！PPT图片及版面资源\06-PPT精选插图\03-人物\20120208165810751075.jpg"/>
          <p:cNvPicPr>
            <a:picLocks noChangeAspect="1" noChangeArrowheads="1"/>
          </p:cNvPicPr>
          <p:nvPr userDrawn="1"/>
        </p:nvPicPr>
        <p:blipFill>
          <a:blip r:embed="rId6" cstate="print">
            <a:extLst>
              <a:ext uri="{28A0092B-C50C-407E-A947-70E740481C1C}">
                <a14:useLocalDpi xmlns:a14="http://schemas.microsoft.com/office/drawing/2010/main" val="0"/>
              </a:ext>
            </a:extLst>
          </a:blip>
          <a:srcRect/>
          <a:stretch>
            <a:fillRect/>
          </a:stretch>
        </p:blipFill>
        <p:spPr bwMode="auto">
          <a:xfrm>
            <a:off x="0" y="-60318"/>
            <a:ext cx="2989357" cy="1800200"/>
          </a:xfrm>
          <a:prstGeom prst="rect">
            <a:avLst/>
          </a:prstGeom>
          <a:solidFill>
            <a:schemeClr val="bg1"/>
          </a:solidFill>
          <a:ln w="12700">
            <a:solidFill>
              <a:schemeClr val="tx1">
                <a:lumMod val="50000"/>
                <a:lumOff val="50000"/>
              </a:schemeClr>
            </a:solidFill>
            <a:prstDash val="dash"/>
          </a:ln>
        </p:spPr>
      </p:pic>
    </p:spTree>
  </p:cSld>
  <p:clrMapOvr>
    <a:masterClrMapping/>
  </p:clrMapOvr>
  <mc:AlternateContent xmlns:mc="http://schemas.openxmlformats.org/markup-compatibility/2006">
    <mc:Choice xmlns:p14="http://schemas.microsoft.com/office/powerpoint/2010/main" Requires="p14">
      <p:transition spd="slow">
        <p14:flash/>
      </p:transition>
    </mc:Choice>
    <mc:Fallback>
      <p:transition spd="slow">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_自定义版式">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flash/>
      </p:transition>
    </mc:Choice>
    <mc:Fallback>
      <p:transition spd="slow">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6_自定义版式">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flash/>
      </p:transition>
    </mc:Choice>
    <mc:Fallback>
      <p:transition spd="slow">
        <p:fade/>
      </p:transition>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flash/>
      </p:transition>
    </mc:Choice>
    <mc:Fallback>
      <p:transition spd="slow">
        <p:fade/>
      </p:transition>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flash/>
      </p:transition>
    </mc:Choice>
    <mc:Fallback>
      <p:transition spd="slow">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userDrawn="1">
  <p:cSld name="2_自定义版式">
    <p:spTree>
      <p:nvGrpSpPr>
        <p:cNvPr id="1" name=""/>
        <p:cNvGrpSpPr/>
        <p:nvPr/>
      </p:nvGrpSpPr>
      <p:grpSpPr>
        <a:xfrm>
          <a:off x="0" y="0"/>
          <a:ext cx="0" cy="0"/>
          <a:chOff x="0" y="0"/>
          <a:chExt cx="0" cy="0"/>
        </a:xfrm>
      </p:grpSpPr>
      <p:sp>
        <p:nvSpPr>
          <p:cNvPr id="51" name="矩形 50"/>
          <p:cNvSpPr/>
          <p:nvPr userDrawn="1"/>
        </p:nvSpPr>
        <p:spPr>
          <a:xfrm>
            <a:off x="-1625" y="170112"/>
            <a:ext cx="1219997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52" name="直接连接符 51"/>
          <p:cNvCxnSpPr/>
          <p:nvPr userDrawn="1"/>
        </p:nvCxnSpPr>
        <p:spPr bwMode="auto">
          <a:xfrm>
            <a:off x="946176" y="2527275"/>
            <a:ext cx="0" cy="4330725"/>
          </a:xfrm>
          <a:prstGeom prst="line">
            <a:avLst/>
          </a:prstGeom>
          <a:no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53" name="直接连接符 52"/>
          <p:cNvCxnSpPr/>
          <p:nvPr userDrawn="1"/>
        </p:nvCxnSpPr>
        <p:spPr bwMode="auto">
          <a:xfrm flipH="1">
            <a:off x="0" y="2339950"/>
            <a:ext cx="758851" cy="0"/>
          </a:xfrm>
          <a:prstGeom prst="line">
            <a:avLst/>
          </a:prstGeom>
          <a:no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54" name="直接连接符 53"/>
          <p:cNvCxnSpPr/>
          <p:nvPr userDrawn="1"/>
        </p:nvCxnSpPr>
        <p:spPr bwMode="auto">
          <a:xfrm>
            <a:off x="946176" y="0"/>
            <a:ext cx="0" cy="2151038"/>
          </a:xfrm>
          <a:prstGeom prst="line">
            <a:avLst/>
          </a:prstGeom>
          <a:no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56" name="直接连接符 55"/>
          <p:cNvCxnSpPr/>
          <p:nvPr userDrawn="1"/>
        </p:nvCxnSpPr>
        <p:spPr bwMode="auto">
          <a:xfrm flipH="1">
            <a:off x="1135089" y="2339950"/>
            <a:ext cx="6476254" cy="0"/>
          </a:xfrm>
          <a:prstGeom prst="line">
            <a:avLst/>
          </a:prstGeom>
          <a:no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58" name="直接连接符 57"/>
          <p:cNvCxnSpPr/>
          <p:nvPr userDrawn="1"/>
        </p:nvCxnSpPr>
        <p:spPr bwMode="auto">
          <a:xfrm flipH="1">
            <a:off x="10851703" y="2339950"/>
            <a:ext cx="1346648" cy="0"/>
          </a:xfrm>
          <a:prstGeom prst="line">
            <a:avLst/>
          </a:prstGeom>
          <a:no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cxnSp>
      <p:grpSp>
        <p:nvGrpSpPr>
          <p:cNvPr id="59" name="组合 58"/>
          <p:cNvGrpSpPr/>
          <p:nvPr userDrawn="1"/>
        </p:nvGrpSpPr>
        <p:grpSpPr>
          <a:xfrm>
            <a:off x="759726" y="2151586"/>
            <a:ext cx="376724" cy="376728"/>
            <a:chOff x="759726" y="2151586"/>
            <a:chExt cx="376724" cy="376728"/>
          </a:xfrm>
        </p:grpSpPr>
        <p:sp>
          <p:nvSpPr>
            <p:cNvPr id="60" name="L 形 59"/>
            <p:cNvSpPr/>
            <p:nvPr userDrawn="1"/>
          </p:nvSpPr>
          <p:spPr>
            <a:xfrm>
              <a:off x="759726" y="2391514"/>
              <a:ext cx="136800" cy="136800"/>
            </a:xfrm>
            <a:prstGeom prst="corner">
              <a:avLst>
                <a:gd name="adj1" fmla="val 37486"/>
                <a:gd name="adj2" fmla="val 39273"/>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L 形 60"/>
            <p:cNvSpPr/>
            <p:nvPr userDrawn="1"/>
          </p:nvSpPr>
          <p:spPr>
            <a:xfrm flipH="1">
              <a:off x="999650" y="2391514"/>
              <a:ext cx="136800" cy="136800"/>
            </a:xfrm>
            <a:prstGeom prst="corner">
              <a:avLst>
                <a:gd name="adj1" fmla="val 37486"/>
                <a:gd name="adj2" fmla="val 39273"/>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L 形 61"/>
            <p:cNvSpPr/>
            <p:nvPr userDrawn="1"/>
          </p:nvSpPr>
          <p:spPr>
            <a:xfrm flipH="1" flipV="1">
              <a:off x="999650" y="2151586"/>
              <a:ext cx="136800" cy="136800"/>
            </a:xfrm>
            <a:prstGeom prst="corner">
              <a:avLst>
                <a:gd name="adj1" fmla="val 37486"/>
                <a:gd name="adj2" fmla="val 39273"/>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L 形 62"/>
            <p:cNvSpPr/>
            <p:nvPr userDrawn="1"/>
          </p:nvSpPr>
          <p:spPr>
            <a:xfrm flipV="1">
              <a:off x="759726" y="2151586"/>
              <a:ext cx="136800" cy="136800"/>
            </a:xfrm>
            <a:prstGeom prst="corner">
              <a:avLst>
                <a:gd name="adj1" fmla="val 37486"/>
                <a:gd name="adj2" fmla="val 39273"/>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0" name="直接连接符 79"/>
            <p:cNvCxnSpPr/>
            <p:nvPr userDrawn="1"/>
          </p:nvCxnSpPr>
          <p:spPr bwMode="auto">
            <a:xfrm flipH="1">
              <a:off x="885839" y="2339950"/>
              <a:ext cx="122400" cy="0"/>
            </a:xfrm>
            <a:prstGeom prst="line">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cxnSp>
          <p:nvCxnSpPr>
            <p:cNvPr id="81" name="直接连接符 80"/>
            <p:cNvCxnSpPr/>
            <p:nvPr userDrawn="1"/>
          </p:nvCxnSpPr>
          <p:spPr bwMode="auto">
            <a:xfrm>
              <a:off x="946176" y="2278750"/>
              <a:ext cx="0" cy="122400"/>
            </a:xfrm>
            <a:prstGeom prst="line">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grpSp>
      <p:cxnSp>
        <p:nvCxnSpPr>
          <p:cNvPr id="72" name="直接连接符 71"/>
          <p:cNvCxnSpPr/>
          <p:nvPr userDrawn="1"/>
        </p:nvCxnSpPr>
        <p:spPr>
          <a:xfrm>
            <a:off x="11175632" y="559197"/>
            <a:ext cx="103135" cy="0"/>
          </a:xfrm>
          <a:prstGeom prst="line">
            <a:avLst/>
          </a:prstGeom>
          <a:ln w="22479">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userDrawn="1"/>
        </p:nvCxnSpPr>
        <p:spPr>
          <a:xfrm>
            <a:off x="11759872" y="559197"/>
            <a:ext cx="438478" cy="0"/>
          </a:xfrm>
          <a:prstGeom prst="line">
            <a:avLst/>
          </a:prstGeom>
          <a:ln w="22479">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76" name="TextBox 15"/>
          <p:cNvSpPr txBox="1"/>
          <p:nvPr userDrawn="1"/>
        </p:nvSpPr>
        <p:spPr>
          <a:xfrm>
            <a:off x="11123275" y="170667"/>
            <a:ext cx="792088" cy="369332"/>
          </a:xfrm>
          <a:prstGeom prst="rect">
            <a:avLst/>
          </a:prstGeom>
          <a:noFill/>
        </p:spPr>
        <p:txBody>
          <a:bodyPr wrap="square" rtlCol="0">
            <a:spAutoFit/>
          </a:bodyPr>
          <a:lstStyle/>
          <a:p>
            <a:pPr algn="ctr"/>
            <a:fld id="{2EEF1883-7A0E-4F66-9932-E581691AD397}" type="slidenum">
              <a:rPr lang="zh-CN" altLang="en-US" sz="180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fld>
            <a:r>
              <a:rPr lang="zh-CN" altLang="en-US" sz="1800" dirty="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 </a:t>
            </a:r>
            <a:endParaRPr lang="zh-CN" altLang="en-US" sz="1800" b="0"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78" name="TextBox 77"/>
          <p:cNvSpPr txBox="1"/>
          <p:nvPr userDrawn="1"/>
        </p:nvSpPr>
        <p:spPr>
          <a:xfrm>
            <a:off x="10143089" y="170112"/>
            <a:ext cx="415498" cy="369332"/>
          </a:xfrm>
          <a:prstGeom prst="rect">
            <a:avLst/>
          </a:prstGeom>
          <a:noFill/>
        </p:spPr>
        <p:txBody>
          <a:bodyPr wrap="none" rtlCol="0">
            <a:spAutoFit/>
          </a:bodyPr>
          <a:lstStyle/>
          <a:p>
            <a:r>
              <a:rPr lang="zh-CN" altLang="en-US" dirty="0" smtClean="0">
                <a:solidFill>
                  <a:schemeClr val="bg1"/>
                </a:solidFill>
                <a:latin typeface="微软雅黑" panose="020B0503020204020204" pitchFamily="34" charset="-122"/>
                <a:ea typeface="微软雅黑" panose="020B0503020204020204" pitchFamily="34" charset="-122"/>
              </a:rPr>
              <a:t>录</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21" name="椭圆 20"/>
          <p:cNvSpPr/>
          <p:nvPr userDrawn="1"/>
        </p:nvSpPr>
        <p:spPr>
          <a:xfrm>
            <a:off x="7734323" y="908720"/>
            <a:ext cx="3045372" cy="2857537"/>
          </a:xfrm>
          <a:prstGeom prst="ellipse">
            <a:avLst/>
          </a:prstGeom>
          <a:noFill/>
          <a:ln w="57150">
            <a:solidFill>
              <a:srgbClr val="3B79C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extBox 1"/>
          <p:cNvSpPr txBox="1"/>
          <p:nvPr userDrawn="1"/>
        </p:nvSpPr>
        <p:spPr>
          <a:xfrm>
            <a:off x="8259415" y="1837273"/>
            <a:ext cx="2155156" cy="1015663"/>
          </a:xfrm>
          <a:prstGeom prst="rect">
            <a:avLst/>
          </a:prstGeom>
          <a:noFill/>
        </p:spPr>
        <p:txBody>
          <a:bodyPr wrap="square" rtlCol="0">
            <a:spAutoFit/>
          </a:bodyPr>
          <a:lstStyle/>
          <a:p>
            <a:r>
              <a:rPr lang="zh-CN" altLang="en-US" sz="6000" b="1" dirty="0" smtClean="0"/>
              <a:t>目  录</a:t>
            </a:r>
            <a:endParaRPr lang="zh-CN" altLang="en-US" sz="6000" b="1" dirty="0"/>
          </a:p>
        </p:txBody>
      </p:sp>
      <p:pic>
        <p:nvPicPr>
          <p:cNvPr id="2050"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54559" y="454331"/>
            <a:ext cx="2352675" cy="401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mc:AlternateContent xmlns:mc="http://schemas.openxmlformats.org/markup-compatibility/2006">
    <mc:Choice xmlns:p14="http://schemas.microsoft.com/office/powerpoint/2010/main" Requires="p14">
      <p:transition spd="slow">
        <p14:flash/>
      </p:transition>
    </mc:Choice>
    <mc:Fallback>
      <p:transition spd="slow">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flash/>
      </p:transition>
    </mc:Choice>
    <mc:Fallback>
      <p:transition spd="slow">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flash/>
      </p:transition>
    </mc:Choice>
    <mc:Fallback>
      <p:transition spd="slow">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flash/>
      </p:transition>
    </mc:Choice>
    <mc:Fallback>
      <p:transition spd="slow">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flash/>
      </p:transition>
    </mc:Choice>
    <mc:Fallback>
      <p:transition spd="slow">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1">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flash/>
      </p:transition>
    </mc:Choice>
    <mc:Fallback>
      <p:transition spd="slow">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flash/>
      </p:transition>
    </mc:Choice>
    <mc:Fallback>
      <p:transition spd="slow">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7_自定义版式">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flash/>
      </p:transition>
    </mc:Choice>
    <mc:Fallback>
      <p:transition spd="slow">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image" Target="../media/image7.jpeg"/><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6F6F6"/>
        </a:solidFill>
        <a:effectLst/>
      </p:bgPr>
    </p:bg>
    <p:spTree>
      <p:nvGrpSpPr>
        <p:cNvPr id="1" name=""/>
        <p:cNvGrpSpPr/>
        <p:nvPr/>
      </p:nvGrpSpPr>
      <p:grpSpPr>
        <a:xfrm>
          <a:off x="0" y="0"/>
          <a:ext cx="0" cy="0"/>
          <a:chOff x="0" y="0"/>
          <a:chExt cx="0" cy="0"/>
        </a:xfrm>
      </p:grpSpPr>
      <p:sp>
        <p:nvSpPr>
          <p:cNvPr id="42" name="矩形 41"/>
          <p:cNvSpPr/>
          <p:nvPr/>
        </p:nvSpPr>
        <p:spPr>
          <a:xfrm>
            <a:off x="0" y="0"/>
            <a:ext cx="12198350" cy="822592"/>
          </a:xfrm>
          <a:prstGeom prst="rect">
            <a:avLst/>
          </a:prstGeom>
          <a:solidFill>
            <a:srgbClr val="E6E6E6"/>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solidFill>
                <a:schemeClr val="tx1"/>
              </a:solidFill>
            </a:endParaRPr>
          </a:p>
        </p:txBody>
      </p:sp>
      <p:cxnSp>
        <p:nvCxnSpPr>
          <p:cNvPr id="15" name="直接连接符 14"/>
          <p:cNvCxnSpPr/>
          <p:nvPr/>
        </p:nvCxnSpPr>
        <p:spPr>
          <a:xfrm>
            <a:off x="1159453" y="314347"/>
            <a:ext cx="0" cy="261937"/>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7" name="矩形 16"/>
          <p:cNvSpPr/>
          <p:nvPr/>
        </p:nvSpPr>
        <p:spPr>
          <a:xfrm>
            <a:off x="10851972" y="314346"/>
            <a:ext cx="1093995" cy="369332"/>
          </a:xfrm>
          <a:prstGeom prst="rect">
            <a:avLst/>
          </a:prstGeom>
        </p:spPr>
        <p:txBody>
          <a:bodyPr/>
          <a:lstStyle/>
          <a:p>
            <a:pPr algn="ctr">
              <a:defRPr/>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第 </a:t>
            </a:r>
            <a:fld id="{2EEF1883-7A0E-4F66-9932-E581691AD397}" type="slidenum">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fld>
            <a:r>
              <a:rPr lang="zh-CN" altLang="en-US" sz="1600" dirty="0">
                <a:solidFill>
                  <a:schemeClr val="tx1">
                    <a:lumMod val="75000"/>
                    <a:lumOff val="25000"/>
                  </a:schemeClr>
                </a:solidFill>
              </a:rPr>
              <a:t>  </a:t>
            </a: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页</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16" name="图片 15" descr="说明: __0@Foxmail"/>
          <p:cNvPicPr/>
          <p:nvPr/>
        </p:nvPicPr>
        <p:blipFill>
          <a:blip r:embed="rId14">
            <a:extLst>
              <a:ext uri="{28A0092B-C50C-407E-A947-70E740481C1C}">
                <a14:useLocalDpi xmlns:a14="http://schemas.microsoft.com/office/drawing/2010/main" val="0"/>
              </a:ext>
            </a:extLst>
          </a:blip>
          <a:srcRect/>
          <a:stretch>
            <a:fillRect/>
          </a:stretch>
        </p:blipFill>
        <p:spPr bwMode="auto">
          <a:xfrm>
            <a:off x="290103" y="281730"/>
            <a:ext cx="2352688" cy="401947"/>
          </a:xfrm>
          <a:prstGeom prst="rect">
            <a:avLst/>
          </a:prstGeom>
          <a:noFill/>
        </p:spPr>
      </p:pic>
      <p:sp>
        <p:nvSpPr>
          <p:cNvPr id="21" name="矩形 20"/>
          <p:cNvSpPr/>
          <p:nvPr/>
        </p:nvSpPr>
        <p:spPr>
          <a:xfrm>
            <a:off x="122511" y="938557"/>
            <a:ext cx="11785736" cy="396000"/>
          </a:xfrm>
          <a:prstGeom prst="rect">
            <a:avLst/>
          </a:prstGeom>
          <a:solidFill>
            <a:srgbClr val="0066FF"/>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4" name="矩形 23"/>
          <p:cNvSpPr/>
          <p:nvPr/>
        </p:nvSpPr>
        <p:spPr>
          <a:xfrm>
            <a:off x="122511" y="1295049"/>
            <a:ext cx="11785736" cy="45719"/>
          </a:xfrm>
          <a:prstGeom prst="rect">
            <a:avLst/>
          </a:prstGeom>
          <a:solidFill>
            <a:srgbClr val="0066FF"/>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6" name="矩形 25"/>
          <p:cNvSpPr/>
          <p:nvPr/>
        </p:nvSpPr>
        <p:spPr>
          <a:xfrm>
            <a:off x="122511" y="892838"/>
            <a:ext cx="11785736" cy="45719"/>
          </a:xfrm>
          <a:prstGeom prst="rect">
            <a:avLst/>
          </a:prstGeom>
          <a:solidFill>
            <a:srgbClr val="0066FF"/>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TextBox 6"/>
          <p:cNvSpPr txBox="1"/>
          <p:nvPr/>
        </p:nvSpPr>
        <p:spPr>
          <a:xfrm>
            <a:off x="554559" y="1028835"/>
            <a:ext cx="2268000" cy="215444"/>
          </a:xfrm>
          <a:prstGeom prst="rect">
            <a:avLst/>
          </a:prstGeom>
          <a:noFill/>
        </p:spPr>
        <p:txBody>
          <a:bodyPr vert="horz" wrap="square" lIns="0" tIns="0" rIns="0" bIns="0" rtlCol="0" anchor="ctr">
            <a:spAutoFit/>
          </a:bodyPr>
          <a:lstStyle/>
          <a:p>
            <a:pPr algn="ctr"/>
            <a:r>
              <a:rPr lang="en-US" altLang="zh-CN" sz="1400" dirty="0" smtClean="0">
                <a:solidFill>
                  <a:schemeClr val="bg1"/>
                </a:solidFill>
                <a:latin typeface="Impact" panose="020B0806030902050204" pitchFamily="34" charset="0"/>
                <a:ea typeface="微软雅黑" panose="020B0503020204020204" pitchFamily="34" charset="-122"/>
              </a:rPr>
              <a:t>01  </a:t>
            </a:r>
            <a:r>
              <a:rPr lang="zh-CN" altLang="en-US" sz="1400" dirty="0" smtClean="0">
                <a:solidFill>
                  <a:schemeClr val="bg1"/>
                </a:solidFill>
                <a:latin typeface="Impact" panose="020B0806030902050204" pitchFamily="34" charset="0"/>
                <a:ea typeface="微软雅黑" panose="020B0503020204020204" pitchFamily="34" charset="-122"/>
              </a:rPr>
              <a:t>个人介绍</a:t>
            </a: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30" name="TextBox 10"/>
          <p:cNvSpPr txBox="1"/>
          <p:nvPr/>
        </p:nvSpPr>
        <p:spPr>
          <a:xfrm>
            <a:off x="2967079" y="1020328"/>
            <a:ext cx="2268000" cy="215444"/>
          </a:xfrm>
          <a:prstGeom prst="rect">
            <a:avLst/>
          </a:prstGeom>
          <a:noFill/>
        </p:spPr>
        <p:txBody>
          <a:bodyPr vert="horz" wrap="square" lIns="0" tIns="0" rIns="0" bIns="0" rtlCol="0" anchor="ctr">
            <a:spAutoFit/>
          </a:bodyPr>
          <a:lstStyle/>
          <a:p>
            <a:pPr algn="ctr"/>
            <a:r>
              <a:rPr lang="en-US" altLang="zh-CN" sz="1400" dirty="0" smtClean="0">
                <a:solidFill>
                  <a:schemeClr val="bg1"/>
                </a:solidFill>
                <a:latin typeface="Impact" panose="020B0806030902050204" pitchFamily="34" charset="0"/>
                <a:ea typeface="微软雅黑" panose="020B0503020204020204" pitchFamily="34" charset="-122"/>
              </a:rPr>
              <a:t>02  </a:t>
            </a:r>
            <a:r>
              <a:rPr lang="zh-CN" altLang="en-US" sz="1400" dirty="0" smtClean="0">
                <a:solidFill>
                  <a:schemeClr val="bg1"/>
                </a:solidFill>
                <a:latin typeface="Impact" panose="020B0806030902050204" pitchFamily="34" charset="0"/>
                <a:ea typeface="微软雅黑" panose="020B0503020204020204" pitchFamily="34" charset="-122"/>
              </a:rPr>
              <a:t>个人岗位介绍</a:t>
            </a: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31" name="TextBox 10"/>
          <p:cNvSpPr txBox="1"/>
          <p:nvPr/>
        </p:nvSpPr>
        <p:spPr>
          <a:xfrm>
            <a:off x="8979495" y="1017035"/>
            <a:ext cx="2268000" cy="215444"/>
          </a:xfrm>
          <a:prstGeom prst="rect">
            <a:avLst/>
          </a:prstGeom>
          <a:noFill/>
        </p:spPr>
        <p:txBody>
          <a:bodyPr vert="horz" wrap="square" lIns="0" tIns="0" rIns="0" bIns="0" rtlCol="0" anchor="ctr">
            <a:spAutoFit/>
          </a:bodyPr>
          <a:lstStyle/>
          <a:p>
            <a:pPr algn="ctr"/>
            <a:r>
              <a:rPr lang="en-US" altLang="zh-CN" sz="1400" dirty="0" smtClean="0">
                <a:solidFill>
                  <a:schemeClr val="bg1"/>
                </a:solidFill>
                <a:latin typeface="Impact" panose="020B0806030902050204" pitchFamily="34" charset="0"/>
                <a:ea typeface="微软雅黑" panose="020B0503020204020204" pitchFamily="34" charset="-122"/>
              </a:rPr>
              <a:t>04  </a:t>
            </a:r>
            <a:r>
              <a:rPr lang="zh-CN" altLang="en-US" sz="1400" dirty="0" smtClean="0">
                <a:solidFill>
                  <a:schemeClr val="bg1"/>
                </a:solidFill>
                <a:latin typeface="Impact" panose="020B0806030902050204" pitchFamily="34" charset="0"/>
                <a:ea typeface="微软雅黑" panose="020B0503020204020204" pitchFamily="34" charset="-122"/>
              </a:rPr>
              <a:t>论文正文</a:t>
            </a: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32" name="TextBox 10"/>
          <p:cNvSpPr txBox="1"/>
          <p:nvPr/>
        </p:nvSpPr>
        <p:spPr>
          <a:xfrm>
            <a:off x="6015379" y="1020328"/>
            <a:ext cx="2268000" cy="215444"/>
          </a:xfrm>
          <a:prstGeom prst="rect">
            <a:avLst/>
          </a:prstGeom>
          <a:noFill/>
        </p:spPr>
        <p:txBody>
          <a:bodyPr vert="horz" wrap="square" lIns="0" tIns="0" rIns="0" bIns="0" rtlCol="0" anchor="ctr">
            <a:spAutoFit/>
          </a:bodyPr>
          <a:lstStyle/>
          <a:p>
            <a:pPr algn="ctr"/>
            <a:r>
              <a:rPr lang="en-US" altLang="zh-CN" sz="1400" dirty="0" smtClean="0">
                <a:solidFill>
                  <a:schemeClr val="bg1"/>
                </a:solidFill>
                <a:latin typeface="Impact" panose="020B0806030902050204" pitchFamily="34" charset="0"/>
                <a:ea typeface="微软雅黑" panose="020B0503020204020204" pitchFamily="34" charset="-122"/>
              </a:rPr>
              <a:t>03  </a:t>
            </a:r>
            <a:r>
              <a:rPr lang="zh-CN" altLang="en-US" sz="1400" dirty="0" smtClean="0">
                <a:solidFill>
                  <a:schemeClr val="bg1"/>
                </a:solidFill>
                <a:latin typeface="微软雅黑" panose="020B0503020204020204" pitchFamily="34" charset="-122"/>
                <a:ea typeface="微软雅黑" panose="020B0503020204020204" pitchFamily="34" charset="-122"/>
              </a:rPr>
              <a:t>试用期总结及计划</a:t>
            </a:r>
            <a:endParaRPr lang="zh-CN" altLang="en-US" sz="1400" dirty="0">
              <a:solidFill>
                <a:schemeClr val="bg1"/>
              </a:solidFill>
              <a:latin typeface="微软雅黑" panose="020B0503020204020204" pitchFamily="34" charset="-122"/>
              <a:ea typeface="微软雅黑" panose="020B0503020204020204" pitchFamily="34" charset="-122"/>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mc:AlternateContent xmlns:mc="http://schemas.openxmlformats.org/markup-compatibility/2006">
    <mc:Choice xmlns:p14="http://schemas.microsoft.com/office/powerpoint/2010/main" Requires="p14">
      <p:transition spd="slow">
        <p14:flash/>
      </p:transition>
    </mc:Choice>
    <mc:Fallback>
      <p:transition spd="slow">
        <p:fade/>
      </p:transition>
    </mc:Fallback>
  </mc:AlternateConten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image" Target="../media/image10.png"/><Relationship Id="rId1" Type="http://schemas.openxmlformats.org/officeDocument/2006/relationships/image" Target="../media/image9.jpeg"/></Relationships>
</file>

<file path=ppt/slides/_rels/slide15.xml.rels><?xml version="1.0" encoding="UTF-8" standalone="yes"?>
<Relationships xmlns="http://schemas.openxmlformats.org/package/2006/relationships"><Relationship Id="rId9" Type="http://schemas.openxmlformats.org/officeDocument/2006/relationships/hyperlink" Target="http://www.easyicon.net/11059-arrow_up_icon.html" TargetMode="External"/><Relationship Id="rId8" Type="http://schemas.openxmlformats.org/officeDocument/2006/relationships/image" Target="../media/image16.jpeg"/><Relationship Id="rId7" Type="http://schemas.microsoft.com/office/2007/relationships/hdphoto" Target="../media/hdphoto1.wdp"/><Relationship Id="rId6" Type="http://schemas.openxmlformats.org/officeDocument/2006/relationships/image" Target="../media/image15.png"/><Relationship Id="rId5" Type="http://schemas.openxmlformats.org/officeDocument/2006/relationships/image" Target="../media/image14.wmf"/><Relationship Id="rId4" Type="http://schemas.openxmlformats.org/officeDocument/2006/relationships/image" Target="../media/image13.wmf"/><Relationship Id="rId3" Type="http://schemas.openxmlformats.org/officeDocument/2006/relationships/image" Target="../media/image12.png"/><Relationship Id="rId2" Type="http://schemas.openxmlformats.org/officeDocument/2006/relationships/image" Target="../media/image11.png"/><Relationship Id="rId11" Type="http://schemas.openxmlformats.org/officeDocument/2006/relationships/slideLayout" Target="../slideLayouts/slideLayout10.xml"/><Relationship Id="rId10" Type="http://schemas.openxmlformats.org/officeDocument/2006/relationships/image" Target="../media/image17.png"/><Relationship Id="rId1" Type="http://schemas.openxmlformats.org/officeDocument/2006/relationships/hyperlink" Target="http://www.easyicon.net/500819-People_icon.html"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image" Target="../media/image1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image" Target="../media/image1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5" Type="http://schemas.openxmlformats.org/officeDocument/2006/relationships/slideLayout" Target="../slideLayouts/slideLayout10.xml"/><Relationship Id="rId4" Type="http://schemas.openxmlformats.org/officeDocument/2006/relationships/image" Target="../media/image22.png"/><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image" Target="../media/image1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10.xml"/><Relationship Id="rId2" Type="http://schemas.openxmlformats.org/officeDocument/2006/relationships/image" Target="../media/image24.png"/><Relationship Id="rId1" Type="http://schemas.openxmlformats.org/officeDocument/2006/relationships/image" Target="../media/image23.png"/></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image" Target="../media/image26.png"/><Relationship Id="rId1" Type="http://schemas.openxmlformats.org/officeDocument/2006/relationships/image" Target="../media/image25.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image" Target="../media/image28.png"/><Relationship Id="rId1" Type="http://schemas.openxmlformats.org/officeDocument/2006/relationships/image" Target="../media/image27.png"/></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image" Target="../media/image30.png"/><Relationship Id="rId1" Type="http://schemas.openxmlformats.org/officeDocument/2006/relationships/image" Target="../media/image29.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image" Target="../media/image3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image" Target="../media/image32.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567263" y="2505670"/>
            <a:ext cx="3583033" cy="1107996"/>
          </a:xfrm>
          <a:prstGeom prst="rect">
            <a:avLst/>
          </a:prstGeom>
          <a:noFill/>
        </p:spPr>
        <p:txBody>
          <a:bodyPr wrap="none" lIns="91440" tIns="45720" rIns="91440" bIns="45720">
            <a:spAutoFit/>
            <a:scene3d>
              <a:camera prst="orthographicFront"/>
              <a:lightRig rig="balanced" dir="t">
                <a:rot lat="0" lon="0" rev="2100000"/>
              </a:lightRig>
            </a:scene3d>
            <a:sp3d extrusionH="57150" prstMaterial="metal">
              <a:bevelT w="38100" h="25400"/>
              <a:contourClr>
                <a:schemeClr val="bg2"/>
              </a:contourClr>
            </a:sp3d>
          </a:bodyPr>
          <a:lstStyle/>
          <a:p>
            <a:pPr algn="ctr"/>
            <a:r>
              <a:rPr lang="zh-CN" altLang="en-US" sz="6600" b="1" cap="none" spc="0" dirty="0" smtClean="0">
                <a:ln w="50800"/>
                <a:solidFill>
                  <a:schemeClr val="bg1">
                    <a:shade val="50000"/>
                  </a:schemeClr>
                </a:solidFill>
                <a:effectLst/>
              </a:rPr>
              <a:t>转正论文</a:t>
            </a:r>
            <a:endParaRPr lang="zh-CN" altLang="en-US" sz="6600" b="1" cap="none" spc="0" dirty="0">
              <a:ln w="50800"/>
              <a:solidFill>
                <a:schemeClr val="bg1">
                  <a:shade val="50000"/>
                </a:schemeClr>
              </a:solidFill>
              <a:effectLst/>
            </a:endParaRPr>
          </a:p>
        </p:txBody>
      </p:sp>
      <p:sp>
        <p:nvSpPr>
          <p:cNvPr id="5" name="矩形 4"/>
          <p:cNvSpPr/>
          <p:nvPr/>
        </p:nvSpPr>
        <p:spPr>
          <a:xfrm>
            <a:off x="6016101" y="4988440"/>
            <a:ext cx="5915722" cy="521970"/>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l"/>
            <a:r>
              <a:rPr lang="zh-CN" altLang="en-US" sz="28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               测试一部</a:t>
            </a:r>
            <a:r>
              <a:rPr lang="en-US" altLang="zh-CN" sz="28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a:t>
            </a:r>
            <a:r>
              <a:rPr lang="zh-CN" altLang="en-US" sz="28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刘贤斌</a:t>
            </a:r>
            <a:endParaRPr lang="zh-CN" altLang="en-US" sz="2800" b="1" cap="none" spc="0"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117303" y="1309935"/>
            <a:ext cx="2700048" cy="45719"/>
          </a:xfrm>
          <a:prstGeom prst="rect">
            <a:avLst/>
          </a:prstGeom>
          <a:solidFill>
            <a:srgbClr val="FF0000"/>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矩形 2"/>
          <p:cNvSpPr/>
          <p:nvPr/>
        </p:nvSpPr>
        <p:spPr>
          <a:xfrm>
            <a:off x="6117303" y="914682"/>
            <a:ext cx="2700048" cy="45719"/>
          </a:xfrm>
          <a:prstGeom prst="rect">
            <a:avLst/>
          </a:prstGeom>
          <a:solidFill>
            <a:srgbClr val="FF0000"/>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4" name="椭圆 13"/>
          <p:cNvSpPr/>
          <p:nvPr/>
        </p:nvSpPr>
        <p:spPr>
          <a:xfrm>
            <a:off x="954565" y="4907814"/>
            <a:ext cx="198000" cy="198000"/>
          </a:xfrm>
          <a:prstGeom prst="ellipse">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 name="椭圆 14"/>
          <p:cNvSpPr/>
          <p:nvPr/>
        </p:nvSpPr>
        <p:spPr bwMode="auto">
          <a:xfrm>
            <a:off x="57482" y="2531364"/>
            <a:ext cx="1936242" cy="2475449"/>
          </a:xfrm>
          <a:custGeom>
            <a:avLst/>
            <a:gdLst>
              <a:gd name="connsiteX0" fmla="*/ 341785 w 683568"/>
              <a:gd name="connsiteY0" fmla="*/ 75471 h 864094"/>
              <a:gd name="connsiteX1" fmla="*/ 117720 w 683568"/>
              <a:gd name="connsiteY1" fmla="*/ 299536 h 864094"/>
              <a:gd name="connsiteX2" fmla="*/ 341785 w 683568"/>
              <a:gd name="connsiteY2" fmla="*/ 523601 h 864094"/>
              <a:gd name="connsiteX3" fmla="*/ 341785 w 683568"/>
              <a:gd name="connsiteY3" fmla="*/ 75471 h 864094"/>
              <a:gd name="connsiteX4" fmla="*/ 341784 w 683568"/>
              <a:gd name="connsiteY4" fmla="*/ 0 h 864094"/>
              <a:gd name="connsiteX5" fmla="*/ 683568 w 683568"/>
              <a:gd name="connsiteY5" fmla="*/ 341784 h 864094"/>
              <a:gd name="connsiteX6" fmla="*/ 577183 w 683568"/>
              <a:gd name="connsiteY6" fmla="*/ 588642 h 864094"/>
              <a:gd name="connsiteX7" fmla="*/ 341597 w 683568"/>
              <a:gd name="connsiteY7" fmla="*/ 864094 h 864094"/>
              <a:gd name="connsiteX8" fmla="*/ 105111 w 683568"/>
              <a:gd name="connsiteY8" fmla="*/ 587591 h 864094"/>
              <a:gd name="connsiteX9" fmla="*/ 59857 w 683568"/>
              <a:gd name="connsiteY9" fmla="*/ 534679 h 864094"/>
              <a:gd name="connsiteX10" fmla="*/ 59306 w 683568"/>
              <a:gd name="connsiteY10" fmla="*/ 534035 h 864094"/>
              <a:gd name="connsiteX11" fmla="*/ 59325 w 683568"/>
              <a:gd name="connsiteY11" fmla="*/ 534035 h 864094"/>
              <a:gd name="connsiteX12" fmla="*/ 0 w 683568"/>
              <a:gd name="connsiteY12" fmla="*/ 341784 h 864094"/>
              <a:gd name="connsiteX13" fmla="*/ 341784 w 683568"/>
              <a:gd name="connsiteY13" fmla="*/ 0 h 864094"/>
              <a:gd name="connsiteX0-1" fmla="*/ 341785 w 683568"/>
              <a:gd name="connsiteY0-2" fmla="*/ 523601 h 864094"/>
              <a:gd name="connsiteX1-3" fmla="*/ 117720 w 683568"/>
              <a:gd name="connsiteY1-4" fmla="*/ 299536 h 864094"/>
              <a:gd name="connsiteX2-5" fmla="*/ 341785 w 683568"/>
              <a:gd name="connsiteY2-6" fmla="*/ 523601 h 864094"/>
              <a:gd name="connsiteX3-7" fmla="*/ 341784 w 683568"/>
              <a:gd name="connsiteY3-8" fmla="*/ 0 h 864094"/>
              <a:gd name="connsiteX4-9" fmla="*/ 683568 w 683568"/>
              <a:gd name="connsiteY4-10" fmla="*/ 341784 h 864094"/>
              <a:gd name="connsiteX5-11" fmla="*/ 577183 w 683568"/>
              <a:gd name="connsiteY5-12" fmla="*/ 588642 h 864094"/>
              <a:gd name="connsiteX6-13" fmla="*/ 341597 w 683568"/>
              <a:gd name="connsiteY6-14" fmla="*/ 864094 h 864094"/>
              <a:gd name="connsiteX7-15" fmla="*/ 105111 w 683568"/>
              <a:gd name="connsiteY7-16" fmla="*/ 587591 h 864094"/>
              <a:gd name="connsiteX8-17" fmla="*/ 59857 w 683568"/>
              <a:gd name="connsiteY8-18" fmla="*/ 534679 h 864094"/>
              <a:gd name="connsiteX9-19" fmla="*/ 59306 w 683568"/>
              <a:gd name="connsiteY9-20" fmla="*/ 534035 h 864094"/>
              <a:gd name="connsiteX10-21" fmla="*/ 59325 w 683568"/>
              <a:gd name="connsiteY10-22" fmla="*/ 534035 h 864094"/>
              <a:gd name="connsiteX11-23" fmla="*/ 0 w 683568"/>
              <a:gd name="connsiteY11-24" fmla="*/ 341784 h 864094"/>
              <a:gd name="connsiteX12-25" fmla="*/ 341784 w 683568"/>
              <a:gd name="connsiteY12-26" fmla="*/ 0 h 864094"/>
              <a:gd name="connsiteX0-27" fmla="*/ 341784 w 683568"/>
              <a:gd name="connsiteY0-28" fmla="*/ 0 h 864094"/>
              <a:gd name="connsiteX1-29" fmla="*/ 683568 w 683568"/>
              <a:gd name="connsiteY1-30" fmla="*/ 341784 h 864094"/>
              <a:gd name="connsiteX2-31" fmla="*/ 577183 w 683568"/>
              <a:gd name="connsiteY2-32" fmla="*/ 588642 h 864094"/>
              <a:gd name="connsiteX3-33" fmla="*/ 341597 w 683568"/>
              <a:gd name="connsiteY3-34" fmla="*/ 864094 h 864094"/>
              <a:gd name="connsiteX4-35" fmla="*/ 105111 w 683568"/>
              <a:gd name="connsiteY4-36" fmla="*/ 587591 h 864094"/>
              <a:gd name="connsiteX5-37" fmla="*/ 59857 w 683568"/>
              <a:gd name="connsiteY5-38" fmla="*/ 534679 h 864094"/>
              <a:gd name="connsiteX6-39" fmla="*/ 59306 w 683568"/>
              <a:gd name="connsiteY6-40" fmla="*/ 534035 h 864094"/>
              <a:gd name="connsiteX7-41" fmla="*/ 59325 w 683568"/>
              <a:gd name="connsiteY7-42" fmla="*/ 534035 h 864094"/>
              <a:gd name="connsiteX8-43" fmla="*/ 0 w 683568"/>
              <a:gd name="connsiteY8-44" fmla="*/ 341784 h 864094"/>
              <a:gd name="connsiteX9-45" fmla="*/ 341784 w 683568"/>
              <a:gd name="connsiteY9-46" fmla="*/ 0 h 86409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683568" h="864094">
                <a:moveTo>
                  <a:pt x="341784" y="0"/>
                </a:moveTo>
                <a:cubicBezTo>
                  <a:pt x="530546" y="0"/>
                  <a:pt x="683568" y="153022"/>
                  <a:pt x="683568" y="341784"/>
                </a:cubicBezTo>
                <a:cubicBezTo>
                  <a:pt x="683568" y="439085"/>
                  <a:pt x="642909" y="526890"/>
                  <a:pt x="577183" y="588642"/>
                </a:cubicBezTo>
                <a:lnTo>
                  <a:pt x="341597" y="864094"/>
                </a:lnTo>
                <a:lnTo>
                  <a:pt x="105111" y="587591"/>
                </a:lnTo>
                <a:cubicBezTo>
                  <a:pt x="87976" y="571864"/>
                  <a:pt x="72869" y="554041"/>
                  <a:pt x="59857" y="534679"/>
                </a:cubicBezTo>
                <a:lnTo>
                  <a:pt x="59306" y="534035"/>
                </a:lnTo>
                <a:lnTo>
                  <a:pt x="59325" y="534035"/>
                </a:lnTo>
                <a:cubicBezTo>
                  <a:pt x="21845" y="479324"/>
                  <a:pt x="0" y="413105"/>
                  <a:pt x="0" y="341784"/>
                </a:cubicBezTo>
                <a:cubicBezTo>
                  <a:pt x="0" y="153022"/>
                  <a:pt x="153022" y="0"/>
                  <a:pt x="341784" y="0"/>
                </a:cubicBezTo>
                <a:close/>
              </a:path>
            </a:pathLst>
          </a:custGeom>
          <a:solidFill>
            <a:srgbClr val="3B79CE"/>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p>
            <a:pPr algn="ctr" fontAlgn="auto">
              <a:spcBef>
                <a:spcPts val="0"/>
              </a:spcBef>
              <a:spcAft>
                <a:spcPts val="0"/>
              </a:spcAft>
              <a:defRPr/>
            </a:pPr>
            <a:endParaRPr lang="zh-CN" altLang="en-US"/>
          </a:p>
        </p:txBody>
      </p:sp>
      <p:sp>
        <p:nvSpPr>
          <p:cNvPr id="17" name="矩形 16"/>
          <p:cNvSpPr/>
          <p:nvPr/>
        </p:nvSpPr>
        <p:spPr>
          <a:xfrm>
            <a:off x="144453" y="3221697"/>
            <a:ext cx="1633247" cy="830997"/>
          </a:xfrm>
          <a:prstGeom prst="rect">
            <a:avLst/>
          </a:prstGeom>
        </p:spPr>
        <p:txBody>
          <a:bodyPr wrap="square">
            <a:spAutoFit/>
          </a:bodyPr>
          <a:p>
            <a:pPr lvl="0" algn="ctr"/>
            <a:r>
              <a:rPr lang="zh-CN" altLang="zh-CN" sz="2400" b="1" kern="1200" dirty="0" smtClean="0">
                <a:solidFill>
                  <a:schemeClr val="bg1"/>
                </a:solidFill>
                <a:latin typeface="微软雅黑" panose="020B0503020204020204" pitchFamily="34" charset="-122"/>
                <a:ea typeface="微软雅黑" panose="020B0503020204020204" pitchFamily="34" charset="-122"/>
                <a:cs typeface="+mn-cs"/>
              </a:rPr>
              <a:t>工作中遇到的问题</a:t>
            </a:r>
            <a:endParaRPr lang="zh-CN" altLang="zh-CN" sz="2400" b="1" kern="1200" dirty="0">
              <a:solidFill>
                <a:schemeClr val="bg1"/>
              </a:solidFill>
              <a:latin typeface="微软雅黑" panose="020B0503020204020204" pitchFamily="34" charset="-122"/>
              <a:ea typeface="微软雅黑" panose="020B0503020204020204" pitchFamily="34" charset="-122"/>
              <a:cs typeface="+mn-cs"/>
            </a:endParaRPr>
          </a:p>
        </p:txBody>
      </p:sp>
      <p:sp>
        <p:nvSpPr>
          <p:cNvPr id="18" name="椭圆 17"/>
          <p:cNvSpPr/>
          <p:nvPr/>
        </p:nvSpPr>
        <p:spPr>
          <a:xfrm>
            <a:off x="10949365" y="4907814"/>
            <a:ext cx="198000" cy="198000"/>
          </a:xfrm>
          <a:prstGeom prst="ellipse">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0" name="椭圆 14"/>
          <p:cNvSpPr/>
          <p:nvPr/>
        </p:nvSpPr>
        <p:spPr bwMode="auto">
          <a:xfrm>
            <a:off x="10080243" y="2531365"/>
            <a:ext cx="1936242" cy="2475449"/>
          </a:xfrm>
          <a:custGeom>
            <a:avLst/>
            <a:gdLst>
              <a:gd name="connsiteX0" fmla="*/ 341785 w 683568"/>
              <a:gd name="connsiteY0" fmla="*/ 75471 h 864094"/>
              <a:gd name="connsiteX1" fmla="*/ 117720 w 683568"/>
              <a:gd name="connsiteY1" fmla="*/ 299536 h 864094"/>
              <a:gd name="connsiteX2" fmla="*/ 341785 w 683568"/>
              <a:gd name="connsiteY2" fmla="*/ 523601 h 864094"/>
              <a:gd name="connsiteX3" fmla="*/ 341785 w 683568"/>
              <a:gd name="connsiteY3" fmla="*/ 75471 h 864094"/>
              <a:gd name="connsiteX4" fmla="*/ 341784 w 683568"/>
              <a:gd name="connsiteY4" fmla="*/ 0 h 864094"/>
              <a:gd name="connsiteX5" fmla="*/ 683568 w 683568"/>
              <a:gd name="connsiteY5" fmla="*/ 341784 h 864094"/>
              <a:gd name="connsiteX6" fmla="*/ 577183 w 683568"/>
              <a:gd name="connsiteY6" fmla="*/ 588642 h 864094"/>
              <a:gd name="connsiteX7" fmla="*/ 341597 w 683568"/>
              <a:gd name="connsiteY7" fmla="*/ 864094 h 864094"/>
              <a:gd name="connsiteX8" fmla="*/ 105111 w 683568"/>
              <a:gd name="connsiteY8" fmla="*/ 587591 h 864094"/>
              <a:gd name="connsiteX9" fmla="*/ 59857 w 683568"/>
              <a:gd name="connsiteY9" fmla="*/ 534679 h 864094"/>
              <a:gd name="connsiteX10" fmla="*/ 59306 w 683568"/>
              <a:gd name="connsiteY10" fmla="*/ 534035 h 864094"/>
              <a:gd name="connsiteX11" fmla="*/ 59325 w 683568"/>
              <a:gd name="connsiteY11" fmla="*/ 534035 h 864094"/>
              <a:gd name="connsiteX12" fmla="*/ 0 w 683568"/>
              <a:gd name="connsiteY12" fmla="*/ 341784 h 864094"/>
              <a:gd name="connsiteX13" fmla="*/ 341784 w 683568"/>
              <a:gd name="connsiteY13" fmla="*/ 0 h 864094"/>
              <a:gd name="connsiteX0-1" fmla="*/ 341785 w 683568"/>
              <a:gd name="connsiteY0-2" fmla="*/ 523601 h 864094"/>
              <a:gd name="connsiteX1-3" fmla="*/ 117720 w 683568"/>
              <a:gd name="connsiteY1-4" fmla="*/ 299536 h 864094"/>
              <a:gd name="connsiteX2-5" fmla="*/ 341785 w 683568"/>
              <a:gd name="connsiteY2-6" fmla="*/ 523601 h 864094"/>
              <a:gd name="connsiteX3-7" fmla="*/ 341784 w 683568"/>
              <a:gd name="connsiteY3-8" fmla="*/ 0 h 864094"/>
              <a:gd name="connsiteX4-9" fmla="*/ 683568 w 683568"/>
              <a:gd name="connsiteY4-10" fmla="*/ 341784 h 864094"/>
              <a:gd name="connsiteX5-11" fmla="*/ 577183 w 683568"/>
              <a:gd name="connsiteY5-12" fmla="*/ 588642 h 864094"/>
              <a:gd name="connsiteX6-13" fmla="*/ 341597 w 683568"/>
              <a:gd name="connsiteY6-14" fmla="*/ 864094 h 864094"/>
              <a:gd name="connsiteX7-15" fmla="*/ 105111 w 683568"/>
              <a:gd name="connsiteY7-16" fmla="*/ 587591 h 864094"/>
              <a:gd name="connsiteX8-17" fmla="*/ 59857 w 683568"/>
              <a:gd name="connsiteY8-18" fmla="*/ 534679 h 864094"/>
              <a:gd name="connsiteX9-19" fmla="*/ 59306 w 683568"/>
              <a:gd name="connsiteY9-20" fmla="*/ 534035 h 864094"/>
              <a:gd name="connsiteX10-21" fmla="*/ 59325 w 683568"/>
              <a:gd name="connsiteY10-22" fmla="*/ 534035 h 864094"/>
              <a:gd name="connsiteX11-23" fmla="*/ 0 w 683568"/>
              <a:gd name="connsiteY11-24" fmla="*/ 341784 h 864094"/>
              <a:gd name="connsiteX12-25" fmla="*/ 341784 w 683568"/>
              <a:gd name="connsiteY12-26" fmla="*/ 0 h 864094"/>
              <a:gd name="connsiteX0-27" fmla="*/ 341784 w 683568"/>
              <a:gd name="connsiteY0-28" fmla="*/ 0 h 864094"/>
              <a:gd name="connsiteX1-29" fmla="*/ 683568 w 683568"/>
              <a:gd name="connsiteY1-30" fmla="*/ 341784 h 864094"/>
              <a:gd name="connsiteX2-31" fmla="*/ 577183 w 683568"/>
              <a:gd name="connsiteY2-32" fmla="*/ 588642 h 864094"/>
              <a:gd name="connsiteX3-33" fmla="*/ 341597 w 683568"/>
              <a:gd name="connsiteY3-34" fmla="*/ 864094 h 864094"/>
              <a:gd name="connsiteX4-35" fmla="*/ 105111 w 683568"/>
              <a:gd name="connsiteY4-36" fmla="*/ 587591 h 864094"/>
              <a:gd name="connsiteX5-37" fmla="*/ 59857 w 683568"/>
              <a:gd name="connsiteY5-38" fmla="*/ 534679 h 864094"/>
              <a:gd name="connsiteX6-39" fmla="*/ 59306 w 683568"/>
              <a:gd name="connsiteY6-40" fmla="*/ 534035 h 864094"/>
              <a:gd name="connsiteX7-41" fmla="*/ 59325 w 683568"/>
              <a:gd name="connsiteY7-42" fmla="*/ 534035 h 864094"/>
              <a:gd name="connsiteX8-43" fmla="*/ 0 w 683568"/>
              <a:gd name="connsiteY8-44" fmla="*/ 341784 h 864094"/>
              <a:gd name="connsiteX9-45" fmla="*/ 341784 w 683568"/>
              <a:gd name="connsiteY9-46" fmla="*/ 0 h 86409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683568" h="864094">
                <a:moveTo>
                  <a:pt x="341784" y="0"/>
                </a:moveTo>
                <a:cubicBezTo>
                  <a:pt x="530546" y="0"/>
                  <a:pt x="683568" y="153022"/>
                  <a:pt x="683568" y="341784"/>
                </a:cubicBezTo>
                <a:cubicBezTo>
                  <a:pt x="683568" y="439085"/>
                  <a:pt x="642909" y="526890"/>
                  <a:pt x="577183" y="588642"/>
                </a:cubicBezTo>
                <a:lnTo>
                  <a:pt x="341597" y="864094"/>
                </a:lnTo>
                <a:lnTo>
                  <a:pt x="105111" y="587591"/>
                </a:lnTo>
                <a:cubicBezTo>
                  <a:pt x="87976" y="571864"/>
                  <a:pt x="72869" y="554041"/>
                  <a:pt x="59857" y="534679"/>
                </a:cubicBezTo>
                <a:lnTo>
                  <a:pt x="59306" y="534035"/>
                </a:lnTo>
                <a:lnTo>
                  <a:pt x="59325" y="534035"/>
                </a:lnTo>
                <a:cubicBezTo>
                  <a:pt x="21845" y="479324"/>
                  <a:pt x="0" y="413105"/>
                  <a:pt x="0" y="341784"/>
                </a:cubicBezTo>
                <a:cubicBezTo>
                  <a:pt x="0" y="153022"/>
                  <a:pt x="153022" y="0"/>
                  <a:pt x="341784" y="0"/>
                </a:cubicBezTo>
                <a:close/>
              </a:path>
            </a:pathLst>
          </a:custGeom>
          <a:solidFill>
            <a:srgbClr val="3B79CE"/>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p>
            <a:pPr algn="ctr" fontAlgn="auto">
              <a:spcBef>
                <a:spcPts val="0"/>
              </a:spcBef>
              <a:spcAft>
                <a:spcPts val="0"/>
              </a:spcAft>
              <a:defRPr/>
            </a:pPr>
            <a:endParaRPr lang="zh-CN" altLang="en-US"/>
          </a:p>
        </p:txBody>
      </p:sp>
      <p:sp>
        <p:nvSpPr>
          <p:cNvPr id="21" name="矩形 20"/>
          <p:cNvSpPr/>
          <p:nvPr/>
        </p:nvSpPr>
        <p:spPr>
          <a:xfrm>
            <a:off x="10352673" y="3116590"/>
            <a:ext cx="1415772" cy="830997"/>
          </a:xfrm>
          <a:prstGeom prst="rect">
            <a:avLst/>
          </a:prstGeom>
        </p:spPr>
        <p:txBody>
          <a:bodyPr wrap="none">
            <a:spAutoFit/>
          </a:bodyPr>
          <a:p>
            <a:pPr lvl="0" algn="ctr"/>
            <a:r>
              <a:rPr lang="zh-CN" altLang="zh-CN" sz="2400" b="1" kern="1200" dirty="0" smtClean="0">
                <a:solidFill>
                  <a:schemeClr val="bg1"/>
                </a:solidFill>
                <a:latin typeface="微软雅黑" panose="020B0503020204020204" pitchFamily="34" charset="-122"/>
                <a:ea typeface="微软雅黑" panose="020B0503020204020204" pitchFamily="34" charset="-122"/>
                <a:cs typeface="+mn-cs"/>
              </a:rPr>
              <a:t>解决措</a:t>
            </a:r>
            <a:endParaRPr lang="en-US" altLang="zh-CN" sz="2400" b="1" kern="1200" dirty="0" smtClean="0">
              <a:solidFill>
                <a:schemeClr val="bg1"/>
              </a:solidFill>
              <a:latin typeface="微软雅黑" panose="020B0503020204020204" pitchFamily="34" charset="-122"/>
              <a:ea typeface="微软雅黑" panose="020B0503020204020204" pitchFamily="34" charset="-122"/>
              <a:cs typeface="+mn-cs"/>
            </a:endParaRPr>
          </a:p>
          <a:p>
            <a:pPr lvl="0" algn="ctr"/>
            <a:r>
              <a:rPr lang="zh-CN" altLang="zh-CN" sz="2400" b="1" kern="1200" dirty="0" smtClean="0">
                <a:solidFill>
                  <a:schemeClr val="bg1"/>
                </a:solidFill>
                <a:latin typeface="微软雅黑" panose="020B0503020204020204" pitchFamily="34" charset="-122"/>
                <a:ea typeface="微软雅黑" panose="020B0503020204020204" pitchFamily="34" charset="-122"/>
                <a:cs typeface="+mn-cs"/>
              </a:rPr>
              <a:t>施和建议</a:t>
            </a:r>
            <a:endParaRPr lang="zh-CN" altLang="zh-CN" sz="2400" b="1" kern="1200" dirty="0">
              <a:solidFill>
                <a:schemeClr val="bg1"/>
              </a:solidFill>
              <a:latin typeface="微软雅黑" panose="020B0503020204020204" pitchFamily="34" charset="-122"/>
              <a:ea typeface="微软雅黑" panose="020B0503020204020204" pitchFamily="34" charset="-122"/>
              <a:cs typeface="+mn-cs"/>
            </a:endParaRPr>
          </a:p>
        </p:txBody>
      </p:sp>
      <p:sp>
        <p:nvSpPr>
          <p:cNvPr id="22" name="Line 29"/>
          <p:cNvSpPr>
            <a:spLocks noChangeShapeType="1"/>
          </p:cNvSpPr>
          <p:nvPr/>
        </p:nvSpPr>
        <p:spPr bwMode="auto">
          <a:xfrm>
            <a:off x="5567343" y="1602894"/>
            <a:ext cx="0" cy="4752975"/>
          </a:xfrm>
          <a:prstGeom prst="line">
            <a:avLst/>
          </a:prstGeom>
          <a:noFill/>
          <a:ln w="57150" cmpd="thickThin">
            <a:solidFill>
              <a:srgbClr val="CC3300"/>
            </a:solidFill>
            <a:round/>
          </a:ln>
          <a:extLst>
            <a:ext uri="{909E8E84-426E-40DD-AFC4-6F175D3DCCD1}">
              <a14:hiddenFill xmlns:a14="http://schemas.microsoft.com/office/drawing/2010/main">
                <a:noFill/>
              </a14:hiddenFill>
            </a:ext>
          </a:extLst>
        </p:spPr>
        <p:txBody>
          <a:bodyPr anchor="ctr"/>
          <a:p>
            <a:endParaRPr lang="zh-CN" altLang="en-US"/>
          </a:p>
        </p:txBody>
      </p:sp>
      <p:sp>
        <p:nvSpPr>
          <p:cNvPr id="37" name="矩形 5"/>
          <p:cNvSpPr>
            <a:spLocks noChangeArrowheads="1"/>
          </p:cNvSpPr>
          <p:nvPr/>
        </p:nvSpPr>
        <p:spPr bwMode="auto">
          <a:xfrm>
            <a:off x="2299018" y="2751773"/>
            <a:ext cx="2946400" cy="2809875"/>
          </a:xfrm>
          <a:prstGeom prst="rect">
            <a:avLst/>
          </a:prstGeom>
          <a:noFill/>
          <a:ln w="9525">
            <a:noFill/>
            <a:miter lim="800000"/>
          </a:ln>
          <a:effectLst/>
        </p:spPr>
        <p:txBody>
          <a:bodyPr/>
          <a:p>
            <a:pPr marL="342900" indent="-342900">
              <a:lnSpc>
                <a:spcPct val="150000"/>
              </a:lnSpc>
              <a:buFont typeface="+mj-ea"/>
              <a:buAutoNum type="circleNumDbPlain"/>
            </a:pPr>
            <a:r>
              <a:rPr lang="zh-CN" altLang="en-US" b="1" dirty="0" smtClean="0">
                <a:solidFill>
                  <a:schemeClr val="tx1">
                    <a:lumMod val="50000"/>
                    <a:lumOff val="50000"/>
                  </a:schemeClr>
                </a:solidFill>
                <a:latin typeface="微软雅黑" panose="020B0503020204020204" pitchFamily="34" charset="-122"/>
                <a:ea typeface="微软雅黑" panose="020B0503020204020204" pitchFamily="34" charset="-122"/>
                <a:sym typeface="+mn-ea"/>
              </a:rPr>
              <a:t>对业务知识不熟悉</a:t>
            </a:r>
            <a:endParaRPr lang="zh-CN" altLang="en-US" b="1" dirty="0" smtClean="0">
              <a:solidFill>
                <a:schemeClr val="tx1">
                  <a:lumMod val="50000"/>
                  <a:lumOff val="50000"/>
                </a:schemeClr>
              </a:solidFill>
              <a:latin typeface="微软雅黑" panose="020B0503020204020204" pitchFamily="34" charset="-122"/>
              <a:ea typeface="微软雅黑" panose="020B0503020204020204" pitchFamily="34" charset="-122"/>
              <a:sym typeface="+mn-ea"/>
            </a:endParaRPr>
          </a:p>
          <a:p>
            <a:pPr marL="342900" indent="-342900">
              <a:lnSpc>
                <a:spcPct val="150000"/>
              </a:lnSpc>
              <a:buFont typeface="+mj-ea"/>
              <a:buAutoNum type="circleNumDbPlain"/>
            </a:pPr>
            <a:r>
              <a:rPr lang="zh-CN" altLang="en-US" b="1" dirty="0" smtClean="0">
                <a:solidFill>
                  <a:schemeClr val="tx1">
                    <a:lumMod val="50000"/>
                    <a:lumOff val="50000"/>
                  </a:schemeClr>
                </a:solidFill>
                <a:latin typeface="微软雅黑" panose="020B0503020204020204" pitchFamily="34" charset="-122"/>
                <a:ea typeface="微软雅黑" panose="020B0503020204020204" pitchFamily="34" charset="-122"/>
                <a:sym typeface="+mn-ea"/>
              </a:rPr>
              <a:t>对功能需求理解不透彻，而测试不到重点</a:t>
            </a:r>
            <a:endParaRPr lang="zh-CN" altLang="en-US" b="1" dirty="0" smtClean="0">
              <a:solidFill>
                <a:schemeClr val="tx1">
                  <a:lumMod val="50000"/>
                  <a:lumOff val="50000"/>
                </a:schemeClr>
              </a:solidFill>
              <a:latin typeface="微软雅黑" panose="020B0503020204020204" pitchFamily="34" charset="-122"/>
              <a:ea typeface="微软雅黑" panose="020B0503020204020204" pitchFamily="34" charset="-122"/>
              <a:sym typeface="+mn-ea"/>
            </a:endParaRPr>
          </a:p>
          <a:p>
            <a:pPr marL="342900" indent="-342900">
              <a:lnSpc>
                <a:spcPct val="150000"/>
              </a:lnSpc>
              <a:buFont typeface="+mj-ea"/>
              <a:buAutoNum type="circleNumDbPlain"/>
            </a:pPr>
            <a:r>
              <a:rPr lang="zh-CN" altLang="en-US" b="1" dirty="0" smtClean="0">
                <a:solidFill>
                  <a:schemeClr val="tx1">
                    <a:lumMod val="50000"/>
                    <a:lumOff val="50000"/>
                  </a:schemeClr>
                </a:solidFill>
                <a:latin typeface="微软雅黑" panose="020B0503020204020204" pitchFamily="34" charset="-122"/>
                <a:ea typeface="微软雅黑" panose="020B0503020204020204" pitchFamily="34" charset="-122"/>
                <a:sym typeface="+mn-ea"/>
              </a:rPr>
              <a:t>测试案例有时候覆盖不全</a:t>
            </a:r>
            <a:endParaRPr lang="zh-CN" altLang="en-US" b="1" dirty="0" smtClean="0">
              <a:solidFill>
                <a:schemeClr val="tx1">
                  <a:lumMod val="50000"/>
                  <a:lumOff val="50000"/>
                </a:schemeClr>
              </a:solidFill>
              <a:latin typeface="微软雅黑" panose="020B0503020204020204" pitchFamily="34" charset="-122"/>
              <a:ea typeface="微软雅黑" panose="020B0503020204020204" pitchFamily="34" charset="-122"/>
              <a:sym typeface="+mn-ea"/>
            </a:endParaRPr>
          </a:p>
          <a:p>
            <a:pPr indent="0">
              <a:lnSpc>
                <a:spcPct val="150000"/>
              </a:lnSpc>
              <a:buFont typeface="+mj-ea"/>
              <a:buNone/>
            </a:pPr>
            <a:endParaRPr lang="zh-CN" altLang="en-US" b="1" dirty="0" smtClean="0">
              <a:solidFill>
                <a:schemeClr val="tx1">
                  <a:lumMod val="50000"/>
                  <a:lumOff val="50000"/>
                </a:schemeClr>
              </a:solidFill>
              <a:latin typeface="微软雅黑" panose="020B0503020204020204" pitchFamily="34" charset="-122"/>
              <a:ea typeface="微软雅黑" panose="020B0503020204020204" pitchFamily="34" charset="-122"/>
              <a:sym typeface="+mn-ea"/>
            </a:endParaRPr>
          </a:p>
          <a:p>
            <a:pPr marL="342900" indent="-342900">
              <a:lnSpc>
                <a:spcPct val="150000"/>
              </a:lnSpc>
              <a:buFont typeface="+mj-ea"/>
              <a:buAutoNum type="circleNumDbPlain"/>
            </a:pPr>
            <a:endParaRPr lang="zh-CN" altLang="en-US" b="1" dirty="0" smtClean="0">
              <a:solidFill>
                <a:schemeClr val="tx1">
                  <a:lumMod val="50000"/>
                  <a:lumOff val="50000"/>
                </a:schemeClr>
              </a:solidFill>
              <a:latin typeface="微软雅黑" panose="020B0503020204020204" pitchFamily="34" charset="-122"/>
              <a:ea typeface="微软雅黑" panose="020B0503020204020204" pitchFamily="34" charset="-122"/>
              <a:sym typeface="+mn-ea"/>
            </a:endParaRPr>
          </a:p>
          <a:p>
            <a:pPr indent="0">
              <a:lnSpc>
                <a:spcPct val="150000"/>
              </a:lnSpc>
              <a:buFont typeface="Wingdings" panose="05000000000000000000" pitchFamily="2" charset="2"/>
              <a:buNone/>
            </a:pPr>
            <a:endParaRPr lang="zh-CN" altLang="en-US" b="1" dirty="0" smtClean="0">
              <a:solidFill>
                <a:schemeClr val="tx1">
                  <a:lumMod val="50000"/>
                  <a:lumOff val="50000"/>
                </a:schemeClr>
              </a:solidFill>
              <a:latin typeface="微软雅黑" panose="020B0503020204020204" pitchFamily="34" charset="-122"/>
              <a:ea typeface="微软雅黑" panose="020B0503020204020204" pitchFamily="34" charset="-122"/>
              <a:sym typeface="+mn-ea"/>
            </a:endParaRPr>
          </a:p>
          <a:p>
            <a:pPr indent="0">
              <a:lnSpc>
                <a:spcPct val="150000"/>
              </a:lnSpc>
              <a:buFont typeface="Wingdings" panose="05000000000000000000" pitchFamily="2" charset="2"/>
              <a:buNone/>
            </a:pPr>
            <a:endParaRPr lang="zh-CN" altLang="en-US" b="1" dirty="0" smtClean="0">
              <a:solidFill>
                <a:schemeClr val="tx1">
                  <a:lumMod val="50000"/>
                  <a:lumOff val="50000"/>
                </a:schemeClr>
              </a:solidFill>
              <a:latin typeface="微软雅黑" panose="020B0503020204020204" pitchFamily="34" charset="-122"/>
              <a:ea typeface="微软雅黑" panose="020B0503020204020204" pitchFamily="34" charset="-122"/>
              <a:sym typeface="+mn-ea"/>
            </a:endParaRPr>
          </a:p>
          <a:p>
            <a:pPr marL="285750" indent="-285750">
              <a:lnSpc>
                <a:spcPct val="150000"/>
              </a:lnSpc>
              <a:buFont typeface="Wingdings" panose="05000000000000000000" pitchFamily="2" charset="2"/>
              <a:buChar char="ü"/>
            </a:pPr>
            <a:endParaRPr lang="zh-CN" altLang="en-US" dirty="0">
              <a:solidFill>
                <a:srgbClr val="595959"/>
              </a:solidFill>
              <a:latin typeface="宋体" panose="02010600030101010101" pitchFamily="2" charset="-122"/>
              <a:ea typeface="宋体" panose="02010600030101010101" pitchFamily="2" charset="-122"/>
              <a:sym typeface="微软雅黑" panose="020B0503020204020204" pitchFamily="34" charset="-122"/>
            </a:endParaRPr>
          </a:p>
          <a:p>
            <a:pPr marL="285750" indent="-285750">
              <a:lnSpc>
                <a:spcPct val="150000"/>
              </a:lnSpc>
              <a:buFont typeface="Wingdings" panose="05000000000000000000" pitchFamily="2" charset="2"/>
              <a:buChar char="ü"/>
            </a:pPr>
            <a:endParaRPr lang="zh-CN" altLang="en-US" b="1" dirty="0">
              <a:solidFill>
                <a:srgbClr val="595959"/>
              </a:solidFill>
              <a:latin typeface="微软雅黑" panose="020B0503020204020204" pitchFamily="34" charset="-122"/>
              <a:ea typeface="微软雅黑" panose="020B0503020204020204" pitchFamily="34" charset="-122"/>
              <a:sym typeface="微软雅黑" panose="020B0503020204020204" pitchFamily="34" charset="-122"/>
            </a:endParaRPr>
          </a:p>
          <a:p>
            <a:pPr marL="285750" indent="-285750">
              <a:lnSpc>
                <a:spcPct val="150000"/>
              </a:lnSpc>
            </a:pPr>
            <a:endParaRPr lang="zh-CN" altLang="en-US" sz="1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8" name="AutoShape 18"/>
          <p:cNvSpPr>
            <a:spLocks noChangeArrowheads="1"/>
          </p:cNvSpPr>
          <p:nvPr/>
        </p:nvSpPr>
        <p:spPr bwMode="auto">
          <a:xfrm>
            <a:off x="2252980" y="2250123"/>
            <a:ext cx="2992438" cy="3455987"/>
          </a:xfrm>
          <a:prstGeom prst="roundRect">
            <a:avLst>
              <a:gd name="adj" fmla="val 4690"/>
            </a:avLst>
          </a:prstGeom>
          <a:noFill/>
          <a:ln w="47625" cap="flat" cmpd="sng">
            <a:solidFill>
              <a:srgbClr val="0066FF"/>
            </a:solidFill>
            <a:round/>
          </a:ln>
          <a:effectLst/>
        </p:spPr>
        <p:txBody>
          <a:bodyPr/>
          <a:p>
            <a:endParaRPr lang="zh-CN" altLang="zh-CN">
              <a:solidFill>
                <a:srgbClr val="000000"/>
              </a:solidFill>
              <a:latin typeface="Calibri" panose="020F0502020204030204" charset="0"/>
              <a:sym typeface="宋体" panose="02010600030101010101" pitchFamily="2" charset="-122"/>
            </a:endParaRPr>
          </a:p>
        </p:txBody>
      </p:sp>
      <p:sp>
        <p:nvSpPr>
          <p:cNvPr id="39" name="Text Box 5"/>
          <p:cNvSpPr txBox="1">
            <a:spLocks noChangeArrowheads="1"/>
          </p:cNvSpPr>
          <p:nvPr/>
        </p:nvSpPr>
        <p:spPr bwMode="auto">
          <a:xfrm>
            <a:off x="3119724" y="2319973"/>
            <a:ext cx="1785949" cy="460375"/>
          </a:xfrm>
          <a:prstGeom prst="rect">
            <a:avLst/>
          </a:prstGeom>
          <a:noFill/>
          <a:ln w="9525">
            <a:noFill/>
            <a:miter lim="800000"/>
          </a:ln>
        </p:spPr>
        <p:txBody>
          <a:bodyPr wrap="square">
            <a:spAutoFit/>
          </a:bodyPr>
          <a:p>
            <a:r>
              <a:rPr lang="zh-CN" altLang="en-US" sz="2400" b="1" dirty="0">
                <a:solidFill>
                  <a:srgbClr val="0066FF"/>
                </a:solidFill>
                <a:latin typeface="微软雅黑" panose="020B0503020204020204" pitchFamily="34" charset="-122"/>
                <a:ea typeface="微软雅黑" panose="020B0503020204020204" pitchFamily="34" charset="-122"/>
                <a:sym typeface="微软雅黑" panose="020B0503020204020204" pitchFamily="34" charset="-122"/>
              </a:rPr>
              <a:t>遇到问题</a:t>
            </a:r>
            <a:endParaRPr lang="zh-CN" altLang="en-US" sz="2400" b="1" dirty="0">
              <a:solidFill>
                <a:srgbClr val="0066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7" name="Line 13"/>
          <p:cNvSpPr>
            <a:spLocks noChangeShapeType="1"/>
          </p:cNvSpPr>
          <p:nvPr/>
        </p:nvSpPr>
        <p:spPr bwMode="auto">
          <a:xfrm>
            <a:off x="2221230" y="2824798"/>
            <a:ext cx="3025775" cy="1587"/>
          </a:xfrm>
          <a:prstGeom prst="line">
            <a:avLst/>
          </a:prstGeom>
          <a:noFill/>
          <a:ln w="47625" cap="flat" cmpd="sng">
            <a:solidFill>
              <a:schemeClr val="tx1"/>
            </a:solidFill>
            <a:round/>
          </a:ln>
          <a:effectLst/>
        </p:spPr>
        <p:txBody>
          <a:bodyPr/>
          <a:p>
            <a:endParaRPr lang="zh-CN" altLang="en-US"/>
          </a:p>
        </p:txBody>
      </p:sp>
      <p:sp>
        <p:nvSpPr>
          <p:cNvPr id="40" name="矩形 5"/>
          <p:cNvSpPr>
            <a:spLocks noChangeArrowheads="1"/>
          </p:cNvSpPr>
          <p:nvPr/>
        </p:nvSpPr>
        <p:spPr bwMode="auto">
          <a:xfrm>
            <a:off x="6275705" y="2753995"/>
            <a:ext cx="3119755" cy="2809240"/>
          </a:xfrm>
          <a:prstGeom prst="rect">
            <a:avLst/>
          </a:prstGeom>
          <a:noFill/>
          <a:ln w="9525">
            <a:noFill/>
            <a:miter lim="800000"/>
          </a:ln>
          <a:effectLst/>
        </p:spPr>
        <p:txBody>
          <a:bodyPr/>
          <a:p>
            <a:pPr marL="342900" indent="-342900">
              <a:lnSpc>
                <a:spcPct val="150000"/>
              </a:lnSpc>
              <a:buFont typeface="+mj-ea"/>
              <a:buAutoNum type="circleNumDbPlain"/>
            </a:pPr>
            <a:r>
              <a:rPr lang="zh-CN" altLang="en-US" b="1" dirty="0" smtClean="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花时间多学习业务知识，不懂多向同事请教。</a:t>
            </a:r>
            <a:endParaRPr lang="zh-CN" altLang="en-US" b="1" dirty="0" smtClean="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marL="342900" indent="-342900">
              <a:lnSpc>
                <a:spcPct val="150000"/>
              </a:lnSpc>
              <a:buFont typeface="+mj-ea"/>
              <a:buAutoNum type="circleNumDbPlain"/>
            </a:pPr>
            <a:r>
              <a:rPr lang="zh-CN" altLang="en-US" b="1" dirty="0" smtClean="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遇到问题时候，多独立思考。</a:t>
            </a:r>
            <a:endParaRPr lang="zh-CN" altLang="en-US" b="1" dirty="0" smtClean="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marL="342900" indent="-342900">
              <a:lnSpc>
                <a:spcPct val="150000"/>
              </a:lnSpc>
              <a:buFont typeface="+mj-ea"/>
              <a:buAutoNum type="circleNumDbPlain"/>
            </a:pPr>
            <a:r>
              <a:rPr lang="zh-CN" altLang="en-US" b="1" dirty="0" smtClean="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对待工作应该有责任心，从微小的细节入手，多分析情况</a:t>
            </a:r>
            <a:endParaRPr lang="zh-CN" altLang="en-US" b="1" dirty="0" smtClean="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marL="285750" indent="-285750">
              <a:lnSpc>
                <a:spcPct val="150000"/>
              </a:lnSpc>
              <a:buFont typeface="Wingdings" panose="05000000000000000000" pitchFamily="2" charset="2"/>
              <a:buChar char="ü"/>
            </a:pPr>
            <a:endParaRPr lang="zh-CN" altLang="en-US" b="1" dirty="0" smtClean="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marL="285750" indent="-285750">
              <a:lnSpc>
                <a:spcPct val="150000"/>
              </a:lnSpc>
              <a:buFont typeface="Wingdings" panose="05000000000000000000" pitchFamily="2" charset="2"/>
              <a:buChar char="ü"/>
            </a:pPr>
            <a:endParaRPr lang="zh-CN" altLang="en-US" b="1" dirty="0" smtClean="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marL="285750" indent="-285750">
              <a:lnSpc>
                <a:spcPct val="150000"/>
              </a:lnSpc>
              <a:buFont typeface="Wingdings" panose="05000000000000000000" pitchFamily="2" charset="2"/>
              <a:buChar char="ü"/>
            </a:pPr>
            <a:endParaRPr lang="zh-CN" altLang="en-US" b="1" dirty="0" smtClean="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marL="285750" indent="-285750">
              <a:lnSpc>
                <a:spcPct val="150000"/>
              </a:lnSpc>
              <a:buFont typeface="Wingdings" panose="05000000000000000000" pitchFamily="2" charset="2"/>
              <a:buChar char="ü"/>
            </a:pPr>
            <a:endParaRPr lang="zh-CN" altLang="en-US" b="1" dirty="0" smtClean="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marL="285750" indent="-285750">
              <a:lnSpc>
                <a:spcPct val="150000"/>
              </a:lnSpc>
              <a:buFont typeface="Wingdings" panose="05000000000000000000" pitchFamily="2" charset="2"/>
              <a:buChar char="ü"/>
            </a:pPr>
            <a:endParaRPr lang="zh-CN" altLang="en-US" b="1" dirty="0" smtClean="0">
              <a:solidFill>
                <a:srgbClr val="595959"/>
              </a:solidFill>
              <a:latin typeface="微软雅黑" panose="020B0503020204020204" pitchFamily="34" charset="-122"/>
              <a:ea typeface="微软雅黑" panose="020B0503020204020204" pitchFamily="34" charset="-122"/>
              <a:sym typeface="微软雅黑" panose="020B0503020204020204" pitchFamily="34" charset="-122"/>
            </a:endParaRPr>
          </a:p>
          <a:p>
            <a:pPr marL="285750" indent="-285750">
              <a:lnSpc>
                <a:spcPct val="150000"/>
              </a:lnSpc>
              <a:buFont typeface="Wingdings" panose="05000000000000000000" pitchFamily="2" charset="2"/>
              <a:buChar char="ü"/>
            </a:pPr>
            <a:endParaRPr lang="zh-CN" b="1" dirty="0" smtClean="0">
              <a:solidFill>
                <a:srgbClr val="595959"/>
              </a:solidFill>
              <a:latin typeface="微软雅黑" panose="020B0503020204020204" pitchFamily="34" charset="-122"/>
              <a:ea typeface="微软雅黑" panose="020B0503020204020204" pitchFamily="34" charset="-122"/>
              <a:sym typeface="+mn-ea"/>
            </a:endParaRPr>
          </a:p>
          <a:p>
            <a:pPr marL="285750" indent="-285750">
              <a:lnSpc>
                <a:spcPct val="150000"/>
              </a:lnSpc>
              <a:buFont typeface="Wingdings" panose="05000000000000000000" pitchFamily="2" charset="2"/>
              <a:buChar char="ü"/>
            </a:pPr>
            <a:endParaRPr lang="zh-CN" altLang="en-US" b="1" dirty="0" smtClean="0">
              <a:solidFill>
                <a:srgbClr val="595959"/>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2" name="AutoShape 18"/>
          <p:cNvSpPr>
            <a:spLocks noChangeArrowheads="1"/>
          </p:cNvSpPr>
          <p:nvPr/>
        </p:nvSpPr>
        <p:spPr bwMode="auto">
          <a:xfrm>
            <a:off x="6229985" y="2250440"/>
            <a:ext cx="3236595" cy="3456940"/>
          </a:xfrm>
          <a:prstGeom prst="roundRect">
            <a:avLst>
              <a:gd name="adj" fmla="val 4690"/>
            </a:avLst>
          </a:prstGeom>
          <a:noFill/>
          <a:ln w="47625" cap="flat" cmpd="sng">
            <a:solidFill>
              <a:srgbClr val="0066FF"/>
            </a:solidFill>
            <a:round/>
          </a:ln>
          <a:effectLst/>
        </p:spPr>
        <p:txBody>
          <a:bodyPr/>
          <a:p>
            <a:endParaRPr lang="zh-CN" altLang="zh-CN">
              <a:solidFill>
                <a:srgbClr val="000000"/>
              </a:solidFill>
              <a:latin typeface="Calibri" panose="020F0502020204030204" charset="0"/>
              <a:sym typeface="宋体" panose="02010600030101010101" pitchFamily="2" charset="-122"/>
            </a:endParaRPr>
          </a:p>
        </p:txBody>
      </p:sp>
      <p:sp>
        <p:nvSpPr>
          <p:cNvPr id="43" name="Text Box 8"/>
          <p:cNvSpPr txBox="1">
            <a:spLocks noChangeArrowheads="1"/>
          </p:cNvSpPr>
          <p:nvPr/>
        </p:nvSpPr>
        <p:spPr bwMode="auto">
          <a:xfrm>
            <a:off x="6275705" y="2337753"/>
            <a:ext cx="3190875" cy="460375"/>
          </a:xfrm>
          <a:prstGeom prst="rect">
            <a:avLst/>
          </a:prstGeom>
          <a:noFill/>
          <a:ln w="9525">
            <a:noFill/>
            <a:miter lim="800000"/>
          </a:ln>
          <a:effectLst/>
        </p:spPr>
        <p:txBody>
          <a:bodyPr wrap="square">
            <a:spAutoFit/>
          </a:bodyPr>
          <a:p>
            <a:pPr algn="ctr"/>
            <a:r>
              <a:rPr lang="zh-CN" altLang="en-US" sz="2400" b="1" dirty="0">
                <a:solidFill>
                  <a:srgbClr val="0066FF"/>
                </a:solidFill>
                <a:latin typeface="微软雅黑" panose="020B0503020204020204" pitchFamily="34" charset="-122"/>
                <a:ea typeface="微软雅黑" panose="020B0503020204020204" pitchFamily="34" charset="-122"/>
                <a:sym typeface="微软雅黑" panose="020B0503020204020204" pitchFamily="34" charset="-122"/>
              </a:rPr>
              <a:t>解决措施</a:t>
            </a:r>
            <a:endParaRPr lang="zh-CN" altLang="en-US" sz="2400" b="1" dirty="0">
              <a:solidFill>
                <a:srgbClr val="0066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8" name="Line 14"/>
          <p:cNvSpPr>
            <a:spLocks noChangeShapeType="1"/>
          </p:cNvSpPr>
          <p:nvPr/>
        </p:nvSpPr>
        <p:spPr bwMode="auto">
          <a:xfrm>
            <a:off x="6228080" y="2842578"/>
            <a:ext cx="3238500" cy="0"/>
          </a:xfrm>
          <a:prstGeom prst="line">
            <a:avLst/>
          </a:prstGeom>
          <a:noFill/>
          <a:ln w="47625" cap="flat" cmpd="sng">
            <a:solidFill>
              <a:schemeClr val="tx1"/>
            </a:solidFill>
            <a:round/>
          </a:ln>
          <a:effectLst/>
        </p:spPr>
        <p:txBody>
          <a:bodyPr/>
          <a:p>
            <a:endParaRPr lang="zh-CN" alt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61"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down)">
                                      <p:cBhvr>
                                        <p:cTn id="7" dur="580">
                                          <p:stCondLst>
                                            <p:cond delay="0"/>
                                          </p:stCondLst>
                                        </p:cTn>
                                        <p:tgtEl>
                                          <p:spTgt spid="18"/>
                                        </p:tgtEl>
                                      </p:cBhvr>
                                    </p:animEffect>
                                    <p:anim calcmode="lin" valueType="num">
                                      <p:cBhvr>
                                        <p:cTn id="8" dur="1822" tmFilter="0,0; 0.14,0.36; 0.43,0.73; 0.71,0.91; 1.0,1.0">
                                          <p:stCondLst>
                                            <p:cond delay="0"/>
                                          </p:stCondLst>
                                        </p:cTn>
                                        <p:tgtEl>
                                          <p:spTgt spid="18"/>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8"/>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8"/>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8"/>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8"/>
                                        </p:tgtEl>
                                        <p:attrNameLst>
                                          <p:attrName>ppt_y</p:attrName>
                                        </p:attrNameLst>
                                      </p:cBhvr>
                                      <p:tavLst>
                                        <p:tav tm="0" fmla="#ppt_y-sin(pi*$)/81">
                                          <p:val>
                                            <p:fltVal val="0"/>
                                          </p:val>
                                        </p:tav>
                                        <p:tav tm="100000">
                                          <p:val>
                                            <p:fltVal val="1"/>
                                          </p:val>
                                        </p:tav>
                                      </p:tavLst>
                                    </p:anim>
                                    <p:animScale>
                                      <p:cBhvr>
                                        <p:cTn id="13" dur="26">
                                          <p:stCondLst>
                                            <p:cond delay="650"/>
                                          </p:stCondLst>
                                        </p:cTn>
                                        <p:tgtEl>
                                          <p:spTgt spid="18"/>
                                        </p:tgtEl>
                                      </p:cBhvr>
                                      <p:to x="100000" y="60000"/>
                                    </p:animScale>
                                    <p:animScale>
                                      <p:cBhvr>
                                        <p:cTn id="14" dur="166" decel="50000">
                                          <p:stCondLst>
                                            <p:cond delay="676"/>
                                          </p:stCondLst>
                                        </p:cTn>
                                        <p:tgtEl>
                                          <p:spTgt spid="18"/>
                                        </p:tgtEl>
                                      </p:cBhvr>
                                      <p:to x="100000" y="100000"/>
                                    </p:animScale>
                                    <p:animScale>
                                      <p:cBhvr>
                                        <p:cTn id="15" dur="26">
                                          <p:stCondLst>
                                            <p:cond delay="1312"/>
                                          </p:stCondLst>
                                        </p:cTn>
                                        <p:tgtEl>
                                          <p:spTgt spid="18"/>
                                        </p:tgtEl>
                                      </p:cBhvr>
                                      <p:to x="100000" y="80000"/>
                                    </p:animScale>
                                    <p:animScale>
                                      <p:cBhvr>
                                        <p:cTn id="16" dur="166" decel="50000">
                                          <p:stCondLst>
                                            <p:cond delay="1338"/>
                                          </p:stCondLst>
                                        </p:cTn>
                                        <p:tgtEl>
                                          <p:spTgt spid="18"/>
                                        </p:tgtEl>
                                      </p:cBhvr>
                                      <p:to x="100000" y="100000"/>
                                    </p:animScale>
                                    <p:animScale>
                                      <p:cBhvr>
                                        <p:cTn id="17" dur="26">
                                          <p:stCondLst>
                                            <p:cond delay="1642"/>
                                          </p:stCondLst>
                                        </p:cTn>
                                        <p:tgtEl>
                                          <p:spTgt spid="18"/>
                                        </p:tgtEl>
                                      </p:cBhvr>
                                      <p:to x="100000" y="90000"/>
                                    </p:animScale>
                                    <p:animScale>
                                      <p:cBhvr>
                                        <p:cTn id="18" dur="166" decel="50000">
                                          <p:stCondLst>
                                            <p:cond delay="1668"/>
                                          </p:stCondLst>
                                        </p:cTn>
                                        <p:tgtEl>
                                          <p:spTgt spid="18"/>
                                        </p:tgtEl>
                                      </p:cBhvr>
                                      <p:to x="100000" y="100000"/>
                                    </p:animScale>
                                    <p:animScale>
                                      <p:cBhvr>
                                        <p:cTn id="19" dur="26">
                                          <p:stCondLst>
                                            <p:cond delay="1808"/>
                                          </p:stCondLst>
                                        </p:cTn>
                                        <p:tgtEl>
                                          <p:spTgt spid="18"/>
                                        </p:tgtEl>
                                      </p:cBhvr>
                                      <p:to x="100000" y="95000"/>
                                    </p:animScale>
                                    <p:animScale>
                                      <p:cBhvr>
                                        <p:cTn id="20" dur="166" decel="50000">
                                          <p:stCondLst>
                                            <p:cond delay="1834"/>
                                          </p:stCondLst>
                                        </p:cTn>
                                        <p:tgtEl>
                                          <p:spTgt spid="18"/>
                                        </p:tgtEl>
                                      </p:cBhvr>
                                      <p:to x="100000" y="100000"/>
                                    </p:animScale>
                                  </p:childTnLst>
                                </p:cTn>
                              </p:par>
                              <p:par>
                                <p:cTn id="21" presetID="26" presetClass="entr" presetSubtype="0" fill="hold" grpId="61" nodeType="withEffect">
                                  <p:stCondLst>
                                    <p:cond delay="0"/>
                                  </p:stCondLst>
                                  <p:childTnLst>
                                    <p:set>
                                      <p:cBhvr>
                                        <p:cTn id="22" dur="1" fill="hold">
                                          <p:stCondLst>
                                            <p:cond delay="0"/>
                                          </p:stCondLst>
                                        </p:cTn>
                                        <p:tgtEl>
                                          <p:spTgt spid="20"/>
                                        </p:tgtEl>
                                        <p:attrNameLst>
                                          <p:attrName>style.visibility</p:attrName>
                                        </p:attrNameLst>
                                      </p:cBhvr>
                                      <p:to>
                                        <p:strVal val="visible"/>
                                      </p:to>
                                    </p:set>
                                    <p:animEffect transition="in" filter="wipe(down)">
                                      <p:cBhvr>
                                        <p:cTn id="23" dur="580">
                                          <p:stCondLst>
                                            <p:cond delay="0"/>
                                          </p:stCondLst>
                                        </p:cTn>
                                        <p:tgtEl>
                                          <p:spTgt spid="20"/>
                                        </p:tgtEl>
                                      </p:cBhvr>
                                    </p:animEffect>
                                    <p:anim calcmode="lin" valueType="num">
                                      <p:cBhvr>
                                        <p:cTn id="24" dur="1822" tmFilter="0,0; 0.14,0.36; 0.43,0.73; 0.71,0.91; 1.0,1.0">
                                          <p:stCondLst>
                                            <p:cond delay="0"/>
                                          </p:stCondLst>
                                        </p:cTn>
                                        <p:tgtEl>
                                          <p:spTgt spid="20"/>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20"/>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20"/>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20"/>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20"/>
                                        </p:tgtEl>
                                        <p:attrNameLst>
                                          <p:attrName>ppt_y</p:attrName>
                                        </p:attrNameLst>
                                      </p:cBhvr>
                                      <p:tavLst>
                                        <p:tav tm="0" fmla="#ppt_y-sin(pi*$)/81">
                                          <p:val>
                                            <p:fltVal val="0"/>
                                          </p:val>
                                        </p:tav>
                                        <p:tav tm="100000">
                                          <p:val>
                                            <p:fltVal val="1"/>
                                          </p:val>
                                        </p:tav>
                                      </p:tavLst>
                                    </p:anim>
                                    <p:animScale>
                                      <p:cBhvr>
                                        <p:cTn id="29" dur="26">
                                          <p:stCondLst>
                                            <p:cond delay="650"/>
                                          </p:stCondLst>
                                        </p:cTn>
                                        <p:tgtEl>
                                          <p:spTgt spid="20"/>
                                        </p:tgtEl>
                                      </p:cBhvr>
                                      <p:to x="100000" y="60000"/>
                                    </p:animScale>
                                    <p:animScale>
                                      <p:cBhvr>
                                        <p:cTn id="30" dur="166" decel="50000">
                                          <p:stCondLst>
                                            <p:cond delay="676"/>
                                          </p:stCondLst>
                                        </p:cTn>
                                        <p:tgtEl>
                                          <p:spTgt spid="20"/>
                                        </p:tgtEl>
                                      </p:cBhvr>
                                      <p:to x="100000" y="100000"/>
                                    </p:animScale>
                                    <p:animScale>
                                      <p:cBhvr>
                                        <p:cTn id="31" dur="26">
                                          <p:stCondLst>
                                            <p:cond delay="1312"/>
                                          </p:stCondLst>
                                        </p:cTn>
                                        <p:tgtEl>
                                          <p:spTgt spid="20"/>
                                        </p:tgtEl>
                                      </p:cBhvr>
                                      <p:to x="100000" y="80000"/>
                                    </p:animScale>
                                    <p:animScale>
                                      <p:cBhvr>
                                        <p:cTn id="32" dur="166" decel="50000">
                                          <p:stCondLst>
                                            <p:cond delay="1338"/>
                                          </p:stCondLst>
                                        </p:cTn>
                                        <p:tgtEl>
                                          <p:spTgt spid="20"/>
                                        </p:tgtEl>
                                      </p:cBhvr>
                                      <p:to x="100000" y="100000"/>
                                    </p:animScale>
                                    <p:animScale>
                                      <p:cBhvr>
                                        <p:cTn id="33" dur="26">
                                          <p:stCondLst>
                                            <p:cond delay="1642"/>
                                          </p:stCondLst>
                                        </p:cTn>
                                        <p:tgtEl>
                                          <p:spTgt spid="20"/>
                                        </p:tgtEl>
                                      </p:cBhvr>
                                      <p:to x="100000" y="90000"/>
                                    </p:animScale>
                                    <p:animScale>
                                      <p:cBhvr>
                                        <p:cTn id="34" dur="166" decel="50000">
                                          <p:stCondLst>
                                            <p:cond delay="1668"/>
                                          </p:stCondLst>
                                        </p:cTn>
                                        <p:tgtEl>
                                          <p:spTgt spid="20"/>
                                        </p:tgtEl>
                                      </p:cBhvr>
                                      <p:to x="100000" y="100000"/>
                                    </p:animScale>
                                    <p:animScale>
                                      <p:cBhvr>
                                        <p:cTn id="35" dur="26">
                                          <p:stCondLst>
                                            <p:cond delay="1808"/>
                                          </p:stCondLst>
                                        </p:cTn>
                                        <p:tgtEl>
                                          <p:spTgt spid="20"/>
                                        </p:tgtEl>
                                      </p:cBhvr>
                                      <p:to x="100000" y="95000"/>
                                    </p:animScale>
                                    <p:animScale>
                                      <p:cBhvr>
                                        <p:cTn id="36" dur="166" decel="50000">
                                          <p:stCondLst>
                                            <p:cond delay="1834"/>
                                          </p:stCondLst>
                                        </p:cTn>
                                        <p:tgtEl>
                                          <p:spTgt spid="20"/>
                                        </p:tgtEl>
                                      </p:cBhvr>
                                      <p:to x="100000" y="100000"/>
                                    </p:animScale>
                                  </p:childTnLst>
                                </p:cTn>
                              </p:par>
                              <p:par>
                                <p:cTn id="37" presetID="26" presetClass="entr" presetSubtype="0" fill="hold" grpId="61" nodeType="withEffect">
                                  <p:stCondLst>
                                    <p:cond delay="0"/>
                                  </p:stCondLst>
                                  <p:childTnLst>
                                    <p:set>
                                      <p:cBhvr>
                                        <p:cTn id="38" dur="1" fill="hold">
                                          <p:stCondLst>
                                            <p:cond delay="0"/>
                                          </p:stCondLst>
                                        </p:cTn>
                                        <p:tgtEl>
                                          <p:spTgt spid="21"/>
                                        </p:tgtEl>
                                        <p:attrNameLst>
                                          <p:attrName>style.visibility</p:attrName>
                                        </p:attrNameLst>
                                      </p:cBhvr>
                                      <p:to>
                                        <p:strVal val="visible"/>
                                      </p:to>
                                    </p:set>
                                    <p:animEffect transition="in" filter="wipe(down)">
                                      <p:cBhvr>
                                        <p:cTn id="39" dur="580">
                                          <p:stCondLst>
                                            <p:cond delay="0"/>
                                          </p:stCondLst>
                                        </p:cTn>
                                        <p:tgtEl>
                                          <p:spTgt spid="21"/>
                                        </p:tgtEl>
                                      </p:cBhvr>
                                    </p:animEffect>
                                    <p:anim calcmode="lin" valueType="num">
                                      <p:cBhvr>
                                        <p:cTn id="40" dur="1822" tmFilter="0,0; 0.14,0.36; 0.43,0.73; 0.71,0.91; 1.0,1.0">
                                          <p:stCondLst>
                                            <p:cond delay="0"/>
                                          </p:stCondLst>
                                        </p:cTn>
                                        <p:tgtEl>
                                          <p:spTgt spid="21"/>
                                        </p:tgtEl>
                                        <p:attrNameLst>
                                          <p:attrName>ppt_x</p:attrName>
                                        </p:attrNameLst>
                                      </p:cBhvr>
                                      <p:tavLst>
                                        <p:tav tm="0">
                                          <p:val>
                                            <p:strVal val="#ppt_x-0.25"/>
                                          </p:val>
                                        </p:tav>
                                        <p:tav tm="100000">
                                          <p:val>
                                            <p:strVal val="#ppt_x"/>
                                          </p:val>
                                        </p:tav>
                                      </p:tavLst>
                                    </p:anim>
                                    <p:anim calcmode="lin" valueType="num">
                                      <p:cBhvr>
                                        <p:cTn id="41" dur="664" tmFilter="0.0,0.0; 0.25,0.07; 0.50,0.2; 0.75,0.467; 1.0,1.0">
                                          <p:stCondLst>
                                            <p:cond delay="0"/>
                                          </p:stCondLst>
                                        </p:cTn>
                                        <p:tgtEl>
                                          <p:spTgt spid="21"/>
                                        </p:tgtEl>
                                        <p:attrNameLst>
                                          <p:attrName>ppt_y</p:attrName>
                                        </p:attrNameLst>
                                      </p:cBhvr>
                                      <p:tavLst>
                                        <p:tav tm="0" fmla="#ppt_y-sin(pi*$)/3">
                                          <p:val>
                                            <p:fltVal val="0.5"/>
                                          </p:val>
                                        </p:tav>
                                        <p:tav tm="100000">
                                          <p:val>
                                            <p:fltVal val="1"/>
                                          </p:val>
                                        </p:tav>
                                      </p:tavLst>
                                    </p:anim>
                                    <p:anim calcmode="lin" valueType="num">
                                      <p:cBhvr>
                                        <p:cTn id="42" dur="664" tmFilter="0, 0; 0.125,0.2665; 0.25,0.4; 0.375,0.465; 0.5,0.5;  0.625,0.535; 0.75,0.6; 0.875,0.7335; 1,1">
                                          <p:stCondLst>
                                            <p:cond delay="664"/>
                                          </p:stCondLst>
                                        </p:cTn>
                                        <p:tgtEl>
                                          <p:spTgt spid="21"/>
                                        </p:tgtEl>
                                        <p:attrNameLst>
                                          <p:attrName>ppt_y</p:attrName>
                                        </p:attrNameLst>
                                      </p:cBhvr>
                                      <p:tavLst>
                                        <p:tav tm="0" fmla="#ppt_y-sin(pi*$)/9">
                                          <p:val>
                                            <p:fltVal val="0"/>
                                          </p:val>
                                        </p:tav>
                                        <p:tav tm="100000">
                                          <p:val>
                                            <p:fltVal val="1"/>
                                          </p:val>
                                        </p:tav>
                                      </p:tavLst>
                                    </p:anim>
                                    <p:anim calcmode="lin" valueType="num">
                                      <p:cBhvr>
                                        <p:cTn id="43" dur="332" tmFilter="0, 0; 0.125,0.2665; 0.25,0.4; 0.375,0.465; 0.5,0.5;  0.625,0.535; 0.75,0.6; 0.875,0.7335; 1,1">
                                          <p:stCondLst>
                                            <p:cond delay="1324"/>
                                          </p:stCondLst>
                                        </p:cTn>
                                        <p:tgtEl>
                                          <p:spTgt spid="21"/>
                                        </p:tgtEl>
                                        <p:attrNameLst>
                                          <p:attrName>ppt_y</p:attrName>
                                        </p:attrNameLst>
                                      </p:cBhvr>
                                      <p:tavLst>
                                        <p:tav tm="0" fmla="#ppt_y-sin(pi*$)/27">
                                          <p:val>
                                            <p:fltVal val="0"/>
                                          </p:val>
                                        </p:tav>
                                        <p:tav tm="100000">
                                          <p:val>
                                            <p:fltVal val="1"/>
                                          </p:val>
                                        </p:tav>
                                      </p:tavLst>
                                    </p:anim>
                                    <p:anim calcmode="lin" valueType="num">
                                      <p:cBhvr>
                                        <p:cTn id="44" dur="164" tmFilter="0, 0; 0.125,0.2665; 0.25,0.4; 0.375,0.465; 0.5,0.5;  0.625,0.535; 0.75,0.6; 0.875,0.7335; 1,1">
                                          <p:stCondLst>
                                            <p:cond delay="1656"/>
                                          </p:stCondLst>
                                        </p:cTn>
                                        <p:tgtEl>
                                          <p:spTgt spid="21"/>
                                        </p:tgtEl>
                                        <p:attrNameLst>
                                          <p:attrName>ppt_y</p:attrName>
                                        </p:attrNameLst>
                                      </p:cBhvr>
                                      <p:tavLst>
                                        <p:tav tm="0" fmla="#ppt_y-sin(pi*$)/81">
                                          <p:val>
                                            <p:fltVal val="0"/>
                                          </p:val>
                                        </p:tav>
                                        <p:tav tm="100000">
                                          <p:val>
                                            <p:fltVal val="1"/>
                                          </p:val>
                                        </p:tav>
                                      </p:tavLst>
                                    </p:anim>
                                    <p:animScale>
                                      <p:cBhvr>
                                        <p:cTn id="45" dur="26">
                                          <p:stCondLst>
                                            <p:cond delay="650"/>
                                          </p:stCondLst>
                                        </p:cTn>
                                        <p:tgtEl>
                                          <p:spTgt spid="21"/>
                                        </p:tgtEl>
                                      </p:cBhvr>
                                      <p:to x="100000" y="60000"/>
                                    </p:animScale>
                                    <p:animScale>
                                      <p:cBhvr>
                                        <p:cTn id="46" dur="166" decel="50000">
                                          <p:stCondLst>
                                            <p:cond delay="676"/>
                                          </p:stCondLst>
                                        </p:cTn>
                                        <p:tgtEl>
                                          <p:spTgt spid="21"/>
                                        </p:tgtEl>
                                      </p:cBhvr>
                                      <p:to x="100000" y="100000"/>
                                    </p:animScale>
                                    <p:animScale>
                                      <p:cBhvr>
                                        <p:cTn id="47" dur="26">
                                          <p:stCondLst>
                                            <p:cond delay="1312"/>
                                          </p:stCondLst>
                                        </p:cTn>
                                        <p:tgtEl>
                                          <p:spTgt spid="21"/>
                                        </p:tgtEl>
                                      </p:cBhvr>
                                      <p:to x="100000" y="80000"/>
                                    </p:animScale>
                                    <p:animScale>
                                      <p:cBhvr>
                                        <p:cTn id="48" dur="166" decel="50000">
                                          <p:stCondLst>
                                            <p:cond delay="1338"/>
                                          </p:stCondLst>
                                        </p:cTn>
                                        <p:tgtEl>
                                          <p:spTgt spid="21"/>
                                        </p:tgtEl>
                                      </p:cBhvr>
                                      <p:to x="100000" y="100000"/>
                                    </p:animScale>
                                    <p:animScale>
                                      <p:cBhvr>
                                        <p:cTn id="49" dur="26">
                                          <p:stCondLst>
                                            <p:cond delay="1642"/>
                                          </p:stCondLst>
                                        </p:cTn>
                                        <p:tgtEl>
                                          <p:spTgt spid="21"/>
                                        </p:tgtEl>
                                      </p:cBhvr>
                                      <p:to x="100000" y="90000"/>
                                    </p:animScale>
                                    <p:animScale>
                                      <p:cBhvr>
                                        <p:cTn id="50" dur="166" decel="50000">
                                          <p:stCondLst>
                                            <p:cond delay="1668"/>
                                          </p:stCondLst>
                                        </p:cTn>
                                        <p:tgtEl>
                                          <p:spTgt spid="21"/>
                                        </p:tgtEl>
                                      </p:cBhvr>
                                      <p:to x="100000" y="100000"/>
                                    </p:animScale>
                                    <p:animScale>
                                      <p:cBhvr>
                                        <p:cTn id="51" dur="26">
                                          <p:stCondLst>
                                            <p:cond delay="1808"/>
                                          </p:stCondLst>
                                        </p:cTn>
                                        <p:tgtEl>
                                          <p:spTgt spid="21"/>
                                        </p:tgtEl>
                                      </p:cBhvr>
                                      <p:to x="100000" y="95000"/>
                                    </p:animScale>
                                    <p:animScale>
                                      <p:cBhvr>
                                        <p:cTn id="52" dur="166" decel="50000">
                                          <p:stCondLst>
                                            <p:cond delay="1834"/>
                                          </p:stCondLst>
                                        </p:cTn>
                                        <p:tgtEl>
                                          <p:spTgt spid="21"/>
                                        </p:tgtEl>
                                      </p:cBhvr>
                                      <p:to x="100000" y="100000"/>
                                    </p:animScale>
                                  </p:childTnLst>
                                </p:cTn>
                              </p:par>
                              <p:par>
                                <p:cTn id="53" presetID="26" presetClass="entr" presetSubtype="0" fill="hold" nodeType="withEffect">
                                  <p:stCondLst>
                                    <p:cond delay="0"/>
                                  </p:stCondLst>
                                  <p:childTnLst>
                                    <p:set>
                                      <p:cBhvr>
                                        <p:cTn id="54" dur="1" fill="hold">
                                          <p:stCondLst>
                                            <p:cond delay="0"/>
                                          </p:stCondLst>
                                        </p:cTn>
                                        <p:tgtEl>
                                          <p:spTgt spid="22"/>
                                        </p:tgtEl>
                                        <p:attrNameLst>
                                          <p:attrName>style.visibility</p:attrName>
                                        </p:attrNameLst>
                                      </p:cBhvr>
                                      <p:to>
                                        <p:strVal val="visible"/>
                                      </p:to>
                                    </p:set>
                                    <p:animEffect transition="in" filter="wipe(down)">
                                      <p:cBhvr>
                                        <p:cTn id="55" dur="580">
                                          <p:stCondLst>
                                            <p:cond delay="0"/>
                                          </p:stCondLst>
                                        </p:cTn>
                                        <p:tgtEl>
                                          <p:spTgt spid="22"/>
                                        </p:tgtEl>
                                      </p:cBhvr>
                                    </p:animEffect>
                                    <p:anim calcmode="lin" valueType="num">
                                      <p:cBhvr>
                                        <p:cTn id="56" dur="1822" tmFilter="0,0; 0.14,0.36; 0.43,0.73; 0.71,0.91; 1.0,1.0">
                                          <p:stCondLst>
                                            <p:cond delay="0"/>
                                          </p:stCondLst>
                                        </p:cTn>
                                        <p:tgtEl>
                                          <p:spTgt spid="22"/>
                                        </p:tgtEl>
                                        <p:attrNameLst>
                                          <p:attrName>ppt_x</p:attrName>
                                        </p:attrNameLst>
                                      </p:cBhvr>
                                      <p:tavLst>
                                        <p:tav tm="0">
                                          <p:val>
                                            <p:strVal val="#ppt_x-0.25"/>
                                          </p:val>
                                        </p:tav>
                                        <p:tav tm="100000">
                                          <p:val>
                                            <p:strVal val="#ppt_x"/>
                                          </p:val>
                                        </p:tav>
                                      </p:tavLst>
                                    </p:anim>
                                    <p:anim calcmode="lin" valueType="num">
                                      <p:cBhvr>
                                        <p:cTn id="57" dur="664" tmFilter="0.0,0.0; 0.25,0.07; 0.50,0.2; 0.75,0.467; 1.0,1.0">
                                          <p:stCondLst>
                                            <p:cond delay="0"/>
                                          </p:stCondLst>
                                        </p:cTn>
                                        <p:tgtEl>
                                          <p:spTgt spid="22"/>
                                        </p:tgtEl>
                                        <p:attrNameLst>
                                          <p:attrName>ppt_y</p:attrName>
                                        </p:attrNameLst>
                                      </p:cBhvr>
                                      <p:tavLst>
                                        <p:tav tm="0" fmla="#ppt_y-sin(pi*$)/3">
                                          <p:val>
                                            <p:fltVal val="0.5"/>
                                          </p:val>
                                        </p:tav>
                                        <p:tav tm="100000">
                                          <p:val>
                                            <p:fltVal val="1"/>
                                          </p:val>
                                        </p:tav>
                                      </p:tavLst>
                                    </p:anim>
                                    <p:anim calcmode="lin" valueType="num">
                                      <p:cBhvr>
                                        <p:cTn id="58" dur="664" tmFilter="0, 0; 0.125,0.2665; 0.25,0.4; 0.375,0.465; 0.5,0.5;  0.625,0.535; 0.75,0.6; 0.875,0.7335; 1,1">
                                          <p:stCondLst>
                                            <p:cond delay="664"/>
                                          </p:stCondLst>
                                        </p:cTn>
                                        <p:tgtEl>
                                          <p:spTgt spid="22"/>
                                        </p:tgtEl>
                                        <p:attrNameLst>
                                          <p:attrName>ppt_y</p:attrName>
                                        </p:attrNameLst>
                                      </p:cBhvr>
                                      <p:tavLst>
                                        <p:tav tm="0" fmla="#ppt_y-sin(pi*$)/9">
                                          <p:val>
                                            <p:fltVal val="0"/>
                                          </p:val>
                                        </p:tav>
                                        <p:tav tm="100000">
                                          <p:val>
                                            <p:fltVal val="1"/>
                                          </p:val>
                                        </p:tav>
                                      </p:tavLst>
                                    </p:anim>
                                    <p:anim calcmode="lin" valueType="num">
                                      <p:cBhvr>
                                        <p:cTn id="59" dur="332" tmFilter="0, 0; 0.125,0.2665; 0.25,0.4; 0.375,0.465; 0.5,0.5;  0.625,0.535; 0.75,0.6; 0.875,0.7335; 1,1">
                                          <p:stCondLst>
                                            <p:cond delay="1324"/>
                                          </p:stCondLst>
                                        </p:cTn>
                                        <p:tgtEl>
                                          <p:spTgt spid="22"/>
                                        </p:tgtEl>
                                        <p:attrNameLst>
                                          <p:attrName>ppt_y</p:attrName>
                                        </p:attrNameLst>
                                      </p:cBhvr>
                                      <p:tavLst>
                                        <p:tav tm="0" fmla="#ppt_y-sin(pi*$)/27">
                                          <p:val>
                                            <p:fltVal val="0"/>
                                          </p:val>
                                        </p:tav>
                                        <p:tav tm="100000">
                                          <p:val>
                                            <p:fltVal val="1"/>
                                          </p:val>
                                        </p:tav>
                                      </p:tavLst>
                                    </p:anim>
                                    <p:anim calcmode="lin" valueType="num">
                                      <p:cBhvr>
                                        <p:cTn id="60" dur="164" tmFilter="0, 0; 0.125,0.2665; 0.25,0.4; 0.375,0.465; 0.5,0.5;  0.625,0.535; 0.75,0.6; 0.875,0.7335; 1,1">
                                          <p:stCondLst>
                                            <p:cond delay="1656"/>
                                          </p:stCondLst>
                                        </p:cTn>
                                        <p:tgtEl>
                                          <p:spTgt spid="22"/>
                                        </p:tgtEl>
                                        <p:attrNameLst>
                                          <p:attrName>ppt_y</p:attrName>
                                        </p:attrNameLst>
                                      </p:cBhvr>
                                      <p:tavLst>
                                        <p:tav tm="0" fmla="#ppt_y-sin(pi*$)/81">
                                          <p:val>
                                            <p:fltVal val="0"/>
                                          </p:val>
                                        </p:tav>
                                        <p:tav tm="100000">
                                          <p:val>
                                            <p:fltVal val="1"/>
                                          </p:val>
                                        </p:tav>
                                      </p:tavLst>
                                    </p:anim>
                                    <p:animScale>
                                      <p:cBhvr>
                                        <p:cTn id="61" dur="26">
                                          <p:stCondLst>
                                            <p:cond delay="650"/>
                                          </p:stCondLst>
                                        </p:cTn>
                                        <p:tgtEl>
                                          <p:spTgt spid="22"/>
                                        </p:tgtEl>
                                      </p:cBhvr>
                                      <p:to x="100000" y="60000"/>
                                    </p:animScale>
                                    <p:animScale>
                                      <p:cBhvr>
                                        <p:cTn id="62" dur="166" decel="50000">
                                          <p:stCondLst>
                                            <p:cond delay="676"/>
                                          </p:stCondLst>
                                        </p:cTn>
                                        <p:tgtEl>
                                          <p:spTgt spid="22"/>
                                        </p:tgtEl>
                                      </p:cBhvr>
                                      <p:to x="100000" y="100000"/>
                                    </p:animScale>
                                    <p:animScale>
                                      <p:cBhvr>
                                        <p:cTn id="63" dur="26">
                                          <p:stCondLst>
                                            <p:cond delay="1312"/>
                                          </p:stCondLst>
                                        </p:cTn>
                                        <p:tgtEl>
                                          <p:spTgt spid="22"/>
                                        </p:tgtEl>
                                      </p:cBhvr>
                                      <p:to x="100000" y="80000"/>
                                    </p:animScale>
                                    <p:animScale>
                                      <p:cBhvr>
                                        <p:cTn id="64" dur="166" decel="50000">
                                          <p:stCondLst>
                                            <p:cond delay="1338"/>
                                          </p:stCondLst>
                                        </p:cTn>
                                        <p:tgtEl>
                                          <p:spTgt spid="22"/>
                                        </p:tgtEl>
                                      </p:cBhvr>
                                      <p:to x="100000" y="100000"/>
                                    </p:animScale>
                                    <p:animScale>
                                      <p:cBhvr>
                                        <p:cTn id="65" dur="26">
                                          <p:stCondLst>
                                            <p:cond delay="1642"/>
                                          </p:stCondLst>
                                        </p:cTn>
                                        <p:tgtEl>
                                          <p:spTgt spid="22"/>
                                        </p:tgtEl>
                                      </p:cBhvr>
                                      <p:to x="100000" y="90000"/>
                                    </p:animScale>
                                    <p:animScale>
                                      <p:cBhvr>
                                        <p:cTn id="66" dur="166" decel="50000">
                                          <p:stCondLst>
                                            <p:cond delay="1668"/>
                                          </p:stCondLst>
                                        </p:cTn>
                                        <p:tgtEl>
                                          <p:spTgt spid="22"/>
                                        </p:tgtEl>
                                      </p:cBhvr>
                                      <p:to x="100000" y="100000"/>
                                    </p:animScale>
                                    <p:animScale>
                                      <p:cBhvr>
                                        <p:cTn id="67" dur="26">
                                          <p:stCondLst>
                                            <p:cond delay="1808"/>
                                          </p:stCondLst>
                                        </p:cTn>
                                        <p:tgtEl>
                                          <p:spTgt spid="22"/>
                                        </p:tgtEl>
                                      </p:cBhvr>
                                      <p:to x="100000" y="95000"/>
                                    </p:animScale>
                                    <p:animScale>
                                      <p:cBhvr>
                                        <p:cTn id="68" dur="166" decel="50000">
                                          <p:stCondLst>
                                            <p:cond delay="1834"/>
                                          </p:stCondLst>
                                        </p:cTn>
                                        <p:tgtEl>
                                          <p:spTgt spid="22"/>
                                        </p:tgtEl>
                                      </p:cBhvr>
                                      <p:to x="100000" y="100000"/>
                                    </p:animScale>
                                  </p:childTnLst>
                                </p:cTn>
                              </p:par>
                              <p:par>
                                <p:cTn id="69" presetID="26" presetClass="entr" presetSubtype="0" fill="hold" grpId="61" nodeType="withEffect">
                                  <p:stCondLst>
                                    <p:cond delay="0"/>
                                  </p:stCondLst>
                                  <p:childTnLst>
                                    <p:set>
                                      <p:cBhvr>
                                        <p:cTn id="70" dur="1" fill="hold">
                                          <p:stCondLst>
                                            <p:cond delay="0"/>
                                          </p:stCondLst>
                                        </p:cTn>
                                        <p:tgtEl>
                                          <p:spTgt spid="40"/>
                                        </p:tgtEl>
                                        <p:attrNameLst>
                                          <p:attrName>style.visibility</p:attrName>
                                        </p:attrNameLst>
                                      </p:cBhvr>
                                      <p:to>
                                        <p:strVal val="visible"/>
                                      </p:to>
                                    </p:set>
                                    <p:animEffect transition="in" filter="wipe(down)">
                                      <p:cBhvr>
                                        <p:cTn id="71" dur="580">
                                          <p:stCondLst>
                                            <p:cond delay="0"/>
                                          </p:stCondLst>
                                        </p:cTn>
                                        <p:tgtEl>
                                          <p:spTgt spid="40"/>
                                        </p:tgtEl>
                                      </p:cBhvr>
                                    </p:animEffect>
                                    <p:anim calcmode="lin" valueType="num">
                                      <p:cBhvr>
                                        <p:cTn id="72" dur="1822" tmFilter="0,0; 0.14,0.36; 0.43,0.73; 0.71,0.91; 1.0,1.0">
                                          <p:stCondLst>
                                            <p:cond delay="0"/>
                                          </p:stCondLst>
                                        </p:cTn>
                                        <p:tgtEl>
                                          <p:spTgt spid="40"/>
                                        </p:tgtEl>
                                        <p:attrNameLst>
                                          <p:attrName>ppt_x</p:attrName>
                                        </p:attrNameLst>
                                      </p:cBhvr>
                                      <p:tavLst>
                                        <p:tav tm="0">
                                          <p:val>
                                            <p:strVal val="#ppt_x-0.25"/>
                                          </p:val>
                                        </p:tav>
                                        <p:tav tm="100000">
                                          <p:val>
                                            <p:strVal val="#ppt_x"/>
                                          </p:val>
                                        </p:tav>
                                      </p:tavLst>
                                    </p:anim>
                                    <p:anim calcmode="lin" valueType="num">
                                      <p:cBhvr>
                                        <p:cTn id="73" dur="664" tmFilter="0.0,0.0; 0.25,0.07; 0.50,0.2; 0.75,0.467; 1.0,1.0">
                                          <p:stCondLst>
                                            <p:cond delay="0"/>
                                          </p:stCondLst>
                                        </p:cTn>
                                        <p:tgtEl>
                                          <p:spTgt spid="40"/>
                                        </p:tgtEl>
                                        <p:attrNameLst>
                                          <p:attrName>ppt_y</p:attrName>
                                        </p:attrNameLst>
                                      </p:cBhvr>
                                      <p:tavLst>
                                        <p:tav tm="0" fmla="#ppt_y-sin(pi*$)/3">
                                          <p:val>
                                            <p:fltVal val="0.5"/>
                                          </p:val>
                                        </p:tav>
                                        <p:tav tm="100000">
                                          <p:val>
                                            <p:fltVal val="1"/>
                                          </p:val>
                                        </p:tav>
                                      </p:tavLst>
                                    </p:anim>
                                    <p:anim calcmode="lin" valueType="num">
                                      <p:cBhvr>
                                        <p:cTn id="74" dur="664" tmFilter="0, 0; 0.125,0.2665; 0.25,0.4; 0.375,0.465; 0.5,0.5;  0.625,0.535; 0.75,0.6; 0.875,0.7335; 1,1">
                                          <p:stCondLst>
                                            <p:cond delay="664"/>
                                          </p:stCondLst>
                                        </p:cTn>
                                        <p:tgtEl>
                                          <p:spTgt spid="40"/>
                                        </p:tgtEl>
                                        <p:attrNameLst>
                                          <p:attrName>ppt_y</p:attrName>
                                        </p:attrNameLst>
                                      </p:cBhvr>
                                      <p:tavLst>
                                        <p:tav tm="0" fmla="#ppt_y-sin(pi*$)/9">
                                          <p:val>
                                            <p:fltVal val="0"/>
                                          </p:val>
                                        </p:tav>
                                        <p:tav tm="100000">
                                          <p:val>
                                            <p:fltVal val="1"/>
                                          </p:val>
                                        </p:tav>
                                      </p:tavLst>
                                    </p:anim>
                                    <p:anim calcmode="lin" valueType="num">
                                      <p:cBhvr>
                                        <p:cTn id="75" dur="332" tmFilter="0, 0; 0.125,0.2665; 0.25,0.4; 0.375,0.465; 0.5,0.5;  0.625,0.535; 0.75,0.6; 0.875,0.7335; 1,1">
                                          <p:stCondLst>
                                            <p:cond delay="1324"/>
                                          </p:stCondLst>
                                        </p:cTn>
                                        <p:tgtEl>
                                          <p:spTgt spid="40"/>
                                        </p:tgtEl>
                                        <p:attrNameLst>
                                          <p:attrName>ppt_y</p:attrName>
                                        </p:attrNameLst>
                                      </p:cBhvr>
                                      <p:tavLst>
                                        <p:tav tm="0" fmla="#ppt_y-sin(pi*$)/27">
                                          <p:val>
                                            <p:fltVal val="0"/>
                                          </p:val>
                                        </p:tav>
                                        <p:tav tm="100000">
                                          <p:val>
                                            <p:fltVal val="1"/>
                                          </p:val>
                                        </p:tav>
                                      </p:tavLst>
                                    </p:anim>
                                    <p:anim calcmode="lin" valueType="num">
                                      <p:cBhvr>
                                        <p:cTn id="76" dur="164" tmFilter="0, 0; 0.125,0.2665; 0.25,0.4; 0.375,0.465; 0.5,0.5;  0.625,0.535; 0.75,0.6; 0.875,0.7335; 1,1">
                                          <p:stCondLst>
                                            <p:cond delay="1656"/>
                                          </p:stCondLst>
                                        </p:cTn>
                                        <p:tgtEl>
                                          <p:spTgt spid="40"/>
                                        </p:tgtEl>
                                        <p:attrNameLst>
                                          <p:attrName>ppt_y</p:attrName>
                                        </p:attrNameLst>
                                      </p:cBhvr>
                                      <p:tavLst>
                                        <p:tav tm="0" fmla="#ppt_y-sin(pi*$)/81">
                                          <p:val>
                                            <p:fltVal val="0"/>
                                          </p:val>
                                        </p:tav>
                                        <p:tav tm="100000">
                                          <p:val>
                                            <p:fltVal val="1"/>
                                          </p:val>
                                        </p:tav>
                                      </p:tavLst>
                                    </p:anim>
                                    <p:animScale>
                                      <p:cBhvr>
                                        <p:cTn id="77" dur="26">
                                          <p:stCondLst>
                                            <p:cond delay="650"/>
                                          </p:stCondLst>
                                        </p:cTn>
                                        <p:tgtEl>
                                          <p:spTgt spid="40"/>
                                        </p:tgtEl>
                                      </p:cBhvr>
                                      <p:to x="100000" y="60000"/>
                                    </p:animScale>
                                    <p:animScale>
                                      <p:cBhvr>
                                        <p:cTn id="78" dur="166" decel="50000">
                                          <p:stCondLst>
                                            <p:cond delay="676"/>
                                          </p:stCondLst>
                                        </p:cTn>
                                        <p:tgtEl>
                                          <p:spTgt spid="40"/>
                                        </p:tgtEl>
                                      </p:cBhvr>
                                      <p:to x="100000" y="100000"/>
                                    </p:animScale>
                                    <p:animScale>
                                      <p:cBhvr>
                                        <p:cTn id="79" dur="26">
                                          <p:stCondLst>
                                            <p:cond delay="1312"/>
                                          </p:stCondLst>
                                        </p:cTn>
                                        <p:tgtEl>
                                          <p:spTgt spid="40"/>
                                        </p:tgtEl>
                                      </p:cBhvr>
                                      <p:to x="100000" y="80000"/>
                                    </p:animScale>
                                    <p:animScale>
                                      <p:cBhvr>
                                        <p:cTn id="80" dur="166" decel="50000">
                                          <p:stCondLst>
                                            <p:cond delay="1338"/>
                                          </p:stCondLst>
                                        </p:cTn>
                                        <p:tgtEl>
                                          <p:spTgt spid="40"/>
                                        </p:tgtEl>
                                      </p:cBhvr>
                                      <p:to x="100000" y="100000"/>
                                    </p:animScale>
                                    <p:animScale>
                                      <p:cBhvr>
                                        <p:cTn id="81" dur="26">
                                          <p:stCondLst>
                                            <p:cond delay="1642"/>
                                          </p:stCondLst>
                                        </p:cTn>
                                        <p:tgtEl>
                                          <p:spTgt spid="40"/>
                                        </p:tgtEl>
                                      </p:cBhvr>
                                      <p:to x="100000" y="90000"/>
                                    </p:animScale>
                                    <p:animScale>
                                      <p:cBhvr>
                                        <p:cTn id="82" dur="166" decel="50000">
                                          <p:stCondLst>
                                            <p:cond delay="1668"/>
                                          </p:stCondLst>
                                        </p:cTn>
                                        <p:tgtEl>
                                          <p:spTgt spid="40"/>
                                        </p:tgtEl>
                                      </p:cBhvr>
                                      <p:to x="100000" y="100000"/>
                                    </p:animScale>
                                    <p:animScale>
                                      <p:cBhvr>
                                        <p:cTn id="83" dur="26">
                                          <p:stCondLst>
                                            <p:cond delay="1808"/>
                                          </p:stCondLst>
                                        </p:cTn>
                                        <p:tgtEl>
                                          <p:spTgt spid="40"/>
                                        </p:tgtEl>
                                      </p:cBhvr>
                                      <p:to x="100000" y="95000"/>
                                    </p:animScale>
                                    <p:animScale>
                                      <p:cBhvr>
                                        <p:cTn id="84" dur="166" decel="50000">
                                          <p:stCondLst>
                                            <p:cond delay="1834"/>
                                          </p:stCondLst>
                                        </p:cTn>
                                        <p:tgtEl>
                                          <p:spTgt spid="40"/>
                                        </p:tgtEl>
                                      </p:cBhvr>
                                      <p:to x="100000" y="100000"/>
                                    </p:animScale>
                                  </p:childTnLst>
                                </p:cTn>
                              </p:par>
                              <p:par>
                                <p:cTn id="85" presetID="26" presetClass="entr" presetSubtype="0" fill="hold" grpId="61" nodeType="withEffect">
                                  <p:stCondLst>
                                    <p:cond delay="0"/>
                                  </p:stCondLst>
                                  <p:childTnLst>
                                    <p:set>
                                      <p:cBhvr>
                                        <p:cTn id="86" dur="1" fill="hold">
                                          <p:stCondLst>
                                            <p:cond delay="0"/>
                                          </p:stCondLst>
                                        </p:cTn>
                                        <p:tgtEl>
                                          <p:spTgt spid="42"/>
                                        </p:tgtEl>
                                        <p:attrNameLst>
                                          <p:attrName>style.visibility</p:attrName>
                                        </p:attrNameLst>
                                      </p:cBhvr>
                                      <p:to>
                                        <p:strVal val="visible"/>
                                      </p:to>
                                    </p:set>
                                    <p:animEffect transition="in" filter="wipe(down)">
                                      <p:cBhvr>
                                        <p:cTn id="87" dur="580">
                                          <p:stCondLst>
                                            <p:cond delay="0"/>
                                          </p:stCondLst>
                                        </p:cTn>
                                        <p:tgtEl>
                                          <p:spTgt spid="42"/>
                                        </p:tgtEl>
                                      </p:cBhvr>
                                    </p:animEffect>
                                    <p:anim calcmode="lin" valueType="num">
                                      <p:cBhvr>
                                        <p:cTn id="88" dur="1822" tmFilter="0,0; 0.14,0.36; 0.43,0.73; 0.71,0.91; 1.0,1.0">
                                          <p:stCondLst>
                                            <p:cond delay="0"/>
                                          </p:stCondLst>
                                        </p:cTn>
                                        <p:tgtEl>
                                          <p:spTgt spid="42"/>
                                        </p:tgtEl>
                                        <p:attrNameLst>
                                          <p:attrName>ppt_x</p:attrName>
                                        </p:attrNameLst>
                                      </p:cBhvr>
                                      <p:tavLst>
                                        <p:tav tm="0">
                                          <p:val>
                                            <p:strVal val="#ppt_x-0.25"/>
                                          </p:val>
                                        </p:tav>
                                        <p:tav tm="100000">
                                          <p:val>
                                            <p:strVal val="#ppt_x"/>
                                          </p:val>
                                        </p:tav>
                                      </p:tavLst>
                                    </p:anim>
                                    <p:anim calcmode="lin" valueType="num">
                                      <p:cBhvr>
                                        <p:cTn id="89" dur="664" tmFilter="0.0,0.0; 0.25,0.07; 0.50,0.2; 0.75,0.467; 1.0,1.0">
                                          <p:stCondLst>
                                            <p:cond delay="0"/>
                                          </p:stCondLst>
                                        </p:cTn>
                                        <p:tgtEl>
                                          <p:spTgt spid="42"/>
                                        </p:tgtEl>
                                        <p:attrNameLst>
                                          <p:attrName>ppt_y</p:attrName>
                                        </p:attrNameLst>
                                      </p:cBhvr>
                                      <p:tavLst>
                                        <p:tav tm="0" fmla="#ppt_y-sin(pi*$)/3">
                                          <p:val>
                                            <p:fltVal val="0.5"/>
                                          </p:val>
                                        </p:tav>
                                        <p:tav tm="100000">
                                          <p:val>
                                            <p:fltVal val="1"/>
                                          </p:val>
                                        </p:tav>
                                      </p:tavLst>
                                    </p:anim>
                                    <p:anim calcmode="lin" valueType="num">
                                      <p:cBhvr>
                                        <p:cTn id="90" dur="664" tmFilter="0, 0; 0.125,0.2665; 0.25,0.4; 0.375,0.465; 0.5,0.5;  0.625,0.535; 0.75,0.6; 0.875,0.7335; 1,1">
                                          <p:stCondLst>
                                            <p:cond delay="664"/>
                                          </p:stCondLst>
                                        </p:cTn>
                                        <p:tgtEl>
                                          <p:spTgt spid="42"/>
                                        </p:tgtEl>
                                        <p:attrNameLst>
                                          <p:attrName>ppt_y</p:attrName>
                                        </p:attrNameLst>
                                      </p:cBhvr>
                                      <p:tavLst>
                                        <p:tav tm="0" fmla="#ppt_y-sin(pi*$)/9">
                                          <p:val>
                                            <p:fltVal val="0"/>
                                          </p:val>
                                        </p:tav>
                                        <p:tav tm="100000">
                                          <p:val>
                                            <p:fltVal val="1"/>
                                          </p:val>
                                        </p:tav>
                                      </p:tavLst>
                                    </p:anim>
                                    <p:anim calcmode="lin" valueType="num">
                                      <p:cBhvr>
                                        <p:cTn id="91" dur="332" tmFilter="0, 0; 0.125,0.2665; 0.25,0.4; 0.375,0.465; 0.5,0.5;  0.625,0.535; 0.75,0.6; 0.875,0.7335; 1,1">
                                          <p:stCondLst>
                                            <p:cond delay="1324"/>
                                          </p:stCondLst>
                                        </p:cTn>
                                        <p:tgtEl>
                                          <p:spTgt spid="42"/>
                                        </p:tgtEl>
                                        <p:attrNameLst>
                                          <p:attrName>ppt_y</p:attrName>
                                        </p:attrNameLst>
                                      </p:cBhvr>
                                      <p:tavLst>
                                        <p:tav tm="0" fmla="#ppt_y-sin(pi*$)/27">
                                          <p:val>
                                            <p:fltVal val="0"/>
                                          </p:val>
                                        </p:tav>
                                        <p:tav tm="100000">
                                          <p:val>
                                            <p:fltVal val="1"/>
                                          </p:val>
                                        </p:tav>
                                      </p:tavLst>
                                    </p:anim>
                                    <p:anim calcmode="lin" valueType="num">
                                      <p:cBhvr>
                                        <p:cTn id="92" dur="164" tmFilter="0, 0; 0.125,0.2665; 0.25,0.4; 0.375,0.465; 0.5,0.5;  0.625,0.535; 0.75,0.6; 0.875,0.7335; 1,1">
                                          <p:stCondLst>
                                            <p:cond delay="1656"/>
                                          </p:stCondLst>
                                        </p:cTn>
                                        <p:tgtEl>
                                          <p:spTgt spid="42"/>
                                        </p:tgtEl>
                                        <p:attrNameLst>
                                          <p:attrName>ppt_y</p:attrName>
                                        </p:attrNameLst>
                                      </p:cBhvr>
                                      <p:tavLst>
                                        <p:tav tm="0" fmla="#ppt_y-sin(pi*$)/81">
                                          <p:val>
                                            <p:fltVal val="0"/>
                                          </p:val>
                                        </p:tav>
                                        <p:tav tm="100000">
                                          <p:val>
                                            <p:fltVal val="1"/>
                                          </p:val>
                                        </p:tav>
                                      </p:tavLst>
                                    </p:anim>
                                    <p:animScale>
                                      <p:cBhvr>
                                        <p:cTn id="93" dur="26">
                                          <p:stCondLst>
                                            <p:cond delay="650"/>
                                          </p:stCondLst>
                                        </p:cTn>
                                        <p:tgtEl>
                                          <p:spTgt spid="42"/>
                                        </p:tgtEl>
                                      </p:cBhvr>
                                      <p:to x="100000" y="60000"/>
                                    </p:animScale>
                                    <p:animScale>
                                      <p:cBhvr>
                                        <p:cTn id="94" dur="166" decel="50000">
                                          <p:stCondLst>
                                            <p:cond delay="676"/>
                                          </p:stCondLst>
                                        </p:cTn>
                                        <p:tgtEl>
                                          <p:spTgt spid="42"/>
                                        </p:tgtEl>
                                      </p:cBhvr>
                                      <p:to x="100000" y="100000"/>
                                    </p:animScale>
                                    <p:animScale>
                                      <p:cBhvr>
                                        <p:cTn id="95" dur="26">
                                          <p:stCondLst>
                                            <p:cond delay="1312"/>
                                          </p:stCondLst>
                                        </p:cTn>
                                        <p:tgtEl>
                                          <p:spTgt spid="42"/>
                                        </p:tgtEl>
                                      </p:cBhvr>
                                      <p:to x="100000" y="80000"/>
                                    </p:animScale>
                                    <p:animScale>
                                      <p:cBhvr>
                                        <p:cTn id="96" dur="166" decel="50000">
                                          <p:stCondLst>
                                            <p:cond delay="1338"/>
                                          </p:stCondLst>
                                        </p:cTn>
                                        <p:tgtEl>
                                          <p:spTgt spid="42"/>
                                        </p:tgtEl>
                                      </p:cBhvr>
                                      <p:to x="100000" y="100000"/>
                                    </p:animScale>
                                    <p:animScale>
                                      <p:cBhvr>
                                        <p:cTn id="97" dur="26">
                                          <p:stCondLst>
                                            <p:cond delay="1642"/>
                                          </p:stCondLst>
                                        </p:cTn>
                                        <p:tgtEl>
                                          <p:spTgt spid="42"/>
                                        </p:tgtEl>
                                      </p:cBhvr>
                                      <p:to x="100000" y="90000"/>
                                    </p:animScale>
                                    <p:animScale>
                                      <p:cBhvr>
                                        <p:cTn id="98" dur="166" decel="50000">
                                          <p:stCondLst>
                                            <p:cond delay="1668"/>
                                          </p:stCondLst>
                                        </p:cTn>
                                        <p:tgtEl>
                                          <p:spTgt spid="42"/>
                                        </p:tgtEl>
                                      </p:cBhvr>
                                      <p:to x="100000" y="100000"/>
                                    </p:animScale>
                                    <p:animScale>
                                      <p:cBhvr>
                                        <p:cTn id="99" dur="26">
                                          <p:stCondLst>
                                            <p:cond delay="1808"/>
                                          </p:stCondLst>
                                        </p:cTn>
                                        <p:tgtEl>
                                          <p:spTgt spid="42"/>
                                        </p:tgtEl>
                                      </p:cBhvr>
                                      <p:to x="100000" y="95000"/>
                                    </p:animScale>
                                    <p:animScale>
                                      <p:cBhvr>
                                        <p:cTn id="100" dur="166" decel="50000">
                                          <p:stCondLst>
                                            <p:cond delay="1834"/>
                                          </p:stCondLst>
                                        </p:cTn>
                                        <p:tgtEl>
                                          <p:spTgt spid="42"/>
                                        </p:tgtEl>
                                      </p:cBhvr>
                                      <p:to x="100000" y="100000"/>
                                    </p:animScale>
                                  </p:childTnLst>
                                </p:cTn>
                              </p:par>
                              <p:par>
                                <p:cTn id="101" presetID="26" presetClass="entr" presetSubtype="0" fill="hold" grpId="61" nodeType="withEffect">
                                  <p:stCondLst>
                                    <p:cond delay="0"/>
                                  </p:stCondLst>
                                  <p:childTnLst>
                                    <p:set>
                                      <p:cBhvr>
                                        <p:cTn id="102" dur="1" fill="hold">
                                          <p:stCondLst>
                                            <p:cond delay="0"/>
                                          </p:stCondLst>
                                        </p:cTn>
                                        <p:tgtEl>
                                          <p:spTgt spid="43"/>
                                        </p:tgtEl>
                                        <p:attrNameLst>
                                          <p:attrName>style.visibility</p:attrName>
                                        </p:attrNameLst>
                                      </p:cBhvr>
                                      <p:to>
                                        <p:strVal val="visible"/>
                                      </p:to>
                                    </p:set>
                                    <p:animEffect transition="in" filter="wipe(down)">
                                      <p:cBhvr>
                                        <p:cTn id="103" dur="580">
                                          <p:stCondLst>
                                            <p:cond delay="0"/>
                                          </p:stCondLst>
                                        </p:cTn>
                                        <p:tgtEl>
                                          <p:spTgt spid="43"/>
                                        </p:tgtEl>
                                      </p:cBhvr>
                                    </p:animEffect>
                                    <p:anim calcmode="lin" valueType="num">
                                      <p:cBhvr>
                                        <p:cTn id="104" dur="1822" tmFilter="0,0; 0.14,0.36; 0.43,0.73; 0.71,0.91; 1.0,1.0">
                                          <p:stCondLst>
                                            <p:cond delay="0"/>
                                          </p:stCondLst>
                                        </p:cTn>
                                        <p:tgtEl>
                                          <p:spTgt spid="43"/>
                                        </p:tgtEl>
                                        <p:attrNameLst>
                                          <p:attrName>ppt_x</p:attrName>
                                        </p:attrNameLst>
                                      </p:cBhvr>
                                      <p:tavLst>
                                        <p:tav tm="0">
                                          <p:val>
                                            <p:strVal val="#ppt_x-0.25"/>
                                          </p:val>
                                        </p:tav>
                                        <p:tav tm="100000">
                                          <p:val>
                                            <p:strVal val="#ppt_x"/>
                                          </p:val>
                                        </p:tav>
                                      </p:tavLst>
                                    </p:anim>
                                    <p:anim calcmode="lin" valueType="num">
                                      <p:cBhvr>
                                        <p:cTn id="105" dur="664" tmFilter="0.0,0.0; 0.25,0.07; 0.50,0.2; 0.75,0.467; 1.0,1.0">
                                          <p:stCondLst>
                                            <p:cond delay="0"/>
                                          </p:stCondLst>
                                        </p:cTn>
                                        <p:tgtEl>
                                          <p:spTgt spid="43"/>
                                        </p:tgtEl>
                                        <p:attrNameLst>
                                          <p:attrName>ppt_y</p:attrName>
                                        </p:attrNameLst>
                                      </p:cBhvr>
                                      <p:tavLst>
                                        <p:tav tm="0" fmla="#ppt_y-sin(pi*$)/3">
                                          <p:val>
                                            <p:fltVal val="0.5"/>
                                          </p:val>
                                        </p:tav>
                                        <p:tav tm="100000">
                                          <p:val>
                                            <p:fltVal val="1"/>
                                          </p:val>
                                        </p:tav>
                                      </p:tavLst>
                                    </p:anim>
                                    <p:anim calcmode="lin" valueType="num">
                                      <p:cBhvr>
                                        <p:cTn id="106" dur="664" tmFilter="0, 0; 0.125,0.2665; 0.25,0.4; 0.375,0.465; 0.5,0.5;  0.625,0.535; 0.75,0.6; 0.875,0.7335; 1,1">
                                          <p:stCondLst>
                                            <p:cond delay="664"/>
                                          </p:stCondLst>
                                        </p:cTn>
                                        <p:tgtEl>
                                          <p:spTgt spid="43"/>
                                        </p:tgtEl>
                                        <p:attrNameLst>
                                          <p:attrName>ppt_y</p:attrName>
                                        </p:attrNameLst>
                                      </p:cBhvr>
                                      <p:tavLst>
                                        <p:tav tm="0" fmla="#ppt_y-sin(pi*$)/9">
                                          <p:val>
                                            <p:fltVal val="0"/>
                                          </p:val>
                                        </p:tav>
                                        <p:tav tm="100000">
                                          <p:val>
                                            <p:fltVal val="1"/>
                                          </p:val>
                                        </p:tav>
                                      </p:tavLst>
                                    </p:anim>
                                    <p:anim calcmode="lin" valueType="num">
                                      <p:cBhvr>
                                        <p:cTn id="107" dur="332" tmFilter="0, 0; 0.125,0.2665; 0.25,0.4; 0.375,0.465; 0.5,0.5;  0.625,0.535; 0.75,0.6; 0.875,0.7335; 1,1">
                                          <p:stCondLst>
                                            <p:cond delay="1324"/>
                                          </p:stCondLst>
                                        </p:cTn>
                                        <p:tgtEl>
                                          <p:spTgt spid="43"/>
                                        </p:tgtEl>
                                        <p:attrNameLst>
                                          <p:attrName>ppt_y</p:attrName>
                                        </p:attrNameLst>
                                      </p:cBhvr>
                                      <p:tavLst>
                                        <p:tav tm="0" fmla="#ppt_y-sin(pi*$)/27">
                                          <p:val>
                                            <p:fltVal val="0"/>
                                          </p:val>
                                        </p:tav>
                                        <p:tav tm="100000">
                                          <p:val>
                                            <p:fltVal val="1"/>
                                          </p:val>
                                        </p:tav>
                                      </p:tavLst>
                                    </p:anim>
                                    <p:anim calcmode="lin" valueType="num">
                                      <p:cBhvr>
                                        <p:cTn id="108" dur="164" tmFilter="0, 0; 0.125,0.2665; 0.25,0.4; 0.375,0.465; 0.5,0.5;  0.625,0.535; 0.75,0.6; 0.875,0.7335; 1,1">
                                          <p:stCondLst>
                                            <p:cond delay="1656"/>
                                          </p:stCondLst>
                                        </p:cTn>
                                        <p:tgtEl>
                                          <p:spTgt spid="43"/>
                                        </p:tgtEl>
                                        <p:attrNameLst>
                                          <p:attrName>ppt_y</p:attrName>
                                        </p:attrNameLst>
                                      </p:cBhvr>
                                      <p:tavLst>
                                        <p:tav tm="0" fmla="#ppt_y-sin(pi*$)/81">
                                          <p:val>
                                            <p:fltVal val="0"/>
                                          </p:val>
                                        </p:tav>
                                        <p:tav tm="100000">
                                          <p:val>
                                            <p:fltVal val="1"/>
                                          </p:val>
                                        </p:tav>
                                      </p:tavLst>
                                    </p:anim>
                                    <p:animScale>
                                      <p:cBhvr>
                                        <p:cTn id="109" dur="26">
                                          <p:stCondLst>
                                            <p:cond delay="650"/>
                                          </p:stCondLst>
                                        </p:cTn>
                                        <p:tgtEl>
                                          <p:spTgt spid="43"/>
                                        </p:tgtEl>
                                      </p:cBhvr>
                                      <p:to x="100000" y="60000"/>
                                    </p:animScale>
                                    <p:animScale>
                                      <p:cBhvr>
                                        <p:cTn id="110" dur="166" decel="50000">
                                          <p:stCondLst>
                                            <p:cond delay="676"/>
                                          </p:stCondLst>
                                        </p:cTn>
                                        <p:tgtEl>
                                          <p:spTgt spid="43"/>
                                        </p:tgtEl>
                                      </p:cBhvr>
                                      <p:to x="100000" y="100000"/>
                                    </p:animScale>
                                    <p:animScale>
                                      <p:cBhvr>
                                        <p:cTn id="111" dur="26">
                                          <p:stCondLst>
                                            <p:cond delay="1312"/>
                                          </p:stCondLst>
                                        </p:cTn>
                                        <p:tgtEl>
                                          <p:spTgt spid="43"/>
                                        </p:tgtEl>
                                      </p:cBhvr>
                                      <p:to x="100000" y="80000"/>
                                    </p:animScale>
                                    <p:animScale>
                                      <p:cBhvr>
                                        <p:cTn id="112" dur="166" decel="50000">
                                          <p:stCondLst>
                                            <p:cond delay="1338"/>
                                          </p:stCondLst>
                                        </p:cTn>
                                        <p:tgtEl>
                                          <p:spTgt spid="43"/>
                                        </p:tgtEl>
                                      </p:cBhvr>
                                      <p:to x="100000" y="100000"/>
                                    </p:animScale>
                                    <p:animScale>
                                      <p:cBhvr>
                                        <p:cTn id="113" dur="26">
                                          <p:stCondLst>
                                            <p:cond delay="1642"/>
                                          </p:stCondLst>
                                        </p:cTn>
                                        <p:tgtEl>
                                          <p:spTgt spid="43"/>
                                        </p:tgtEl>
                                      </p:cBhvr>
                                      <p:to x="100000" y="90000"/>
                                    </p:animScale>
                                    <p:animScale>
                                      <p:cBhvr>
                                        <p:cTn id="114" dur="166" decel="50000">
                                          <p:stCondLst>
                                            <p:cond delay="1668"/>
                                          </p:stCondLst>
                                        </p:cTn>
                                        <p:tgtEl>
                                          <p:spTgt spid="43"/>
                                        </p:tgtEl>
                                      </p:cBhvr>
                                      <p:to x="100000" y="100000"/>
                                    </p:animScale>
                                    <p:animScale>
                                      <p:cBhvr>
                                        <p:cTn id="115" dur="26">
                                          <p:stCondLst>
                                            <p:cond delay="1808"/>
                                          </p:stCondLst>
                                        </p:cTn>
                                        <p:tgtEl>
                                          <p:spTgt spid="43"/>
                                        </p:tgtEl>
                                      </p:cBhvr>
                                      <p:to x="100000" y="95000"/>
                                    </p:animScale>
                                    <p:animScale>
                                      <p:cBhvr>
                                        <p:cTn id="116" dur="166" decel="50000">
                                          <p:stCondLst>
                                            <p:cond delay="1834"/>
                                          </p:stCondLst>
                                        </p:cTn>
                                        <p:tgtEl>
                                          <p:spTgt spid="43"/>
                                        </p:tgtEl>
                                      </p:cBhvr>
                                      <p:to x="100000" y="100000"/>
                                    </p:animScale>
                                  </p:childTnLst>
                                </p:cTn>
                              </p:par>
                              <p:par>
                                <p:cTn id="117" presetID="26" presetClass="entr" presetSubtype="0" fill="hold" nodeType="withEffect">
                                  <p:stCondLst>
                                    <p:cond delay="0"/>
                                  </p:stCondLst>
                                  <p:childTnLst>
                                    <p:set>
                                      <p:cBhvr>
                                        <p:cTn id="118" dur="1" fill="hold">
                                          <p:stCondLst>
                                            <p:cond delay="0"/>
                                          </p:stCondLst>
                                        </p:cTn>
                                        <p:tgtEl>
                                          <p:spTgt spid="48"/>
                                        </p:tgtEl>
                                        <p:attrNameLst>
                                          <p:attrName>style.visibility</p:attrName>
                                        </p:attrNameLst>
                                      </p:cBhvr>
                                      <p:to>
                                        <p:strVal val="visible"/>
                                      </p:to>
                                    </p:set>
                                    <p:animEffect transition="in" filter="wipe(down)">
                                      <p:cBhvr>
                                        <p:cTn id="119" dur="580">
                                          <p:stCondLst>
                                            <p:cond delay="0"/>
                                          </p:stCondLst>
                                        </p:cTn>
                                        <p:tgtEl>
                                          <p:spTgt spid="48"/>
                                        </p:tgtEl>
                                      </p:cBhvr>
                                    </p:animEffect>
                                    <p:anim calcmode="lin" valueType="num">
                                      <p:cBhvr>
                                        <p:cTn id="120" dur="1822" tmFilter="0,0; 0.14,0.36; 0.43,0.73; 0.71,0.91; 1.0,1.0">
                                          <p:stCondLst>
                                            <p:cond delay="0"/>
                                          </p:stCondLst>
                                        </p:cTn>
                                        <p:tgtEl>
                                          <p:spTgt spid="48"/>
                                        </p:tgtEl>
                                        <p:attrNameLst>
                                          <p:attrName>ppt_x</p:attrName>
                                        </p:attrNameLst>
                                      </p:cBhvr>
                                      <p:tavLst>
                                        <p:tav tm="0">
                                          <p:val>
                                            <p:strVal val="#ppt_x-0.25"/>
                                          </p:val>
                                        </p:tav>
                                        <p:tav tm="100000">
                                          <p:val>
                                            <p:strVal val="#ppt_x"/>
                                          </p:val>
                                        </p:tav>
                                      </p:tavLst>
                                    </p:anim>
                                    <p:anim calcmode="lin" valueType="num">
                                      <p:cBhvr>
                                        <p:cTn id="121" dur="664" tmFilter="0.0,0.0; 0.25,0.07; 0.50,0.2; 0.75,0.467; 1.0,1.0">
                                          <p:stCondLst>
                                            <p:cond delay="0"/>
                                          </p:stCondLst>
                                        </p:cTn>
                                        <p:tgtEl>
                                          <p:spTgt spid="48"/>
                                        </p:tgtEl>
                                        <p:attrNameLst>
                                          <p:attrName>ppt_y</p:attrName>
                                        </p:attrNameLst>
                                      </p:cBhvr>
                                      <p:tavLst>
                                        <p:tav tm="0" fmla="#ppt_y-sin(pi*$)/3">
                                          <p:val>
                                            <p:fltVal val="0.5"/>
                                          </p:val>
                                        </p:tav>
                                        <p:tav tm="100000">
                                          <p:val>
                                            <p:fltVal val="1"/>
                                          </p:val>
                                        </p:tav>
                                      </p:tavLst>
                                    </p:anim>
                                    <p:anim calcmode="lin" valueType="num">
                                      <p:cBhvr>
                                        <p:cTn id="122" dur="664" tmFilter="0, 0; 0.125,0.2665; 0.25,0.4; 0.375,0.465; 0.5,0.5;  0.625,0.535; 0.75,0.6; 0.875,0.7335; 1,1">
                                          <p:stCondLst>
                                            <p:cond delay="664"/>
                                          </p:stCondLst>
                                        </p:cTn>
                                        <p:tgtEl>
                                          <p:spTgt spid="48"/>
                                        </p:tgtEl>
                                        <p:attrNameLst>
                                          <p:attrName>ppt_y</p:attrName>
                                        </p:attrNameLst>
                                      </p:cBhvr>
                                      <p:tavLst>
                                        <p:tav tm="0" fmla="#ppt_y-sin(pi*$)/9">
                                          <p:val>
                                            <p:fltVal val="0"/>
                                          </p:val>
                                        </p:tav>
                                        <p:tav tm="100000">
                                          <p:val>
                                            <p:fltVal val="1"/>
                                          </p:val>
                                        </p:tav>
                                      </p:tavLst>
                                    </p:anim>
                                    <p:anim calcmode="lin" valueType="num">
                                      <p:cBhvr>
                                        <p:cTn id="123" dur="332" tmFilter="0, 0; 0.125,0.2665; 0.25,0.4; 0.375,0.465; 0.5,0.5;  0.625,0.535; 0.75,0.6; 0.875,0.7335; 1,1">
                                          <p:stCondLst>
                                            <p:cond delay="1324"/>
                                          </p:stCondLst>
                                        </p:cTn>
                                        <p:tgtEl>
                                          <p:spTgt spid="48"/>
                                        </p:tgtEl>
                                        <p:attrNameLst>
                                          <p:attrName>ppt_y</p:attrName>
                                        </p:attrNameLst>
                                      </p:cBhvr>
                                      <p:tavLst>
                                        <p:tav tm="0" fmla="#ppt_y-sin(pi*$)/27">
                                          <p:val>
                                            <p:fltVal val="0"/>
                                          </p:val>
                                        </p:tav>
                                        <p:tav tm="100000">
                                          <p:val>
                                            <p:fltVal val="1"/>
                                          </p:val>
                                        </p:tav>
                                      </p:tavLst>
                                    </p:anim>
                                    <p:anim calcmode="lin" valueType="num">
                                      <p:cBhvr>
                                        <p:cTn id="124" dur="164" tmFilter="0, 0; 0.125,0.2665; 0.25,0.4; 0.375,0.465; 0.5,0.5;  0.625,0.535; 0.75,0.6; 0.875,0.7335; 1,1">
                                          <p:stCondLst>
                                            <p:cond delay="1656"/>
                                          </p:stCondLst>
                                        </p:cTn>
                                        <p:tgtEl>
                                          <p:spTgt spid="48"/>
                                        </p:tgtEl>
                                        <p:attrNameLst>
                                          <p:attrName>ppt_y</p:attrName>
                                        </p:attrNameLst>
                                      </p:cBhvr>
                                      <p:tavLst>
                                        <p:tav tm="0" fmla="#ppt_y-sin(pi*$)/81">
                                          <p:val>
                                            <p:fltVal val="0"/>
                                          </p:val>
                                        </p:tav>
                                        <p:tav tm="100000">
                                          <p:val>
                                            <p:fltVal val="1"/>
                                          </p:val>
                                        </p:tav>
                                      </p:tavLst>
                                    </p:anim>
                                    <p:animScale>
                                      <p:cBhvr>
                                        <p:cTn id="125" dur="26">
                                          <p:stCondLst>
                                            <p:cond delay="650"/>
                                          </p:stCondLst>
                                        </p:cTn>
                                        <p:tgtEl>
                                          <p:spTgt spid="48"/>
                                        </p:tgtEl>
                                      </p:cBhvr>
                                      <p:to x="100000" y="60000"/>
                                    </p:animScale>
                                    <p:animScale>
                                      <p:cBhvr>
                                        <p:cTn id="126" dur="166" decel="50000">
                                          <p:stCondLst>
                                            <p:cond delay="676"/>
                                          </p:stCondLst>
                                        </p:cTn>
                                        <p:tgtEl>
                                          <p:spTgt spid="48"/>
                                        </p:tgtEl>
                                      </p:cBhvr>
                                      <p:to x="100000" y="100000"/>
                                    </p:animScale>
                                    <p:animScale>
                                      <p:cBhvr>
                                        <p:cTn id="127" dur="26">
                                          <p:stCondLst>
                                            <p:cond delay="1312"/>
                                          </p:stCondLst>
                                        </p:cTn>
                                        <p:tgtEl>
                                          <p:spTgt spid="48"/>
                                        </p:tgtEl>
                                      </p:cBhvr>
                                      <p:to x="100000" y="80000"/>
                                    </p:animScale>
                                    <p:animScale>
                                      <p:cBhvr>
                                        <p:cTn id="128" dur="166" decel="50000">
                                          <p:stCondLst>
                                            <p:cond delay="1338"/>
                                          </p:stCondLst>
                                        </p:cTn>
                                        <p:tgtEl>
                                          <p:spTgt spid="48"/>
                                        </p:tgtEl>
                                      </p:cBhvr>
                                      <p:to x="100000" y="100000"/>
                                    </p:animScale>
                                    <p:animScale>
                                      <p:cBhvr>
                                        <p:cTn id="129" dur="26">
                                          <p:stCondLst>
                                            <p:cond delay="1642"/>
                                          </p:stCondLst>
                                        </p:cTn>
                                        <p:tgtEl>
                                          <p:spTgt spid="48"/>
                                        </p:tgtEl>
                                      </p:cBhvr>
                                      <p:to x="100000" y="90000"/>
                                    </p:animScale>
                                    <p:animScale>
                                      <p:cBhvr>
                                        <p:cTn id="130" dur="166" decel="50000">
                                          <p:stCondLst>
                                            <p:cond delay="1668"/>
                                          </p:stCondLst>
                                        </p:cTn>
                                        <p:tgtEl>
                                          <p:spTgt spid="48"/>
                                        </p:tgtEl>
                                      </p:cBhvr>
                                      <p:to x="100000" y="100000"/>
                                    </p:animScale>
                                    <p:animScale>
                                      <p:cBhvr>
                                        <p:cTn id="131" dur="26">
                                          <p:stCondLst>
                                            <p:cond delay="1808"/>
                                          </p:stCondLst>
                                        </p:cTn>
                                        <p:tgtEl>
                                          <p:spTgt spid="48"/>
                                        </p:tgtEl>
                                      </p:cBhvr>
                                      <p:to x="100000" y="95000"/>
                                    </p:animScale>
                                    <p:animScale>
                                      <p:cBhvr>
                                        <p:cTn id="132" dur="166" decel="50000">
                                          <p:stCondLst>
                                            <p:cond delay="1834"/>
                                          </p:stCondLst>
                                        </p:cTn>
                                        <p:tgtEl>
                                          <p:spTgt spid="48"/>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20" grpId="0" animBg="1"/>
      <p:bldP spid="21" grpId="0"/>
      <p:bldP spid="40" grpId="0" animBg="1"/>
      <p:bldP spid="42" grpId="0" animBg="1"/>
      <p:bldP spid="43" grpId="0" animBg="1"/>
      <p:bldP spid="18" grpId="1" animBg="1"/>
      <p:bldP spid="20" grpId="1" animBg="1"/>
      <p:bldP spid="21" grpId="1"/>
      <p:bldP spid="40" grpId="1" animBg="1"/>
      <p:bldP spid="42" grpId="1" animBg="1"/>
      <p:bldP spid="43" grpId="1" animBg="1"/>
      <p:bldP spid="18" grpId="2" animBg="1"/>
      <p:bldP spid="20" grpId="2" animBg="1"/>
      <p:bldP spid="21" grpId="2"/>
      <p:bldP spid="40" grpId="2" animBg="1"/>
      <p:bldP spid="42" grpId="2" animBg="1"/>
      <p:bldP spid="43" grpId="2" animBg="1"/>
      <p:bldP spid="18" grpId="3" animBg="1"/>
      <p:bldP spid="20" grpId="3" animBg="1"/>
      <p:bldP spid="21" grpId="3"/>
      <p:bldP spid="40" grpId="3" animBg="1"/>
      <p:bldP spid="42" grpId="3" animBg="1"/>
      <p:bldP spid="43" grpId="3" animBg="1"/>
      <p:bldP spid="18" grpId="4" animBg="1"/>
      <p:bldP spid="20" grpId="4" animBg="1"/>
      <p:bldP spid="21" grpId="4"/>
      <p:bldP spid="40" grpId="4" animBg="1"/>
      <p:bldP spid="42" grpId="4" animBg="1"/>
      <p:bldP spid="43" grpId="4" animBg="1"/>
      <p:bldP spid="18" grpId="5" animBg="1"/>
      <p:bldP spid="20" grpId="5" animBg="1"/>
      <p:bldP spid="21" grpId="5"/>
      <p:bldP spid="40" grpId="5" animBg="1"/>
      <p:bldP spid="42" grpId="5" animBg="1"/>
      <p:bldP spid="43" grpId="5" animBg="1"/>
      <p:bldP spid="18" grpId="6" animBg="1"/>
      <p:bldP spid="20" grpId="6" animBg="1"/>
      <p:bldP spid="21" grpId="6"/>
      <p:bldP spid="40" grpId="6" animBg="1"/>
      <p:bldP spid="42" grpId="6" animBg="1"/>
      <p:bldP spid="43" grpId="6" animBg="1"/>
      <p:bldP spid="18" grpId="7" animBg="1"/>
      <p:bldP spid="20" grpId="7" animBg="1"/>
      <p:bldP spid="21" grpId="7"/>
      <p:bldP spid="40" grpId="7" animBg="1"/>
      <p:bldP spid="42" grpId="7" animBg="1"/>
      <p:bldP spid="43" grpId="7" animBg="1"/>
      <p:bldP spid="18" grpId="8" animBg="1"/>
      <p:bldP spid="20" grpId="8" animBg="1"/>
      <p:bldP spid="21" grpId="8"/>
      <p:bldP spid="40" grpId="8" animBg="1"/>
      <p:bldP spid="42" grpId="8" animBg="1"/>
      <p:bldP spid="43" grpId="8" animBg="1"/>
      <p:bldP spid="18" grpId="9" animBg="1"/>
      <p:bldP spid="20" grpId="9" animBg="1"/>
      <p:bldP spid="21" grpId="9"/>
      <p:bldP spid="40" grpId="9" animBg="1"/>
      <p:bldP spid="42" grpId="9" animBg="1"/>
      <p:bldP spid="43" grpId="9" animBg="1"/>
      <p:bldP spid="18" grpId="10" animBg="1"/>
      <p:bldP spid="20" grpId="10" animBg="1"/>
      <p:bldP spid="21" grpId="10"/>
      <p:bldP spid="40" grpId="10" animBg="1"/>
      <p:bldP spid="42" grpId="10" animBg="1"/>
      <p:bldP spid="43" grpId="10" animBg="1"/>
      <p:bldP spid="18" grpId="11" animBg="1"/>
      <p:bldP spid="20" grpId="11" animBg="1"/>
      <p:bldP spid="21" grpId="11"/>
      <p:bldP spid="40" grpId="11" animBg="1"/>
      <p:bldP spid="42" grpId="11" animBg="1"/>
      <p:bldP spid="43" grpId="11" animBg="1"/>
      <p:bldP spid="18" grpId="12" animBg="1"/>
      <p:bldP spid="20" grpId="12" animBg="1"/>
      <p:bldP spid="21" grpId="12"/>
      <p:bldP spid="40" grpId="12" animBg="1"/>
      <p:bldP spid="42" grpId="12" animBg="1"/>
      <p:bldP spid="43" grpId="12" animBg="1"/>
      <p:bldP spid="18" grpId="13" animBg="1"/>
      <p:bldP spid="20" grpId="13" animBg="1"/>
      <p:bldP spid="21" grpId="13"/>
      <p:bldP spid="40" grpId="13" animBg="1"/>
      <p:bldP spid="42" grpId="13" animBg="1"/>
      <p:bldP spid="43" grpId="13" animBg="1"/>
      <p:bldP spid="18" grpId="14" animBg="1"/>
      <p:bldP spid="20" grpId="14" animBg="1"/>
      <p:bldP spid="21" grpId="14"/>
      <p:bldP spid="40" grpId="14" animBg="1"/>
      <p:bldP spid="42" grpId="14" animBg="1"/>
      <p:bldP spid="43" grpId="14" animBg="1"/>
      <p:bldP spid="18" grpId="15" animBg="1"/>
      <p:bldP spid="20" grpId="15" animBg="1"/>
      <p:bldP spid="21" grpId="15"/>
      <p:bldP spid="40" grpId="15" animBg="1"/>
      <p:bldP spid="42" grpId="15" animBg="1"/>
      <p:bldP spid="43" grpId="15" animBg="1"/>
      <p:bldP spid="18" grpId="16" animBg="1"/>
      <p:bldP spid="20" grpId="16" animBg="1"/>
      <p:bldP spid="21" grpId="16"/>
      <p:bldP spid="40" grpId="16" animBg="1"/>
      <p:bldP spid="42" grpId="16" animBg="1"/>
      <p:bldP spid="43" grpId="16" animBg="1"/>
      <p:bldP spid="18" grpId="17" animBg="1"/>
      <p:bldP spid="20" grpId="17" animBg="1"/>
      <p:bldP spid="21" grpId="17"/>
      <p:bldP spid="40" grpId="17" animBg="1"/>
      <p:bldP spid="42" grpId="17" animBg="1"/>
      <p:bldP spid="43" grpId="17" animBg="1"/>
      <p:bldP spid="18" grpId="18" animBg="1"/>
      <p:bldP spid="20" grpId="18" animBg="1"/>
      <p:bldP spid="21" grpId="18"/>
      <p:bldP spid="40" grpId="18" animBg="1"/>
      <p:bldP spid="42" grpId="18" animBg="1"/>
      <p:bldP spid="43" grpId="18" animBg="1"/>
      <p:bldP spid="18" grpId="19" animBg="1"/>
      <p:bldP spid="20" grpId="19" animBg="1"/>
      <p:bldP spid="21" grpId="19"/>
      <p:bldP spid="40" grpId="19" animBg="1"/>
      <p:bldP spid="42" grpId="19" animBg="1"/>
      <p:bldP spid="43" grpId="19" animBg="1"/>
      <p:bldP spid="18" grpId="20" animBg="1"/>
      <p:bldP spid="20" grpId="20" animBg="1"/>
      <p:bldP spid="21" grpId="20"/>
      <p:bldP spid="40" grpId="20" animBg="1"/>
      <p:bldP spid="42" grpId="20" animBg="1"/>
      <p:bldP spid="43" grpId="20" animBg="1"/>
      <p:bldP spid="18" grpId="21" animBg="1"/>
      <p:bldP spid="20" grpId="21" animBg="1"/>
      <p:bldP spid="21" grpId="21"/>
      <p:bldP spid="40" grpId="21" animBg="1"/>
      <p:bldP spid="42" grpId="21" animBg="1"/>
      <p:bldP spid="43" grpId="21" animBg="1"/>
      <p:bldP spid="18" grpId="22" animBg="1"/>
      <p:bldP spid="20" grpId="22" animBg="1"/>
      <p:bldP spid="21" grpId="22"/>
      <p:bldP spid="40" grpId="22" animBg="1"/>
      <p:bldP spid="42" grpId="22" animBg="1"/>
      <p:bldP spid="43" grpId="22" animBg="1"/>
      <p:bldP spid="18" grpId="23" animBg="1"/>
      <p:bldP spid="20" grpId="23" animBg="1"/>
      <p:bldP spid="21" grpId="23"/>
      <p:bldP spid="40" grpId="23" animBg="1"/>
      <p:bldP spid="42" grpId="23" animBg="1"/>
      <p:bldP spid="43" grpId="23" animBg="1"/>
      <p:bldP spid="18" grpId="24" animBg="1"/>
      <p:bldP spid="20" grpId="24" animBg="1"/>
      <p:bldP spid="21" grpId="24"/>
      <p:bldP spid="40" grpId="24" animBg="1"/>
      <p:bldP spid="42" grpId="24" animBg="1"/>
      <p:bldP spid="43" grpId="24" animBg="1"/>
      <p:bldP spid="18" grpId="25" animBg="1"/>
      <p:bldP spid="20" grpId="25" animBg="1"/>
      <p:bldP spid="21" grpId="25"/>
      <p:bldP spid="40" grpId="25" animBg="1"/>
      <p:bldP spid="42" grpId="25" animBg="1"/>
      <p:bldP spid="43" grpId="25" animBg="1"/>
      <p:bldP spid="18" grpId="26" animBg="1"/>
      <p:bldP spid="20" grpId="26" animBg="1"/>
      <p:bldP spid="21" grpId="26"/>
      <p:bldP spid="40" grpId="26" animBg="1"/>
      <p:bldP spid="42" grpId="26" animBg="1"/>
      <p:bldP spid="43" grpId="26" animBg="1"/>
      <p:bldP spid="18" grpId="27" animBg="1"/>
      <p:bldP spid="20" grpId="27" animBg="1"/>
      <p:bldP spid="21" grpId="27"/>
      <p:bldP spid="40" grpId="27" animBg="1"/>
      <p:bldP spid="42" grpId="27" animBg="1"/>
      <p:bldP spid="43" grpId="27" animBg="1"/>
      <p:bldP spid="18" grpId="28" animBg="1"/>
      <p:bldP spid="20" grpId="28" animBg="1"/>
      <p:bldP spid="21" grpId="28"/>
      <p:bldP spid="40" grpId="28" animBg="1"/>
      <p:bldP spid="42" grpId="28" animBg="1"/>
      <p:bldP spid="43" grpId="28" animBg="1"/>
      <p:bldP spid="18" grpId="29" animBg="1"/>
      <p:bldP spid="20" grpId="29" animBg="1"/>
      <p:bldP spid="21" grpId="29"/>
      <p:bldP spid="40" grpId="29" animBg="1"/>
      <p:bldP spid="42" grpId="29" animBg="1"/>
      <p:bldP spid="43" grpId="29" animBg="1"/>
      <p:bldP spid="18" grpId="30" animBg="1"/>
      <p:bldP spid="20" grpId="30" animBg="1"/>
      <p:bldP spid="21" grpId="30"/>
      <p:bldP spid="40" grpId="30" animBg="1"/>
      <p:bldP spid="42" grpId="30" animBg="1"/>
      <p:bldP spid="43" grpId="30" animBg="1"/>
      <p:bldP spid="18" grpId="31" animBg="1"/>
      <p:bldP spid="20" grpId="31" animBg="1"/>
      <p:bldP spid="21" grpId="31"/>
      <p:bldP spid="40" grpId="31" animBg="1"/>
      <p:bldP spid="42" grpId="31" animBg="1"/>
      <p:bldP spid="43" grpId="31" animBg="1"/>
      <p:bldP spid="18" grpId="32" animBg="1"/>
      <p:bldP spid="20" grpId="32" animBg="1"/>
      <p:bldP spid="21" grpId="32"/>
      <p:bldP spid="40" grpId="32" animBg="1"/>
      <p:bldP spid="42" grpId="32" animBg="1"/>
      <p:bldP spid="43" grpId="32" animBg="1"/>
      <p:bldP spid="18" grpId="33" animBg="1"/>
      <p:bldP spid="20" grpId="33" animBg="1"/>
      <p:bldP spid="21" grpId="33"/>
      <p:bldP spid="40" grpId="33" animBg="1"/>
      <p:bldP spid="42" grpId="33" animBg="1"/>
      <p:bldP spid="43" grpId="33" animBg="1"/>
      <p:bldP spid="18" grpId="34" animBg="1"/>
      <p:bldP spid="20" grpId="34" animBg="1"/>
      <p:bldP spid="21" grpId="34"/>
      <p:bldP spid="40" grpId="34" animBg="1"/>
      <p:bldP spid="42" grpId="34" animBg="1"/>
      <p:bldP spid="43" grpId="34" animBg="1"/>
      <p:bldP spid="18" grpId="35" animBg="1"/>
      <p:bldP spid="20" grpId="35" animBg="1"/>
      <p:bldP spid="21" grpId="35"/>
      <p:bldP spid="40" grpId="35" animBg="1"/>
      <p:bldP spid="42" grpId="35" animBg="1"/>
      <p:bldP spid="43" grpId="35" animBg="1"/>
      <p:bldP spid="18" grpId="36" animBg="1"/>
      <p:bldP spid="20" grpId="36" animBg="1"/>
      <p:bldP spid="21" grpId="36"/>
      <p:bldP spid="40" grpId="36" animBg="1"/>
      <p:bldP spid="42" grpId="36" animBg="1"/>
      <p:bldP spid="43" grpId="36" animBg="1"/>
      <p:bldP spid="18" grpId="37" animBg="1"/>
      <p:bldP spid="20" grpId="37" animBg="1"/>
      <p:bldP spid="21" grpId="37"/>
      <p:bldP spid="40" grpId="37" animBg="1"/>
      <p:bldP spid="42" grpId="37" animBg="1"/>
      <p:bldP spid="43" grpId="37" animBg="1"/>
      <p:bldP spid="18" grpId="38" animBg="1"/>
      <p:bldP spid="20" grpId="38" animBg="1"/>
      <p:bldP spid="21" grpId="38"/>
      <p:bldP spid="40" grpId="38" animBg="1"/>
      <p:bldP spid="42" grpId="38" animBg="1"/>
      <p:bldP spid="43" grpId="38" animBg="1"/>
      <p:bldP spid="18" grpId="39" animBg="1"/>
      <p:bldP spid="20" grpId="39" animBg="1"/>
      <p:bldP spid="21" grpId="39"/>
      <p:bldP spid="40" grpId="39" animBg="1"/>
      <p:bldP spid="42" grpId="39" animBg="1"/>
      <p:bldP spid="43" grpId="39" animBg="1"/>
      <p:bldP spid="18" grpId="40" animBg="1"/>
      <p:bldP spid="20" grpId="40" animBg="1"/>
      <p:bldP spid="21" grpId="40"/>
      <p:bldP spid="40" grpId="40" animBg="1"/>
      <p:bldP spid="42" grpId="40" animBg="1"/>
      <p:bldP spid="43" grpId="40" animBg="1"/>
      <p:bldP spid="18" grpId="41" animBg="1"/>
      <p:bldP spid="20" grpId="41" animBg="1"/>
      <p:bldP spid="21" grpId="41"/>
      <p:bldP spid="40" grpId="41" animBg="1"/>
      <p:bldP spid="42" grpId="41" animBg="1"/>
      <p:bldP spid="43" grpId="41" animBg="1"/>
      <p:bldP spid="18" grpId="42" animBg="1"/>
      <p:bldP spid="20" grpId="42" animBg="1"/>
      <p:bldP spid="21" grpId="42"/>
      <p:bldP spid="40" grpId="42" animBg="1"/>
      <p:bldP spid="42" grpId="42" animBg="1"/>
      <p:bldP spid="43" grpId="42" animBg="1"/>
      <p:bldP spid="18" grpId="43" animBg="1"/>
      <p:bldP spid="20" grpId="43" animBg="1"/>
      <p:bldP spid="21" grpId="43"/>
      <p:bldP spid="40" grpId="43" animBg="1"/>
      <p:bldP spid="42" grpId="43" animBg="1"/>
      <p:bldP spid="43" grpId="43" animBg="1"/>
      <p:bldP spid="18" grpId="44" animBg="1"/>
      <p:bldP spid="20" grpId="44" animBg="1"/>
      <p:bldP spid="21" grpId="44"/>
      <p:bldP spid="40" grpId="44" animBg="1"/>
      <p:bldP spid="42" grpId="44" animBg="1"/>
      <p:bldP spid="43" grpId="44" animBg="1"/>
      <p:bldP spid="18" grpId="45" animBg="1"/>
      <p:bldP spid="20" grpId="45" animBg="1"/>
      <p:bldP spid="21" grpId="45"/>
      <p:bldP spid="40" grpId="45" animBg="1"/>
      <p:bldP spid="42" grpId="45" animBg="1"/>
      <p:bldP spid="43" grpId="45" animBg="1"/>
      <p:bldP spid="18" grpId="46" animBg="1"/>
      <p:bldP spid="20" grpId="46" animBg="1"/>
      <p:bldP spid="21" grpId="46"/>
      <p:bldP spid="40" grpId="46" animBg="1"/>
      <p:bldP spid="42" grpId="46" animBg="1"/>
      <p:bldP spid="43" grpId="46" animBg="1"/>
      <p:bldP spid="18" grpId="47" animBg="1"/>
      <p:bldP spid="20" grpId="47" animBg="1"/>
      <p:bldP spid="21" grpId="47"/>
      <p:bldP spid="40" grpId="47" animBg="1"/>
      <p:bldP spid="42" grpId="47" animBg="1"/>
      <p:bldP spid="43" grpId="47" animBg="1"/>
      <p:bldP spid="18" grpId="48" animBg="1"/>
      <p:bldP spid="20" grpId="48" animBg="1"/>
      <p:bldP spid="21" grpId="48"/>
      <p:bldP spid="40" grpId="48" animBg="1"/>
      <p:bldP spid="42" grpId="48" animBg="1"/>
      <p:bldP spid="43" grpId="48" animBg="1"/>
      <p:bldP spid="18" grpId="49" animBg="1"/>
      <p:bldP spid="20" grpId="49" animBg="1"/>
      <p:bldP spid="21" grpId="49"/>
      <p:bldP spid="40" grpId="49" animBg="1"/>
      <p:bldP spid="42" grpId="49" animBg="1"/>
      <p:bldP spid="43" grpId="49" animBg="1"/>
      <p:bldP spid="18" grpId="50" animBg="1"/>
      <p:bldP spid="20" grpId="50" animBg="1"/>
      <p:bldP spid="21" grpId="50"/>
      <p:bldP spid="40" grpId="50" animBg="1"/>
      <p:bldP spid="42" grpId="50" animBg="1"/>
      <p:bldP spid="43" grpId="50" animBg="1"/>
      <p:bldP spid="18" grpId="51" animBg="1"/>
      <p:bldP spid="20" grpId="51" animBg="1"/>
      <p:bldP spid="21" grpId="51"/>
      <p:bldP spid="40" grpId="51" animBg="1"/>
      <p:bldP spid="42" grpId="51" animBg="1"/>
      <p:bldP spid="43" grpId="51" animBg="1"/>
      <p:bldP spid="18" grpId="52" animBg="1"/>
      <p:bldP spid="20" grpId="52" animBg="1"/>
      <p:bldP spid="21" grpId="52"/>
      <p:bldP spid="40" grpId="52" animBg="1"/>
      <p:bldP spid="42" grpId="52" animBg="1"/>
      <p:bldP spid="43" grpId="52" animBg="1"/>
      <p:bldP spid="18" grpId="53" animBg="1"/>
      <p:bldP spid="20" grpId="53" animBg="1"/>
      <p:bldP spid="21" grpId="53"/>
      <p:bldP spid="40" grpId="53" animBg="1"/>
      <p:bldP spid="42" grpId="53" animBg="1"/>
      <p:bldP spid="43" grpId="53" animBg="1"/>
      <p:bldP spid="18" grpId="54" animBg="1"/>
      <p:bldP spid="20" grpId="54" animBg="1"/>
      <p:bldP spid="21" grpId="54"/>
      <p:bldP spid="40" grpId="54" animBg="1"/>
      <p:bldP spid="42" grpId="54" animBg="1"/>
      <p:bldP spid="43" grpId="54" animBg="1"/>
      <p:bldP spid="18" grpId="55" animBg="1"/>
      <p:bldP spid="20" grpId="55" animBg="1"/>
      <p:bldP spid="21" grpId="55"/>
      <p:bldP spid="40" grpId="55" animBg="1"/>
      <p:bldP spid="42" grpId="55" animBg="1"/>
      <p:bldP spid="43" grpId="55" animBg="1"/>
      <p:bldP spid="18" grpId="56" animBg="1"/>
      <p:bldP spid="20" grpId="56" animBg="1"/>
      <p:bldP spid="21" grpId="56"/>
      <p:bldP spid="40" grpId="56" animBg="1"/>
      <p:bldP spid="42" grpId="56" animBg="1"/>
      <p:bldP spid="43" grpId="56" animBg="1"/>
      <p:bldP spid="18" grpId="57" animBg="1"/>
      <p:bldP spid="20" grpId="57" animBg="1"/>
      <p:bldP spid="21" grpId="57"/>
      <p:bldP spid="40" grpId="57" animBg="1"/>
      <p:bldP spid="42" grpId="57" animBg="1"/>
      <p:bldP spid="43" grpId="57" animBg="1"/>
      <p:bldP spid="18" grpId="58" animBg="1"/>
      <p:bldP spid="20" grpId="58" animBg="1"/>
      <p:bldP spid="21" grpId="58"/>
      <p:bldP spid="40" grpId="58" animBg="1"/>
      <p:bldP spid="42" grpId="58" animBg="1"/>
      <p:bldP spid="43" grpId="58" animBg="1"/>
      <p:bldP spid="18" grpId="59" animBg="1"/>
      <p:bldP spid="20" grpId="59" animBg="1"/>
      <p:bldP spid="21" grpId="59"/>
      <p:bldP spid="40" grpId="59" animBg="1"/>
      <p:bldP spid="42" grpId="59" animBg="1"/>
      <p:bldP spid="43" grpId="59" animBg="1"/>
      <p:bldP spid="18" grpId="60" animBg="1"/>
      <p:bldP spid="20" grpId="60" animBg="1"/>
      <p:bldP spid="21" grpId="60"/>
      <p:bldP spid="40" grpId="60" animBg="1"/>
      <p:bldP spid="42" grpId="60" animBg="1"/>
      <p:bldP spid="43" grpId="60" animBg="1"/>
      <p:bldP spid="18" grpId="61" animBg="1"/>
      <p:bldP spid="20" grpId="61" animBg="1"/>
      <p:bldP spid="21" grpId="61"/>
      <p:bldP spid="40" grpId="61" animBg="1"/>
      <p:bldP spid="42" grpId="61" animBg="1"/>
      <p:bldP spid="43" grpId="61"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117303" y="1309935"/>
            <a:ext cx="2700048" cy="45719"/>
          </a:xfrm>
          <a:prstGeom prst="rect">
            <a:avLst/>
          </a:prstGeom>
          <a:solidFill>
            <a:srgbClr val="FF0000"/>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矩形 2"/>
          <p:cNvSpPr/>
          <p:nvPr/>
        </p:nvSpPr>
        <p:spPr>
          <a:xfrm>
            <a:off x="6117303" y="914682"/>
            <a:ext cx="2700048" cy="45719"/>
          </a:xfrm>
          <a:prstGeom prst="rect">
            <a:avLst/>
          </a:prstGeom>
          <a:solidFill>
            <a:srgbClr val="FF0000"/>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6" name="组合 5"/>
          <p:cNvGrpSpPr/>
          <p:nvPr/>
        </p:nvGrpSpPr>
        <p:grpSpPr>
          <a:xfrm>
            <a:off x="1702435" y="3878263"/>
            <a:ext cx="8810625" cy="2381841"/>
            <a:chOff x="3038" y="3212"/>
            <a:chExt cx="13402" cy="3356"/>
          </a:xfrm>
        </p:grpSpPr>
        <p:grpSp>
          <p:nvGrpSpPr>
            <p:cNvPr id="83978" name="组合 23"/>
            <p:cNvGrpSpPr/>
            <p:nvPr/>
          </p:nvGrpSpPr>
          <p:grpSpPr>
            <a:xfrm>
              <a:off x="10021" y="3218"/>
              <a:ext cx="6419" cy="3350"/>
              <a:chOff x="4652963" y="1685925"/>
              <a:chExt cx="3230562" cy="1914525"/>
            </a:xfrm>
          </p:grpSpPr>
          <p:sp>
            <p:nvSpPr>
              <p:cNvPr id="83979" name="Rectangle 8"/>
              <p:cNvSpPr/>
              <p:nvPr/>
            </p:nvSpPr>
            <p:spPr>
              <a:xfrm flipH="1">
                <a:off x="4652963" y="1685925"/>
                <a:ext cx="3230562" cy="1914525"/>
              </a:xfrm>
              <a:prstGeom prst="rect">
                <a:avLst/>
              </a:prstGeom>
              <a:noFill/>
              <a:ln w="19050" cap="flat" cmpd="sng">
                <a:solidFill>
                  <a:srgbClr val="333399"/>
                </a:solidFill>
                <a:prstDash val="solid"/>
                <a:miter/>
                <a:headEnd type="none" w="med" len="med"/>
                <a:tailEnd type="none" w="med" len="med"/>
              </a:ln>
            </p:spPr>
            <p:txBody>
              <a:bodyPr wrap="square" anchor="ctr"/>
              <a:p>
                <a:endParaRPr lang="zh-CN" altLang="en-US">
                  <a:latin typeface="Calibri" panose="020F0502020204030204" charset="0"/>
                  <a:ea typeface="宋体" panose="02010600030101010101" pitchFamily="2" charset="-122"/>
                  <a:sym typeface="Arial" panose="020B0604020202020204" pitchFamily="34" charset="0"/>
                </a:endParaRPr>
              </a:p>
            </p:txBody>
          </p:sp>
          <p:sp>
            <p:nvSpPr>
              <p:cNvPr id="83981" name="Rectangle 14"/>
              <p:cNvSpPr/>
              <p:nvPr/>
            </p:nvSpPr>
            <p:spPr>
              <a:xfrm flipH="1">
                <a:off x="4652963" y="1685949"/>
                <a:ext cx="501650" cy="515937"/>
              </a:xfrm>
              <a:prstGeom prst="rect">
                <a:avLst/>
              </a:prstGeom>
              <a:solidFill>
                <a:srgbClr val="333399"/>
              </a:solidFill>
              <a:ln w="9525">
                <a:noFill/>
              </a:ln>
            </p:spPr>
            <p:txBody>
              <a:bodyPr wrap="square" anchor="ctr"/>
              <a:p>
                <a:pPr algn="ctr"/>
                <a:endParaRPr lang="zh-CN" altLang="zh-CN">
                  <a:latin typeface="Calibri" panose="020F0502020204030204" charset="0"/>
                  <a:ea typeface="宋体" panose="02010600030101010101" pitchFamily="2" charset="-122"/>
                  <a:sym typeface="Arial" panose="020B0604020202020204" pitchFamily="34" charset="0"/>
                </a:endParaRPr>
              </a:p>
            </p:txBody>
          </p:sp>
          <p:sp>
            <p:nvSpPr>
              <p:cNvPr id="83983" name="Text Box 16"/>
              <p:cNvSpPr txBox="1"/>
              <p:nvPr/>
            </p:nvSpPr>
            <p:spPr>
              <a:xfrm>
                <a:off x="4773744" y="1768064"/>
                <a:ext cx="248002" cy="332450"/>
              </a:xfrm>
              <a:prstGeom prst="rect">
                <a:avLst/>
              </a:prstGeom>
              <a:noFill/>
              <a:ln w="9525">
                <a:noFill/>
              </a:ln>
            </p:spPr>
            <p:txBody>
              <a:bodyPr wrap="square" anchor="t"/>
              <a:p>
                <a:r>
                  <a:rPr lang="zh-CN" altLang="en-US">
                    <a:solidFill>
                      <a:schemeClr val="bg1"/>
                    </a:solidFill>
                    <a:latin typeface="Calibri" panose="020F0502020204030204" charset="0"/>
                    <a:ea typeface="宋体" panose="02010600030101010101" pitchFamily="2" charset="-122"/>
                    <a:sym typeface="Arial" panose="020B0604020202020204" pitchFamily="34" charset="0"/>
                  </a:rPr>
                  <a:t>2</a:t>
                </a:r>
                <a:endParaRPr lang="zh-CN" altLang="en-US">
                  <a:solidFill>
                    <a:schemeClr val="bg1"/>
                  </a:solidFill>
                  <a:latin typeface="Calibri" panose="020F0502020204030204" charset="0"/>
                  <a:ea typeface="宋体" panose="02010600030101010101" pitchFamily="2" charset="-122"/>
                  <a:sym typeface="Arial" panose="020B0604020202020204" pitchFamily="34" charset="0"/>
                </a:endParaRPr>
              </a:p>
            </p:txBody>
          </p:sp>
        </p:grpSp>
        <p:grpSp>
          <p:nvGrpSpPr>
            <p:cNvPr id="83984" name="组合 24"/>
            <p:cNvGrpSpPr/>
            <p:nvPr/>
          </p:nvGrpSpPr>
          <p:grpSpPr>
            <a:xfrm>
              <a:off x="3038" y="3212"/>
              <a:ext cx="6381" cy="3349"/>
              <a:chOff x="1138238" y="1682750"/>
              <a:chExt cx="3211512" cy="1914525"/>
            </a:xfrm>
          </p:grpSpPr>
          <p:sp>
            <p:nvSpPr>
              <p:cNvPr id="83985" name="Rectangle 5"/>
              <p:cNvSpPr/>
              <p:nvPr/>
            </p:nvSpPr>
            <p:spPr>
              <a:xfrm>
                <a:off x="1138238" y="1682750"/>
                <a:ext cx="3211512" cy="1914525"/>
              </a:xfrm>
              <a:prstGeom prst="rect">
                <a:avLst/>
              </a:prstGeom>
              <a:noFill/>
              <a:ln w="19050" cap="flat" cmpd="sng">
                <a:solidFill>
                  <a:srgbClr val="333399"/>
                </a:solidFill>
                <a:prstDash val="solid"/>
                <a:miter/>
                <a:headEnd type="none" w="med" len="med"/>
                <a:tailEnd type="none" w="med" len="med"/>
              </a:ln>
            </p:spPr>
            <p:txBody>
              <a:bodyPr wrap="square" anchor="ctr"/>
              <a:p>
                <a:endParaRPr lang="zh-CN" altLang="en-US">
                  <a:latin typeface="Calibri" panose="020F0502020204030204" charset="0"/>
                  <a:ea typeface="宋体" panose="02010600030101010101" pitchFamily="2" charset="-122"/>
                  <a:sym typeface="Arial" panose="020B0604020202020204" pitchFamily="34" charset="0"/>
                </a:endParaRPr>
              </a:p>
            </p:txBody>
          </p:sp>
          <p:sp>
            <p:nvSpPr>
              <p:cNvPr id="83986" name="Text Box 6"/>
              <p:cNvSpPr txBox="1"/>
              <p:nvPr/>
            </p:nvSpPr>
            <p:spPr>
              <a:xfrm>
                <a:off x="1139696" y="1929224"/>
                <a:ext cx="3050545" cy="1660373"/>
              </a:xfrm>
              <a:prstGeom prst="rect">
                <a:avLst/>
              </a:prstGeom>
              <a:noFill/>
              <a:ln w="9525">
                <a:noFill/>
              </a:ln>
            </p:spPr>
            <p:txBody>
              <a:bodyPr wrap="square" lIns="90123" tIns="46965" rIns="90123" bIns="46965" anchor="t"/>
              <a:p>
                <a:pPr algn="ctr"/>
                <a:endParaRPr lang="zh-CN" altLang="en-US" sz="2800" dirty="0">
                  <a:latin typeface="Calibri" panose="020F0502020204030204" charset="0"/>
                  <a:ea typeface="宋体" panose="02010600030101010101" pitchFamily="2" charset="-122"/>
                  <a:sym typeface="宋体" panose="02010600030101010101" pitchFamily="2" charset="-122"/>
                </a:endParaRPr>
              </a:p>
              <a:p>
                <a:pPr algn="l"/>
                <a:r>
                  <a:rPr lang="zh-CN" altLang="en-US" sz="2000" dirty="0">
                    <a:latin typeface="微软雅黑" panose="020B0503020204020204" pitchFamily="34" charset="-122"/>
                    <a:ea typeface="微软雅黑" panose="020B0503020204020204" pitchFamily="34" charset="-122"/>
                    <a:sym typeface="宋体" panose="02010600030101010101" pitchFamily="2" charset="-122"/>
                  </a:rPr>
                  <a:t>       多学习业务知识，加深对业务知识的理解，</a:t>
                </a:r>
                <a:r>
                  <a:rPr lang="zh-CN" altLang="en-US" sz="2000" dirty="0">
                    <a:solidFill>
                      <a:srgbClr val="000000"/>
                    </a:solidFill>
                    <a:latin typeface="微软雅黑" panose="020B0503020204020204" pitchFamily="34" charset="-122"/>
                    <a:ea typeface="微软雅黑" panose="020B0503020204020204" pitchFamily="34" charset="-122"/>
                    <a:sym typeface="宋体" panose="02010600030101010101" pitchFamily="2" charset="-122"/>
                  </a:rPr>
                  <a:t>提高解决问题的能力，提高业务理解</a:t>
                </a:r>
                <a:r>
                  <a:rPr lang="zh-CN" altLang="en-US" sz="2000" dirty="0" smtClean="0">
                    <a:solidFill>
                      <a:srgbClr val="000000"/>
                    </a:solidFill>
                    <a:latin typeface="微软雅黑" panose="020B0503020204020204" pitchFamily="34" charset="-122"/>
                    <a:ea typeface="微软雅黑" panose="020B0503020204020204" pitchFamily="34" charset="-122"/>
                    <a:sym typeface="宋体" panose="02010600030101010101" pitchFamily="2" charset="-122"/>
                  </a:rPr>
                  <a:t>能力。</a:t>
                </a:r>
                <a:endParaRPr lang="zh-CN" altLang="en-US" sz="2000" dirty="0">
                  <a:latin typeface="微软雅黑" panose="020B0503020204020204" pitchFamily="34" charset="-122"/>
                  <a:ea typeface="微软雅黑" panose="020B0503020204020204" pitchFamily="34" charset="-122"/>
                  <a:sym typeface="宋体" panose="02010600030101010101" pitchFamily="2" charset="-122"/>
                </a:endParaRPr>
              </a:p>
              <a:p>
                <a:pPr algn="ctr"/>
                <a:endParaRPr lang="en-US" altLang="en-US" dirty="0">
                  <a:solidFill>
                    <a:schemeClr val="bg2"/>
                  </a:solidFill>
                  <a:latin typeface="Calibri" panose="020F0502020204030204" charset="0"/>
                  <a:ea typeface="宋体" panose="02010600030101010101" pitchFamily="2" charset="-122"/>
                  <a:sym typeface="Arial" panose="020B0604020202020204" pitchFamily="34" charset="0"/>
                </a:endParaRPr>
              </a:p>
            </p:txBody>
          </p:sp>
          <p:sp>
            <p:nvSpPr>
              <p:cNvPr id="83987" name="Rectangle 17"/>
              <p:cNvSpPr/>
              <p:nvPr/>
            </p:nvSpPr>
            <p:spPr>
              <a:xfrm>
                <a:off x="1139709" y="1685923"/>
                <a:ext cx="520700" cy="515938"/>
              </a:xfrm>
              <a:prstGeom prst="rect">
                <a:avLst/>
              </a:prstGeom>
              <a:solidFill>
                <a:srgbClr val="333399"/>
              </a:solidFill>
              <a:ln w="9525">
                <a:noFill/>
              </a:ln>
            </p:spPr>
            <p:txBody>
              <a:bodyPr wrap="square" anchor="ctr"/>
              <a:p>
                <a:pPr algn="ctr"/>
                <a:endParaRPr lang="zh-CN" altLang="en-US">
                  <a:latin typeface="Calibri" panose="020F0502020204030204" charset="0"/>
                  <a:ea typeface="宋体" panose="02010600030101010101" pitchFamily="2" charset="-122"/>
                  <a:sym typeface="Arial" panose="020B0604020202020204" pitchFamily="34" charset="0"/>
                </a:endParaRPr>
              </a:p>
            </p:txBody>
          </p:sp>
          <p:sp>
            <p:nvSpPr>
              <p:cNvPr id="83989" name="Text Box 19"/>
              <p:cNvSpPr txBox="1"/>
              <p:nvPr/>
            </p:nvSpPr>
            <p:spPr>
              <a:xfrm>
                <a:off x="1275580" y="1768228"/>
                <a:ext cx="248002" cy="332450"/>
              </a:xfrm>
              <a:prstGeom prst="rect">
                <a:avLst/>
              </a:prstGeom>
              <a:noFill/>
              <a:ln w="9525">
                <a:noFill/>
              </a:ln>
            </p:spPr>
            <p:txBody>
              <a:bodyPr wrap="square" anchor="t"/>
              <a:p>
                <a:r>
                  <a:rPr lang="zh-CN" altLang="en-US" dirty="0">
                    <a:solidFill>
                      <a:schemeClr val="bg1"/>
                    </a:solidFill>
                    <a:latin typeface="Calibri" panose="020F0502020204030204" charset="0"/>
                    <a:ea typeface="宋体" panose="02010600030101010101" pitchFamily="2" charset="-122"/>
                    <a:sym typeface="Arial" panose="020B0604020202020204" pitchFamily="34" charset="0"/>
                  </a:rPr>
                  <a:t>1</a:t>
                </a:r>
                <a:endParaRPr lang="zh-CN" altLang="en-US" dirty="0">
                  <a:solidFill>
                    <a:schemeClr val="bg1"/>
                  </a:solidFill>
                  <a:latin typeface="Calibri" panose="020F0502020204030204" charset="0"/>
                  <a:ea typeface="宋体" panose="02010600030101010101" pitchFamily="2" charset="-122"/>
                  <a:sym typeface="Arial" panose="020B0604020202020204" pitchFamily="34" charset="0"/>
                </a:endParaRPr>
              </a:p>
            </p:txBody>
          </p:sp>
        </p:grpSp>
      </p:grpSp>
      <p:sp>
        <p:nvSpPr>
          <p:cNvPr id="18" name="椭圆 14"/>
          <p:cNvSpPr/>
          <p:nvPr/>
        </p:nvSpPr>
        <p:spPr bwMode="auto">
          <a:xfrm>
            <a:off x="5130953" y="1491870"/>
            <a:ext cx="1936242" cy="2475449"/>
          </a:xfrm>
          <a:custGeom>
            <a:avLst/>
            <a:gdLst>
              <a:gd name="connsiteX0" fmla="*/ 341785 w 683568"/>
              <a:gd name="connsiteY0" fmla="*/ 75471 h 864094"/>
              <a:gd name="connsiteX1" fmla="*/ 117720 w 683568"/>
              <a:gd name="connsiteY1" fmla="*/ 299536 h 864094"/>
              <a:gd name="connsiteX2" fmla="*/ 341785 w 683568"/>
              <a:gd name="connsiteY2" fmla="*/ 523601 h 864094"/>
              <a:gd name="connsiteX3" fmla="*/ 341785 w 683568"/>
              <a:gd name="connsiteY3" fmla="*/ 75471 h 864094"/>
              <a:gd name="connsiteX4" fmla="*/ 341784 w 683568"/>
              <a:gd name="connsiteY4" fmla="*/ 0 h 864094"/>
              <a:gd name="connsiteX5" fmla="*/ 683568 w 683568"/>
              <a:gd name="connsiteY5" fmla="*/ 341784 h 864094"/>
              <a:gd name="connsiteX6" fmla="*/ 577183 w 683568"/>
              <a:gd name="connsiteY6" fmla="*/ 588642 h 864094"/>
              <a:gd name="connsiteX7" fmla="*/ 341597 w 683568"/>
              <a:gd name="connsiteY7" fmla="*/ 864094 h 864094"/>
              <a:gd name="connsiteX8" fmla="*/ 105111 w 683568"/>
              <a:gd name="connsiteY8" fmla="*/ 587591 h 864094"/>
              <a:gd name="connsiteX9" fmla="*/ 59857 w 683568"/>
              <a:gd name="connsiteY9" fmla="*/ 534679 h 864094"/>
              <a:gd name="connsiteX10" fmla="*/ 59306 w 683568"/>
              <a:gd name="connsiteY10" fmla="*/ 534035 h 864094"/>
              <a:gd name="connsiteX11" fmla="*/ 59325 w 683568"/>
              <a:gd name="connsiteY11" fmla="*/ 534035 h 864094"/>
              <a:gd name="connsiteX12" fmla="*/ 0 w 683568"/>
              <a:gd name="connsiteY12" fmla="*/ 341784 h 864094"/>
              <a:gd name="connsiteX13" fmla="*/ 341784 w 683568"/>
              <a:gd name="connsiteY13" fmla="*/ 0 h 864094"/>
              <a:gd name="connsiteX0-1" fmla="*/ 341785 w 683568"/>
              <a:gd name="connsiteY0-2" fmla="*/ 523601 h 864094"/>
              <a:gd name="connsiteX1-3" fmla="*/ 117720 w 683568"/>
              <a:gd name="connsiteY1-4" fmla="*/ 299536 h 864094"/>
              <a:gd name="connsiteX2-5" fmla="*/ 341785 w 683568"/>
              <a:gd name="connsiteY2-6" fmla="*/ 523601 h 864094"/>
              <a:gd name="connsiteX3-7" fmla="*/ 341784 w 683568"/>
              <a:gd name="connsiteY3-8" fmla="*/ 0 h 864094"/>
              <a:gd name="connsiteX4-9" fmla="*/ 683568 w 683568"/>
              <a:gd name="connsiteY4-10" fmla="*/ 341784 h 864094"/>
              <a:gd name="connsiteX5-11" fmla="*/ 577183 w 683568"/>
              <a:gd name="connsiteY5-12" fmla="*/ 588642 h 864094"/>
              <a:gd name="connsiteX6-13" fmla="*/ 341597 w 683568"/>
              <a:gd name="connsiteY6-14" fmla="*/ 864094 h 864094"/>
              <a:gd name="connsiteX7-15" fmla="*/ 105111 w 683568"/>
              <a:gd name="connsiteY7-16" fmla="*/ 587591 h 864094"/>
              <a:gd name="connsiteX8-17" fmla="*/ 59857 w 683568"/>
              <a:gd name="connsiteY8-18" fmla="*/ 534679 h 864094"/>
              <a:gd name="connsiteX9-19" fmla="*/ 59306 w 683568"/>
              <a:gd name="connsiteY9-20" fmla="*/ 534035 h 864094"/>
              <a:gd name="connsiteX10-21" fmla="*/ 59325 w 683568"/>
              <a:gd name="connsiteY10-22" fmla="*/ 534035 h 864094"/>
              <a:gd name="connsiteX11-23" fmla="*/ 0 w 683568"/>
              <a:gd name="connsiteY11-24" fmla="*/ 341784 h 864094"/>
              <a:gd name="connsiteX12-25" fmla="*/ 341784 w 683568"/>
              <a:gd name="connsiteY12-26" fmla="*/ 0 h 864094"/>
              <a:gd name="connsiteX0-27" fmla="*/ 341784 w 683568"/>
              <a:gd name="connsiteY0-28" fmla="*/ 0 h 864094"/>
              <a:gd name="connsiteX1-29" fmla="*/ 683568 w 683568"/>
              <a:gd name="connsiteY1-30" fmla="*/ 341784 h 864094"/>
              <a:gd name="connsiteX2-31" fmla="*/ 577183 w 683568"/>
              <a:gd name="connsiteY2-32" fmla="*/ 588642 h 864094"/>
              <a:gd name="connsiteX3-33" fmla="*/ 341597 w 683568"/>
              <a:gd name="connsiteY3-34" fmla="*/ 864094 h 864094"/>
              <a:gd name="connsiteX4-35" fmla="*/ 105111 w 683568"/>
              <a:gd name="connsiteY4-36" fmla="*/ 587591 h 864094"/>
              <a:gd name="connsiteX5-37" fmla="*/ 59857 w 683568"/>
              <a:gd name="connsiteY5-38" fmla="*/ 534679 h 864094"/>
              <a:gd name="connsiteX6-39" fmla="*/ 59306 w 683568"/>
              <a:gd name="connsiteY6-40" fmla="*/ 534035 h 864094"/>
              <a:gd name="connsiteX7-41" fmla="*/ 59325 w 683568"/>
              <a:gd name="connsiteY7-42" fmla="*/ 534035 h 864094"/>
              <a:gd name="connsiteX8-43" fmla="*/ 0 w 683568"/>
              <a:gd name="connsiteY8-44" fmla="*/ 341784 h 864094"/>
              <a:gd name="connsiteX9-45" fmla="*/ 341784 w 683568"/>
              <a:gd name="connsiteY9-46" fmla="*/ 0 h 86409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683568" h="864094">
                <a:moveTo>
                  <a:pt x="341784" y="0"/>
                </a:moveTo>
                <a:cubicBezTo>
                  <a:pt x="530546" y="0"/>
                  <a:pt x="683568" y="153022"/>
                  <a:pt x="683568" y="341784"/>
                </a:cubicBezTo>
                <a:cubicBezTo>
                  <a:pt x="683568" y="439085"/>
                  <a:pt x="642909" y="526890"/>
                  <a:pt x="577183" y="588642"/>
                </a:cubicBezTo>
                <a:lnTo>
                  <a:pt x="341597" y="864094"/>
                </a:lnTo>
                <a:lnTo>
                  <a:pt x="105111" y="587591"/>
                </a:lnTo>
                <a:cubicBezTo>
                  <a:pt x="87976" y="571864"/>
                  <a:pt x="72869" y="554041"/>
                  <a:pt x="59857" y="534679"/>
                </a:cubicBezTo>
                <a:lnTo>
                  <a:pt x="59306" y="534035"/>
                </a:lnTo>
                <a:lnTo>
                  <a:pt x="59325" y="534035"/>
                </a:lnTo>
                <a:cubicBezTo>
                  <a:pt x="21845" y="479324"/>
                  <a:pt x="0" y="413105"/>
                  <a:pt x="0" y="341784"/>
                </a:cubicBezTo>
                <a:cubicBezTo>
                  <a:pt x="0" y="153022"/>
                  <a:pt x="153022" y="0"/>
                  <a:pt x="341784" y="0"/>
                </a:cubicBezTo>
                <a:close/>
              </a:path>
            </a:pathLst>
          </a:custGeom>
          <a:solidFill>
            <a:srgbClr val="3B79CE"/>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p>
            <a:pPr algn="ctr" fontAlgn="auto">
              <a:spcBef>
                <a:spcPts val="0"/>
              </a:spcBef>
              <a:spcAft>
                <a:spcPts val="0"/>
              </a:spcAft>
              <a:defRPr/>
            </a:pPr>
            <a:endParaRPr lang="zh-CN" altLang="en-US"/>
          </a:p>
        </p:txBody>
      </p:sp>
      <p:sp>
        <p:nvSpPr>
          <p:cNvPr id="21" name="矩形 20"/>
          <p:cNvSpPr/>
          <p:nvPr/>
        </p:nvSpPr>
        <p:spPr>
          <a:xfrm>
            <a:off x="5540151" y="2149103"/>
            <a:ext cx="1107996" cy="830997"/>
          </a:xfrm>
          <a:prstGeom prst="rect">
            <a:avLst/>
          </a:prstGeom>
        </p:spPr>
        <p:txBody>
          <a:bodyPr wrap="none">
            <a:spAutoFit/>
          </a:bodyPr>
          <a:p>
            <a:pPr lvl="0"/>
            <a:r>
              <a:rPr lang="zh-CN" altLang="en-US" sz="2400" b="1" kern="1200" dirty="0" smtClean="0">
                <a:solidFill>
                  <a:schemeClr val="bg1"/>
                </a:solidFill>
                <a:latin typeface="微软雅黑" panose="020B0503020204020204" pitchFamily="34" charset="-122"/>
                <a:ea typeface="微软雅黑" panose="020B0503020204020204" pitchFamily="34" charset="-122"/>
                <a:cs typeface="+mn-cs"/>
              </a:rPr>
              <a:t>后续</a:t>
            </a:r>
            <a:r>
              <a:rPr lang="zh-CN" altLang="zh-CN" sz="2400" b="1" kern="1200" dirty="0" smtClean="0">
                <a:solidFill>
                  <a:schemeClr val="bg1"/>
                </a:solidFill>
                <a:latin typeface="微软雅黑" panose="020B0503020204020204" pitchFamily="34" charset="-122"/>
                <a:ea typeface="微软雅黑" panose="020B0503020204020204" pitchFamily="34" charset="-122"/>
                <a:cs typeface="+mn-cs"/>
              </a:rPr>
              <a:t>工</a:t>
            </a:r>
            <a:endParaRPr lang="en-US" altLang="zh-CN" sz="2400" b="1" kern="1200" dirty="0" smtClean="0">
              <a:solidFill>
                <a:schemeClr val="bg1"/>
              </a:solidFill>
              <a:latin typeface="微软雅黑" panose="020B0503020204020204" pitchFamily="34" charset="-122"/>
              <a:ea typeface="微软雅黑" panose="020B0503020204020204" pitchFamily="34" charset="-122"/>
              <a:cs typeface="+mn-cs"/>
            </a:endParaRPr>
          </a:p>
          <a:p>
            <a:pPr lvl="0"/>
            <a:r>
              <a:rPr lang="zh-CN" altLang="zh-CN" sz="2400" b="1" kern="1200" dirty="0" smtClean="0">
                <a:solidFill>
                  <a:schemeClr val="bg1"/>
                </a:solidFill>
                <a:latin typeface="微软雅黑" panose="020B0503020204020204" pitchFamily="34" charset="-122"/>
                <a:ea typeface="微软雅黑" panose="020B0503020204020204" pitchFamily="34" charset="-122"/>
                <a:cs typeface="+mn-cs"/>
              </a:rPr>
              <a:t>作计划</a:t>
            </a:r>
            <a:endParaRPr lang="zh-CN" altLang="zh-CN" sz="2400" b="1" kern="1200" dirty="0">
              <a:solidFill>
                <a:schemeClr val="bg1"/>
              </a:solidFill>
              <a:latin typeface="微软雅黑" panose="020B0503020204020204" pitchFamily="34" charset="-122"/>
              <a:ea typeface="微软雅黑" panose="020B0503020204020204" pitchFamily="34" charset="-122"/>
              <a:cs typeface="+mn-cs"/>
            </a:endParaRPr>
          </a:p>
        </p:txBody>
      </p:sp>
      <p:sp>
        <p:nvSpPr>
          <p:cNvPr id="10" name="Text Box 6"/>
          <p:cNvSpPr txBox="1"/>
          <p:nvPr/>
        </p:nvSpPr>
        <p:spPr>
          <a:xfrm>
            <a:off x="6292850" y="4184015"/>
            <a:ext cx="4062095" cy="1812925"/>
          </a:xfrm>
          <a:prstGeom prst="rect">
            <a:avLst/>
          </a:prstGeom>
          <a:noFill/>
          <a:ln w="9525">
            <a:noFill/>
          </a:ln>
        </p:spPr>
        <p:txBody>
          <a:bodyPr wrap="square" lIns="90123" tIns="46965" rIns="90123" bIns="46965" anchor="t"/>
          <a:p>
            <a:pPr algn="ctr"/>
            <a:endParaRPr lang="zh-CN" altLang="en-US" sz="2800" dirty="0">
              <a:latin typeface="Calibri" panose="020F0502020204030204" charset="0"/>
              <a:ea typeface="宋体" panose="02010600030101010101" pitchFamily="2" charset="-122"/>
              <a:sym typeface="宋体" panose="02010600030101010101" pitchFamily="2" charset="-122"/>
            </a:endParaRPr>
          </a:p>
          <a:p>
            <a:pPr algn="l"/>
            <a:r>
              <a:rPr lang="zh-CN" altLang="en-US" sz="2000" dirty="0">
                <a:latin typeface="微软雅黑" panose="020B0503020204020204" pitchFamily="34" charset="-122"/>
                <a:ea typeface="微软雅黑" panose="020B0503020204020204" pitchFamily="34" charset="-122"/>
                <a:sym typeface="宋体" panose="02010600030101010101" pitchFamily="2" charset="-122"/>
              </a:rPr>
              <a:t>       学习自动化测试和性能测试，多利用存储过程、数据库脚本，在保证不产生其他影响的条件下，以提高测试的效率。</a:t>
            </a:r>
            <a:endParaRPr lang="zh-CN" altLang="en-US" sz="2000" dirty="0">
              <a:latin typeface="微软雅黑" panose="020B0503020204020204" pitchFamily="34" charset="-122"/>
              <a:ea typeface="微软雅黑" panose="020B0503020204020204" pitchFamily="34" charset="-122"/>
              <a:sym typeface="宋体" panose="02010600030101010101" pitchFamily="2" charset="-122"/>
            </a:endParaRPr>
          </a:p>
          <a:p>
            <a:pPr algn="ctr"/>
            <a:endParaRPr lang="en-US" altLang="en-US" dirty="0">
              <a:solidFill>
                <a:schemeClr val="bg2"/>
              </a:solidFill>
              <a:latin typeface="Calibri" panose="020F0502020204030204" charset="0"/>
              <a:ea typeface="宋体" panose="02010600030101010101" pitchFamily="2" charset="-122"/>
              <a:sym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875503" y="914682"/>
            <a:ext cx="2700048" cy="45719"/>
          </a:xfrm>
          <a:prstGeom prst="rect">
            <a:avLst/>
          </a:prstGeom>
          <a:solidFill>
            <a:srgbClr val="FF0000"/>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矩形 2"/>
          <p:cNvSpPr/>
          <p:nvPr/>
        </p:nvSpPr>
        <p:spPr>
          <a:xfrm>
            <a:off x="8869465" y="1268760"/>
            <a:ext cx="2700048" cy="45719"/>
          </a:xfrm>
          <a:prstGeom prst="rect">
            <a:avLst/>
          </a:prstGeom>
          <a:solidFill>
            <a:srgbClr val="FF0000"/>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6145" name="Picture 7"/>
          <p:cNvPicPr>
            <a:picLocks noChangeAspect="1"/>
          </p:cNvPicPr>
          <p:nvPr/>
        </p:nvPicPr>
        <p:blipFill>
          <a:blip r:embed="rId1"/>
          <a:stretch>
            <a:fillRect/>
          </a:stretch>
        </p:blipFill>
        <p:spPr>
          <a:xfrm>
            <a:off x="3249295" y="2807970"/>
            <a:ext cx="5699760" cy="1760855"/>
          </a:xfrm>
          <a:prstGeom prst="rect">
            <a:avLst/>
          </a:prstGeom>
          <a:noFill/>
          <a:ln w="9525">
            <a:noFill/>
          </a:ln>
        </p:spPr>
      </p:pic>
      <p:sp>
        <p:nvSpPr>
          <p:cNvPr id="6147" name="Rectangle 8"/>
          <p:cNvSpPr/>
          <p:nvPr/>
        </p:nvSpPr>
        <p:spPr>
          <a:xfrm>
            <a:off x="4179570" y="2934653"/>
            <a:ext cx="4032250" cy="1506855"/>
          </a:xfrm>
          <a:prstGeom prst="rect">
            <a:avLst/>
          </a:prstGeom>
          <a:noFill/>
          <a:ln w="9525">
            <a:noFill/>
          </a:ln>
        </p:spPr>
        <p:txBody>
          <a:bodyPr wrap="square" anchor="t">
            <a:spAutoFit/>
          </a:bodyPr>
          <a:p>
            <a:pPr algn="ctr"/>
            <a:r>
              <a:rPr lang="zh-CN" altLang="en-US" sz="4600" b="1" dirty="0">
                <a:solidFill>
                  <a:schemeClr val="bg1"/>
                </a:solidFill>
                <a:latin typeface="华文隶书" panose="02010800040101010101" charset="-122"/>
                <a:ea typeface="华文隶书" panose="02010800040101010101" charset="-122"/>
              </a:rPr>
              <a:t>融资融券业务</a:t>
            </a:r>
            <a:endParaRPr lang="zh-CN" altLang="en-US" sz="4600" b="1" dirty="0">
              <a:solidFill>
                <a:schemeClr val="bg1"/>
              </a:solidFill>
              <a:latin typeface="华文隶书" panose="02010800040101010101" charset="-122"/>
              <a:ea typeface="华文隶书" panose="02010800040101010101" charset="-122"/>
            </a:endParaRPr>
          </a:p>
          <a:p>
            <a:pPr algn="ctr"/>
            <a:r>
              <a:rPr lang="zh-CN" altLang="en-US" sz="4600" b="1" dirty="0">
                <a:solidFill>
                  <a:schemeClr val="bg1"/>
                </a:solidFill>
                <a:latin typeface="华文隶书" panose="02010800040101010101" charset="-122"/>
                <a:ea typeface="华文隶书" panose="02010800040101010101" charset="-122"/>
              </a:rPr>
              <a:t>基础知识</a:t>
            </a:r>
            <a:endParaRPr lang="zh-CN" altLang="en-US" sz="4600" b="1" dirty="0">
              <a:solidFill>
                <a:schemeClr val="bg1"/>
              </a:solidFill>
              <a:latin typeface="华文隶书" panose="02010800040101010101" charset="-122"/>
              <a:ea typeface="华文隶书" panose="02010800040101010101" charset="-122"/>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nodeType="withEffect">
                                  <p:stCondLst>
                                    <p:cond delay="0"/>
                                  </p:stCondLst>
                                  <p:childTnLst>
                                    <p:set>
                                      <p:cBhvr>
                                        <p:cTn id="6" dur="1" fill="hold">
                                          <p:stCondLst>
                                            <p:cond delay="0"/>
                                          </p:stCondLst>
                                        </p:cTn>
                                        <p:tgtEl>
                                          <p:spTgt spid="6145"/>
                                        </p:tgtEl>
                                        <p:attrNameLst>
                                          <p:attrName>style.visibility</p:attrName>
                                        </p:attrNameLst>
                                      </p:cBhvr>
                                      <p:to>
                                        <p:strVal val="visible"/>
                                      </p:to>
                                    </p:set>
                                    <p:animEffect transition="in" filter="wipe(down)">
                                      <p:cBhvr>
                                        <p:cTn id="7" dur="580">
                                          <p:stCondLst>
                                            <p:cond delay="0"/>
                                          </p:stCondLst>
                                        </p:cTn>
                                        <p:tgtEl>
                                          <p:spTgt spid="6145"/>
                                        </p:tgtEl>
                                      </p:cBhvr>
                                    </p:animEffect>
                                    <p:anim calcmode="lin" valueType="num">
                                      <p:cBhvr>
                                        <p:cTn id="8" dur="1822" tmFilter="0,0; 0.14,0.36; 0.43,0.73; 0.71,0.91; 1.0,1.0">
                                          <p:stCondLst>
                                            <p:cond delay="0"/>
                                          </p:stCondLst>
                                        </p:cTn>
                                        <p:tgtEl>
                                          <p:spTgt spid="6145"/>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6145"/>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6145"/>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6145"/>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6145"/>
                                        </p:tgtEl>
                                        <p:attrNameLst>
                                          <p:attrName>ppt_y</p:attrName>
                                        </p:attrNameLst>
                                      </p:cBhvr>
                                      <p:tavLst>
                                        <p:tav tm="0" fmla="#ppt_y-sin(pi*$)/81">
                                          <p:val>
                                            <p:fltVal val="0"/>
                                          </p:val>
                                        </p:tav>
                                        <p:tav tm="100000">
                                          <p:val>
                                            <p:fltVal val="1"/>
                                          </p:val>
                                        </p:tav>
                                      </p:tavLst>
                                    </p:anim>
                                    <p:animScale>
                                      <p:cBhvr>
                                        <p:cTn id="13" dur="26">
                                          <p:stCondLst>
                                            <p:cond delay="650"/>
                                          </p:stCondLst>
                                        </p:cTn>
                                        <p:tgtEl>
                                          <p:spTgt spid="6145"/>
                                        </p:tgtEl>
                                      </p:cBhvr>
                                      <p:to x="100000" y="60000"/>
                                    </p:animScale>
                                    <p:animScale>
                                      <p:cBhvr>
                                        <p:cTn id="14" dur="166" decel="50000">
                                          <p:stCondLst>
                                            <p:cond delay="676"/>
                                          </p:stCondLst>
                                        </p:cTn>
                                        <p:tgtEl>
                                          <p:spTgt spid="6145"/>
                                        </p:tgtEl>
                                      </p:cBhvr>
                                      <p:to x="100000" y="100000"/>
                                    </p:animScale>
                                    <p:animScale>
                                      <p:cBhvr>
                                        <p:cTn id="15" dur="26">
                                          <p:stCondLst>
                                            <p:cond delay="1312"/>
                                          </p:stCondLst>
                                        </p:cTn>
                                        <p:tgtEl>
                                          <p:spTgt spid="6145"/>
                                        </p:tgtEl>
                                      </p:cBhvr>
                                      <p:to x="100000" y="80000"/>
                                    </p:animScale>
                                    <p:animScale>
                                      <p:cBhvr>
                                        <p:cTn id="16" dur="166" decel="50000">
                                          <p:stCondLst>
                                            <p:cond delay="1338"/>
                                          </p:stCondLst>
                                        </p:cTn>
                                        <p:tgtEl>
                                          <p:spTgt spid="6145"/>
                                        </p:tgtEl>
                                      </p:cBhvr>
                                      <p:to x="100000" y="100000"/>
                                    </p:animScale>
                                    <p:animScale>
                                      <p:cBhvr>
                                        <p:cTn id="17" dur="26">
                                          <p:stCondLst>
                                            <p:cond delay="1642"/>
                                          </p:stCondLst>
                                        </p:cTn>
                                        <p:tgtEl>
                                          <p:spTgt spid="6145"/>
                                        </p:tgtEl>
                                      </p:cBhvr>
                                      <p:to x="100000" y="90000"/>
                                    </p:animScale>
                                    <p:animScale>
                                      <p:cBhvr>
                                        <p:cTn id="18" dur="166" decel="50000">
                                          <p:stCondLst>
                                            <p:cond delay="1668"/>
                                          </p:stCondLst>
                                        </p:cTn>
                                        <p:tgtEl>
                                          <p:spTgt spid="6145"/>
                                        </p:tgtEl>
                                      </p:cBhvr>
                                      <p:to x="100000" y="100000"/>
                                    </p:animScale>
                                    <p:animScale>
                                      <p:cBhvr>
                                        <p:cTn id="19" dur="26">
                                          <p:stCondLst>
                                            <p:cond delay="1808"/>
                                          </p:stCondLst>
                                        </p:cTn>
                                        <p:tgtEl>
                                          <p:spTgt spid="6145"/>
                                        </p:tgtEl>
                                      </p:cBhvr>
                                      <p:to x="100000" y="95000"/>
                                    </p:animScale>
                                    <p:animScale>
                                      <p:cBhvr>
                                        <p:cTn id="20" dur="166" decel="50000">
                                          <p:stCondLst>
                                            <p:cond delay="1834"/>
                                          </p:stCondLst>
                                        </p:cTn>
                                        <p:tgtEl>
                                          <p:spTgt spid="6145"/>
                                        </p:tgtEl>
                                      </p:cBhvr>
                                      <p:to x="100000" y="100000"/>
                                    </p:animScale>
                                  </p:childTnLst>
                                </p:cTn>
                              </p:par>
                              <p:par>
                                <p:cTn id="21" presetID="26" presetClass="entr" presetSubtype="0" fill="hold" grpId="45" nodeType="withEffect">
                                  <p:stCondLst>
                                    <p:cond delay="0"/>
                                  </p:stCondLst>
                                  <p:childTnLst>
                                    <p:set>
                                      <p:cBhvr>
                                        <p:cTn id="22" dur="1" fill="hold">
                                          <p:stCondLst>
                                            <p:cond delay="0"/>
                                          </p:stCondLst>
                                        </p:cTn>
                                        <p:tgtEl>
                                          <p:spTgt spid="6147"/>
                                        </p:tgtEl>
                                        <p:attrNameLst>
                                          <p:attrName>style.visibility</p:attrName>
                                        </p:attrNameLst>
                                      </p:cBhvr>
                                      <p:to>
                                        <p:strVal val="visible"/>
                                      </p:to>
                                    </p:set>
                                    <p:animEffect transition="in" filter="wipe(down)">
                                      <p:cBhvr>
                                        <p:cTn id="23" dur="580">
                                          <p:stCondLst>
                                            <p:cond delay="0"/>
                                          </p:stCondLst>
                                        </p:cTn>
                                        <p:tgtEl>
                                          <p:spTgt spid="6147"/>
                                        </p:tgtEl>
                                      </p:cBhvr>
                                    </p:animEffect>
                                    <p:anim calcmode="lin" valueType="num">
                                      <p:cBhvr>
                                        <p:cTn id="24" dur="1822" tmFilter="0,0; 0.14,0.36; 0.43,0.73; 0.71,0.91; 1.0,1.0">
                                          <p:stCondLst>
                                            <p:cond delay="0"/>
                                          </p:stCondLst>
                                        </p:cTn>
                                        <p:tgtEl>
                                          <p:spTgt spid="6147"/>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6147"/>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6147"/>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6147"/>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6147"/>
                                        </p:tgtEl>
                                        <p:attrNameLst>
                                          <p:attrName>ppt_y</p:attrName>
                                        </p:attrNameLst>
                                      </p:cBhvr>
                                      <p:tavLst>
                                        <p:tav tm="0" fmla="#ppt_y-sin(pi*$)/81">
                                          <p:val>
                                            <p:fltVal val="0"/>
                                          </p:val>
                                        </p:tav>
                                        <p:tav tm="100000">
                                          <p:val>
                                            <p:fltVal val="1"/>
                                          </p:val>
                                        </p:tav>
                                      </p:tavLst>
                                    </p:anim>
                                    <p:animScale>
                                      <p:cBhvr>
                                        <p:cTn id="29" dur="26">
                                          <p:stCondLst>
                                            <p:cond delay="650"/>
                                          </p:stCondLst>
                                        </p:cTn>
                                        <p:tgtEl>
                                          <p:spTgt spid="6147"/>
                                        </p:tgtEl>
                                      </p:cBhvr>
                                      <p:to x="100000" y="60000"/>
                                    </p:animScale>
                                    <p:animScale>
                                      <p:cBhvr>
                                        <p:cTn id="30" dur="166" decel="50000">
                                          <p:stCondLst>
                                            <p:cond delay="676"/>
                                          </p:stCondLst>
                                        </p:cTn>
                                        <p:tgtEl>
                                          <p:spTgt spid="6147"/>
                                        </p:tgtEl>
                                      </p:cBhvr>
                                      <p:to x="100000" y="100000"/>
                                    </p:animScale>
                                    <p:animScale>
                                      <p:cBhvr>
                                        <p:cTn id="31" dur="26">
                                          <p:stCondLst>
                                            <p:cond delay="1312"/>
                                          </p:stCondLst>
                                        </p:cTn>
                                        <p:tgtEl>
                                          <p:spTgt spid="6147"/>
                                        </p:tgtEl>
                                      </p:cBhvr>
                                      <p:to x="100000" y="80000"/>
                                    </p:animScale>
                                    <p:animScale>
                                      <p:cBhvr>
                                        <p:cTn id="32" dur="166" decel="50000">
                                          <p:stCondLst>
                                            <p:cond delay="1338"/>
                                          </p:stCondLst>
                                        </p:cTn>
                                        <p:tgtEl>
                                          <p:spTgt spid="6147"/>
                                        </p:tgtEl>
                                      </p:cBhvr>
                                      <p:to x="100000" y="100000"/>
                                    </p:animScale>
                                    <p:animScale>
                                      <p:cBhvr>
                                        <p:cTn id="33" dur="26">
                                          <p:stCondLst>
                                            <p:cond delay="1642"/>
                                          </p:stCondLst>
                                        </p:cTn>
                                        <p:tgtEl>
                                          <p:spTgt spid="6147"/>
                                        </p:tgtEl>
                                      </p:cBhvr>
                                      <p:to x="100000" y="90000"/>
                                    </p:animScale>
                                    <p:animScale>
                                      <p:cBhvr>
                                        <p:cTn id="34" dur="166" decel="50000">
                                          <p:stCondLst>
                                            <p:cond delay="1668"/>
                                          </p:stCondLst>
                                        </p:cTn>
                                        <p:tgtEl>
                                          <p:spTgt spid="6147"/>
                                        </p:tgtEl>
                                      </p:cBhvr>
                                      <p:to x="100000" y="100000"/>
                                    </p:animScale>
                                    <p:animScale>
                                      <p:cBhvr>
                                        <p:cTn id="35" dur="26">
                                          <p:stCondLst>
                                            <p:cond delay="1808"/>
                                          </p:stCondLst>
                                        </p:cTn>
                                        <p:tgtEl>
                                          <p:spTgt spid="6147"/>
                                        </p:tgtEl>
                                      </p:cBhvr>
                                      <p:to x="100000" y="95000"/>
                                    </p:animScale>
                                    <p:animScale>
                                      <p:cBhvr>
                                        <p:cTn id="36" dur="166" decel="50000">
                                          <p:stCondLst>
                                            <p:cond delay="1834"/>
                                          </p:stCondLst>
                                        </p:cTn>
                                        <p:tgtEl>
                                          <p:spTgt spid="6147"/>
                                        </p:tgtEl>
                                      </p:cBhvr>
                                      <p:to x="100000" y="100000"/>
                                    </p:animScale>
                                  </p:childTnLst>
                                </p:cTn>
                              </p:par>
                              <p:par>
                                <p:cTn id="37" presetID="15" presetClass="entr" presetSubtype="0" fill="hold" nodeType="withEffect">
                                  <p:stCondLst>
                                    <p:cond delay="0"/>
                                  </p:stCondLst>
                                  <p:childTnLst>
                                    <p:set>
                                      <p:cBhvr>
                                        <p:cTn id="38" dur="1" fill="hold">
                                          <p:stCondLst>
                                            <p:cond delay="0"/>
                                          </p:stCondLst>
                                        </p:cTn>
                                        <p:tgtEl>
                                          <p:spTgt spid="6145"/>
                                        </p:tgtEl>
                                        <p:attrNameLst>
                                          <p:attrName>style.visibility</p:attrName>
                                        </p:attrNameLst>
                                      </p:cBhvr>
                                      <p:to>
                                        <p:strVal val="visible"/>
                                      </p:to>
                                    </p:set>
                                    <p:anim calcmode="lin" valueType="num">
                                      <p:cBhvr>
                                        <p:cTn id="39" dur="1000" fill="hold"/>
                                        <p:tgtEl>
                                          <p:spTgt spid="6145"/>
                                        </p:tgtEl>
                                        <p:attrNameLst>
                                          <p:attrName>ppt_w</p:attrName>
                                        </p:attrNameLst>
                                      </p:cBhvr>
                                      <p:tavLst>
                                        <p:tav tm="0">
                                          <p:val>
                                            <p:fltVal val="0"/>
                                          </p:val>
                                        </p:tav>
                                        <p:tav tm="100000">
                                          <p:val>
                                            <p:strVal val="#ppt_w"/>
                                          </p:val>
                                        </p:tav>
                                      </p:tavLst>
                                    </p:anim>
                                    <p:anim calcmode="lin" valueType="num">
                                      <p:cBhvr>
                                        <p:cTn id="40" dur="1000" fill="hold"/>
                                        <p:tgtEl>
                                          <p:spTgt spid="6145"/>
                                        </p:tgtEl>
                                        <p:attrNameLst>
                                          <p:attrName>ppt_h</p:attrName>
                                        </p:attrNameLst>
                                      </p:cBhvr>
                                      <p:tavLst>
                                        <p:tav tm="0">
                                          <p:val>
                                            <p:fltVal val="0"/>
                                          </p:val>
                                        </p:tav>
                                        <p:tav tm="100000">
                                          <p:val>
                                            <p:strVal val="#ppt_h"/>
                                          </p:val>
                                        </p:tav>
                                      </p:tavLst>
                                    </p:anim>
                                    <p:anim calcmode="lin" valueType="num">
                                      <p:cBhvr>
                                        <p:cTn id="41" dur="1000" fill="hold"/>
                                        <p:tgtEl>
                                          <p:spTgt spid="6145"/>
                                        </p:tgtEl>
                                        <p:attrNameLst>
                                          <p:attrName>ppt_x</p:attrName>
                                        </p:attrNameLst>
                                      </p:cBhvr>
                                      <p:tavLst>
                                        <p:tav tm="0" fmla="#ppt_x+(cos(-2*pi*(1-$))*-#ppt_x-sin(-2*pi*(1-$))*(1-#ppt_y))*(1-$)">
                                          <p:val>
                                            <p:fltVal val="0"/>
                                          </p:val>
                                        </p:tav>
                                        <p:tav tm="100000">
                                          <p:val>
                                            <p:fltVal val="1"/>
                                          </p:val>
                                        </p:tav>
                                      </p:tavLst>
                                    </p:anim>
                                    <p:anim calcmode="lin" valueType="num">
                                      <p:cBhvr>
                                        <p:cTn id="42" dur="1000" fill="hold"/>
                                        <p:tgtEl>
                                          <p:spTgt spid="6145"/>
                                        </p:tgtEl>
                                        <p:attrNameLst>
                                          <p:attrName>ppt_y</p:attrName>
                                        </p:attrNameLst>
                                      </p:cBhvr>
                                      <p:tavLst>
                                        <p:tav tm="0" fmla="#ppt_y+(sin(-2*pi*(1-$))*-#ppt_x+cos(-2*pi*(1-$))*(1-#ppt_y))*(1-$)">
                                          <p:val>
                                            <p:fltVal val="0"/>
                                          </p:val>
                                        </p:tav>
                                        <p:tav tm="100000">
                                          <p:val>
                                            <p:fltVal val="1"/>
                                          </p:val>
                                        </p:tav>
                                      </p:tavLst>
                                    </p:anim>
                                  </p:childTnLst>
                                </p:cTn>
                              </p:par>
                              <p:par>
                                <p:cTn id="43" presetID="15" presetClass="entr" presetSubtype="0" fill="hold" grpId="47" nodeType="withEffect">
                                  <p:stCondLst>
                                    <p:cond delay="0"/>
                                  </p:stCondLst>
                                  <p:childTnLst>
                                    <p:set>
                                      <p:cBhvr>
                                        <p:cTn id="44" dur="1" fill="hold">
                                          <p:stCondLst>
                                            <p:cond delay="0"/>
                                          </p:stCondLst>
                                        </p:cTn>
                                        <p:tgtEl>
                                          <p:spTgt spid="6147"/>
                                        </p:tgtEl>
                                        <p:attrNameLst>
                                          <p:attrName>style.visibility</p:attrName>
                                        </p:attrNameLst>
                                      </p:cBhvr>
                                      <p:to>
                                        <p:strVal val="visible"/>
                                      </p:to>
                                    </p:set>
                                    <p:anim calcmode="lin" valueType="num">
                                      <p:cBhvr>
                                        <p:cTn id="45" dur="1000" fill="hold"/>
                                        <p:tgtEl>
                                          <p:spTgt spid="6147"/>
                                        </p:tgtEl>
                                        <p:attrNameLst>
                                          <p:attrName>ppt_w</p:attrName>
                                        </p:attrNameLst>
                                      </p:cBhvr>
                                      <p:tavLst>
                                        <p:tav tm="0">
                                          <p:val>
                                            <p:fltVal val="0"/>
                                          </p:val>
                                        </p:tav>
                                        <p:tav tm="100000">
                                          <p:val>
                                            <p:strVal val="#ppt_w"/>
                                          </p:val>
                                        </p:tav>
                                      </p:tavLst>
                                    </p:anim>
                                    <p:anim calcmode="lin" valueType="num">
                                      <p:cBhvr>
                                        <p:cTn id="46" dur="1000" fill="hold"/>
                                        <p:tgtEl>
                                          <p:spTgt spid="6147"/>
                                        </p:tgtEl>
                                        <p:attrNameLst>
                                          <p:attrName>ppt_h</p:attrName>
                                        </p:attrNameLst>
                                      </p:cBhvr>
                                      <p:tavLst>
                                        <p:tav tm="0">
                                          <p:val>
                                            <p:fltVal val="0"/>
                                          </p:val>
                                        </p:tav>
                                        <p:tav tm="100000">
                                          <p:val>
                                            <p:strVal val="#ppt_h"/>
                                          </p:val>
                                        </p:tav>
                                      </p:tavLst>
                                    </p:anim>
                                    <p:anim calcmode="lin" valueType="num">
                                      <p:cBhvr>
                                        <p:cTn id="47" dur="1000" fill="hold"/>
                                        <p:tgtEl>
                                          <p:spTgt spid="6147"/>
                                        </p:tgtEl>
                                        <p:attrNameLst>
                                          <p:attrName>ppt_x</p:attrName>
                                        </p:attrNameLst>
                                      </p:cBhvr>
                                      <p:tavLst>
                                        <p:tav tm="0" fmla="#ppt_x+(cos(-2*pi*(1-$))*-#ppt_x-sin(-2*pi*(1-$))*(1-#ppt_y))*(1-$)">
                                          <p:val>
                                            <p:fltVal val="0"/>
                                          </p:val>
                                        </p:tav>
                                        <p:tav tm="100000">
                                          <p:val>
                                            <p:fltVal val="1"/>
                                          </p:val>
                                        </p:tav>
                                      </p:tavLst>
                                    </p:anim>
                                    <p:anim calcmode="lin" valueType="num">
                                      <p:cBhvr>
                                        <p:cTn id="48" dur="1000" fill="hold"/>
                                        <p:tgtEl>
                                          <p:spTgt spid="6147"/>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7" grpId="0"/>
      <p:bldP spid="6147" grpId="1"/>
      <p:bldP spid="6147" grpId="2"/>
      <p:bldP spid="6147" grpId="3"/>
      <p:bldP spid="6147" grpId="4"/>
      <p:bldP spid="6147" grpId="5"/>
      <p:bldP spid="6147" grpId="6"/>
      <p:bldP spid="6147" grpId="7"/>
      <p:bldP spid="6147" grpId="8"/>
      <p:bldP spid="6147" grpId="9"/>
      <p:bldP spid="6147" grpId="10"/>
      <p:bldP spid="6147" grpId="11"/>
      <p:bldP spid="6147" grpId="12"/>
      <p:bldP spid="6147" grpId="13"/>
      <p:bldP spid="6147" grpId="14"/>
      <p:bldP spid="6147" grpId="15"/>
      <p:bldP spid="6147" grpId="16"/>
      <p:bldP spid="6147" grpId="17"/>
      <p:bldP spid="6147" grpId="18"/>
      <p:bldP spid="6147" grpId="19"/>
      <p:bldP spid="6147" grpId="20"/>
      <p:bldP spid="6147" grpId="21"/>
      <p:bldP spid="6147" grpId="22"/>
      <p:bldP spid="6147" grpId="23"/>
      <p:bldP spid="6147" grpId="24"/>
      <p:bldP spid="6147" grpId="25"/>
      <p:bldP spid="6147" grpId="26"/>
      <p:bldP spid="6147" grpId="27"/>
      <p:bldP spid="6147" grpId="28"/>
      <p:bldP spid="6147" grpId="29"/>
      <p:bldP spid="6147" grpId="30"/>
      <p:bldP spid="6147" grpId="31"/>
      <p:bldP spid="6147" grpId="32"/>
      <p:bldP spid="6147" grpId="33"/>
      <p:bldP spid="6147" grpId="34"/>
      <p:bldP spid="6147" grpId="35"/>
      <p:bldP spid="6147" grpId="36"/>
      <p:bldP spid="6147" grpId="37"/>
      <p:bldP spid="6147" grpId="38"/>
      <p:bldP spid="6147" grpId="39"/>
      <p:bldP spid="6147" grpId="40"/>
      <p:bldP spid="6147" grpId="41"/>
      <p:bldP spid="6147" grpId="42"/>
      <p:bldP spid="6147" grpId="43"/>
      <p:bldP spid="6147" grpId="44"/>
      <p:bldP spid="6147" grpId="45"/>
      <p:bldP spid="6147" grpId="46"/>
      <p:bldP spid="6147" grpId="47"/>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875503" y="914682"/>
            <a:ext cx="2700048" cy="45719"/>
          </a:xfrm>
          <a:prstGeom prst="rect">
            <a:avLst/>
          </a:prstGeom>
          <a:solidFill>
            <a:srgbClr val="FF0000"/>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矩形 2"/>
          <p:cNvSpPr/>
          <p:nvPr/>
        </p:nvSpPr>
        <p:spPr>
          <a:xfrm>
            <a:off x="8869465" y="1268760"/>
            <a:ext cx="2700048" cy="45719"/>
          </a:xfrm>
          <a:prstGeom prst="rect">
            <a:avLst/>
          </a:prstGeom>
          <a:solidFill>
            <a:srgbClr val="FF0000"/>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4" name="组合 3"/>
          <p:cNvGrpSpPr/>
          <p:nvPr/>
        </p:nvGrpSpPr>
        <p:grpSpPr>
          <a:xfrm>
            <a:off x="2865393" y="2168550"/>
            <a:ext cx="5971437" cy="781507"/>
            <a:chOff x="1537511" y="1631288"/>
            <a:chExt cx="5971437" cy="781507"/>
          </a:xfrm>
        </p:grpSpPr>
        <p:grpSp>
          <p:nvGrpSpPr>
            <p:cNvPr id="5" name="组合 4"/>
            <p:cNvGrpSpPr/>
            <p:nvPr/>
          </p:nvGrpSpPr>
          <p:grpSpPr>
            <a:xfrm>
              <a:off x="1537511" y="1631288"/>
              <a:ext cx="5971437" cy="781507"/>
              <a:chOff x="1537511" y="1631288"/>
              <a:chExt cx="5971437" cy="781507"/>
            </a:xfrm>
          </p:grpSpPr>
          <p:grpSp>
            <p:nvGrpSpPr>
              <p:cNvPr id="6" name="组合 5"/>
              <p:cNvGrpSpPr/>
              <p:nvPr/>
            </p:nvGrpSpPr>
            <p:grpSpPr>
              <a:xfrm>
                <a:off x="1928264" y="1709439"/>
                <a:ext cx="5580684" cy="625205"/>
                <a:chOff x="460128" y="312440"/>
                <a:chExt cx="5580684" cy="625205"/>
              </a:xfrm>
            </p:grpSpPr>
            <p:sp>
              <p:nvSpPr>
                <p:cNvPr id="10" name="矩形 9"/>
                <p:cNvSpPr/>
                <p:nvPr/>
              </p:nvSpPr>
              <p:spPr>
                <a:xfrm>
                  <a:off x="460128" y="312440"/>
                  <a:ext cx="5580684" cy="625205"/>
                </a:xfrm>
                <a:prstGeom prst="rect">
                  <a:avLst/>
                </a:prstGeom>
                <a:gradFill>
                  <a:gsLst>
                    <a:gs pos="100000">
                      <a:srgbClr val="FFFFFF"/>
                    </a:gs>
                    <a:gs pos="51657">
                      <a:srgbClr val="F0F0F0"/>
                    </a:gs>
                    <a:gs pos="0">
                      <a:srgbClr val="FFFFFF"/>
                    </a:gs>
                  </a:gsLst>
                  <a:lin ang="5400000" scaled="1"/>
                </a:gradFill>
                <a:ln w="9525">
                  <a:solidFill>
                    <a:srgbClr val="DDDDDD"/>
                  </a:solidFill>
                  <a:round/>
                </a:ln>
                <a:effectLst>
                  <a:outerShdw blurRad="63500" sx="101000" sy="101000" algn="ctr" rotWithShape="0">
                    <a:prstClr val="black">
                      <a:alpha val="8000"/>
                    </a:prstClr>
                  </a:outerShdw>
                </a:effectLst>
              </p:spPr>
            </p:sp>
            <p:sp>
              <p:nvSpPr>
                <p:cNvPr id="11" name="矩形 10"/>
                <p:cNvSpPr/>
                <p:nvPr/>
              </p:nvSpPr>
              <p:spPr>
                <a:xfrm>
                  <a:off x="460128" y="312440"/>
                  <a:ext cx="5580684" cy="625205"/>
                </a:xfrm>
                <a:prstGeom prst="rect">
                  <a:avLst/>
                </a:prstGeom>
                <a:noFill/>
                <a:ln>
                  <a:noFill/>
                </a:ln>
                <a:effectLst/>
              </p:spPr>
              <p:txBody>
                <a:bodyPr spcFirstLastPara="0" vert="horz" wrap="square" lIns="496257" tIns="60960" rIns="60960" bIns="60960" numCol="1" spcCol="1270" anchor="ctr" anchorCtr="0">
                  <a:noAutofit/>
                </a:bodyPr>
                <a:p>
                  <a:pPr marL="0" marR="0" lvl="0" indent="0" algn="l" defTabSz="1066800" eaLnBrk="1" fontAlgn="auto" latinLnBrk="0" hangingPunct="1">
                    <a:lnSpc>
                      <a:spcPct val="90000"/>
                    </a:lnSpc>
                    <a:spcBef>
                      <a:spcPct val="0"/>
                    </a:spcBef>
                    <a:spcAft>
                      <a:spcPct val="35000"/>
                    </a:spcAft>
                    <a:buClrTx/>
                    <a:buSzTx/>
                    <a:buFontTx/>
                    <a:buNone/>
                    <a:defRPr/>
                  </a:pPr>
                  <a:r>
                    <a:rPr kumimoji="0" lang="zh-CN" altLang="en-US" sz="2400" b="0" i="0" u="none" strike="noStrike" kern="1200" cap="none" spc="0" normalizeH="0" baseline="0" noProof="0" dirty="0" smtClean="0">
                      <a:ln>
                        <a:noFill/>
                      </a:ln>
                      <a:solidFill>
                        <a:srgbClr val="646464"/>
                      </a:solidFill>
                      <a:effectLst/>
                      <a:uLnTx/>
                      <a:uFillTx/>
                      <a:latin typeface="Calibri" panose="020F0502020204030204"/>
                      <a:ea typeface="微软雅黑" panose="020B0503020204020204" pitchFamily="34" charset="-122"/>
                      <a:cs typeface="+mn-cs"/>
                    </a:rPr>
                    <a:t>单击此处添加文字内容</a:t>
                  </a:r>
                  <a:endParaRPr kumimoji="0" lang="zh-CN" altLang="en-US" sz="2400" b="0" i="0" u="none" strike="noStrike" kern="1200" cap="none" spc="0" normalizeH="0" baseline="0" noProof="0" dirty="0">
                    <a:ln>
                      <a:noFill/>
                    </a:ln>
                    <a:solidFill>
                      <a:sysClr val="window" lastClr="FFFFFF"/>
                    </a:solidFill>
                    <a:effectLst/>
                    <a:uLnTx/>
                    <a:uFillTx/>
                    <a:latin typeface="Calibri" panose="020F0502020204030204"/>
                    <a:ea typeface="宋体" panose="02010600030101010101" pitchFamily="2" charset="-122"/>
                    <a:cs typeface="+mn-cs"/>
                  </a:endParaRPr>
                </a:p>
              </p:txBody>
            </p:sp>
            <p:sp>
              <p:nvSpPr>
                <p:cNvPr id="12" name="矩形 11"/>
                <p:cNvSpPr/>
                <p:nvPr/>
              </p:nvSpPr>
              <p:spPr>
                <a:xfrm>
                  <a:off x="503540" y="341314"/>
                  <a:ext cx="5537272" cy="560790"/>
                </a:xfrm>
                <a:prstGeom prst="rect">
                  <a:avLst/>
                </a:prstGeom>
                <a:gradFill rotWithShape="1">
                  <a:gsLst>
                    <a:gs pos="98000">
                      <a:srgbClr val="F9F9F9"/>
                    </a:gs>
                    <a:gs pos="100000">
                      <a:srgbClr val="FFFFFF"/>
                    </a:gs>
                    <a:gs pos="51657">
                      <a:srgbClr val="E8E8E8"/>
                    </a:gs>
                    <a:gs pos="50000">
                      <a:srgbClr val="ECECEC"/>
                    </a:gs>
                    <a:gs pos="8000">
                      <a:srgbClr val="F8F8F8"/>
                    </a:gs>
                  </a:gsLst>
                  <a:lin ang="5400000" scaled="1"/>
                </a:gradFill>
                <a:ln w="9525">
                  <a:noFill/>
                  <a:round/>
                </a:ln>
              </p:spPr>
            </p:sp>
          </p:grpSp>
          <p:grpSp>
            <p:nvGrpSpPr>
              <p:cNvPr id="7" name="组合 6"/>
              <p:cNvGrpSpPr/>
              <p:nvPr/>
            </p:nvGrpSpPr>
            <p:grpSpPr>
              <a:xfrm>
                <a:off x="1537511" y="1631288"/>
                <a:ext cx="781507" cy="781507"/>
                <a:chOff x="1537511" y="1631288"/>
                <a:chExt cx="781507" cy="781507"/>
              </a:xfrm>
            </p:grpSpPr>
            <p:sp>
              <p:nvSpPr>
                <p:cNvPr id="8" name="椭圆 7"/>
                <p:cNvSpPr/>
                <p:nvPr/>
              </p:nvSpPr>
              <p:spPr>
                <a:xfrm>
                  <a:off x="1537511" y="1631288"/>
                  <a:ext cx="781507" cy="781507"/>
                </a:xfrm>
                <a:prstGeom prst="ellipse">
                  <a:avLst/>
                </a:prstGeom>
                <a:solidFill>
                  <a:srgbClr val="148BDC"/>
                </a:solidFill>
                <a:ln w="9525">
                  <a:solidFill>
                    <a:schemeClr val="tx2">
                      <a:lumMod val="60000"/>
                      <a:lumOff val="40000"/>
                    </a:schemeClr>
                  </a:solidFill>
                  <a:round/>
                </a:ln>
                <a:effectLst/>
              </p:spPr>
              <p:txBody>
                <a:bodyPr anchor="ctr"/>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3200" b="0" i="0" u="none" strike="noStrike" kern="0" cap="none" spc="0" normalizeH="0" baseline="0" noProof="0" dirty="0" smtClean="0">
                      <a:ln>
                        <a:noFill/>
                      </a:ln>
                      <a:solidFill>
                        <a:sysClr val="window" lastClr="FFFFFF"/>
                      </a:solidFill>
                      <a:effectLst/>
                      <a:uLnTx/>
                      <a:uFillTx/>
                      <a:latin typeface="Impact" panose="020B0806030902050204" pitchFamily="34" charset="0"/>
                    </a:rPr>
                    <a:t>1</a:t>
                  </a:r>
                  <a:endParaRPr kumimoji="0" lang="zh-CN" altLang="en-US" sz="3200" b="0" i="0" u="none" strike="noStrike" kern="0" cap="none" spc="0" normalizeH="0" baseline="0" noProof="0" dirty="0">
                    <a:ln>
                      <a:noFill/>
                    </a:ln>
                    <a:solidFill>
                      <a:sysClr val="window" lastClr="FFFFFF"/>
                    </a:solidFill>
                    <a:effectLst/>
                    <a:uLnTx/>
                    <a:uFillTx/>
                    <a:latin typeface="Impact" panose="020B0806030902050204" pitchFamily="34" charset="0"/>
                  </a:endParaRPr>
                </a:p>
              </p:txBody>
            </p:sp>
            <p:sp>
              <p:nvSpPr>
                <p:cNvPr id="9" name="未知"/>
                <p:cNvSpPr/>
                <p:nvPr/>
              </p:nvSpPr>
              <p:spPr bwMode="auto">
                <a:xfrm>
                  <a:off x="1616373" y="1646528"/>
                  <a:ext cx="615192" cy="300182"/>
                </a:xfrm>
                <a:custGeom>
                  <a:avLst/>
                  <a:gdLst>
                    <a:gd name="T0" fmla="*/ 729 w 1321"/>
                    <a:gd name="T1" fmla="*/ 203 h 712"/>
                    <a:gd name="T2" fmla="*/ 738 w 1321"/>
                    <a:gd name="T3" fmla="*/ 224 h 712"/>
                    <a:gd name="T4" fmla="*/ 740 w 1321"/>
                    <a:gd name="T5" fmla="*/ 244 h 712"/>
                    <a:gd name="T6" fmla="*/ 737 w 1321"/>
                    <a:gd name="T7" fmla="*/ 262 h 712"/>
                    <a:gd name="T8" fmla="*/ 727 w 1321"/>
                    <a:gd name="T9" fmla="*/ 279 h 712"/>
                    <a:gd name="T10" fmla="*/ 713 w 1321"/>
                    <a:gd name="T11" fmla="*/ 294 h 712"/>
                    <a:gd name="T12" fmla="*/ 694 w 1321"/>
                    <a:gd name="T13" fmla="*/ 306 h 712"/>
                    <a:gd name="T14" fmla="*/ 670 w 1321"/>
                    <a:gd name="T15" fmla="*/ 318 h 712"/>
                    <a:gd name="T16" fmla="*/ 643 w 1321"/>
                    <a:gd name="T17" fmla="*/ 329 h 712"/>
                    <a:gd name="T18" fmla="*/ 612 w 1321"/>
                    <a:gd name="T19" fmla="*/ 338 h 712"/>
                    <a:gd name="T20" fmla="*/ 578 w 1321"/>
                    <a:gd name="T21" fmla="*/ 346 h 712"/>
                    <a:gd name="T22" fmla="*/ 542 w 1321"/>
                    <a:gd name="T23" fmla="*/ 352 h 712"/>
                    <a:gd name="T24" fmla="*/ 502 w 1321"/>
                    <a:gd name="T25" fmla="*/ 357 h 712"/>
                    <a:gd name="T26" fmla="*/ 462 w 1321"/>
                    <a:gd name="T27" fmla="*/ 360 h 712"/>
                    <a:gd name="T28" fmla="*/ 445 w 1321"/>
                    <a:gd name="T29" fmla="*/ 361 h 712"/>
                    <a:gd name="T30" fmla="*/ 267 w 1321"/>
                    <a:gd name="T31" fmla="*/ 361 h 712"/>
                    <a:gd name="T32" fmla="*/ 264 w 1321"/>
                    <a:gd name="T33" fmla="*/ 361 h 712"/>
                    <a:gd name="T34" fmla="*/ 229 w 1321"/>
                    <a:gd name="T35" fmla="*/ 359 h 712"/>
                    <a:gd name="T36" fmla="*/ 195 w 1321"/>
                    <a:gd name="T37" fmla="*/ 357 h 712"/>
                    <a:gd name="T38" fmla="*/ 162 w 1321"/>
                    <a:gd name="T39" fmla="*/ 353 h 712"/>
                    <a:gd name="T40" fmla="*/ 132 w 1321"/>
                    <a:gd name="T41" fmla="*/ 349 h 712"/>
                    <a:gd name="T42" fmla="*/ 104 w 1321"/>
                    <a:gd name="T43" fmla="*/ 343 h 712"/>
                    <a:gd name="T44" fmla="*/ 79 w 1321"/>
                    <a:gd name="T45" fmla="*/ 336 h 712"/>
                    <a:gd name="T46" fmla="*/ 57 w 1321"/>
                    <a:gd name="T47" fmla="*/ 329 h 712"/>
                    <a:gd name="T48" fmla="*/ 38 w 1321"/>
                    <a:gd name="T49" fmla="*/ 319 h 712"/>
                    <a:gd name="T50" fmla="*/ 22 w 1321"/>
                    <a:gd name="T51" fmla="*/ 308 h 712"/>
                    <a:gd name="T52" fmla="*/ 10 w 1321"/>
                    <a:gd name="T53" fmla="*/ 296 h 712"/>
                    <a:gd name="T54" fmla="*/ 3 w 1321"/>
                    <a:gd name="T55" fmla="*/ 281 h 712"/>
                    <a:gd name="T56" fmla="*/ 0 w 1321"/>
                    <a:gd name="T57" fmla="*/ 266 h 712"/>
                    <a:gd name="T58" fmla="*/ 0 w 1321"/>
                    <a:gd name="T59" fmla="*/ 264 h 712"/>
                    <a:gd name="T60" fmla="*/ 2 w 1321"/>
                    <a:gd name="T61" fmla="*/ 247 h 712"/>
                    <a:gd name="T62" fmla="*/ 9 w 1321"/>
                    <a:gd name="T63" fmla="*/ 226 h 712"/>
                    <a:gd name="T64" fmla="*/ 29 w 1321"/>
                    <a:gd name="T65" fmla="*/ 188 h 712"/>
                    <a:gd name="T66" fmla="*/ 53 w 1321"/>
                    <a:gd name="T67" fmla="*/ 152 h 712"/>
                    <a:gd name="T68" fmla="*/ 82 w 1321"/>
                    <a:gd name="T69" fmla="*/ 119 h 712"/>
                    <a:gd name="T70" fmla="*/ 114 w 1321"/>
                    <a:gd name="T71" fmla="*/ 89 h 712"/>
                    <a:gd name="T72" fmla="*/ 151 w 1321"/>
                    <a:gd name="T73" fmla="*/ 63 h 712"/>
                    <a:gd name="T74" fmla="*/ 191 w 1321"/>
                    <a:gd name="T75" fmla="*/ 42 h 712"/>
                    <a:gd name="T76" fmla="*/ 232 w 1321"/>
                    <a:gd name="T77" fmla="*/ 24 h 712"/>
                    <a:gd name="T78" fmla="*/ 278 w 1321"/>
                    <a:gd name="T79" fmla="*/ 11 h 712"/>
                    <a:gd name="T80" fmla="*/ 325 w 1321"/>
                    <a:gd name="T81" fmla="*/ 3 h 712"/>
                    <a:gd name="T82" fmla="*/ 374 w 1321"/>
                    <a:gd name="T83" fmla="*/ 0 h 712"/>
                    <a:gd name="T84" fmla="*/ 374 w 1321"/>
                    <a:gd name="T85" fmla="*/ 0 h 712"/>
                    <a:gd name="T86" fmla="*/ 425 w 1321"/>
                    <a:gd name="T87" fmla="*/ 3 h 712"/>
                    <a:gd name="T88" fmla="*/ 474 w 1321"/>
                    <a:gd name="T89" fmla="*/ 12 h 712"/>
                    <a:gd name="T90" fmla="*/ 522 w 1321"/>
                    <a:gd name="T91" fmla="*/ 27 h 712"/>
                    <a:gd name="T92" fmla="*/ 566 w 1321"/>
                    <a:gd name="T93" fmla="*/ 46 h 712"/>
                    <a:gd name="T94" fmla="*/ 606 w 1321"/>
                    <a:gd name="T95" fmla="*/ 69 h 712"/>
                    <a:gd name="T96" fmla="*/ 644 w 1321"/>
                    <a:gd name="T97" fmla="*/ 98 h 712"/>
                    <a:gd name="T98" fmla="*/ 677 w 1321"/>
                    <a:gd name="T99" fmla="*/ 130 h 712"/>
                    <a:gd name="T100" fmla="*/ 705 w 1321"/>
                    <a:gd name="T101" fmla="*/ 165 h 712"/>
                    <a:gd name="T102" fmla="*/ 729 w 1321"/>
                    <a:gd name="T103" fmla="*/ 203 h 712"/>
                    <a:gd name="T104" fmla="*/ 729 w 1321"/>
                    <a:gd name="T105" fmla="*/ 203 h 71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321"/>
                    <a:gd name="T160" fmla="*/ 0 h 712"/>
                    <a:gd name="T161" fmla="*/ 1321 w 1321"/>
                    <a:gd name="T162" fmla="*/ 712 h 71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759" y="6"/>
                      </a:lnTo>
                      <a:lnTo>
                        <a:pt x="847" y="23"/>
                      </a:lnTo>
                      <a:lnTo>
                        <a:pt x="932" y="53"/>
                      </a:lnTo>
                      <a:lnTo>
                        <a:pt x="1010" y="90"/>
                      </a:lnTo>
                      <a:lnTo>
                        <a:pt x="1082" y="137"/>
                      </a:lnTo>
                      <a:lnTo>
                        <a:pt x="1149" y="194"/>
                      </a:lnTo>
                      <a:lnTo>
                        <a:pt x="1208" y="256"/>
                      </a:lnTo>
                      <a:lnTo>
                        <a:pt x="1258" y="325"/>
                      </a:lnTo>
                      <a:lnTo>
                        <a:pt x="1301" y="401"/>
                      </a:lnTo>
                      <a:close/>
                    </a:path>
                  </a:pathLst>
                </a:custGeom>
                <a:gradFill rotWithShape="1">
                  <a:gsLst>
                    <a:gs pos="0">
                      <a:srgbClr val="FFFFFF"/>
                    </a:gs>
                    <a:gs pos="100000">
                      <a:srgbClr val="FF0000">
                        <a:alpha val="0"/>
                      </a:srgbClr>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smtClean="0">
                    <a:ln>
                      <a:noFill/>
                    </a:ln>
                    <a:solidFill>
                      <a:sysClr val="windowText" lastClr="000000"/>
                    </a:solidFill>
                    <a:effectLst/>
                    <a:uLnTx/>
                    <a:uFillTx/>
                    <a:ea typeface="微软雅黑" panose="020B0503020204020204" pitchFamily="34" charset="-122"/>
                  </a:endParaRPr>
                </a:p>
              </p:txBody>
            </p:sp>
          </p:grpSp>
        </p:grpSp>
        <p:sp>
          <p:nvSpPr>
            <p:cNvPr id="13" name="Rectangle 38"/>
            <p:cNvSpPr>
              <a:spLocks noChangeArrowheads="1"/>
            </p:cNvSpPr>
            <p:nvPr/>
          </p:nvSpPr>
          <p:spPr bwMode="auto">
            <a:xfrm>
              <a:off x="2584932" y="1699914"/>
              <a:ext cx="4796944" cy="647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p>
              <a:pPr lvl="0" defTabSz="914400">
                <a:lnSpc>
                  <a:spcPct val="150000"/>
                </a:lnSpc>
                <a:defRPr/>
              </a:pPr>
              <a:r>
                <a:rPr lang="zh-CN" altLang="en-US" sz="2400" b="1" kern="0" dirty="0" smtClean="0">
                  <a:solidFill>
                    <a:schemeClr val="accent2">
                      <a:lumMod val="75000"/>
                    </a:schemeClr>
                  </a:solidFill>
                  <a:ea typeface="微软雅黑" panose="020B0503020204020204" pitchFamily="34" charset="-122"/>
                </a:rPr>
                <a:t>业务简介</a:t>
              </a:r>
              <a:endParaRPr kumimoji="0" lang="zh-CN" altLang="en-US" sz="2400" b="1" i="0" u="none" strike="noStrike" kern="0" cap="none" spc="0" normalizeH="0" baseline="0" noProof="0" dirty="0" smtClean="0">
                <a:ln>
                  <a:noFill/>
                </a:ln>
                <a:solidFill>
                  <a:schemeClr val="accent2">
                    <a:lumMod val="75000"/>
                  </a:schemeClr>
                </a:solidFill>
                <a:effectLst/>
                <a:uLnTx/>
                <a:uFillTx/>
                <a:ea typeface="微软雅黑" panose="020B0503020204020204" pitchFamily="34" charset="-122"/>
              </a:endParaRPr>
            </a:p>
          </p:txBody>
        </p:sp>
      </p:grpSp>
      <p:grpSp>
        <p:nvGrpSpPr>
          <p:cNvPr id="14" name="组合 13"/>
          <p:cNvGrpSpPr/>
          <p:nvPr/>
        </p:nvGrpSpPr>
        <p:grpSpPr>
          <a:xfrm>
            <a:off x="2840355" y="3327400"/>
            <a:ext cx="5949236" cy="781685"/>
            <a:chOff x="1537511" y="1631288"/>
            <a:chExt cx="5624599" cy="781507"/>
          </a:xfrm>
        </p:grpSpPr>
        <p:grpSp>
          <p:nvGrpSpPr>
            <p:cNvPr id="15" name="组合 14"/>
            <p:cNvGrpSpPr/>
            <p:nvPr/>
          </p:nvGrpSpPr>
          <p:grpSpPr>
            <a:xfrm>
              <a:off x="1537511" y="1631288"/>
              <a:ext cx="5624599" cy="781507"/>
              <a:chOff x="1537511" y="1631288"/>
              <a:chExt cx="5624599" cy="781507"/>
            </a:xfrm>
          </p:grpSpPr>
          <p:grpSp>
            <p:nvGrpSpPr>
              <p:cNvPr id="16" name="组合 15"/>
              <p:cNvGrpSpPr/>
              <p:nvPr/>
            </p:nvGrpSpPr>
            <p:grpSpPr>
              <a:xfrm>
                <a:off x="1928264" y="1709439"/>
                <a:ext cx="5233846" cy="625205"/>
                <a:chOff x="460128" y="312440"/>
                <a:chExt cx="5233846" cy="625205"/>
              </a:xfrm>
            </p:grpSpPr>
            <p:sp>
              <p:nvSpPr>
                <p:cNvPr id="20" name="矩形 19"/>
                <p:cNvSpPr/>
                <p:nvPr/>
              </p:nvSpPr>
              <p:spPr>
                <a:xfrm>
                  <a:off x="460128" y="312440"/>
                  <a:ext cx="5076629" cy="625205"/>
                </a:xfrm>
                <a:prstGeom prst="rect">
                  <a:avLst/>
                </a:prstGeom>
                <a:gradFill>
                  <a:gsLst>
                    <a:gs pos="100000">
                      <a:srgbClr val="FFFFFF"/>
                    </a:gs>
                    <a:gs pos="51657">
                      <a:srgbClr val="F0F0F0"/>
                    </a:gs>
                    <a:gs pos="0">
                      <a:srgbClr val="FFFFFF"/>
                    </a:gs>
                  </a:gsLst>
                  <a:lin ang="5400000" scaled="1"/>
                </a:gradFill>
                <a:ln w="9525">
                  <a:solidFill>
                    <a:srgbClr val="DDDDDD"/>
                  </a:solidFill>
                  <a:round/>
                </a:ln>
                <a:effectLst>
                  <a:outerShdw blurRad="63500" sx="101000" sy="101000" algn="ctr" rotWithShape="0">
                    <a:prstClr val="black">
                      <a:alpha val="8000"/>
                    </a:prstClr>
                  </a:outerShdw>
                </a:effectLst>
              </p:spPr>
            </p:sp>
            <p:sp>
              <p:nvSpPr>
                <p:cNvPr id="21" name="矩形 20"/>
                <p:cNvSpPr/>
                <p:nvPr/>
              </p:nvSpPr>
              <p:spPr>
                <a:xfrm>
                  <a:off x="460128" y="312440"/>
                  <a:ext cx="5227317" cy="625205"/>
                </a:xfrm>
                <a:prstGeom prst="rect">
                  <a:avLst/>
                </a:prstGeom>
                <a:noFill/>
                <a:ln>
                  <a:noFill/>
                </a:ln>
                <a:effectLst/>
              </p:spPr>
              <p:txBody>
                <a:bodyPr spcFirstLastPara="0" vert="horz" wrap="square" lIns="496257" tIns="60960" rIns="60960" bIns="60960" numCol="1" spcCol="1270" anchor="ctr" anchorCtr="0">
                  <a:noAutofit/>
                </a:bodyPr>
                <a:p>
                  <a:pPr marL="0" marR="0" lvl="0" indent="0" algn="l" defTabSz="1066800" eaLnBrk="1" fontAlgn="auto" latinLnBrk="0" hangingPunct="1">
                    <a:lnSpc>
                      <a:spcPct val="90000"/>
                    </a:lnSpc>
                    <a:spcBef>
                      <a:spcPct val="0"/>
                    </a:spcBef>
                    <a:spcAft>
                      <a:spcPct val="35000"/>
                    </a:spcAft>
                    <a:buClrTx/>
                    <a:buSzTx/>
                    <a:buFontTx/>
                    <a:buNone/>
                    <a:defRPr/>
                  </a:pPr>
                  <a:r>
                    <a:rPr kumimoji="0" lang="zh-CN" altLang="en-US" sz="2400" b="0" i="0" u="none" strike="noStrike" kern="1200" cap="none" spc="0" normalizeH="0" baseline="0" noProof="0" dirty="0" smtClean="0">
                      <a:ln>
                        <a:noFill/>
                      </a:ln>
                      <a:solidFill>
                        <a:srgbClr val="646464"/>
                      </a:solidFill>
                      <a:effectLst/>
                      <a:uLnTx/>
                      <a:uFillTx/>
                      <a:latin typeface="Calibri" panose="020F0502020204030204"/>
                      <a:ea typeface="微软雅黑" panose="020B0503020204020204" pitchFamily="34" charset="-122"/>
                      <a:cs typeface="+mn-cs"/>
                    </a:rPr>
                    <a:t>单击此处添加文字内容</a:t>
                  </a:r>
                  <a:endParaRPr kumimoji="0" lang="zh-CN" altLang="en-US" sz="2400" b="0" i="0" u="none" strike="noStrike" kern="1200" cap="none" spc="0" normalizeH="0" baseline="0" noProof="0" dirty="0">
                    <a:ln>
                      <a:noFill/>
                    </a:ln>
                    <a:solidFill>
                      <a:sysClr val="window" lastClr="FFFFFF"/>
                    </a:solidFill>
                    <a:effectLst/>
                    <a:uLnTx/>
                    <a:uFillTx/>
                    <a:latin typeface="Calibri" panose="020F0502020204030204"/>
                    <a:ea typeface="宋体" panose="02010600030101010101" pitchFamily="2" charset="-122"/>
                    <a:cs typeface="+mn-cs"/>
                  </a:endParaRPr>
                </a:p>
              </p:txBody>
            </p:sp>
            <p:sp>
              <p:nvSpPr>
                <p:cNvPr id="22" name="矩形 21"/>
                <p:cNvSpPr/>
                <p:nvPr/>
              </p:nvSpPr>
              <p:spPr>
                <a:xfrm>
                  <a:off x="503353" y="341008"/>
                  <a:ext cx="5190621" cy="560577"/>
                </a:xfrm>
                <a:prstGeom prst="rect">
                  <a:avLst/>
                </a:prstGeom>
                <a:gradFill rotWithShape="1">
                  <a:gsLst>
                    <a:gs pos="98000">
                      <a:srgbClr val="F9F9F9"/>
                    </a:gs>
                    <a:gs pos="100000">
                      <a:srgbClr val="FFFFFF"/>
                    </a:gs>
                    <a:gs pos="51657">
                      <a:srgbClr val="E8E8E8"/>
                    </a:gs>
                    <a:gs pos="50000">
                      <a:srgbClr val="ECECEC"/>
                    </a:gs>
                    <a:gs pos="8000">
                      <a:srgbClr val="F8F8F8"/>
                    </a:gs>
                  </a:gsLst>
                  <a:lin ang="5400000" scaled="1"/>
                </a:gradFill>
                <a:ln w="9525">
                  <a:noFill/>
                  <a:round/>
                </a:ln>
              </p:spPr>
            </p:sp>
          </p:grpSp>
          <p:grpSp>
            <p:nvGrpSpPr>
              <p:cNvPr id="17" name="组合 16"/>
              <p:cNvGrpSpPr/>
              <p:nvPr/>
            </p:nvGrpSpPr>
            <p:grpSpPr>
              <a:xfrm>
                <a:off x="1537511" y="1631288"/>
                <a:ext cx="781507" cy="781507"/>
                <a:chOff x="1537511" y="1631288"/>
                <a:chExt cx="781507" cy="781507"/>
              </a:xfrm>
            </p:grpSpPr>
            <p:sp>
              <p:nvSpPr>
                <p:cNvPr id="18" name="椭圆 17"/>
                <p:cNvSpPr/>
                <p:nvPr/>
              </p:nvSpPr>
              <p:spPr>
                <a:xfrm>
                  <a:off x="1537511" y="1631288"/>
                  <a:ext cx="781507" cy="781507"/>
                </a:xfrm>
                <a:prstGeom prst="ellipse">
                  <a:avLst/>
                </a:prstGeom>
                <a:solidFill>
                  <a:srgbClr val="148BDC"/>
                </a:solidFill>
                <a:ln w="9525">
                  <a:solidFill>
                    <a:schemeClr val="tx2">
                      <a:lumMod val="60000"/>
                      <a:lumOff val="40000"/>
                    </a:schemeClr>
                  </a:solidFill>
                  <a:round/>
                </a:ln>
                <a:effectLst/>
              </p:spPr>
              <p:txBody>
                <a:bodyPr anchor="ctr"/>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3200" b="0" i="0" u="none" strike="noStrike" kern="0" cap="none" spc="0" normalizeH="0" baseline="0" noProof="0" dirty="0" smtClean="0">
                      <a:ln>
                        <a:noFill/>
                      </a:ln>
                      <a:solidFill>
                        <a:sysClr val="window" lastClr="FFFFFF"/>
                      </a:solidFill>
                      <a:effectLst/>
                      <a:uLnTx/>
                      <a:uFillTx/>
                      <a:latin typeface="Impact" panose="020B0806030902050204" pitchFamily="34" charset="0"/>
                    </a:rPr>
                    <a:t>2</a:t>
                  </a:r>
                  <a:endParaRPr kumimoji="0" lang="zh-CN" altLang="en-US" sz="3200" b="0" i="0" u="none" strike="noStrike" kern="0" cap="none" spc="0" normalizeH="0" baseline="0" noProof="0" dirty="0">
                    <a:ln>
                      <a:noFill/>
                    </a:ln>
                    <a:solidFill>
                      <a:sysClr val="window" lastClr="FFFFFF"/>
                    </a:solidFill>
                    <a:effectLst/>
                    <a:uLnTx/>
                    <a:uFillTx/>
                    <a:latin typeface="Impact" panose="020B0806030902050204" pitchFamily="34" charset="0"/>
                  </a:endParaRPr>
                </a:p>
              </p:txBody>
            </p:sp>
            <p:sp>
              <p:nvSpPr>
                <p:cNvPr id="19" name="未知"/>
                <p:cNvSpPr/>
                <p:nvPr/>
              </p:nvSpPr>
              <p:spPr bwMode="auto">
                <a:xfrm>
                  <a:off x="1616373" y="1646528"/>
                  <a:ext cx="615192" cy="300182"/>
                </a:xfrm>
                <a:custGeom>
                  <a:avLst/>
                  <a:gdLst>
                    <a:gd name="T0" fmla="*/ 729 w 1321"/>
                    <a:gd name="T1" fmla="*/ 203 h 712"/>
                    <a:gd name="T2" fmla="*/ 738 w 1321"/>
                    <a:gd name="T3" fmla="*/ 224 h 712"/>
                    <a:gd name="T4" fmla="*/ 740 w 1321"/>
                    <a:gd name="T5" fmla="*/ 244 h 712"/>
                    <a:gd name="T6" fmla="*/ 737 w 1321"/>
                    <a:gd name="T7" fmla="*/ 262 h 712"/>
                    <a:gd name="T8" fmla="*/ 727 w 1321"/>
                    <a:gd name="T9" fmla="*/ 279 h 712"/>
                    <a:gd name="T10" fmla="*/ 713 w 1321"/>
                    <a:gd name="T11" fmla="*/ 294 h 712"/>
                    <a:gd name="T12" fmla="*/ 694 w 1321"/>
                    <a:gd name="T13" fmla="*/ 306 h 712"/>
                    <a:gd name="T14" fmla="*/ 670 w 1321"/>
                    <a:gd name="T15" fmla="*/ 318 h 712"/>
                    <a:gd name="T16" fmla="*/ 643 w 1321"/>
                    <a:gd name="T17" fmla="*/ 329 h 712"/>
                    <a:gd name="T18" fmla="*/ 612 w 1321"/>
                    <a:gd name="T19" fmla="*/ 338 h 712"/>
                    <a:gd name="T20" fmla="*/ 578 w 1321"/>
                    <a:gd name="T21" fmla="*/ 346 h 712"/>
                    <a:gd name="T22" fmla="*/ 542 w 1321"/>
                    <a:gd name="T23" fmla="*/ 352 h 712"/>
                    <a:gd name="T24" fmla="*/ 502 w 1321"/>
                    <a:gd name="T25" fmla="*/ 357 h 712"/>
                    <a:gd name="T26" fmla="*/ 462 w 1321"/>
                    <a:gd name="T27" fmla="*/ 360 h 712"/>
                    <a:gd name="T28" fmla="*/ 445 w 1321"/>
                    <a:gd name="T29" fmla="*/ 361 h 712"/>
                    <a:gd name="T30" fmla="*/ 267 w 1321"/>
                    <a:gd name="T31" fmla="*/ 361 h 712"/>
                    <a:gd name="T32" fmla="*/ 264 w 1321"/>
                    <a:gd name="T33" fmla="*/ 361 h 712"/>
                    <a:gd name="T34" fmla="*/ 229 w 1321"/>
                    <a:gd name="T35" fmla="*/ 359 h 712"/>
                    <a:gd name="T36" fmla="*/ 195 w 1321"/>
                    <a:gd name="T37" fmla="*/ 357 h 712"/>
                    <a:gd name="T38" fmla="*/ 162 w 1321"/>
                    <a:gd name="T39" fmla="*/ 353 h 712"/>
                    <a:gd name="T40" fmla="*/ 132 w 1321"/>
                    <a:gd name="T41" fmla="*/ 349 h 712"/>
                    <a:gd name="T42" fmla="*/ 104 w 1321"/>
                    <a:gd name="T43" fmla="*/ 343 h 712"/>
                    <a:gd name="T44" fmla="*/ 79 w 1321"/>
                    <a:gd name="T45" fmla="*/ 336 h 712"/>
                    <a:gd name="T46" fmla="*/ 57 w 1321"/>
                    <a:gd name="T47" fmla="*/ 329 h 712"/>
                    <a:gd name="T48" fmla="*/ 38 w 1321"/>
                    <a:gd name="T49" fmla="*/ 319 h 712"/>
                    <a:gd name="T50" fmla="*/ 22 w 1321"/>
                    <a:gd name="T51" fmla="*/ 308 h 712"/>
                    <a:gd name="T52" fmla="*/ 10 w 1321"/>
                    <a:gd name="T53" fmla="*/ 296 h 712"/>
                    <a:gd name="T54" fmla="*/ 3 w 1321"/>
                    <a:gd name="T55" fmla="*/ 281 h 712"/>
                    <a:gd name="T56" fmla="*/ 0 w 1321"/>
                    <a:gd name="T57" fmla="*/ 266 h 712"/>
                    <a:gd name="T58" fmla="*/ 0 w 1321"/>
                    <a:gd name="T59" fmla="*/ 264 h 712"/>
                    <a:gd name="T60" fmla="*/ 2 w 1321"/>
                    <a:gd name="T61" fmla="*/ 247 h 712"/>
                    <a:gd name="T62" fmla="*/ 9 w 1321"/>
                    <a:gd name="T63" fmla="*/ 226 h 712"/>
                    <a:gd name="T64" fmla="*/ 29 w 1321"/>
                    <a:gd name="T65" fmla="*/ 188 h 712"/>
                    <a:gd name="T66" fmla="*/ 53 w 1321"/>
                    <a:gd name="T67" fmla="*/ 152 h 712"/>
                    <a:gd name="T68" fmla="*/ 82 w 1321"/>
                    <a:gd name="T69" fmla="*/ 119 h 712"/>
                    <a:gd name="T70" fmla="*/ 114 w 1321"/>
                    <a:gd name="T71" fmla="*/ 89 h 712"/>
                    <a:gd name="T72" fmla="*/ 151 w 1321"/>
                    <a:gd name="T73" fmla="*/ 63 h 712"/>
                    <a:gd name="T74" fmla="*/ 191 w 1321"/>
                    <a:gd name="T75" fmla="*/ 42 h 712"/>
                    <a:gd name="T76" fmla="*/ 232 w 1321"/>
                    <a:gd name="T77" fmla="*/ 24 h 712"/>
                    <a:gd name="T78" fmla="*/ 278 w 1321"/>
                    <a:gd name="T79" fmla="*/ 11 h 712"/>
                    <a:gd name="T80" fmla="*/ 325 w 1321"/>
                    <a:gd name="T81" fmla="*/ 3 h 712"/>
                    <a:gd name="T82" fmla="*/ 374 w 1321"/>
                    <a:gd name="T83" fmla="*/ 0 h 712"/>
                    <a:gd name="T84" fmla="*/ 374 w 1321"/>
                    <a:gd name="T85" fmla="*/ 0 h 712"/>
                    <a:gd name="T86" fmla="*/ 425 w 1321"/>
                    <a:gd name="T87" fmla="*/ 3 h 712"/>
                    <a:gd name="T88" fmla="*/ 474 w 1321"/>
                    <a:gd name="T89" fmla="*/ 12 h 712"/>
                    <a:gd name="T90" fmla="*/ 522 w 1321"/>
                    <a:gd name="T91" fmla="*/ 27 h 712"/>
                    <a:gd name="T92" fmla="*/ 566 w 1321"/>
                    <a:gd name="T93" fmla="*/ 46 h 712"/>
                    <a:gd name="T94" fmla="*/ 606 w 1321"/>
                    <a:gd name="T95" fmla="*/ 69 h 712"/>
                    <a:gd name="T96" fmla="*/ 644 w 1321"/>
                    <a:gd name="T97" fmla="*/ 98 h 712"/>
                    <a:gd name="T98" fmla="*/ 677 w 1321"/>
                    <a:gd name="T99" fmla="*/ 130 h 712"/>
                    <a:gd name="T100" fmla="*/ 705 w 1321"/>
                    <a:gd name="T101" fmla="*/ 165 h 712"/>
                    <a:gd name="T102" fmla="*/ 729 w 1321"/>
                    <a:gd name="T103" fmla="*/ 203 h 712"/>
                    <a:gd name="T104" fmla="*/ 729 w 1321"/>
                    <a:gd name="T105" fmla="*/ 203 h 71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321"/>
                    <a:gd name="T160" fmla="*/ 0 h 712"/>
                    <a:gd name="T161" fmla="*/ 1321 w 1321"/>
                    <a:gd name="T162" fmla="*/ 712 h 71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759" y="6"/>
                      </a:lnTo>
                      <a:lnTo>
                        <a:pt x="847" y="23"/>
                      </a:lnTo>
                      <a:lnTo>
                        <a:pt x="932" y="53"/>
                      </a:lnTo>
                      <a:lnTo>
                        <a:pt x="1010" y="90"/>
                      </a:lnTo>
                      <a:lnTo>
                        <a:pt x="1082" y="137"/>
                      </a:lnTo>
                      <a:lnTo>
                        <a:pt x="1149" y="194"/>
                      </a:lnTo>
                      <a:lnTo>
                        <a:pt x="1208" y="256"/>
                      </a:lnTo>
                      <a:lnTo>
                        <a:pt x="1258" y="325"/>
                      </a:lnTo>
                      <a:lnTo>
                        <a:pt x="1301" y="401"/>
                      </a:lnTo>
                      <a:close/>
                    </a:path>
                  </a:pathLst>
                </a:custGeom>
                <a:gradFill rotWithShape="1">
                  <a:gsLst>
                    <a:gs pos="0">
                      <a:srgbClr val="FFFFFF"/>
                    </a:gs>
                    <a:gs pos="100000">
                      <a:srgbClr val="FF0000">
                        <a:alpha val="0"/>
                      </a:srgbClr>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smtClean="0">
                    <a:ln>
                      <a:noFill/>
                    </a:ln>
                    <a:solidFill>
                      <a:sysClr val="windowText" lastClr="000000"/>
                    </a:solidFill>
                    <a:effectLst/>
                    <a:uLnTx/>
                    <a:uFillTx/>
                    <a:ea typeface="微软雅黑" panose="020B0503020204020204" pitchFamily="34" charset="-122"/>
                  </a:endParaRPr>
                </a:p>
              </p:txBody>
            </p:sp>
          </p:grpSp>
        </p:grpSp>
        <p:sp>
          <p:nvSpPr>
            <p:cNvPr id="23" name="Rectangle 38"/>
            <p:cNvSpPr>
              <a:spLocks noChangeArrowheads="1"/>
            </p:cNvSpPr>
            <p:nvPr/>
          </p:nvSpPr>
          <p:spPr bwMode="auto">
            <a:xfrm>
              <a:off x="2547052" y="1699914"/>
              <a:ext cx="4608529" cy="647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p>
              <a:pPr lvl="0" defTabSz="914400">
                <a:lnSpc>
                  <a:spcPct val="150000"/>
                </a:lnSpc>
                <a:defRPr/>
              </a:pPr>
              <a:r>
                <a:rPr lang="zh-CN" altLang="en-US" sz="2400" b="1" kern="0" noProof="0" dirty="0" smtClean="0">
                  <a:solidFill>
                    <a:srgbClr val="646464"/>
                  </a:solidFill>
                  <a:ea typeface="微软雅黑" panose="020B0503020204020204" pitchFamily="34" charset="-122"/>
                </a:rPr>
                <a:t>名词解释</a:t>
              </a:r>
              <a:endParaRPr kumimoji="0" lang="zh-CN" altLang="en-US" sz="2400" b="1" i="0" u="none" strike="noStrike" kern="0" cap="none" spc="0" normalizeH="0" baseline="0" noProof="0" dirty="0" smtClean="0">
                <a:ln>
                  <a:noFill/>
                </a:ln>
                <a:solidFill>
                  <a:srgbClr val="646464"/>
                </a:solidFill>
                <a:effectLst/>
                <a:uLnTx/>
                <a:uFillTx/>
                <a:ea typeface="微软雅黑" panose="020B0503020204020204" pitchFamily="34" charset="-122"/>
              </a:endParaRPr>
            </a:p>
          </p:txBody>
        </p:sp>
      </p:grpSp>
      <p:grpSp>
        <p:nvGrpSpPr>
          <p:cNvPr id="24" name="组合 23"/>
          <p:cNvGrpSpPr/>
          <p:nvPr/>
        </p:nvGrpSpPr>
        <p:grpSpPr>
          <a:xfrm>
            <a:off x="2867025" y="4479290"/>
            <a:ext cx="5854065" cy="781685"/>
            <a:chOff x="1537511" y="1631288"/>
            <a:chExt cx="5861278" cy="781507"/>
          </a:xfrm>
        </p:grpSpPr>
        <p:grpSp>
          <p:nvGrpSpPr>
            <p:cNvPr id="25" name="组合 24"/>
            <p:cNvGrpSpPr/>
            <p:nvPr/>
          </p:nvGrpSpPr>
          <p:grpSpPr>
            <a:xfrm>
              <a:off x="1537511" y="1631288"/>
              <a:ext cx="5861278" cy="781507"/>
              <a:chOff x="1537511" y="1631288"/>
              <a:chExt cx="5861278" cy="781507"/>
            </a:xfrm>
          </p:grpSpPr>
          <p:grpSp>
            <p:nvGrpSpPr>
              <p:cNvPr id="26" name="组合 25"/>
              <p:cNvGrpSpPr/>
              <p:nvPr/>
            </p:nvGrpSpPr>
            <p:grpSpPr>
              <a:xfrm>
                <a:off x="1928264" y="1709439"/>
                <a:ext cx="5470525" cy="625205"/>
                <a:chOff x="460128" y="312440"/>
                <a:chExt cx="5470525" cy="625205"/>
              </a:xfrm>
            </p:grpSpPr>
            <p:sp>
              <p:nvSpPr>
                <p:cNvPr id="30" name="矩形 29"/>
                <p:cNvSpPr/>
                <p:nvPr/>
              </p:nvSpPr>
              <p:spPr>
                <a:xfrm>
                  <a:off x="460128" y="312440"/>
                  <a:ext cx="4877548" cy="625205"/>
                </a:xfrm>
                <a:prstGeom prst="rect">
                  <a:avLst/>
                </a:prstGeom>
                <a:gradFill>
                  <a:gsLst>
                    <a:gs pos="100000">
                      <a:srgbClr val="FFFFFF"/>
                    </a:gs>
                    <a:gs pos="51657">
                      <a:srgbClr val="F0F0F0"/>
                    </a:gs>
                    <a:gs pos="0">
                      <a:srgbClr val="FFFFFF"/>
                    </a:gs>
                  </a:gsLst>
                  <a:lin ang="5400000" scaled="1"/>
                </a:gradFill>
                <a:ln w="9525">
                  <a:solidFill>
                    <a:srgbClr val="DDDDDD"/>
                  </a:solidFill>
                  <a:round/>
                </a:ln>
                <a:effectLst>
                  <a:outerShdw blurRad="63500" sx="101000" sy="101000" algn="ctr" rotWithShape="0">
                    <a:prstClr val="black">
                      <a:alpha val="8000"/>
                    </a:prstClr>
                  </a:outerShdw>
                </a:effectLst>
              </p:spPr>
            </p:sp>
            <p:sp>
              <p:nvSpPr>
                <p:cNvPr id="31" name="矩形 30"/>
                <p:cNvSpPr/>
                <p:nvPr/>
              </p:nvSpPr>
              <p:spPr>
                <a:xfrm>
                  <a:off x="460128" y="312440"/>
                  <a:ext cx="5220644" cy="625205"/>
                </a:xfrm>
                <a:prstGeom prst="rect">
                  <a:avLst/>
                </a:prstGeom>
                <a:noFill/>
                <a:ln>
                  <a:noFill/>
                </a:ln>
                <a:effectLst/>
              </p:spPr>
              <p:txBody>
                <a:bodyPr spcFirstLastPara="0" vert="horz" wrap="square" lIns="496257" tIns="60960" rIns="60960" bIns="60960" numCol="1" spcCol="1270" anchor="ctr" anchorCtr="0">
                  <a:noAutofit/>
                </a:bodyPr>
                <a:p>
                  <a:pPr marL="0" marR="0" lvl="0" indent="0" algn="l" defTabSz="1066800" eaLnBrk="1" fontAlgn="auto" latinLnBrk="0" hangingPunct="1">
                    <a:lnSpc>
                      <a:spcPct val="90000"/>
                    </a:lnSpc>
                    <a:spcBef>
                      <a:spcPct val="0"/>
                    </a:spcBef>
                    <a:spcAft>
                      <a:spcPct val="35000"/>
                    </a:spcAft>
                    <a:buClrTx/>
                    <a:buSzTx/>
                    <a:buFontTx/>
                    <a:buNone/>
                    <a:defRPr/>
                  </a:pPr>
                  <a:r>
                    <a:rPr kumimoji="0" lang="zh-CN" altLang="en-US" sz="2400" b="0" i="0" u="none" strike="noStrike" kern="1200" cap="none" spc="0" normalizeH="0" baseline="0" noProof="0" dirty="0" smtClean="0">
                      <a:ln>
                        <a:noFill/>
                      </a:ln>
                      <a:solidFill>
                        <a:srgbClr val="646464"/>
                      </a:solidFill>
                      <a:effectLst/>
                      <a:uLnTx/>
                      <a:uFillTx/>
                      <a:latin typeface="Calibri" panose="020F0502020204030204"/>
                      <a:ea typeface="微软雅黑" panose="020B0503020204020204" pitchFamily="34" charset="-122"/>
                      <a:cs typeface="+mn-cs"/>
                    </a:rPr>
                    <a:t>单击此处添加文字内容</a:t>
                  </a:r>
                  <a:endParaRPr kumimoji="0" lang="zh-CN" altLang="en-US" sz="2400" b="0" i="0" u="none" strike="noStrike" kern="1200" cap="none" spc="0" normalizeH="0" baseline="0" noProof="0" dirty="0">
                    <a:ln>
                      <a:noFill/>
                    </a:ln>
                    <a:solidFill>
                      <a:sysClr val="window" lastClr="FFFFFF"/>
                    </a:solidFill>
                    <a:effectLst/>
                    <a:uLnTx/>
                    <a:uFillTx/>
                    <a:latin typeface="Calibri" panose="020F0502020204030204"/>
                    <a:ea typeface="宋体" panose="02010600030101010101" pitchFamily="2" charset="-122"/>
                    <a:cs typeface="+mn-cs"/>
                  </a:endParaRPr>
                </a:p>
              </p:txBody>
            </p:sp>
            <p:sp>
              <p:nvSpPr>
                <p:cNvPr id="32" name="矩形 31"/>
                <p:cNvSpPr/>
                <p:nvPr/>
              </p:nvSpPr>
              <p:spPr>
                <a:xfrm>
                  <a:off x="503308" y="341015"/>
                  <a:ext cx="5427345" cy="560705"/>
                </a:xfrm>
                <a:prstGeom prst="rect">
                  <a:avLst/>
                </a:prstGeom>
                <a:gradFill rotWithShape="1">
                  <a:gsLst>
                    <a:gs pos="98000">
                      <a:srgbClr val="F9F9F9"/>
                    </a:gs>
                    <a:gs pos="100000">
                      <a:srgbClr val="FFFFFF"/>
                    </a:gs>
                    <a:gs pos="51657">
                      <a:srgbClr val="E8E8E8"/>
                    </a:gs>
                    <a:gs pos="50000">
                      <a:srgbClr val="ECECEC"/>
                    </a:gs>
                    <a:gs pos="8000">
                      <a:srgbClr val="F8F8F8"/>
                    </a:gs>
                  </a:gsLst>
                  <a:lin ang="5400000" scaled="1"/>
                </a:gradFill>
                <a:ln w="9525">
                  <a:noFill/>
                  <a:round/>
                </a:ln>
              </p:spPr>
            </p:sp>
          </p:grpSp>
          <p:grpSp>
            <p:nvGrpSpPr>
              <p:cNvPr id="27" name="组合 26"/>
              <p:cNvGrpSpPr/>
              <p:nvPr/>
            </p:nvGrpSpPr>
            <p:grpSpPr>
              <a:xfrm>
                <a:off x="1537511" y="1631288"/>
                <a:ext cx="781507" cy="781507"/>
                <a:chOff x="1537511" y="1631288"/>
                <a:chExt cx="781507" cy="781507"/>
              </a:xfrm>
            </p:grpSpPr>
            <p:sp>
              <p:nvSpPr>
                <p:cNvPr id="28" name="椭圆 27"/>
                <p:cNvSpPr/>
                <p:nvPr/>
              </p:nvSpPr>
              <p:spPr>
                <a:xfrm>
                  <a:off x="1537511" y="1631288"/>
                  <a:ext cx="781507" cy="781507"/>
                </a:xfrm>
                <a:prstGeom prst="ellipse">
                  <a:avLst/>
                </a:prstGeom>
                <a:solidFill>
                  <a:srgbClr val="148BDC"/>
                </a:solidFill>
                <a:ln w="9525">
                  <a:solidFill>
                    <a:schemeClr val="tx2">
                      <a:lumMod val="60000"/>
                      <a:lumOff val="40000"/>
                    </a:schemeClr>
                  </a:solidFill>
                  <a:round/>
                </a:ln>
                <a:effectLst/>
              </p:spPr>
              <p:txBody>
                <a:bodyPr anchor="ctr"/>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3200" b="0" i="0" u="none" strike="noStrike" kern="0" cap="none" spc="0" normalizeH="0" baseline="0" noProof="0" dirty="0" smtClean="0">
                      <a:ln>
                        <a:noFill/>
                      </a:ln>
                      <a:solidFill>
                        <a:sysClr val="window" lastClr="FFFFFF"/>
                      </a:solidFill>
                      <a:effectLst/>
                      <a:uLnTx/>
                      <a:uFillTx/>
                      <a:latin typeface="Impact" panose="020B0806030902050204" pitchFamily="34" charset="0"/>
                    </a:rPr>
                    <a:t>3</a:t>
                  </a:r>
                  <a:endParaRPr kumimoji="0" lang="zh-CN" altLang="en-US" sz="3200" b="0" i="0" u="none" strike="noStrike" kern="0" cap="none" spc="0" normalizeH="0" baseline="0" noProof="0" dirty="0">
                    <a:ln>
                      <a:noFill/>
                    </a:ln>
                    <a:solidFill>
                      <a:sysClr val="window" lastClr="FFFFFF"/>
                    </a:solidFill>
                    <a:effectLst/>
                    <a:uLnTx/>
                    <a:uFillTx/>
                    <a:latin typeface="Impact" panose="020B0806030902050204" pitchFamily="34" charset="0"/>
                  </a:endParaRPr>
                </a:p>
              </p:txBody>
            </p:sp>
            <p:sp>
              <p:nvSpPr>
                <p:cNvPr id="29" name="未知"/>
                <p:cNvSpPr/>
                <p:nvPr/>
              </p:nvSpPr>
              <p:spPr bwMode="auto">
                <a:xfrm>
                  <a:off x="1616373" y="1646528"/>
                  <a:ext cx="615192" cy="300182"/>
                </a:xfrm>
                <a:custGeom>
                  <a:avLst/>
                  <a:gdLst>
                    <a:gd name="T0" fmla="*/ 729 w 1321"/>
                    <a:gd name="T1" fmla="*/ 203 h 712"/>
                    <a:gd name="T2" fmla="*/ 738 w 1321"/>
                    <a:gd name="T3" fmla="*/ 224 h 712"/>
                    <a:gd name="T4" fmla="*/ 740 w 1321"/>
                    <a:gd name="T5" fmla="*/ 244 h 712"/>
                    <a:gd name="T6" fmla="*/ 737 w 1321"/>
                    <a:gd name="T7" fmla="*/ 262 h 712"/>
                    <a:gd name="T8" fmla="*/ 727 w 1321"/>
                    <a:gd name="T9" fmla="*/ 279 h 712"/>
                    <a:gd name="T10" fmla="*/ 713 w 1321"/>
                    <a:gd name="T11" fmla="*/ 294 h 712"/>
                    <a:gd name="T12" fmla="*/ 694 w 1321"/>
                    <a:gd name="T13" fmla="*/ 306 h 712"/>
                    <a:gd name="T14" fmla="*/ 670 w 1321"/>
                    <a:gd name="T15" fmla="*/ 318 h 712"/>
                    <a:gd name="T16" fmla="*/ 643 w 1321"/>
                    <a:gd name="T17" fmla="*/ 329 h 712"/>
                    <a:gd name="T18" fmla="*/ 612 w 1321"/>
                    <a:gd name="T19" fmla="*/ 338 h 712"/>
                    <a:gd name="T20" fmla="*/ 578 w 1321"/>
                    <a:gd name="T21" fmla="*/ 346 h 712"/>
                    <a:gd name="T22" fmla="*/ 542 w 1321"/>
                    <a:gd name="T23" fmla="*/ 352 h 712"/>
                    <a:gd name="T24" fmla="*/ 502 w 1321"/>
                    <a:gd name="T25" fmla="*/ 357 h 712"/>
                    <a:gd name="T26" fmla="*/ 462 w 1321"/>
                    <a:gd name="T27" fmla="*/ 360 h 712"/>
                    <a:gd name="T28" fmla="*/ 445 w 1321"/>
                    <a:gd name="T29" fmla="*/ 361 h 712"/>
                    <a:gd name="T30" fmla="*/ 267 w 1321"/>
                    <a:gd name="T31" fmla="*/ 361 h 712"/>
                    <a:gd name="T32" fmla="*/ 264 w 1321"/>
                    <a:gd name="T33" fmla="*/ 361 h 712"/>
                    <a:gd name="T34" fmla="*/ 229 w 1321"/>
                    <a:gd name="T35" fmla="*/ 359 h 712"/>
                    <a:gd name="T36" fmla="*/ 195 w 1321"/>
                    <a:gd name="T37" fmla="*/ 357 h 712"/>
                    <a:gd name="T38" fmla="*/ 162 w 1321"/>
                    <a:gd name="T39" fmla="*/ 353 h 712"/>
                    <a:gd name="T40" fmla="*/ 132 w 1321"/>
                    <a:gd name="T41" fmla="*/ 349 h 712"/>
                    <a:gd name="T42" fmla="*/ 104 w 1321"/>
                    <a:gd name="T43" fmla="*/ 343 h 712"/>
                    <a:gd name="T44" fmla="*/ 79 w 1321"/>
                    <a:gd name="T45" fmla="*/ 336 h 712"/>
                    <a:gd name="T46" fmla="*/ 57 w 1321"/>
                    <a:gd name="T47" fmla="*/ 329 h 712"/>
                    <a:gd name="T48" fmla="*/ 38 w 1321"/>
                    <a:gd name="T49" fmla="*/ 319 h 712"/>
                    <a:gd name="T50" fmla="*/ 22 w 1321"/>
                    <a:gd name="T51" fmla="*/ 308 h 712"/>
                    <a:gd name="T52" fmla="*/ 10 w 1321"/>
                    <a:gd name="T53" fmla="*/ 296 h 712"/>
                    <a:gd name="T54" fmla="*/ 3 w 1321"/>
                    <a:gd name="T55" fmla="*/ 281 h 712"/>
                    <a:gd name="T56" fmla="*/ 0 w 1321"/>
                    <a:gd name="T57" fmla="*/ 266 h 712"/>
                    <a:gd name="T58" fmla="*/ 0 w 1321"/>
                    <a:gd name="T59" fmla="*/ 264 h 712"/>
                    <a:gd name="T60" fmla="*/ 2 w 1321"/>
                    <a:gd name="T61" fmla="*/ 247 h 712"/>
                    <a:gd name="T62" fmla="*/ 9 w 1321"/>
                    <a:gd name="T63" fmla="*/ 226 h 712"/>
                    <a:gd name="T64" fmla="*/ 29 w 1321"/>
                    <a:gd name="T65" fmla="*/ 188 h 712"/>
                    <a:gd name="T66" fmla="*/ 53 w 1321"/>
                    <a:gd name="T67" fmla="*/ 152 h 712"/>
                    <a:gd name="T68" fmla="*/ 82 w 1321"/>
                    <a:gd name="T69" fmla="*/ 119 h 712"/>
                    <a:gd name="T70" fmla="*/ 114 w 1321"/>
                    <a:gd name="T71" fmla="*/ 89 h 712"/>
                    <a:gd name="T72" fmla="*/ 151 w 1321"/>
                    <a:gd name="T73" fmla="*/ 63 h 712"/>
                    <a:gd name="T74" fmla="*/ 191 w 1321"/>
                    <a:gd name="T75" fmla="*/ 42 h 712"/>
                    <a:gd name="T76" fmla="*/ 232 w 1321"/>
                    <a:gd name="T77" fmla="*/ 24 h 712"/>
                    <a:gd name="T78" fmla="*/ 278 w 1321"/>
                    <a:gd name="T79" fmla="*/ 11 h 712"/>
                    <a:gd name="T80" fmla="*/ 325 w 1321"/>
                    <a:gd name="T81" fmla="*/ 3 h 712"/>
                    <a:gd name="T82" fmla="*/ 374 w 1321"/>
                    <a:gd name="T83" fmla="*/ 0 h 712"/>
                    <a:gd name="T84" fmla="*/ 374 w 1321"/>
                    <a:gd name="T85" fmla="*/ 0 h 712"/>
                    <a:gd name="T86" fmla="*/ 425 w 1321"/>
                    <a:gd name="T87" fmla="*/ 3 h 712"/>
                    <a:gd name="T88" fmla="*/ 474 w 1321"/>
                    <a:gd name="T89" fmla="*/ 12 h 712"/>
                    <a:gd name="T90" fmla="*/ 522 w 1321"/>
                    <a:gd name="T91" fmla="*/ 27 h 712"/>
                    <a:gd name="T92" fmla="*/ 566 w 1321"/>
                    <a:gd name="T93" fmla="*/ 46 h 712"/>
                    <a:gd name="T94" fmla="*/ 606 w 1321"/>
                    <a:gd name="T95" fmla="*/ 69 h 712"/>
                    <a:gd name="T96" fmla="*/ 644 w 1321"/>
                    <a:gd name="T97" fmla="*/ 98 h 712"/>
                    <a:gd name="T98" fmla="*/ 677 w 1321"/>
                    <a:gd name="T99" fmla="*/ 130 h 712"/>
                    <a:gd name="T100" fmla="*/ 705 w 1321"/>
                    <a:gd name="T101" fmla="*/ 165 h 712"/>
                    <a:gd name="T102" fmla="*/ 729 w 1321"/>
                    <a:gd name="T103" fmla="*/ 203 h 712"/>
                    <a:gd name="T104" fmla="*/ 729 w 1321"/>
                    <a:gd name="T105" fmla="*/ 203 h 71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321"/>
                    <a:gd name="T160" fmla="*/ 0 h 712"/>
                    <a:gd name="T161" fmla="*/ 1321 w 1321"/>
                    <a:gd name="T162" fmla="*/ 712 h 71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759" y="6"/>
                      </a:lnTo>
                      <a:lnTo>
                        <a:pt x="847" y="23"/>
                      </a:lnTo>
                      <a:lnTo>
                        <a:pt x="932" y="53"/>
                      </a:lnTo>
                      <a:lnTo>
                        <a:pt x="1010" y="90"/>
                      </a:lnTo>
                      <a:lnTo>
                        <a:pt x="1082" y="137"/>
                      </a:lnTo>
                      <a:lnTo>
                        <a:pt x="1149" y="194"/>
                      </a:lnTo>
                      <a:lnTo>
                        <a:pt x="1208" y="256"/>
                      </a:lnTo>
                      <a:lnTo>
                        <a:pt x="1258" y="325"/>
                      </a:lnTo>
                      <a:lnTo>
                        <a:pt x="1301" y="401"/>
                      </a:lnTo>
                      <a:close/>
                    </a:path>
                  </a:pathLst>
                </a:custGeom>
                <a:gradFill rotWithShape="1">
                  <a:gsLst>
                    <a:gs pos="0">
                      <a:srgbClr val="FFFFFF"/>
                    </a:gs>
                    <a:gs pos="100000">
                      <a:srgbClr val="FF0000">
                        <a:alpha val="0"/>
                      </a:srgbClr>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smtClean="0">
                    <a:ln>
                      <a:noFill/>
                    </a:ln>
                    <a:solidFill>
                      <a:sysClr val="windowText" lastClr="000000"/>
                    </a:solidFill>
                    <a:effectLst/>
                    <a:uLnTx/>
                    <a:uFillTx/>
                    <a:ea typeface="微软雅黑" panose="020B0503020204020204" pitchFamily="34" charset="-122"/>
                  </a:endParaRPr>
                </a:p>
              </p:txBody>
            </p:sp>
          </p:grpSp>
        </p:grpSp>
        <p:sp>
          <p:nvSpPr>
            <p:cNvPr id="33" name="Rectangle 38"/>
            <p:cNvSpPr>
              <a:spLocks noChangeArrowheads="1"/>
            </p:cNvSpPr>
            <p:nvPr/>
          </p:nvSpPr>
          <p:spPr bwMode="auto">
            <a:xfrm>
              <a:off x="2584932" y="1699914"/>
              <a:ext cx="4563976" cy="647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p>
              <a:pPr lvl="0">
                <a:lnSpc>
                  <a:spcPct val="150000"/>
                </a:lnSpc>
                <a:defRPr/>
              </a:pPr>
              <a:r>
                <a:rPr lang="zh-CN" altLang="en-US" sz="2400" b="1" kern="0" dirty="0" smtClean="0">
                  <a:solidFill>
                    <a:srgbClr val="646464"/>
                  </a:solidFill>
                  <a:ea typeface="微软雅黑" panose="020B0503020204020204" pitchFamily="34" charset="-122"/>
                  <a:sym typeface="+mn-ea"/>
                </a:rPr>
                <a:t>订单系统融资融券业务流程</a:t>
              </a:r>
              <a:endParaRPr lang="zh-CN" altLang="en-US" sz="2400" b="1" kern="0" dirty="0">
                <a:solidFill>
                  <a:srgbClr val="646464"/>
                </a:solidFill>
                <a:ea typeface="微软雅黑" panose="020B0503020204020204" pitchFamily="34" charset="-122"/>
              </a:endParaRPr>
            </a:p>
          </p:txBody>
        </p:sp>
      </p:gr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2"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Scale>
                                      <p:cBhvr>
                                        <p:cTn id="7" dur="1000" decel="50000" fill="hold">
                                          <p:stCondLst>
                                            <p:cond delay="0"/>
                                          </p:stCondLst>
                                        </p:cTn>
                                        <p:tgtEl>
                                          <p:spTgt spid="4"/>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4"/>
                                        </p:tgtEl>
                                        <p:attrNameLst>
                                          <p:attrName>ppt_x</p:attrName>
                                          <p:attrName>ppt_y</p:attrName>
                                        </p:attrNameLst>
                                      </p:cBhvr>
                                    </p:animMotion>
                                    <p:animEffect transition="in" filter="fade">
                                      <p:cBhvr>
                                        <p:cTn id="9" dur="1000"/>
                                        <p:tgtEl>
                                          <p:spTgt spid="4"/>
                                        </p:tgtEl>
                                      </p:cBhvr>
                                    </p:animEffect>
                                  </p:childTnLst>
                                </p:cTn>
                              </p:par>
                              <p:par>
                                <p:cTn id="10" presetID="52" presetClass="entr" presetSubtype="0" fill="hold" nodeType="withEffect">
                                  <p:stCondLst>
                                    <p:cond delay="0"/>
                                  </p:stCondLst>
                                  <p:childTnLst>
                                    <p:set>
                                      <p:cBhvr>
                                        <p:cTn id="11" dur="1" fill="hold">
                                          <p:stCondLst>
                                            <p:cond delay="0"/>
                                          </p:stCondLst>
                                        </p:cTn>
                                        <p:tgtEl>
                                          <p:spTgt spid="14"/>
                                        </p:tgtEl>
                                        <p:attrNameLst>
                                          <p:attrName>style.visibility</p:attrName>
                                        </p:attrNameLst>
                                      </p:cBhvr>
                                      <p:to>
                                        <p:strVal val="visible"/>
                                      </p:to>
                                    </p:set>
                                    <p:animScale>
                                      <p:cBhvr>
                                        <p:cTn id="12" dur="1000" decel="50000" fill="hold">
                                          <p:stCondLst>
                                            <p:cond delay="0"/>
                                          </p:stCondLst>
                                        </p:cTn>
                                        <p:tgtEl>
                                          <p:spTgt spid="14"/>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3" dur="1000" decel="50000" fill="hold">
                                          <p:stCondLst>
                                            <p:cond delay="0"/>
                                          </p:stCondLst>
                                        </p:cTn>
                                        <p:tgtEl>
                                          <p:spTgt spid="14"/>
                                        </p:tgtEl>
                                        <p:attrNameLst>
                                          <p:attrName>ppt_x</p:attrName>
                                          <p:attrName>ppt_y</p:attrName>
                                        </p:attrNameLst>
                                      </p:cBhvr>
                                    </p:animMotion>
                                    <p:animEffect transition="in" filter="fade">
                                      <p:cBhvr>
                                        <p:cTn id="14" dur="1000"/>
                                        <p:tgtEl>
                                          <p:spTgt spid="14"/>
                                        </p:tgtEl>
                                      </p:cBhvr>
                                    </p:animEffect>
                                  </p:childTnLst>
                                </p:cTn>
                              </p:par>
                              <p:par>
                                <p:cTn id="15" presetID="52" presetClass="entr" presetSubtype="0" fill="hold" nodeType="withEffect">
                                  <p:stCondLst>
                                    <p:cond delay="0"/>
                                  </p:stCondLst>
                                  <p:childTnLst>
                                    <p:set>
                                      <p:cBhvr>
                                        <p:cTn id="16" dur="1" fill="hold">
                                          <p:stCondLst>
                                            <p:cond delay="0"/>
                                          </p:stCondLst>
                                        </p:cTn>
                                        <p:tgtEl>
                                          <p:spTgt spid="24"/>
                                        </p:tgtEl>
                                        <p:attrNameLst>
                                          <p:attrName>style.visibility</p:attrName>
                                        </p:attrNameLst>
                                      </p:cBhvr>
                                      <p:to>
                                        <p:strVal val="visible"/>
                                      </p:to>
                                    </p:set>
                                    <p:animScale>
                                      <p:cBhvr>
                                        <p:cTn id="17" dur="1000" decel="50000" fill="hold">
                                          <p:stCondLst>
                                            <p:cond delay="0"/>
                                          </p:stCondLst>
                                        </p:cTn>
                                        <p:tgtEl>
                                          <p:spTgt spid="24"/>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8" dur="1000" decel="50000" fill="hold">
                                          <p:stCondLst>
                                            <p:cond delay="0"/>
                                          </p:stCondLst>
                                        </p:cTn>
                                        <p:tgtEl>
                                          <p:spTgt spid="24"/>
                                        </p:tgtEl>
                                        <p:attrNameLst>
                                          <p:attrName>ppt_x</p:attrName>
                                          <p:attrName>ppt_y</p:attrName>
                                        </p:attrNameLst>
                                      </p:cBhvr>
                                    </p:animMotion>
                                    <p:animEffect transition="in" filter="fade">
                                      <p:cBhvr>
                                        <p:cTn id="19" dur="10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875503" y="914682"/>
            <a:ext cx="2700048" cy="45719"/>
          </a:xfrm>
          <a:prstGeom prst="rect">
            <a:avLst/>
          </a:prstGeom>
          <a:solidFill>
            <a:srgbClr val="FF0000"/>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矩形 2"/>
          <p:cNvSpPr/>
          <p:nvPr/>
        </p:nvSpPr>
        <p:spPr>
          <a:xfrm>
            <a:off x="8869465" y="1268760"/>
            <a:ext cx="2700048" cy="45719"/>
          </a:xfrm>
          <a:prstGeom prst="rect">
            <a:avLst/>
          </a:prstGeom>
          <a:solidFill>
            <a:srgbClr val="FF0000"/>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2" name="折角形 21"/>
          <p:cNvSpPr/>
          <p:nvPr/>
        </p:nvSpPr>
        <p:spPr>
          <a:xfrm>
            <a:off x="916305" y="1951355"/>
            <a:ext cx="3539490" cy="3559810"/>
          </a:xfrm>
          <a:prstGeom prst="foldedCorner">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矩形 4"/>
          <p:cNvSpPr/>
          <p:nvPr/>
        </p:nvSpPr>
        <p:spPr>
          <a:xfrm>
            <a:off x="1073744" y="2185234"/>
            <a:ext cx="3451612" cy="2907665"/>
          </a:xfrm>
          <a:prstGeom prst="rect">
            <a:avLst/>
          </a:prstGeom>
        </p:spPr>
        <p:txBody>
          <a:bodyPr wrap="square">
            <a:spAutoFit/>
          </a:bodyPr>
          <a:p>
            <a:pPr>
              <a:lnSpc>
                <a:spcPct val="150000"/>
              </a:lnSpc>
            </a:pPr>
            <a:r>
              <a:rPr lang="zh-CN" altLang="en-US" sz="2400" b="1" dirty="0">
                <a:solidFill>
                  <a:srgbClr val="FF6600"/>
                </a:solidFill>
                <a:latin typeface="微软雅黑" panose="020B0503020204020204" pitchFamily="34" charset="-122"/>
                <a:ea typeface="微软雅黑" panose="020B0503020204020204" pitchFamily="34" charset="-122"/>
              </a:rPr>
              <a:t>融资融券： </a:t>
            </a:r>
            <a:endParaRPr lang="en-US" altLang="zh-CN" sz="2400" b="1" dirty="0" smtClean="0">
              <a:solidFill>
                <a:srgbClr val="FF6600"/>
              </a:solidFill>
              <a:latin typeface="微软雅黑" panose="020B0503020204020204" pitchFamily="34" charset="-122"/>
              <a:ea typeface="微软雅黑" panose="020B0503020204020204" pitchFamily="34" charset="-122"/>
            </a:endParaRPr>
          </a:p>
          <a:p>
            <a:pPr>
              <a:lnSpc>
                <a:spcPct val="150000"/>
              </a:lnSpc>
            </a:pPr>
            <a:r>
              <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rPr>
              <a:t> </a:t>
            </a:r>
            <a:r>
              <a:rPr lang="en-US" altLang="zh-CN" sz="2000" b="1" dirty="0" smtClean="0">
                <a:solidFill>
                  <a:schemeClr val="tx2">
                    <a:lumMod val="60000"/>
                    <a:lumOff val="40000"/>
                  </a:schemeClr>
                </a:solidFill>
                <a:latin typeface="微软雅黑" panose="020B0503020204020204" pitchFamily="34" charset="-122"/>
                <a:ea typeface="微软雅黑" panose="020B0503020204020204" pitchFamily="34" charset="-122"/>
              </a:rPr>
              <a:t>     </a:t>
            </a:r>
            <a:r>
              <a:rPr lang="zh-CN" altLang="en-US" sz="2000" b="1" dirty="0" smtClean="0">
                <a:solidFill>
                  <a:schemeClr val="tx2">
                    <a:lumMod val="60000"/>
                    <a:lumOff val="40000"/>
                  </a:schemeClr>
                </a:solidFill>
                <a:latin typeface="微软雅黑" panose="020B0503020204020204" pitchFamily="34" charset="-122"/>
                <a:ea typeface="微软雅黑" panose="020B0503020204020204" pitchFamily="34" charset="-122"/>
              </a:rPr>
              <a:t>又</a:t>
            </a:r>
            <a:r>
              <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rPr>
              <a:t>称信用交易，是指投资者向证券公司</a:t>
            </a:r>
            <a:r>
              <a:rPr lang="zh-CN" altLang="en-US" sz="2000" b="1" dirty="0" smtClean="0">
                <a:solidFill>
                  <a:srgbClr val="FF6600"/>
                </a:solidFill>
                <a:latin typeface="微软雅黑" panose="020B0503020204020204" pitchFamily="34" charset="-122"/>
                <a:ea typeface="微软雅黑" panose="020B0503020204020204" pitchFamily="34" charset="-122"/>
              </a:rPr>
              <a:t>提供保证金</a:t>
            </a:r>
            <a:r>
              <a:rPr lang="zh-CN" altLang="en-US" sz="2000" b="1" dirty="0" smtClean="0">
                <a:solidFill>
                  <a:schemeClr val="tx2">
                    <a:lumMod val="60000"/>
                    <a:lumOff val="40000"/>
                  </a:schemeClr>
                </a:solidFill>
                <a:latin typeface="微软雅黑" panose="020B0503020204020204" pitchFamily="34" charset="-122"/>
                <a:ea typeface="微软雅黑" panose="020B0503020204020204" pitchFamily="34" charset="-122"/>
              </a:rPr>
              <a:t>，</a:t>
            </a:r>
            <a:r>
              <a:rPr lang="zh-CN" altLang="en-US" sz="2000" b="1" dirty="0">
                <a:solidFill>
                  <a:srgbClr val="FF6600"/>
                </a:solidFill>
                <a:latin typeface="微软雅黑" panose="020B0503020204020204" pitchFamily="34" charset="-122"/>
                <a:ea typeface="微软雅黑" panose="020B0503020204020204" pitchFamily="34" charset="-122"/>
              </a:rPr>
              <a:t>借入资金买入上市证券</a:t>
            </a:r>
            <a:r>
              <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rPr>
              <a:t>或</a:t>
            </a:r>
            <a:r>
              <a:rPr lang="zh-CN" altLang="en-US" sz="2000" b="1" dirty="0">
                <a:solidFill>
                  <a:srgbClr val="FF6600"/>
                </a:solidFill>
                <a:latin typeface="微软雅黑" panose="020B0503020204020204" pitchFamily="34" charset="-122"/>
                <a:ea typeface="微软雅黑" panose="020B0503020204020204" pitchFamily="34" charset="-122"/>
              </a:rPr>
              <a:t>借入上市证券并卖出</a:t>
            </a:r>
            <a:r>
              <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rPr>
              <a:t>的行为</a:t>
            </a:r>
            <a:r>
              <a:rPr lang="zh-CN" altLang="en-US" sz="2000" b="1" dirty="0" smtClean="0">
                <a:solidFill>
                  <a:schemeClr val="tx2">
                    <a:lumMod val="60000"/>
                    <a:lumOff val="40000"/>
                  </a:schemeClr>
                </a:solidFill>
                <a:latin typeface="微软雅黑" panose="020B0503020204020204" pitchFamily="34" charset="-122"/>
                <a:ea typeface="微软雅黑" panose="020B0503020204020204" pitchFamily="34" charset="-122"/>
              </a:rPr>
              <a:t>。</a:t>
            </a:r>
            <a:endParaRPr lang="en-US" altLang="zh-CN" sz="2000" b="1" dirty="0" smtClean="0">
              <a:solidFill>
                <a:schemeClr val="tx2">
                  <a:lumMod val="60000"/>
                  <a:lumOff val="40000"/>
                </a:schemeClr>
              </a:solidFill>
              <a:latin typeface="微软雅黑" panose="020B0503020204020204" pitchFamily="34" charset="-122"/>
              <a:ea typeface="微软雅黑" panose="020B0503020204020204" pitchFamily="34" charset="-122"/>
            </a:endParaRPr>
          </a:p>
          <a:p>
            <a:pPr>
              <a:lnSpc>
                <a:spcPct val="150000"/>
              </a:lnSpc>
            </a:pPr>
            <a:r>
              <a:rPr lang="zh-CN" altLang="en-US" b="1" dirty="0" smtClean="0">
                <a:solidFill>
                  <a:schemeClr val="tx2">
                    <a:lumMod val="60000"/>
                    <a:lumOff val="40000"/>
                  </a:schemeClr>
                </a:solidFill>
                <a:latin typeface="微软雅黑" panose="020B0503020204020204" pitchFamily="34" charset="-122"/>
                <a:ea typeface="微软雅黑" panose="020B0503020204020204" pitchFamily="34" charset="-122"/>
              </a:rPr>
              <a:t>       </a:t>
            </a:r>
            <a:endParaRPr lang="en-US" altLang="zh-CN" b="1" dirty="0" smtClean="0">
              <a:solidFill>
                <a:schemeClr val="tx2">
                  <a:lumMod val="60000"/>
                  <a:lumOff val="40000"/>
                </a:schemeClr>
              </a:solidFill>
              <a:latin typeface="微软雅黑" panose="020B0503020204020204" pitchFamily="34" charset="-122"/>
              <a:ea typeface="微软雅黑" panose="020B0503020204020204" pitchFamily="34" charset="-122"/>
            </a:endParaRPr>
          </a:p>
        </p:txBody>
      </p:sp>
      <p:pic>
        <p:nvPicPr>
          <p:cNvPr id="7" name="图片 6"/>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380795" y="2552968"/>
            <a:ext cx="1414396" cy="1255276"/>
          </a:xfrm>
          <a:prstGeom prst="rect">
            <a:avLst/>
          </a:prstGeom>
        </p:spPr>
      </p:pic>
      <p:sp>
        <p:nvSpPr>
          <p:cNvPr id="20" name="椭圆 19"/>
          <p:cNvSpPr/>
          <p:nvPr/>
        </p:nvSpPr>
        <p:spPr>
          <a:xfrm>
            <a:off x="6132122" y="3536422"/>
            <a:ext cx="1190179" cy="823447"/>
          </a:xfrm>
          <a:prstGeom prst="ellipse">
            <a:avLst/>
          </a:prstGeom>
        </p:spPr>
        <p:style>
          <a:lnRef idx="1">
            <a:schemeClr val="accent5"/>
          </a:lnRef>
          <a:fillRef idx="3">
            <a:schemeClr val="accent5"/>
          </a:fillRef>
          <a:effectRef idx="2">
            <a:schemeClr val="accent5"/>
          </a:effectRef>
          <a:fontRef idx="minor">
            <a:schemeClr val="lt1"/>
          </a:fontRef>
        </p:style>
        <p:txBody>
          <a:bodyPr rtlCol="0" anchor="ctr"/>
          <a:p>
            <a:pPr algn="ctr"/>
            <a:r>
              <a:rPr lang="zh-CN" altLang="en-US" sz="1600" dirty="0" smtClean="0">
                <a:latin typeface="微软雅黑" panose="020B0503020204020204" pitchFamily="34" charset="-122"/>
                <a:ea typeface="微软雅黑" panose="020B0503020204020204" pitchFamily="34" charset="-122"/>
              </a:rPr>
              <a:t>资金</a:t>
            </a:r>
            <a:r>
              <a:rPr lang="zh-CN" altLang="en-US" sz="1600" dirty="0">
                <a:latin typeface="微软雅黑" panose="020B0503020204020204" pitchFamily="34" charset="-122"/>
                <a:ea typeface="微软雅黑" panose="020B0503020204020204" pitchFamily="34" charset="-122"/>
              </a:rPr>
              <a:t>或</a:t>
            </a:r>
            <a:r>
              <a:rPr lang="zh-CN" altLang="en-US" sz="1600" dirty="0" smtClean="0">
                <a:latin typeface="微软雅黑" panose="020B0503020204020204" pitchFamily="34" charset="-122"/>
                <a:ea typeface="微软雅黑" panose="020B0503020204020204" pitchFamily="34" charset="-122"/>
              </a:rPr>
              <a:t>证券</a:t>
            </a:r>
            <a:endParaRPr lang="zh-CN" altLang="en-US" sz="1600" dirty="0">
              <a:latin typeface="微软雅黑" panose="020B0503020204020204" pitchFamily="34" charset="-122"/>
              <a:ea typeface="微软雅黑" panose="020B0503020204020204" pitchFamily="34" charset="-122"/>
            </a:endParaRPr>
          </a:p>
        </p:txBody>
      </p:sp>
      <p:sp>
        <p:nvSpPr>
          <p:cNvPr id="9" name="椭圆 8"/>
          <p:cNvSpPr/>
          <p:nvPr/>
        </p:nvSpPr>
        <p:spPr>
          <a:xfrm>
            <a:off x="6132122" y="2451197"/>
            <a:ext cx="1190179" cy="823447"/>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p>
            <a:pPr algn="ctr"/>
            <a:r>
              <a:rPr lang="zh-CN" altLang="en-US" sz="1600" dirty="0" smtClean="0">
                <a:latin typeface="微软雅黑" panose="020B0503020204020204" pitchFamily="34" charset="-122"/>
                <a:ea typeface="微软雅黑" panose="020B0503020204020204" pitchFamily="34" charset="-122"/>
              </a:rPr>
              <a:t>保证金</a:t>
            </a:r>
            <a:endParaRPr lang="zh-CN" altLang="en-US" sz="1600" dirty="0">
              <a:latin typeface="微软雅黑" panose="020B0503020204020204" pitchFamily="34" charset="-122"/>
              <a:ea typeface="微软雅黑" panose="020B0503020204020204" pitchFamily="34" charset="-122"/>
            </a:endParaRPr>
          </a:p>
        </p:txBody>
      </p:sp>
      <p:grpSp>
        <p:nvGrpSpPr>
          <p:cNvPr id="24" name="组合 23"/>
          <p:cNvGrpSpPr/>
          <p:nvPr/>
        </p:nvGrpSpPr>
        <p:grpSpPr>
          <a:xfrm>
            <a:off x="5060315" y="2845936"/>
            <a:ext cx="1003176" cy="1341730"/>
            <a:chOff x="5797550" y="2713856"/>
            <a:chExt cx="1003176" cy="134173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797550" y="2713856"/>
              <a:ext cx="1003176" cy="1003176"/>
            </a:xfrm>
            <a:prstGeom prst="rect">
              <a:avLst/>
            </a:prstGeom>
          </p:spPr>
        </p:pic>
        <p:sp>
          <p:nvSpPr>
            <p:cNvPr id="10" name="文本框 9"/>
            <p:cNvSpPr txBox="1"/>
            <p:nvPr/>
          </p:nvSpPr>
          <p:spPr>
            <a:xfrm>
              <a:off x="5886326" y="3717032"/>
              <a:ext cx="825624" cy="338554"/>
            </a:xfrm>
            <a:prstGeom prst="rect">
              <a:avLst/>
            </a:prstGeom>
            <a:noFill/>
          </p:spPr>
          <p:txBody>
            <a:bodyPr wrap="square" rtlCol="0">
              <a:spAutoFit/>
            </a:bodyPr>
            <a:p>
              <a:r>
                <a:rPr lang="zh-CN" altLang="en-US" sz="1600" dirty="0" smtClean="0">
                  <a:latin typeface="微软雅黑" panose="020B0503020204020204" pitchFamily="34" charset="-122"/>
                  <a:ea typeface="微软雅黑" panose="020B0503020204020204" pitchFamily="34" charset="-122"/>
                </a:rPr>
                <a:t>投资者</a:t>
              </a:r>
              <a:endParaRPr lang="zh-CN" altLang="en-US" sz="1600" dirty="0">
                <a:latin typeface="微软雅黑" panose="020B0503020204020204" pitchFamily="34" charset="-122"/>
                <a:ea typeface="微软雅黑" panose="020B0503020204020204" pitchFamily="34" charset="-122"/>
              </a:endParaRPr>
            </a:p>
          </p:txBody>
        </p:sp>
      </p:grpSp>
      <p:sp>
        <p:nvSpPr>
          <p:cNvPr id="23" name="文本框 22"/>
          <p:cNvSpPr txBox="1"/>
          <p:nvPr/>
        </p:nvSpPr>
        <p:spPr>
          <a:xfrm>
            <a:off x="9516817" y="3871875"/>
            <a:ext cx="1120010" cy="338554"/>
          </a:xfrm>
          <a:prstGeom prst="rect">
            <a:avLst/>
          </a:prstGeom>
          <a:noFill/>
        </p:spPr>
        <p:txBody>
          <a:bodyPr wrap="square" rtlCol="0">
            <a:spAutoFit/>
          </a:bodyPr>
          <a:p>
            <a:r>
              <a:rPr lang="zh-CN" altLang="en-US" sz="1600" dirty="0" smtClean="0">
                <a:latin typeface="微软雅黑" panose="020B0503020204020204" pitchFamily="34" charset="-122"/>
                <a:ea typeface="微软雅黑" panose="020B0503020204020204" pitchFamily="34" charset="-122"/>
              </a:rPr>
              <a:t>证券公司</a:t>
            </a:r>
            <a:endParaRPr lang="zh-CN" altLang="en-US" sz="1600" dirty="0">
              <a:latin typeface="微软雅黑" panose="020B0503020204020204" pitchFamily="34" charset="-122"/>
              <a:ea typeface="微软雅黑" panose="020B0503020204020204" pitchFamily="34" charset="-122"/>
            </a:endParaRPr>
          </a:p>
        </p:txBody>
      </p:sp>
      <p:sp>
        <p:nvSpPr>
          <p:cNvPr id="17" name="右箭头 16"/>
          <p:cNvSpPr/>
          <p:nvPr/>
        </p:nvSpPr>
        <p:spPr>
          <a:xfrm>
            <a:off x="7915503" y="2745847"/>
            <a:ext cx="1008112" cy="425430"/>
          </a:xfrm>
          <a:prstGeom prst="rightArrow">
            <a:avLst/>
          </a:prstGeom>
        </p:spPr>
        <p:style>
          <a:lnRef idx="3">
            <a:schemeClr val="lt1"/>
          </a:lnRef>
          <a:fillRef idx="1">
            <a:schemeClr val="accent6"/>
          </a:fillRef>
          <a:effectRef idx="1">
            <a:schemeClr val="accent6"/>
          </a:effectRef>
          <a:fontRef idx="minor">
            <a:schemeClr val="lt1"/>
          </a:fontRef>
        </p:style>
        <p:txBody>
          <a:bodyPr rtlCol="0" anchor="ctr"/>
          <a:p>
            <a:pPr algn="ctr"/>
            <a:endParaRPr lang="zh-CN" altLang="en-US"/>
          </a:p>
        </p:txBody>
      </p:sp>
      <p:sp>
        <p:nvSpPr>
          <p:cNvPr id="18" name="左箭头 17"/>
          <p:cNvSpPr/>
          <p:nvPr/>
        </p:nvSpPr>
        <p:spPr>
          <a:xfrm>
            <a:off x="7915503" y="3865323"/>
            <a:ext cx="1008112" cy="424800"/>
          </a:xfrm>
          <a:prstGeom prst="leftArrow">
            <a:avLst/>
          </a:prstGeom>
        </p:spPr>
        <p:style>
          <a:lnRef idx="3">
            <a:schemeClr val="lt1"/>
          </a:lnRef>
          <a:fillRef idx="1">
            <a:schemeClr val="accent6"/>
          </a:fillRef>
          <a:effectRef idx="1">
            <a:schemeClr val="accent6"/>
          </a:effectRef>
          <a:fontRef idx="minor">
            <a:schemeClr val="lt1"/>
          </a:fontRef>
        </p:style>
        <p:txBody>
          <a:bodyPr rtlCol="0" anchor="ctr"/>
          <a:p>
            <a:pPr algn="ctr"/>
            <a:endParaRPr lang="zh-CN" altLang="en-US"/>
          </a:p>
        </p:txBody>
      </p:sp>
      <p:sp>
        <p:nvSpPr>
          <p:cNvPr id="27" name="文本框 26"/>
          <p:cNvSpPr txBox="1"/>
          <p:nvPr/>
        </p:nvSpPr>
        <p:spPr>
          <a:xfrm>
            <a:off x="8123123" y="2489337"/>
            <a:ext cx="825624" cy="338554"/>
          </a:xfrm>
          <a:prstGeom prst="rect">
            <a:avLst/>
          </a:prstGeom>
          <a:noFill/>
        </p:spPr>
        <p:txBody>
          <a:bodyPr wrap="square" rtlCol="0">
            <a:spAutoFit/>
          </a:bodyPr>
          <a:p>
            <a:r>
              <a:rPr lang="zh-CN" altLang="en-US" sz="1600" b="1" dirty="0" smtClean="0">
                <a:solidFill>
                  <a:schemeClr val="tx2">
                    <a:lumMod val="60000"/>
                    <a:lumOff val="40000"/>
                  </a:schemeClr>
                </a:solidFill>
                <a:latin typeface="微软雅黑" panose="020B0503020204020204" pitchFamily="34" charset="-122"/>
                <a:ea typeface="微软雅黑" panose="020B0503020204020204" pitchFamily="34" charset="-122"/>
              </a:rPr>
              <a:t>抵押</a:t>
            </a:r>
            <a:endParaRPr lang="zh-CN" altLang="en-US" sz="1600" b="1" dirty="0">
              <a:solidFill>
                <a:schemeClr val="tx2">
                  <a:lumMod val="60000"/>
                  <a:lumOff val="40000"/>
                </a:schemeClr>
              </a:solidFill>
              <a:latin typeface="微软雅黑" panose="020B0503020204020204" pitchFamily="34" charset="-122"/>
              <a:ea typeface="微软雅黑" panose="020B0503020204020204" pitchFamily="34" charset="-122"/>
            </a:endParaRPr>
          </a:p>
        </p:txBody>
      </p:sp>
      <p:sp>
        <p:nvSpPr>
          <p:cNvPr id="28" name="文本框 27"/>
          <p:cNvSpPr txBox="1"/>
          <p:nvPr/>
        </p:nvSpPr>
        <p:spPr>
          <a:xfrm>
            <a:off x="8123123" y="3624811"/>
            <a:ext cx="825624" cy="338554"/>
          </a:xfrm>
          <a:prstGeom prst="rect">
            <a:avLst/>
          </a:prstGeom>
          <a:noFill/>
        </p:spPr>
        <p:txBody>
          <a:bodyPr wrap="square" rtlCol="0">
            <a:spAutoFit/>
          </a:bodyPr>
          <a:p>
            <a:r>
              <a:rPr lang="zh-CN" altLang="en-US" sz="1600" b="1" dirty="0">
                <a:solidFill>
                  <a:schemeClr val="tx2">
                    <a:lumMod val="60000"/>
                    <a:lumOff val="40000"/>
                  </a:schemeClr>
                </a:solidFill>
                <a:latin typeface="微软雅黑" panose="020B0503020204020204" pitchFamily="34" charset="-122"/>
                <a:ea typeface="微软雅黑" panose="020B0503020204020204" pitchFamily="34" charset="-122"/>
              </a:rPr>
              <a:t>借出</a:t>
            </a:r>
            <a:endParaRPr lang="zh-CN" altLang="en-US" sz="1600" b="1" dirty="0">
              <a:solidFill>
                <a:schemeClr val="tx2">
                  <a:lumMod val="60000"/>
                  <a:lumOff val="40000"/>
                </a:schemeClr>
              </a:solidFill>
              <a:latin typeface="微软雅黑" panose="020B0503020204020204" pitchFamily="34" charset="-122"/>
              <a:ea typeface="微软雅黑" panose="020B0503020204020204" pitchFamily="34" charset="-122"/>
            </a:endParaRPr>
          </a:p>
        </p:txBody>
      </p:sp>
      <p:sp>
        <p:nvSpPr>
          <p:cNvPr id="21" name="矩形 20"/>
          <p:cNvSpPr/>
          <p:nvPr/>
        </p:nvSpPr>
        <p:spPr>
          <a:xfrm>
            <a:off x="10388907" y="2489337"/>
            <a:ext cx="406284" cy="2565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下箭头 5"/>
          <p:cNvSpPr/>
          <p:nvPr/>
        </p:nvSpPr>
        <p:spPr>
          <a:xfrm rot="2576545">
            <a:off x="7160115" y="4721731"/>
            <a:ext cx="432048" cy="634590"/>
          </a:xfrm>
          <a:prstGeom prst="downArrow">
            <a:avLst/>
          </a:prstGeom>
        </p:spPr>
        <p:style>
          <a:lnRef idx="3">
            <a:schemeClr val="lt1"/>
          </a:lnRef>
          <a:fillRef idx="1">
            <a:schemeClr val="accent6"/>
          </a:fillRef>
          <a:effectRef idx="1">
            <a:schemeClr val="accent6"/>
          </a:effectRef>
          <a:fontRef idx="minor">
            <a:schemeClr val="lt1"/>
          </a:fontRef>
        </p:style>
        <p:txBody>
          <a:bodyPr rtlCol="0" anchor="ctr"/>
          <a:p>
            <a:pPr algn="ctr"/>
            <a:endParaRPr lang="zh-CN" altLang="en-US"/>
          </a:p>
        </p:txBody>
      </p:sp>
      <p:sp>
        <p:nvSpPr>
          <p:cNvPr id="25" name="椭圆 24"/>
          <p:cNvSpPr/>
          <p:nvPr/>
        </p:nvSpPr>
        <p:spPr>
          <a:xfrm>
            <a:off x="6144583" y="5275592"/>
            <a:ext cx="1190179" cy="823447"/>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p>
            <a:pPr algn="ctr"/>
            <a:r>
              <a:rPr lang="zh-CN" altLang="en-US" sz="1600" dirty="0" smtClean="0">
                <a:latin typeface="微软雅黑" panose="020B0503020204020204" pitchFamily="34" charset="-122"/>
                <a:ea typeface="微软雅黑" panose="020B0503020204020204" pitchFamily="34" charset="-122"/>
              </a:rPr>
              <a:t>负债</a:t>
            </a:r>
            <a:endParaRPr lang="zh-CN" altLang="en-US" sz="1600" dirty="0">
              <a:latin typeface="微软雅黑" panose="020B0503020204020204" pitchFamily="34" charset="-122"/>
              <a:ea typeface="微软雅黑" panose="020B0503020204020204" pitchFamily="34" charset="-122"/>
            </a:endParaRPr>
          </a:p>
        </p:txBody>
      </p:sp>
      <p:sp>
        <p:nvSpPr>
          <p:cNvPr id="26" name="矩形 25"/>
          <p:cNvSpPr/>
          <p:nvPr/>
        </p:nvSpPr>
        <p:spPr>
          <a:xfrm>
            <a:off x="6073145" y="3418204"/>
            <a:ext cx="3071834" cy="1214446"/>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2"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Scale>
                                      <p:cBhvr>
                                        <p:cTn id="7" dur="1000" decel="50000" fill="hold">
                                          <p:stCondLst>
                                            <p:cond delay="0"/>
                                          </p:stCondLst>
                                        </p:cTn>
                                        <p:tgtEl>
                                          <p:spTgt spid="7"/>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7"/>
                                        </p:tgtEl>
                                        <p:attrNameLst>
                                          <p:attrName>ppt_x</p:attrName>
                                          <p:attrName>ppt_y</p:attrName>
                                        </p:attrNameLst>
                                      </p:cBhvr>
                                    </p:animMotion>
                                    <p:animEffect transition="in" filter="fade">
                                      <p:cBhvr>
                                        <p:cTn id="9" dur="1000"/>
                                        <p:tgtEl>
                                          <p:spTgt spid="7"/>
                                        </p:tgtEl>
                                      </p:cBhvr>
                                    </p:animEffect>
                                  </p:childTnLst>
                                </p:cTn>
                              </p:par>
                              <p:par>
                                <p:cTn id="10" presetID="52" presetClass="entr" presetSubtype="0" fill="hold" grpId="9" nodeType="withEffect">
                                  <p:stCondLst>
                                    <p:cond delay="0"/>
                                  </p:stCondLst>
                                  <p:childTnLst>
                                    <p:set>
                                      <p:cBhvr>
                                        <p:cTn id="11" dur="1" fill="hold">
                                          <p:stCondLst>
                                            <p:cond delay="0"/>
                                          </p:stCondLst>
                                        </p:cTn>
                                        <p:tgtEl>
                                          <p:spTgt spid="20"/>
                                        </p:tgtEl>
                                        <p:attrNameLst>
                                          <p:attrName>style.visibility</p:attrName>
                                        </p:attrNameLst>
                                      </p:cBhvr>
                                      <p:to>
                                        <p:strVal val="visible"/>
                                      </p:to>
                                    </p:set>
                                    <p:animScale>
                                      <p:cBhvr>
                                        <p:cTn id="12" dur="1000" decel="50000" fill="hold">
                                          <p:stCondLst>
                                            <p:cond delay="0"/>
                                          </p:stCondLst>
                                        </p:cTn>
                                        <p:tgtEl>
                                          <p:spTgt spid="20"/>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3" dur="1000" decel="50000" fill="hold">
                                          <p:stCondLst>
                                            <p:cond delay="0"/>
                                          </p:stCondLst>
                                        </p:cTn>
                                        <p:tgtEl>
                                          <p:spTgt spid="20"/>
                                        </p:tgtEl>
                                        <p:attrNameLst>
                                          <p:attrName>ppt_x</p:attrName>
                                          <p:attrName>ppt_y</p:attrName>
                                        </p:attrNameLst>
                                      </p:cBhvr>
                                    </p:animMotion>
                                    <p:animEffect transition="in" filter="fade">
                                      <p:cBhvr>
                                        <p:cTn id="14" dur="1000"/>
                                        <p:tgtEl>
                                          <p:spTgt spid="20"/>
                                        </p:tgtEl>
                                      </p:cBhvr>
                                    </p:animEffect>
                                  </p:childTnLst>
                                </p:cTn>
                              </p:par>
                              <p:par>
                                <p:cTn id="15" presetID="52" presetClass="entr" presetSubtype="0" fill="hold" grpId="9" nodeType="withEffect">
                                  <p:stCondLst>
                                    <p:cond delay="0"/>
                                  </p:stCondLst>
                                  <p:childTnLst>
                                    <p:set>
                                      <p:cBhvr>
                                        <p:cTn id="16" dur="1" fill="hold">
                                          <p:stCondLst>
                                            <p:cond delay="0"/>
                                          </p:stCondLst>
                                        </p:cTn>
                                        <p:tgtEl>
                                          <p:spTgt spid="9"/>
                                        </p:tgtEl>
                                        <p:attrNameLst>
                                          <p:attrName>style.visibility</p:attrName>
                                        </p:attrNameLst>
                                      </p:cBhvr>
                                      <p:to>
                                        <p:strVal val="visible"/>
                                      </p:to>
                                    </p:set>
                                    <p:animScale>
                                      <p:cBhvr>
                                        <p:cTn id="17" dur="1000" decel="50000" fill="hold">
                                          <p:stCondLst>
                                            <p:cond delay="0"/>
                                          </p:stCondLst>
                                        </p:cTn>
                                        <p:tgtEl>
                                          <p:spTgt spid="9"/>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8" dur="1000" decel="50000" fill="hold">
                                          <p:stCondLst>
                                            <p:cond delay="0"/>
                                          </p:stCondLst>
                                        </p:cTn>
                                        <p:tgtEl>
                                          <p:spTgt spid="9"/>
                                        </p:tgtEl>
                                        <p:attrNameLst>
                                          <p:attrName>ppt_x</p:attrName>
                                          <p:attrName>ppt_y</p:attrName>
                                        </p:attrNameLst>
                                      </p:cBhvr>
                                    </p:animMotion>
                                    <p:animEffect transition="in" filter="fade">
                                      <p:cBhvr>
                                        <p:cTn id="19" dur="1000"/>
                                        <p:tgtEl>
                                          <p:spTgt spid="9"/>
                                        </p:tgtEl>
                                      </p:cBhvr>
                                    </p:animEffect>
                                  </p:childTnLst>
                                </p:cTn>
                              </p:par>
                              <p:par>
                                <p:cTn id="20" presetID="52" presetClass="entr" presetSubtype="0" fill="hold" nodeType="withEffect">
                                  <p:stCondLst>
                                    <p:cond delay="0"/>
                                  </p:stCondLst>
                                  <p:childTnLst>
                                    <p:set>
                                      <p:cBhvr>
                                        <p:cTn id="21" dur="1" fill="hold">
                                          <p:stCondLst>
                                            <p:cond delay="0"/>
                                          </p:stCondLst>
                                        </p:cTn>
                                        <p:tgtEl>
                                          <p:spTgt spid="24"/>
                                        </p:tgtEl>
                                        <p:attrNameLst>
                                          <p:attrName>style.visibility</p:attrName>
                                        </p:attrNameLst>
                                      </p:cBhvr>
                                      <p:to>
                                        <p:strVal val="visible"/>
                                      </p:to>
                                    </p:set>
                                    <p:animScale>
                                      <p:cBhvr>
                                        <p:cTn id="22" dur="1000" decel="50000" fill="hold">
                                          <p:stCondLst>
                                            <p:cond delay="0"/>
                                          </p:stCondLst>
                                        </p:cTn>
                                        <p:tgtEl>
                                          <p:spTgt spid="24"/>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3" dur="1000" decel="50000" fill="hold">
                                          <p:stCondLst>
                                            <p:cond delay="0"/>
                                          </p:stCondLst>
                                        </p:cTn>
                                        <p:tgtEl>
                                          <p:spTgt spid="24"/>
                                        </p:tgtEl>
                                        <p:attrNameLst>
                                          <p:attrName>ppt_x</p:attrName>
                                          <p:attrName>ppt_y</p:attrName>
                                        </p:attrNameLst>
                                      </p:cBhvr>
                                    </p:animMotion>
                                    <p:animEffect transition="in" filter="fade">
                                      <p:cBhvr>
                                        <p:cTn id="24" dur="1000"/>
                                        <p:tgtEl>
                                          <p:spTgt spid="24"/>
                                        </p:tgtEl>
                                      </p:cBhvr>
                                    </p:animEffect>
                                  </p:childTnLst>
                                </p:cTn>
                              </p:par>
                              <p:par>
                                <p:cTn id="25" presetID="52" presetClass="entr" presetSubtype="0" fill="hold" grpId="9" nodeType="withEffect">
                                  <p:stCondLst>
                                    <p:cond delay="0"/>
                                  </p:stCondLst>
                                  <p:childTnLst>
                                    <p:set>
                                      <p:cBhvr>
                                        <p:cTn id="26" dur="1" fill="hold">
                                          <p:stCondLst>
                                            <p:cond delay="0"/>
                                          </p:stCondLst>
                                        </p:cTn>
                                        <p:tgtEl>
                                          <p:spTgt spid="23"/>
                                        </p:tgtEl>
                                        <p:attrNameLst>
                                          <p:attrName>style.visibility</p:attrName>
                                        </p:attrNameLst>
                                      </p:cBhvr>
                                      <p:to>
                                        <p:strVal val="visible"/>
                                      </p:to>
                                    </p:set>
                                    <p:animScale>
                                      <p:cBhvr>
                                        <p:cTn id="27" dur="1000" decel="50000" fill="hold">
                                          <p:stCondLst>
                                            <p:cond delay="0"/>
                                          </p:stCondLst>
                                        </p:cTn>
                                        <p:tgtEl>
                                          <p:spTgt spid="23"/>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8" dur="1000" decel="50000" fill="hold">
                                          <p:stCondLst>
                                            <p:cond delay="0"/>
                                          </p:stCondLst>
                                        </p:cTn>
                                        <p:tgtEl>
                                          <p:spTgt spid="23"/>
                                        </p:tgtEl>
                                        <p:attrNameLst>
                                          <p:attrName>ppt_x</p:attrName>
                                          <p:attrName>ppt_y</p:attrName>
                                        </p:attrNameLst>
                                      </p:cBhvr>
                                    </p:animMotion>
                                    <p:animEffect transition="in" filter="fade">
                                      <p:cBhvr>
                                        <p:cTn id="29" dur="1000"/>
                                        <p:tgtEl>
                                          <p:spTgt spid="23"/>
                                        </p:tgtEl>
                                      </p:cBhvr>
                                    </p:animEffect>
                                  </p:childTnLst>
                                </p:cTn>
                              </p:par>
                              <p:par>
                                <p:cTn id="30" presetID="52" presetClass="entr" presetSubtype="0" fill="hold" grpId="9" nodeType="withEffect">
                                  <p:stCondLst>
                                    <p:cond delay="0"/>
                                  </p:stCondLst>
                                  <p:childTnLst>
                                    <p:set>
                                      <p:cBhvr>
                                        <p:cTn id="31" dur="1" fill="hold">
                                          <p:stCondLst>
                                            <p:cond delay="0"/>
                                          </p:stCondLst>
                                        </p:cTn>
                                        <p:tgtEl>
                                          <p:spTgt spid="17"/>
                                        </p:tgtEl>
                                        <p:attrNameLst>
                                          <p:attrName>style.visibility</p:attrName>
                                        </p:attrNameLst>
                                      </p:cBhvr>
                                      <p:to>
                                        <p:strVal val="visible"/>
                                      </p:to>
                                    </p:set>
                                    <p:animScale>
                                      <p:cBhvr>
                                        <p:cTn id="32" dur="1000" decel="50000" fill="hold">
                                          <p:stCondLst>
                                            <p:cond delay="0"/>
                                          </p:stCondLst>
                                        </p:cTn>
                                        <p:tgtEl>
                                          <p:spTgt spid="17"/>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33" dur="1000" decel="50000" fill="hold">
                                          <p:stCondLst>
                                            <p:cond delay="0"/>
                                          </p:stCondLst>
                                        </p:cTn>
                                        <p:tgtEl>
                                          <p:spTgt spid="17"/>
                                        </p:tgtEl>
                                        <p:attrNameLst>
                                          <p:attrName>ppt_x</p:attrName>
                                          <p:attrName>ppt_y</p:attrName>
                                        </p:attrNameLst>
                                      </p:cBhvr>
                                    </p:animMotion>
                                    <p:animEffect transition="in" filter="fade">
                                      <p:cBhvr>
                                        <p:cTn id="34" dur="1000"/>
                                        <p:tgtEl>
                                          <p:spTgt spid="17"/>
                                        </p:tgtEl>
                                      </p:cBhvr>
                                    </p:animEffect>
                                  </p:childTnLst>
                                </p:cTn>
                              </p:par>
                              <p:par>
                                <p:cTn id="35" presetID="52" presetClass="entr" presetSubtype="0" fill="hold" grpId="9" nodeType="withEffect">
                                  <p:stCondLst>
                                    <p:cond delay="0"/>
                                  </p:stCondLst>
                                  <p:childTnLst>
                                    <p:set>
                                      <p:cBhvr>
                                        <p:cTn id="36" dur="1" fill="hold">
                                          <p:stCondLst>
                                            <p:cond delay="0"/>
                                          </p:stCondLst>
                                        </p:cTn>
                                        <p:tgtEl>
                                          <p:spTgt spid="18"/>
                                        </p:tgtEl>
                                        <p:attrNameLst>
                                          <p:attrName>style.visibility</p:attrName>
                                        </p:attrNameLst>
                                      </p:cBhvr>
                                      <p:to>
                                        <p:strVal val="visible"/>
                                      </p:to>
                                    </p:set>
                                    <p:animScale>
                                      <p:cBhvr>
                                        <p:cTn id="37" dur="1000" decel="50000" fill="hold">
                                          <p:stCondLst>
                                            <p:cond delay="0"/>
                                          </p:stCondLst>
                                        </p:cTn>
                                        <p:tgtEl>
                                          <p:spTgt spid="18"/>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38" dur="1000" decel="50000" fill="hold">
                                          <p:stCondLst>
                                            <p:cond delay="0"/>
                                          </p:stCondLst>
                                        </p:cTn>
                                        <p:tgtEl>
                                          <p:spTgt spid="18"/>
                                        </p:tgtEl>
                                        <p:attrNameLst>
                                          <p:attrName>ppt_x</p:attrName>
                                          <p:attrName>ppt_y</p:attrName>
                                        </p:attrNameLst>
                                      </p:cBhvr>
                                    </p:animMotion>
                                    <p:animEffect transition="in" filter="fade">
                                      <p:cBhvr>
                                        <p:cTn id="39" dur="1000"/>
                                        <p:tgtEl>
                                          <p:spTgt spid="18"/>
                                        </p:tgtEl>
                                      </p:cBhvr>
                                    </p:animEffect>
                                  </p:childTnLst>
                                </p:cTn>
                              </p:par>
                              <p:par>
                                <p:cTn id="40" presetID="52" presetClass="entr" presetSubtype="0" fill="hold" grpId="9" nodeType="withEffect">
                                  <p:stCondLst>
                                    <p:cond delay="0"/>
                                  </p:stCondLst>
                                  <p:childTnLst>
                                    <p:set>
                                      <p:cBhvr>
                                        <p:cTn id="41" dur="1" fill="hold">
                                          <p:stCondLst>
                                            <p:cond delay="0"/>
                                          </p:stCondLst>
                                        </p:cTn>
                                        <p:tgtEl>
                                          <p:spTgt spid="27"/>
                                        </p:tgtEl>
                                        <p:attrNameLst>
                                          <p:attrName>style.visibility</p:attrName>
                                        </p:attrNameLst>
                                      </p:cBhvr>
                                      <p:to>
                                        <p:strVal val="visible"/>
                                      </p:to>
                                    </p:set>
                                    <p:animScale>
                                      <p:cBhvr>
                                        <p:cTn id="42" dur="1000" decel="50000" fill="hold">
                                          <p:stCondLst>
                                            <p:cond delay="0"/>
                                          </p:stCondLst>
                                        </p:cTn>
                                        <p:tgtEl>
                                          <p:spTgt spid="27"/>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43" dur="1000" decel="50000" fill="hold">
                                          <p:stCondLst>
                                            <p:cond delay="0"/>
                                          </p:stCondLst>
                                        </p:cTn>
                                        <p:tgtEl>
                                          <p:spTgt spid="27"/>
                                        </p:tgtEl>
                                        <p:attrNameLst>
                                          <p:attrName>ppt_x</p:attrName>
                                          <p:attrName>ppt_y</p:attrName>
                                        </p:attrNameLst>
                                      </p:cBhvr>
                                    </p:animMotion>
                                    <p:animEffect transition="in" filter="fade">
                                      <p:cBhvr>
                                        <p:cTn id="44" dur="1000"/>
                                        <p:tgtEl>
                                          <p:spTgt spid="27"/>
                                        </p:tgtEl>
                                      </p:cBhvr>
                                    </p:animEffect>
                                  </p:childTnLst>
                                </p:cTn>
                              </p:par>
                              <p:par>
                                <p:cTn id="45" presetID="52" presetClass="entr" presetSubtype="0" fill="hold" grpId="9" nodeType="withEffect">
                                  <p:stCondLst>
                                    <p:cond delay="0"/>
                                  </p:stCondLst>
                                  <p:childTnLst>
                                    <p:set>
                                      <p:cBhvr>
                                        <p:cTn id="46" dur="1" fill="hold">
                                          <p:stCondLst>
                                            <p:cond delay="0"/>
                                          </p:stCondLst>
                                        </p:cTn>
                                        <p:tgtEl>
                                          <p:spTgt spid="28"/>
                                        </p:tgtEl>
                                        <p:attrNameLst>
                                          <p:attrName>style.visibility</p:attrName>
                                        </p:attrNameLst>
                                      </p:cBhvr>
                                      <p:to>
                                        <p:strVal val="visible"/>
                                      </p:to>
                                    </p:set>
                                    <p:animScale>
                                      <p:cBhvr>
                                        <p:cTn id="47" dur="1000" decel="50000" fill="hold">
                                          <p:stCondLst>
                                            <p:cond delay="0"/>
                                          </p:stCondLst>
                                        </p:cTn>
                                        <p:tgtEl>
                                          <p:spTgt spid="28"/>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48" dur="1000" decel="50000" fill="hold">
                                          <p:stCondLst>
                                            <p:cond delay="0"/>
                                          </p:stCondLst>
                                        </p:cTn>
                                        <p:tgtEl>
                                          <p:spTgt spid="28"/>
                                        </p:tgtEl>
                                        <p:attrNameLst>
                                          <p:attrName>ppt_x</p:attrName>
                                          <p:attrName>ppt_y</p:attrName>
                                        </p:attrNameLst>
                                      </p:cBhvr>
                                    </p:animMotion>
                                    <p:animEffect transition="in" filter="fade">
                                      <p:cBhvr>
                                        <p:cTn id="49" dur="1000"/>
                                        <p:tgtEl>
                                          <p:spTgt spid="28"/>
                                        </p:tgtEl>
                                      </p:cBhvr>
                                    </p:animEffect>
                                  </p:childTnLst>
                                </p:cTn>
                              </p:par>
                              <p:par>
                                <p:cTn id="50" presetID="52" presetClass="entr" presetSubtype="0" fill="hold" grpId="9" nodeType="withEffect">
                                  <p:stCondLst>
                                    <p:cond delay="0"/>
                                  </p:stCondLst>
                                  <p:childTnLst>
                                    <p:set>
                                      <p:cBhvr>
                                        <p:cTn id="51" dur="1" fill="hold">
                                          <p:stCondLst>
                                            <p:cond delay="0"/>
                                          </p:stCondLst>
                                        </p:cTn>
                                        <p:tgtEl>
                                          <p:spTgt spid="21"/>
                                        </p:tgtEl>
                                        <p:attrNameLst>
                                          <p:attrName>style.visibility</p:attrName>
                                        </p:attrNameLst>
                                      </p:cBhvr>
                                      <p:to>
                                        <p:strVal val="visible"/>
                                      </p:to>
                                    </p:set>
                                    <p:animScale>
                                      <p:cBhvr>
                                        <p:cTn id="52" dur="1000" decel="50000" fill="hold">
                                          <p:stCondLst>
                                            <p:cond delay="0"/>
                                          </p:stCondLst>
                                        </p:cTn>
                                        <p:tgtEl>
                                          <p:spTgt spid="21"/>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53" dur="1000" decel="50000" fill="hold">
                                          <p:stCondLst>
                                            <p:cond delay="0"/>
                                          </p:stCondLst>
                                        </p:cTn>
                                        <p:tgtEl>
                                          <p:spTgt spid="21"/>
                                        </p:tgtEl>
                                        <p:attrNameLst>
                                          <p:attrName>ppt_x</p:attrName>
                                          <p:attrName>ppt_y</p:attrName>
                                        </p:attrNameLst>
                                      </p:cBhvr>
                                    </p:animMotion>
                                    <p:animEffect transition="in" filter="fade">
                                      <p:cBhvr>
                                        <p:cTn id="54" dur="1000"/>
                                        <p:tgtEl>
                                          <p:spTgt spid="21"/>
                                        </p:tgtEl>
                                      </p:cBhvr>
                                    </p:animEffect>
                                  </p:childTnLst>
                                </p:cTn>
                              </p:par>
                              <p:par>
                                <p:cTn id="55" presetID="52" presetClass="entr" presetSubtype="0" fill="hold" grpId="9" nodeType="withEffect">
                                  <p:stCondLst>
                                    <p:cond delay="0"/>
                                  </p:stCondLst>
                                  <p:childTnLst>
                                    <p:set>
                                      <p:cBhvr>
                                        <p:cTn id="56" dur="1" fill="hold">
                                          <p:stCondLst>
                                            <p:cond delay="0"/>
                                          </p:stCondLst>
                                        </p:cTn>
                                        <p:tgtEl>
                                          <p:spTgt spid="6"/>
                                        </p:tgtEl>
                                        <p:attrNameLst>
                                          <p:attrName>style.visibility</p:attrName>
                                        </p:attrNameLst>
                                      </p:cBhvr>
                                      <p:to>
                                        <p:strVal val="visible"/>
                                      </p:to>
                                    </p:set>
                                    <p:animScale>
                                      <p:cBhvr>
                                        <p:cTn id="57" dur="1000" decel="50000" fill="hold">
                                          <p:stCondLst>
                                            <p:cond delay="0"/>
                                          </p:stCondLst>
                                        </p:cTn>
                                        <p:tgtEl>
                                          <p:spTgt spid="6"/>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58" dur="1000" decel="50000" fill="hold">
                                          <p:stCondLst>
                                            <p:cond delay="0"/>
                                          </p:stCondLst>
                                        </p:cTn>
                                        <p:tgtEl>
                                          <p:spTgt spid="6"/>
                                        </p:tgtEl>
                                        <p:attrNameLst>
                                          <p:attrName>ppt_x</p:attrName>
                                          <p:attrName>ppt_y</p:attrName>
                                        </p:attrNameLst>
                                      </p:cBhvr>
                                    </p:animMotion>
                                    <p:animEffect transition="in" filter="fade">
                                      <p:cBhvr>
                                        <p:cTn id="59" dur="1000"/>
                                        <p:tgtEl>
                                          <p:spTgt spid="6"/>
                                        </p:tgtEl>
                                      </p:cBhvr>
                                    </p:animEffect>
                                  </p:childTnLst>
                                </p:cTn>
                              </p:par>
                              <p:par>
                                <p:cTn id="60" presetID="52" presetClass="entr" presetSubtype="0" fill="hold" grpId="9" nodeType="withEffect">
                                  <p:stCondLst>
                                    <p:cond delay="0"/>
                                  </p:stCondLst>
                                  <p:childTnLst>
                                    <p:set>
                                      <p:cBhvr>
                                        <p:cTn id="61" dur="1" fill="hold">
                                          <p:stCondLst>
                                            <p:cond delay="0"/>
                                          </p:stCondLst>
                                        </p:cTn>
                                        <p:tgtEl>
                                          <p:spTgt spid="25"/>
                                        </p:tgtEl>
                                        <p:attrNameLst>
                                          <p:attrName>style.visibility</p:attrName>
                                        </p:attrNameLst>
                                      </p:cBhvr>
                                      <p:to>
                                        <p:strVal val="visible"/>
                                      </p:to>
                                    </p:set>
                                    <p:animScale>
                                      <p:cBhvr>
                                        <p:cTn id="62" dur="1000" decel="50000" fill="hold">
                                          <p:stCondLst>
                                            <p:cond delay="0"/>
                                          </p:stCondLst>
                                        </p:cTn>
                                        <p:tgtEl>
                                          <p:spTgt spid="25"/>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63" dur="1000" decel="50000" fill="hold">
                                          <p:stCondLst>
                                            <p:cond delay="0"/>
                                          </p:stCondLst>
                                        </p:cTn>
                                        <p:tgtEl>
                                          <p:spTgt spid="25"/>
                                        </p:tgtEl>
                                        <p:attrNameLst>
                                          <p:attrName>ppt_x</p:attrName>
                                          <p:attrName>ppt_y</p:attrName>
                                        </p:attrNameLst>
                                      </p:cBhvr>
                                    </p:animMotion>
                                    <p:animEffect transition="in" filter="fade">
                                      <p:cBhvr>
                                        <p:cTn id="64" dur="1000"/>
                                        <p:tgtEl>
                                          <p:spTgt spid="25"/>
                                        </p:tgtEl>
                                      </p:cBhvr>
                                    </p:animEffect>
                                  </p:childTnLst>
                                </p:cTn>
                              </p:par>
                              <p:par>
                                <p:cTn id="65" presetID="52" presetClass="entr" presetSubtype="0" fill="hold" grpId="9" nodeType="withEffect">
                                  <p:stCondLst>
                                    <p:cond delay="0"/>
                                  </p:stCondLst>
                                  <p:childTnLst>
                                    <p:set>
                                      <p:cBhvr>
                                        <p:cTn id="66" dur="1" fill="hold">
                                          <p:stCondLst>
                                            <p:cond delay="0"/>
                                          </p:stCondLst>
                                        </p:cTn>
                                        <p:tgtEl>
                                          <p:spTgt spid="26"/>
                                        </p:tgtEl>
                                        <p:attrNameLst>
                                          <p:attrName>style.visibility</p:attrName>
                                        </p:attrNameLst>
                                      </p:cBhvr>
                                      <p:to>
                                        <p:strVal val="visible"/>
                                      </p:to>
                                    </p:set>
                                    <p:animScale>
                                      <p:cBhvr>
                                        <p:cTn id="67" dur="1000" decel="50000" fill="hold">
                                          <p:stCondLst>
                                            <p:cond delay="0"/>
                                          </p:stCondLst>
                                        </p:cTn>
                                        <p:tgtEl>
                                          <p:spTgt spid="26"/>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68" dur="1000" decel="50000" fill="hold">
                                          <p:stCondLst>
                                            <p:cond delay="0"/>
                                          </p:stCondLst>
                                        </p:cTn>
                                        <p:tgtEl>
                                          <p:spTgt spid="26"/>
                                        </p:tgtEl>
                                        <p:attrNameLst>
                                          <p:attrName>ppt_x</p:attrName>
                                          <p:attrName>ppt_y</p:attrName>
                                        </p:attrNameLst>
                                      </p:cBhvr>
                                    </p:animMotion>
                                    <p:animEffect transition="in" filter="fade">
                                      <p:cBhvr>
                                        <p:cTn id="69" dur="10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9" grpId="0" animBg="1"/>
      <p:bldP spid="23" grpId="0"/>
      <p:bldP spid="17" grpId="0" animBg="1"/>
      <p:bldP spid="18" grpId="0" animBg="1"/>
      <p:bldP spid="27" grpId="0"/>
      <p:bldP spid="28" grpId="0"/>
      <p:bldP spid="21" grpId="0" animBg="1"/>
      <p:bldP spid="6" grpId="0" animBg="1"/>
      <p:bldP spid="25" grpId="0" animBg="1"/>
      <p:bldP spid="26" grpId="0" animBg="1"/>
      <p:bldP spid="20" grpId="1" animBg="1"/>
      <p:bldP spid="9" grpId="1" animBg="1"/>
      <p:bldP spid="23" grpId="1"/>
      <p:bldP spid="17" grpId="1" animBg="1"/>
      <p:bldP spid="18" grpId="1" animBg="1"/>
      <p:bldP spid="27" grpId="1"/>
      <p:bldP spid="28" grpId="1"/>
      <p:bldP spid="21" grpId="1" animBg="1"/>
      <p:bldP spid="6" grpId="1" animBg="1"/>
      <p:bldP spid="25" grpId="1" animBg="1"/>
      <p:bldP spid="26" grpId="1" animBg="1"/>
      <p:bldP spid="20" grpId="2" animBg="1"/>
      <p:bldP spid="9" grpId="2" animBg="1"/>
      <p:bldP spid="23" grpId="2"/>
      <p:bldP spid="17" grpId="2" animBg="1"/>
      <p:bldP spid="18" grpId="2" animBg="1"/>
      <p:bldP spid="27" grpId="2"/>
      <p:bldP spid="28" grpId="2"/>
      <p:bldP spid="21" grpId="2" animBg="1"/>
      <p:bldP spid="6" grpId="2" animBg="1"/>
      <p:bldP spid="25" grpId="2" animBg="1"/>
      <p:bldP spid="26" grpId="2" animBg="1"/>
      <p:bldP spid="20" grpId="3" animBg="1"/>
      <p:bldP spid="9" grpId="3" animBg="1"/>
      <p:bldP spid="23" grpId="3"/>
      <p:bldP spid="17" grpId="3" animBg="1"/>
      <p:bldP spid="18" grpId="3" animBg="1"/>
      <p:bldP spid="27" grpId="3"/>
      <p:bldP spid="28" grpId="3"/>
      <p:bldP spid="21" grpId="3" animBg="1"/>
      <p:bldP spid="6" grpId="3" animBg="1"/>
      <p:bldP spid="25" grpId="3" animBg="1"/>
      <p:bldP spid="26" grpId="3" animBg="1"/>
      <p:bldP spid="20" grpId="4" animBg="1"/>
      <p:bldP spid="9" grpId="4" animBg="1"/>
      <p:bldP spid="23" grpId="4"/>
      <p:bldP spid="17" grpId="4" animBg="1"/>
      <p:bldP spid="18" grpId="4" animBg="1"/>
      <p:bldP spid="27" grpId="4"/>
      <p:bldP spid="28" grpId="4"/>
      <p:bldP spid="21" grpId="4" animBg="1"/>
      <p:bldP spid="6" grpId="4" animBg="1"/>
      <p:bldP spid="25" grpId="4" animBg="1"/>
      <p:bldP spid="26" grpId="4" animBg="1"/>
      <p:bldP spid="20" grpId="5" animBg="1"/>
      <p:bldP spid="9" grpId="5" animBg="1"/>
      <p:bldP spid="23" grpId="5"/>
      <p:bldP spid="17" grpId="5" animBg="1"/>
      <p:bldP spid="18" grpId="5" animBg="1"/>
      <p:bldP spid="27" grpId="5"/>
      <p:bldP spid="28" grpId="5"/>
      <p:bldP spid="21" grpId="5" animBg="1"/>
      <p:bldP spid="6" grpId="5" animBg="1"/>
      <p:bldP spid="25" grpId="5" animBg="1"/>
      <p:bldP spid="26" grpId="5" animBg="1"/>
      <p:bldP spid="20" grpId="6" animBg="1"/>
      <p:bldP spid="9" grpId="6" animBg="1"/>
      <p:bldP spid="23" grpId="6"/>
      <p:bldP spid="17" grpId="6" animBg="1"/>
      <p:bldP spid="18" grpId="6" animBg="1"/>
      <p:bldP spid="27" grpId="6"/>
      <p:bldP spid="28" grpId="6"/>
      <p:bldP spid="21" grpId="6" animBg="1"/>
      <p:bldP spid="6" grpId="6" animBg="1"/>
      <p:bldP spid="25" grpId="6" animBg="1"/>
      <p:bldP spid="26" grpId="6" animBg="1"/>
      <p:bldP spid="20" grpId="7" animBg="1"/>
      <p:bldP spid="9" grpId="7" animBg="1"/>
      <p:bldP spid="23" grpId="7"/>
      <p:bldP spid="17" grpId="7" animBg="1"/>
      <p:bldP spid="18" grpId="7" animBg="1"/>
      <p:bldP spid="27" grpId="7"/>
      <p:bldP spid="28" grpId="7"/>
      <p:bldP spid="21" grpId="7" animBg="1"/>
      <p:bldP spid="6" grpId="7" animBg="1"/>
      <p:bldP spid="25" grpId="7" animBg="1"/>
      <p:bldP spid="26" grpId="7" animBg="1"/>
      <p:bldP spid="20" grpId="8" animBg="1"/>
      <p:bldP spid="9" grpId="8" animBg="1"/>
      <p:bldP spid="23" grpId="8"/>
      <p:bldP spid="17" grpId="8" animBg="1"/>
      <p:bldP spid="18" grpId="8" animBg="1"/>
      <p:bldP spid="27" grpId="8"/>
      <p:bldP spid="28" grpId="8"/>
      <p:bldP spid="21" grpId="8" animBg="1"/>
      <p:bldP spid="6" grpId="8" animBg="1"/>
      <p:bldP spid="25" grpId="8" animBg="1"/>
      <p:bldP spid="26" grpId="8" animBg="1"/>
      <p:bldP spid="20" grpId="9" animBg="1"/>
      <p:bldP spid="9" grpId="9" animBg="1"/>
      <p:bldP spid="23" grpId="9"/>
      <p:bldP spid="17" grpId="9" animBg="1"/>
      <p:bldP spid="18" grpId="9" animBg="1"/>
      <p:bldP spid="27" grpId="9"/>
      <p:bldP spid="28" grpId="9"/>
      <p:bldP spid="21" grpId="9" animBg="1"/>
      <p:bldP spid="6" grpId="9" animBg="1"/>
      <p:bldP spid="25" grpId="9" animBg="1"/>
      <p:bldP spid="26" grpId="9"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875503" y="914682"/>
            <a:ext cx="2700048" cy="45719"/>
          </a:xfrm>
          <a:prstGeom prst="rect">
            <a:avLst/>
          </a:prstGeom>
          <a:solidFill>
            <a:srgbClr val="FF0000"/>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矩形 2"/>
          <p:cNvSpPr/>
          <p:nvPr/>
        </p:nvSpPr>
        <p:spPr>
          <a:xfrm>
            <a:off x="8869465" y="1268760"/>
            <a:ext cx="2700048" cy="45719"/>
          </a:xfrm>
          <a:prstGeom prst="rect">
            <a:avLst/>
          </a:prstGeom>
          <a:solidFill>
            <a:srgbClr val="FF0000"/>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 name="流程图: 显示 3"/>
          <p:cNvSpPr/>
          <p:nvPr/>
        </p:nvSpPr>
        <p:spPr>
          <a:xfrm>
            <a:off x="1957871" y="2309666"/>
            <a:ext cx="1102832" cy="712089"/>
          </a:xfrm>
          <a:prstGeom prst="flowChartDisplay">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24" name="矩形 23"/>
          <p:cNvSpPr/>
          <p:nvPr/>
        </p:nvSpPr>
        <p:spPr>
          <a:xfrm>
            <a:off x="1205079" y="2646909"/>
            <a:ext cx="764164" cy="234512"/>
          </a:xfrm>
          <a:prstGeom prst="rect">
            <a:avLst/>
          </a:prstGeom>
          <a:noFill/>
        </p:spPr>
        <p:style>
          <a:lnRef idx="1">
            <a:schemeClr val="accent5"/>
          </a:lnRef>
          <a:fillRef idx="3">
            <a:schemeClr val="accent5"/>
          </a:fillRef>
          <a:effectRef idx="2">
            <a:schemeClr val="accent5"/>
          </a:effectRef>
          <a:fontRef idx="minor">
            <a:schemeClr val="lt1"/>
          </a:fontRef>
        </p:style>
        <p:txBody>
          <a:bodyPr rtlCol="0" anchor="ctr"/>
          <a:lstStyle/>
          <a:p>
            <a:pPr algn="ctr"/>
            <a:r>
              <a:rPr lang="zh-CN" altLang="en-US" sz="1400" dirty="0">
                <a:solidFill>
                  <a:schemeClr val="tx2">
                    <a:lumMod val="75000"/>
                  </a:schemeClr>
                </a:solidFill>
                <a:latin typeface="微软雅黑" panose="020B0503020204020204" pitchFamily="34" charset="-122"/>
                <a:ea typeface="微软雅黑" panose="020B0503020204020204" pitchFamily="34" charset="-122"/>
              </a:rPr>
              <a:t>借入</a:t>
            </a:r>
            <a:r>
              <a:rPr lang="zh-CN" altLang="en-US" sz="1400" dirty="0" smtClean="0">
                <a:solidFill>
                  <a:schemeClr val="tx2">
                    <a:lumMod val="75000"/>
                  </a:schemeClr>
                </a:solidFill>
                <a:latin typeface="微软雅黑" panose="020B0503020204020204" pitchFamily="34" charset="-122"/>
                <a:ea typeface="微软雅黑" panose="020B0503020204020204" pitchFamily="34" charset="-122"/>
              </a:rPr>
              <a:t>方</a:t>
            </a:r>
            <a:endParaRPr lang="zh-CN" altLang="en-US" sz="1400" dirty="0">
              <a:solidFill>
                <a:schemeClr val="tx2">
                  <a:lumMod val="75000"/>
                </a:schemeClr>
              </a:solidFill>
              <a:latin typeface="微软雅黑" panose="020B0503020204020204" pitchFamily="34" charset="-122"/>
              <a:ea typeface="微软雅黑" panose="020B0503020204020204" pitchFamily="34" charset="-122"/>
            </a:endParaRPr>
          </a:p>
        </p:txBody>
      </p:sp>
      <p:sp>
        <p:nvSpPr>
          <p:cNvPr id="43" name="矩形 42"/>
          <p:cNvSpPr/>
          <p:nvPr/>
        </p:nvSpPr>
        <p:spPr>
          <a:xfrm>
            <a:off x="2033897" y="2340733"/>
            <a:ext cx="971748" cy="184835"/>
          </a:xfrm>
          <a:prstGeom prst="rect">
            <a:avLst/>
          </a:prstGeom>
          <a:solidFill>
            <a:schemeClr val="accent5">
              <a:lumMod val="60000"/>
              <a:lumOff val="40000"/>
            </a:schemeClr>
          </a:solidFill>
          <a:ln>
            <a:noFill/>
          </a:ln>
        </p:spPr>
        <p:style>
          <a:lnRef idx="1">
            <a:schemeClr val="accent5"/>
          </a:lnRef>
          <a:fillRef idx="3">
            <a:schemeClr val="accent5"/>
          </a:fillRef>
          <a:effectRef idx="2">
            <a:schemeClr val="accent5"/>
          </a:effectRef>
          <a:fontRef idx="minor">
            <a:schemeClr val="lt1"/>
          </a:fontRef>
        </p:style>
        <p:txBody>
          <a:bodyPr rtlCol="0" anchor="ctr"/>
          <a:lstStyle/>
          <a:p>
            <a:pPr algn="ctr"/>
            <a:r>
              <a:rPr lang="zh-CN" altLang="en-US" sz="900" dirty="0" smtClean="0">
                <a:latin typeface="微软雅黑" panose="020B0503020204020204" pitchFamily="34" charset="-122"/>
                <a:ea typeface="微软雅黑" panose="020B0503020204020204" pitchFamily="34" charset="-122"/>
              </a:rPr>
              <a:t>个人投资者</a:t>
            </a:r>
            <a:endParaRPr lang="zh-CN" altLang="en-US" sz="900" dirty="0">
              <a:latin typeface="微软雅黑" panose="020B0503020204020204" pitchFamily="34" charset="-122"/>
              <a:ea typeface="微软雅黑" panose="020B0503020204020204" pitchFamily="34" charset="-122"/>
            </a:endParaRPr>
          </a:p>
        </p:txBody>
      </p:sp>
      <p:sp>
        <p:nvSpPr>
          <p:cNvPr id="44" name="矩形 43"/>
          <p:cNvSpPr/>
          <p:nvPr/>
        </p:nvSpPr>
        <p:spPr>
          <a:xfrm>
            <a:off x="2033897" y="2557199"/>
            <a:ext cx="971748" cy="184835"/>
          </a:xfrm>
          <a:prstGeom prst="rect">
            <a:avLst/>
          </a:prstGeom>
          <a:solidFill>
            <a:schemeClr val="accent5">
              <a:lumMod val="60000"/>
              <a:lumOff val="40000"/>
            </a:schemeClr>
          </a:solidFill>
          <a:ln>
            <a:noFill/>
          </a:ln>
        </p:spPr>
        <p:style>
          <a:lnRef idx="1">
            <a:schemeClr val="accent5"/>
          </a:lnRef>
          <a:fillRef idx="3">
            <a:schemeClr val="accent5"/>
          </a:fillRef>
          <a:effectRef idx="2">
            <a:schemeClr val="accent5"/>
          </a:effectRef>
          <a:fontRef idx="minor">
            <a:schemeClr val="lt1"/>
          </a:fontRef>
        </p:style>
        <p:txBody>
          <a:bodyPr rtlCol="0" anchor="ctr"/>
          <a:lstStyle/>
          <a:p>
            <a:pPr algn="ctr"/>
            <a:r>
              <a:rPr lang="zh-CN" altLang="en-US" sz="900" dirty="0" smtClean="0">
                <a:latin typeface="微软雅黑" panose="020B0503020204020204" pitchFamily="34" charset="-122"/>
                <a:ea typeface="微软雅黑" panose="020B0503020204020204" pitchFamily="34" charset="-122"/>
              </a:rPr>
              <a:t>普通机构投资者</a:t>
            </a:r>
            <a:endParaRPr lang="zh-CN" altLang="en-US" sz="900" dirty="0">
              <a:latin typeface="微软雅黑" panose="020B0503020204020204" pitchFamily="34" charset="-122"/>
              <a:ea typeface="微软雅黑" panose="020B0503020204020204" pitchFamily="34" charset="-122"/>
            </a:endParaRPr>
          </a:p>
        </p:txBody>
      </p:sp>
      <p:sp>
        <p:nvSpPr>
          <p:cNvPr id="45" name="矩形 44"/>
          <p:cNvSpPr/>
          <p:nvPr/>
        </p:nvSpPr>
        <p:spPr>
          <a:xfrm>
            <a:off x="2033897" y="2773663"/>
            <a:ext cx="971748" cy="184835"/>
          </a:xfrm>
          <a:prstGeom prst="rect">
            <a:avLst/>
          </a:prstGeom>
          <a:solidFill>
            <a:schemeClr val="accent5">
              <a:lumMod val="60000"/>
              <a:lumOff val="40000"/>
            </a:schemeClr>
          </a:solidFill>
          <a:ln>
            <a:noFill/>
          </a:ln>
        </p:spPr>
        <p:style>
          <a:lnRef idx="1">
            <a:schemeClr val="accent5"/>
          </a:lnRef>
          <a:fillRef idx="3">
            <a:schemeClr val="accent5"/>
          </a:fillRef>
          <a:effectRef idx="2">
            <a:schemeClr val="accent5"/>
          </a:effectRef>
          <a:fontRef idx="minor">
            <a:schemeClr val="lt1"/>
          </a:fontRef>
        </p:style>
        <p:txBody>
          <a:bodyPr rtlCol="0" anchor="ctr"/>
          <a:lstStyle/>
          <a:p>
            <a:pPr algn="ctr"/>
            <a:r>
              <a:rPr lang="zh-CN" altLang="en-US" sz="900" dirty="0" smtClean="0">
                <a:latin typeface="微软雅黑" panose="020B0503020204020204" pitchFamily="34" charset="-122"/>
                <a:ea typeface="微软雅黑" panose="020B0503020204020204" pitchFamily="34" charset="-122"/>
              </a:rPr>
              <a:t>专业机构投资者</a:t>
            </a:r>
            <a:endParaRPr lang="zh-CN" altLang="en-US" sz="900" dirty="0">
              <a:latin typeface="微软雅黑" panose="020B0503020204020204" pitchFamily="34" charset="-122"/>
              <a:ea typeface="微软雅黑" panose="020B0503020204020204" pitchFamily="34" charset="-122"/>
            </a:endParaRPr>
          </a:p>
        </p:txBody>
      </p:sp>
      <p:pic>
        <p:nvPicPr>
          <p:cNvPr id="28" name="Picture 6" descr="People">
            <a:hlinkClick r:id="rId1"/>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15909" y="2135910"/>
            <a:ext cx="653334" cy="564322"/>
          </a:xfrm>
          <a:prstGeom prst="rect">
            <a:avLst/>
          </a:prstGeom>
          <a:noFill/>
          <a:extLst>
            <a:ext uri="{909E8E84-426E-40DD-AFC4-6F175D3DCCD1}">
              <a14:hiddenFill xmlns:a14="http://schemas.microsoft.com/office/drawing/2010/main">
                <a:solidFill>
                  <a:srgbClr val="FFFFFF"/>
                </a:solidFill>
              </a14:hiddenFill>
            </a:ext>
          </a:extLst>
        </p:spPr>
      </p:pic>
      <p:sp>
        <p:nvSpPr>
          <p:cNvPr id="31" name="矩形 30"/>
          <p:cNvSpPr/>
          <p:nvPr/>
        </p:nvSpPr>
        <p:spPr>
          <a:xfrm>
            <a:off x="5504636" y="2652893"/>
            <a:ext cx="764164" cy="234512"/>
          </a:xfrm>
          <a:prstGeom prst="rect">
            <a:avLst/>
          </a:prstGeom>
          <a:noFill/>
        </p:spPr>
        <p:style>
          <a:lnRef idx="1">
            <a:schemeClr val="accent5"/>
          </a:lnRef>
          <a:fillRef idx="3">
            <a:schemeClr val="accent5"/>
          </a:fillRef>
          <a:effectRef idx="2">
            <a:schemeClr val="accent5"/>
          </a:effectRef>
          <a:fontRef idx="minor">
            <a:schemeClr val="lt1"/>
          </a:fontRef>
        </p:style>
        <p:txBody>
          <a:bodyPr rtlCol="0" anchor="ctr"/>
          <a:lstStyle/>
          <a:p>
            <a:pPr algn="ctr"/>
            <a:r>
              <a:rPr lang="zh-CN" altLang="en-US" sz="1400" dirty="0" smtClean="0">
                <a:solidFill>
                  <a:schemeClr val="tx2">
                    <a:lumMod val="75000"/>
                  </a:schemeClr>
                </a:solidFill>
                <a:latin typeface="微软雅黑" panose="020B0503020204020204" pitchFamily="34" charset="-122"/>
                <a:ea typeface="微软雅黑" panose="020B0503020204020204" pitchFamily="34" charset="-122"/>
              </a:rPr>
              <a:t>证券</a:t>
            </a:r>
            <a:endParaRPr lang="en-US" altLang="zh-CN" sz="1400" dirty="0" smtClean="0">
              <a:solidFill>
                <a:schemeClr val="tx2">
                  <a:lumMod val="75000"/>
                </a:schemeClr>
              </a:solidFill>
              <a:latin typeface="微软雅黑" panose="020B0503020204020204" pitchFamily="34" charset="-122"/>
              <a:ea typeface="微软雅黑" panose="020B0503020204020204" pitchFamily="34" charset="-122"/>
            </a:endParaRPr>
          </a:p>
          <a:p>
            <a:pPr algn="ctr"/>
            <a:r>
              <a:rPr lang="zh-CN" altLang="en-US" sz="1400" dirty="0" smtClean="0">
                <a:solidFill>
                  <a:schemeClr val="tx2">
                    <a:lumMod val="75000"/>
                  </a:schemeClr>
                </a:solidFill>
                <a:latin typeface="微软雅黑" panose="020B0503020204020204" pitchFamily="34" charset="-122"/>
                <a:ea typeface="微软雅黑" panose="020B0503020204020204" pitchFamily="34" charset="-122"/>
              </a:rPr>
              <a:t>公司</a:t>
            </a:r>
            <a:endParaRPr lang="zh-CN" altLang="en-US" sz="1400" dirty="0">
              <a:solidFill>
                <a:schemeClr val="tx2">
                  <a:lumMod val="75000"/>
                </a:schemeClr>
              </a:solidFill>
              <a:latin typeface="微软雅黑" panose="020B0503020204020204" pitchFamily="34" charset="-122"/>
              <a:ea typeface="微软雅黑" panose="020B0503020204020204" pitchFamily="34" charset="-122"/>
            </a:endParaRPr>
          </a:p>
        </p:txBody>
      </p:sp>
      <p:grpSp>
        <p:nvGrpSpPr>
          <p:cNvPr id="5" name="组合 4"/>
          <p:cNvGrpSpPr/>
          <p:nvPr/>
        </p:nvGrpSpPr>
        <p:grpSpPr>
          <a:xfrm>
            <a:off x="3260965" y="3447120"/>
            <a:ext cx="764164" cy="778519"/>
            <a:chOff x="2112159" y="1357414"/>
            <a:chExt cx="868805" cy="1164714"/>
          </a:xfrm>
        </p:grpSpPr>
        <p:pic>
          <p:nvPicPr>
            <p:cNvPr id="51" name="Picture 148" descr="房子3"/>
            <p:cNvPicPr>
              <a:picLocks noChangeAspect="1" noChangeArrowheads="1"/>
            </p:cNvPicPr>
            <p:nvPr/>
          </p:nvPicPr>
          <p:blipFill>
            <a:blip r:embed="rId3" cstate="print">
              <a:clrChange>
                <a:clrFrom>
                  <a:srgbClr val="FFFEFF"/>
                </a:clrFrom>
                <a:clrTo>
                  <a:srgbClr val="FFFEFF">
                    <a:alpha val="0"/>
                  </a:srgbClr>
                </a:clrTo>
              </a:clrChange>
              <a:extLst>
                <a:ext uri="{28A0092B-C50C-407E-A947-70E740481C1C}">
                  <a14:useLocalDpi xmlns:a14="http://schemas.microsoft.com/office/drawing/2010/main" val="0"/>
                </a:ext>
              </a:extLst>
            </a:blip>
            <a:srcRect/>
            <a:stretch>
              <a:fillRect/>
            </a:stretch>
          </p:blipFill>
          <p:spPr bwMode="auto">
            <a:xfrm>
              <a:off x="2167588" y="1357414"/>
              <a:ext cx="762359" cy="7919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6" name="矩形 55"/>
            <p:cNvSpPr/>
            <p:nvPr/>
          </p:nvSpPr>
          <p:spPr>
            <a:xfrm>
              <a:off x="2112159" y="2171284"/>
              <a:ext cx="868805" cy="350844"/>
            </a:xfrm>
            <a:prstGeom prst="rect">
              <a:avLst/>
            </a:prstGeom>
            <a:noFill/>
          </p:spPr>
          <p:style>
            <a:lnRef idx="1">
              <a:schemeClr val="accent5"/>
            </a:lnRef>
            <a:fillRef idx="3">
              <a:schemeClr val="accent5"/>
            </a:fillRef>
            <a:effectRef idx="2">
              <a:schemeClr val="accent5"/>
            </a:effectRef>
            <a:fontRef idx="minor">
              <a:schemeClr val="lt1"/>
            </a:fontRef>
          </p:style>
          <p:txBody>
            <a:bodyPr rtlCol="0" anchor="ctr"/>
            <a:lstStyle/>
            <a:p>
              <a:pPr algn="ctr"/>
              <a:r>
                <a:rPr lang="zh-CN" altLang="en-US" sz="1400" dirty="0">
                  <a:solidFill>
                    <a:schemeClr val="tx2">
                      <a:lumMod val="75000"/>
                    </a:schemeClr>
                  </a:solidFill>
                  <a:latin typeface="微软雅黑" panose="020B0503020204020204" pitchFamily="34" charset="-122"/>
                  <a:ea typeface="微软雅黑" panose="020B0503020204020204" pitchFamily="34" charset="-122"/>
                </a:rPr>
                <a:t>交易所</a:t>
              </a:r>
              <a:endParaRPr lang="zh-CN" altLang="en-US" sz="1400" dirty="0">
                <a:solidFill>
                  <a:schemeClr val="tx2">
                    <a:lumMod val="75000"/>
                  </a:schemeClr>
                </a:solidFill>
                <a:latin typeface="微软雅黑" panose="020B0503020204020204" pitchFamily="34" charset="-122"/>
                <a:ea typeface="微软雅黑" panose="020B0503020204020204" pitchFamily="34" charset="-122"/>
              </a:endParaRPr>
            </a:p>
          </p:txBody>
        </p:sp>
      </p:grpSp>
      <p:sp>
        <p:nvSpPr>
          <p:cNvPr id="67" name="矩形 66"/>
          <p:cNvSpPr/>
          <p:nvPr/>
        </p:nvSpPr>
        <p:spPr>
          <a:xfrm>
            <a:off x="5091741" y="2962902"/>
            <a:ext cx="764164" cy="234512"/>
          </a:xfrm>
          <a:prstGeom prst="rect">
            <a:avLst/>
          </a:prstGeom>
          <a:noFill/>
        </p:spPr>
        <p:style>
          <a:lnRef idx="1">
            <a:schemeClr val="accent5"/>
          </a:lnRef>
          <a:fillRef idx="3">
            <a:schemeClr val="accent5"/>
          </a:fillRef>
          <a:effectRef idx="2">
            <a:schemeClr val="accent5"/>
          </a:effectRef>
          <a:fontRef idx="minor">
            <a:schemeClr val="lt1"/>
          </a:fontRef>
        </p:style>
        <p:txBody>
          <a:bodyPr rtlCol="0" anchor="ctr"/>
          <a:lstStyle/>
          <a:p>
            <a:pPr algn="ctr"/>
            <a:r>
              <a:rPr lang="zh-CN" altLang="en-US" sz="1400" dirty="0">
                <a:solidFill>
                  <a:schemeClr val="tx2">
                    <a:lumMod val="75000"/>
                  </a:schemeClr>
                </a:solidFill>
                <a:latin typeface="微软雅黑" panose="020B0503020204020204" pitchFamily="34" charset="-122"/>
                <a:ea typeface="微软雅黑" panose="020B0503020204020204" pitchFamily="34" charset="-122"/>
              </a:rPr>
              <a:t>出借方</a:t>
            </a:r>
            <a:endParaRPr lang="zh-CN" altLang="en-US" sz="1400" dirty="0">
              <a:solidFill>
                <a:schemeClr val="tx2">
                  <a:lumMod val="75000"/>
                </a:schemeClr>
              </a:solidFill>
              <a:latin typeface="微软雅黑" panose="020B0503020204020204" pitchFamily="34" charset="-122"/>
              <a:ea typeface="微软雅黑" panose="020B0503020204020204" pitchFamily="34" charset="-122"/>
            </a:endParaRPr>
          </a:p>
        </p:txBody>
      </p:sp>
      <p:cxnSp>
        <p:nvCxnSpPr>
          <p:cNvPr id="6" name="直接箭头连接符 5"/>
          <p:cNvCxnSpPr/>
          <p:nvPr/>
        </p:nvCxnSpPr>
        <p:spPr>
          <a:xfrm>
            <a:off x="3197630" y="2484895"/>
            <a:ext cx="2026726" cy="0"/>
          </a:xfrm>
          <a:prstGeom prst="straightConnector1">
            <a:avLst/>
          </a:prstGeom>
          <a:ln>
            <a:prstDash val="sysDash"/>
            <a:tailEnd type="triangle"/>
          </a:ln>
        </p:spPr>
        <p:style>
          <a:lnRef idx="3">
            <a:schemeClr val="accent1"/>
          </a:lnRef>
          <a:fillRef idx="0">
            <a:schemeClr val="accent1"/>
          </a:fillRef>
          <a:effectRef idx="2">
            <a:schemeClr val="accent1"/>
          </a:effectRef>
          <a:fontRef idx="minor">
            <a:schemeClr val="tx1"/>
          </a:fontRef>
        </p:style>
      </p:cxnSp>
      <p:cxnSp>
        <p:nvCxnSpPr>
          <p:cNvPr id="8" name="直接箭头连接符 7"/>
          <p:cNvCxnSpPr/>
          <p:nvPr/>
        </p:nvCxnSpPr>
        <p:spPr>
          <a:xfrm flipH="1">
            <a:off x="3166191" y="2860712"/>
            <a:ext cx="2058165" cy="0"/>
          </a:xfrm>
          <a:prstGeom prst="straightConnector1">
            <a:avLst/>
          </a:prstGeom>
          <a:ln>
            <a:prstDash val="sysDash"/>
            <a:tailEnd type="triangle"/>
          </a:ln>
        </p:spPr>
        <p:style>
          <a:lnRef idx="3">
            <a:schemeClr val="accent1"/>
          </a:lnRef>
          <a:fillRef idx="0">
            <a:schemeClr val="accent1"/>
          </a:fillRef>
          <a:effectRef idx="2">
            <a:schemeClr val="accent1"/>
          </a:effectRef>
          <a:fontRef idx="minor">
            <a:schemeClr val="tx1"/>
          </a:fontRef>
        </p:style>
      </p:cxnSp>
      <p:cxnSp>
        <p:nvCxnSpPr>
          <p:cNvPr id="11" name="肘形连接符 10"/>
          <p:cNvCxnSpPr/>
          <p:nvPr/>
        </p:nvCxnSpPr>
        <p:spPr>
          <a:xfrm>
            <a:off x="1478670" y="3076048"/>
            <a:ext cx="1747557" cy="1004603"/>
          </a:xfrm>
          <a:prstGeom prst="bentConnector3">
            <a:avLst>
              <a:gd name="adj1" fmla="val 142"/>
            </a:avLst>
          </a:prstGeom>
          <a:ln>
            <a:headEnd type="triangle"/>
            <a:tailEnd type="none"/>
          </a:ln>
        </p:spPr>
        <p:style>
          <a:lnRef idx="3">
            <a:schemeClr val="accent1"/>
          </a:lnRef>
          <a:fillRef idx="0">
            <a:schemeClr val="accent1"/>
          </a:fillRef>
          <a:effectRef idx="2">
            <a:schemeClr val="accent1"/>
          </a:effectRef>
          <a:fontRef idx="minor">
            <a:schemeClr val="tx1"/>
          </a:fontRef>
        </p:style>
      </p:cxnSp>
      <p:cxnSp>
        <p:nvCxnSpPr>
          <p:cNvPr id="14" name="肘形连接符 13"/>
          <p:cNvCxnSpPr>
            <a:stCxn id="56" idx="3"/>
            <a:endCxn id="67" idx="2"/>
          </p:cNvCxnSpPr>
          <p:nvPr/>
        </p:nvCxnSpPr>
        <p:spPr>
          <a:xfrm flipV="1">
            <a:off x="4024630" y="3197225"/>
            <a:ext cx="1449070" cy="911225"/>
          </a:xfrm>
          <a:prstGeom prst="bentConnector2">
            <a:avLst/>
          </a:prstGeom>
          <a:ln>
            <a:headEnd type="none"/>
            <a:tailEnd type="triangle"/>
          </a:ln>
        </p:spPr>
        <p:style>
          <a:lnRef idx="3">
            <a:schemeClr val="accent1"/>
          </a:lnRef>
          <a:fillRef idx="0">
            <a:schemeClr val="accent1"/>
          </a:fillRef>
          <a:effectRef idx="2">
            <a:schemeClr val="accent1"/>
          </a:effectRef>
          <a:fontRef idx="minor">
            <a:schemeClr val="tx1"/>
          </a:fontRef>
        </p:style>
      </p:cxnSp>
      <p:grpSp>
        <p:nvGrpSpPr>
          <p:cNvPr id="40" name="Group 343"/>
          <p:cNvGrpSpPr/>
          <p:nvPr/>
        </p:nvGrpSpPr>
        <p:grpSpPr bwMode="auto">
          <a:xfrm>
            <a:off x="5446689" y="2118627"/>
            <a:ext cx="917702" cy="438571"/>
            <a:chOff x="2879" y="3216"/>
            <a:chExt cx="566" cy="763"/>
          </a:xfrm>
        </p:grpSpPr>
        <p:pic>
          <p:nvPicPr>
            <p:cNvPr id="41" name="Picture 344"/>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879" y="3216"/>
              <a:ext cx="472" cy="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42" name="Picture 345"/>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120" y="3552"/>
              <a:ext cx="325" cy="4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grpSp>
      <p:sp>
        <p:nvSpPr>
          <p:cNvPr id="15" name="文本框 14"/>
          <p:cNvSpPr txBox="1"/>
          <p:nvPr/>
        </p:nvSpPr>
        <p:spPr>
          <a:xfrm>
            <a:off x="1607727" y="3278434"/>
            <a:ext cx="1289558" cy="738664"/>
          </a:xfrm>
          <a:prstGeom prst="rect">
            <a:avLst/>
          </a:prstGeom>
          <a:noFill/>
        </p:spPr>
        <p:txBody>
          <a:bodyPr wrap="square" rtlCol="0">
            <a:spAutoFit/>
          </a:bodyPr>
          <a:lstStyle/>
          <a:p>
            <a:pPr marL="285750" indent="-285750">
              <a:buFont typeface="Arial" panose="020B0604020202020204" pitchFamily="34" charset="0"/>
              <a:buChar char="•"/>
            </a:pPr>
            <a:r>
              <a:rPr lang="zh-CN" altLang="en-US" sz="1400" dirty="0" smtClean="0">
                <a:latin typeface="微软雅黑" panose="020B0503020204020204" pitchFamily="34" charset="-122"/>
                <a:ea typeface="微软雅黑" panose="020B0503020204020204" pitchFamily="34" charset="-122"/>
              </a:rPr>
              <a:t>融资买入</a:t>
            </a:r>
            <a:endParaRPr lang="en-US" altLang="zh-CN" sz="1400" dirty="0" smtClean="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1400" dirty="0">
                <a:latin typeface="微软雅黑" panose="020B0503020204020204" pitchFamily="34" charset="-122"/>
                <a:ea typeface="微软雅黑" panose="020B0503020204020204" pitchFamily="34" charset="-122"/>
              </a:rPr>
              <a:t>融</a:t>
            </a:r>
            <a:r>
              <a:rPr lang="zh-CN" altLang="en-US" sz="1400" dirty="0" smtClean="0">
                <a:latin typeface="微软雅黑" panose="020B0503020204020204" pitchFamily="34" charset="-122"/>
                <a:ea typeface="微软雅黑" panose="020B0503020204020204" pitchFamily="34" charset="-122"/>
              </a:rPr>
              <a:t>券卖出</a:t>
            </a:r>
            <a:endParaRPr lang="en-US" altLang="zh-CN" sz="1400" dirty="0" smtClean="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en-US" altLang="zh-CN" sz="1400" dirty="0" smtClean="0">
                <a:latin typeface="微软雅黑" panose="020B0503020204020204" pitchFamily="34" charset="-122"/>
                <a:ea typeface="微软雅黑" panose="020B0503020204020204" pitchFamily="34" charset="-122"/>
              </a:rPr>
              <a:t>…  …</a:t>
            </a:r>
            <a:endParaRPr lang="zh-CN" altLang="en-US" sz="1400" dirty="0">
              <a:latin typeface="微软雅黑" panose="020B0503020204020204" pitchFamily="34" charset="-122"/>
              <a:ea typeface="微软雅黑" panose="020B0503020204020204" pitchFamily="34" charset="-122"/>
            </a:endParaRPr>
          </a:p>
        </p:txBody>
      </p:sp>
      <p:grpSp>
        <p:nvGrpSpPr>
          <p:cNvPr id="55" name="组合 54"/>
          <p:cNvGrpSpPr/>
          <p:nvPr/>
        </p:nvGrpSpPr>
        <p:grpSpPr>
          <a:xfrm>
            <a:off x="6100916" y="1992877"/>
            <a:ext cx="4905099" cy="2257050"/>
            <a:chOff x="6311317" y="2652965"/>
            <a:chExt cx="4905099" cy="3312368"/>
          </a:xfrm>
        </p:grpSpPr>
        <p:sp>
          <p:nvSpPr>
            <p:cNvPr id="32" name="流程图: 显示 31"/>
            <p:cNvSpPr/>
            <p:nvPr/>
          </p:nvSpPr>
          <p:spPr>
            <a:xfrm>
              <a:off x="10113584" y="2907964"/>
              <a:ext cx="1102832" cy="1045037"/>
            </a:xfrm>
            <a:prstGeom prst="flowChartDisplay">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33" name="矩形 32"/>
            <p:cNvSpPr/>
            <p:nvPr/>
          </p:nvSpPr>
          <p:spPr>
            <a:xfrm>
              <a:off x="9346708" y="3402889"/>
              <a:ext cx="764164" cy="344161"/>
            </a:xfrm>
            <a:prstGeom prst="rect">
              <a:avLst/>
            </a:prstGeom>
            <a:noFill/>
          </p:spPr>
          <p:style>
            <a:lnRef idx="1">
              <a:schemeClr val="accent5"/>
            </a:lnRef>
            <a:fillRef idx="3">
              <a:schemeClr val="accent5"/>
            </a:fillRef>
            <a:effectRef idx="2">
              <a:schemeClr val="accent5"/>
            </a:effectRef>
            <a:fontRef idx="minor">
              <a:schemeClr val="lt1"/>
            </a:fontRef>
          </p:style>
          <p:txBody>
            <a:bodyPr rtlCol="0" anchor="ctr"/>
            <a:lstStyle/>
            <a:p>
              <a:pPr algn="ctr"/>
              <a:r>
                <a:rPr lang="zh-CN" altLang="en-US" sz="1400" dirty="0">
                  <a:solidFill>
                    <a:schemeClr val="tx2">
                      <a:lumMod val="75000"/>
                    </a:schemeClr>
                  </a:solidFill>
                  <a:latin typeface="微软雅黑" panose="020B0503020204020204" pitchFamily="34" charset="-122"/>
                  <a:ea typeface="微软雅黑" panose="020B0503020204020204" pitchFamily="34" charset="-122"/>
                </a:rPr>
                <a:t>出借方</a:t>
              </a:r>
              <a:endParaRPr lang="zh-CN" altLang="en-US" sz="1400" dirty="0">
                <a:solidFill>
                  <a:schemeClr val="tx2">
                    <a:lumMod val="75000"/>
                  </a:schemeClr>
                </a:solidFill>
                <a:latin typeface="微软雅黑" panose="020B0503020204020204" pitchFamily="34" charset="-122"/>
                <a:ea typeface="微软雅黑" panose="020B0503020204020204" pitchFamily="34" charset="-122"/>
              </a:endParaRPr>
            </a:p>
          </p:txBody>
        </p:sp>
        <p:sp>
          <p:nvSpPr>
            <p:cNvPr id="34" name="矩形 33"/>
            <p:cNvSpPr/>
            <p:nvPr/>
          </p:nvSpPr>
          <p:spPr>
            <a:xfrm>
              <a:off x="10189610" y="2953557"/>
              <a:ext cx="971748" cy="271258"/>
            </a:xfrm>
            <a:prstGeom prst="rect">
              <a:avLst/>
            </a:prstGeom>
            <a:solidFill>
              <a:schemeClr val="accent5">
                <a:lumMod val="60000"/>
                <a:lumOff val="40000"/>
              </a:schemeClr>
            </a:solidFill>
            <a:ln>
              <a:noFill/>
            </a:ln>
          </p:spPr>
          <p:style>
            <a:lnRef idx="1">
              <a:schemeClr val="accent5"/>
            </a:lnRef>
            <a:fillRef idx="3">
              <a:schemeClr val="accent5"/>
            </a:fillRef>
            <a:effectRef idx="2">
              <a:schemeClr val="accent5"/>
            </a:effectRef>
            <a:fontRef idx="minor">
              <a:schemeClr val="lt1"/>
            </a:fontRef>
          </p:style>
          <p:txBody>
            <a:bodyPr rtlCol="0" anchor="ctr"/>
            <a:lstStyle/>
            <a:p>
              <a:pPr algn="ctr"/>
              <a:r>
                <a:rPr lang="zh-CN" altLang="en-US" sz="1100" dirty="0">
                  <a:latin typeface="微软雅黑" panose="020B0503020204020204" pitchFamily="34" charset="-122"/>
                  <a:ea typeface="微软雅黑" panose="020B0503020204020204" pitchFamily="34" charset="-122"/>
                </a:rPr>
                <a:t>证券公司</a:t>
              </a:r>
              <a:endParaRPr lang="zh-CN" altLang="en-US" sz="1100" dirty="0">
                <a:latin typeface="微软雅黑" panose="020B0503020204020204" pitchFamily="34" charset="-122"/>
                <a:ea typeface="微软雅黑" panose="020B0503020204020204" pitchFamily="34" charset="-122"/>
              </a:endParaRPr>
            </a:p>
          </p:txBody>
        </p:sp>
        <p:sp>
          <p:nvSpPr>
            <p:cNvPr id="36" name="矩形 35"/>
            <p:cNvSpPr/>
            <p:nvPr/>
          </p:nvSpPr>
          <p:spPr>
            <a:xfrm>
              <a:off x="10189610" y="3271234"/>
              <a:ext cx="971748" cy="271258"/>
            </a:xfrm>
            <a:prstGeom prst="rect">
              <a:avLst/>
            </a:prstGeom>
            <a:solidFill>
              <a:schemeClr val="accent5">
                <a:lumMod val="60000"/>
                <a:lumOff val="40000"/>
              </a:schemeClr>
            </a:solidFill>
            <a:ln>
              <a:noFill/>
            </a:ln>
          </p:spPr>
          <p:style>
            <a:lnRef idx="1">
              <a:schemeClr val="accent5"/>
            </a:lnRef>
            <a:fillRef idx="3">
              <a:schemeClr val="accent5"/>
            </a:fillRef>
            <a:effectRef idx="2">
              <a:schemeClr val="accent5"/>
            </a:effectRef>
            <a:fontRef idx="minor">
              <a:schemeClr val="lt1"/>
            </a:fontRef>
          </p:style>
          <p:txBody>
            <a:bodyPr rtlCol="0" anchor="ctr"/>
            <a:lstStyle/>
            <a:p>
              <a:pPr algn="ctr"/>
              <a:r>
                <a:rPr lang="zh-CN" altLang="en-US" sz="1100" dirty="0" smtClean="0">
                  <a:latin typeface="微软雅黑" panose="020B0503020204020204" pitchFamily="34" charset="-122"/>
                  <a:ea typeface="微软雅黑" panose="020B0503020204020204" pitchFamily="34" charset="-122"/>
                </a:rPr>
                <a:t>信托公司</a:t>
              </a:r>
              <a:endParaRPr lang="zh-CN" altLang="en-US" sz="1100" dirty="0">
                <a:latin typeface="微软雅黑" panose="020B0503020204020204" pitchFamily="34" charset="-122"/>
                <a:ea typeface="微软雅黑" panose="020B0503020204020204" pitchFamily="34" charset="-122"/>
              </a:endParaRPr>
            </a:p>
          </p:txBody>
        </p:sp>
        <p:sp>
          <p:nvSpPr>
            <p:cNvPr id="38" name="矩形 37"/>
            <p:cNvSpPr/>
            <p:nvPr/>
          </p:nvSpPr>
          <p:spPr>
            <a:xfrm>
              <a:off x="10189610" y="3588909"/>
              <a:ext cx="971748" cy="271258"/>
            </a:xfrm>
            <a:prstGeom prst="rect">
              <a:avLst/>
            </a:prstGeom>
            <a:solidFill>
              <a:schemeClr val="accent5">
                <a:lumMod val="60000"/>
                <a:lumOff val="40000"/>
              </a:schemeClr>
            </a:solidFill>
            <a:ln>
              <a:noFill/>
            </a:ln>
          </p:spPr>
          <p:style>
            <a:lnRef idx="1">
              <a:schemeClr val="accent5"/>
            </a:lnRef>
            <a:fillRef idx="3">
              <a:schemeClr val="accent5"/>
            </a:fillRef>
            <a:effectRef idx="2">
              <a:schemeClr val="accent5"/>
            </a:effectRef>
            <a:fontRef idx="minor">
              <a:schemeClr val="lt1"/>
            </a:fontRef>
          </p:style>
          <p:txBody>
            <a:bodyPr rtlCol="0" anchor="ctr"/>
            <a:lstStyle/>
            <a:p>
              <a:pPr algn="ctr"/>
              <a:r>
                <a:rPr lang="zh-CN" altLang="en-US" sz="1100" dirty="0">
                  <a:latin typeface="微软雅黑" panose="020B0503020204020204" pitchFamily="34" charset="-122"/>
                  <a:ea typeface="微软雅黑" panose="020B0503020204020204" pitchFamily="34" charset="-122"/>
                </a:rPr>
                <a:t>社</a:t>
              </a:r>
              <a:r>
                <a:rPr lang="zh-CN" altLang="en-US" sz="1100" dirty="0" smtClean="0">
                  <a:latin typeface="微软雅黑" panose="020B0503020204020204" pitchFamily="34" charset="-122"/>
                  <a:ea typeface="微软雅黑" panose="020B0503020204020204" pitchFamily="34" charset="-122"/>
                </a:rPr>
                <a:t>保基金</a:t>
              </a:r>
              <a:endParaRPr lang="zh-CN" altLang="en-US" sz="1100" dirty="0">
                <a:latin typeface="微软雅黑" panose="020B0503020204020204" pitchFamily="34" charset="-122"/>
                <a:ea typeface="微软雅黑" panose="020B0503020204020204" pitchFamily="34" charset="-122"/>
              </a:endParaRPr>
            </a:p>
          </p:txBody>
        </p:sp>
        <p:pic>
          <p:nvPicPr>
            <p:cNvPr id="39" name="Picture 6" descr="People">
              <a:hlinkClick r:id="rId1"/>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382198" y="2652965"/>
              <a:ext cx="653334" cy="828179"/>
            </a:xfrm>
            <a:prstGeom prst="rect">
              <a:avLst/>
            </a:prstGeom>
            <a:noFill/>
            <a:extLst>
              <a:ext uri="{909E8E84-426E-40DD-AFC4-6F175D3DCCD1}">
                <a14:hiddenFill xmlns:a14="http://schemas.microsoft.com/office/drawing/2010/main">
                  <a:solidFill>
                    <a:srgbClr val="FFFFFF"/>
                  </a:solidFill>
                </a14:hiddenFill>
              </a:ext>
            </a:extLst>
          </p:spPr>
        </p:pic>
        <p:sp>
          <p:nvSpPr>
            <p:cNvPr id="54" name="矩形 53"/>
            <p:cNvSpPr/>
            <p:nvPr/>
          </p:nvSpPr>
          <p:spPr>
            <a:xfrm>
              <a:off x="7978076" y="5621172"/>
              <a:ext cx="764164" cy="344161"/>
            </a:xfrm>
            <a:prstGeom prst="rect">
              <a:avLst/>
            </a:prstGeom>
            <a:noFill/>
          </p:spPr>
          <p:style>
            <a:lnRef idx="1">
              <a:schemeClr val="accent5"/>
            </a:lnRef>
            <a:fillRef idx="3">
              <a:schemeClr val="accent5"/>
            </a:fillRef>
            <a:effectRef idx="2">
              <a:schemeClr val="accent5"/>
            </a:effectRef>
            <a:fontRef idx="minor">
              <a:schemeClr val="lt1"/>
            </a:fontRef>
          </p:style>
          <p:txBody>
            <a:bodyPr rtlCol="0" anchor="ctr"/>
            <a:lstStyle/>
            <a:p>
              <a:pPr algn="ctr"/>
              <a:r>
                <a:rPr lang="zh-CN" altLang="en-US" sz="1200" dirty="0" smtClean="0">
                  <a:solidFill>
                    <a:schemeClr val="tx2">
                      <a:lumMod val="75000"/>
                    </a:schemeClr>
                  </a:solidFill>
                  <a:latin typeface="微软雅黑" panose="020B0503020204020204" pitchFamily="34" charset="-122"/>
                  <a:ea typeface="微软雅黑" panose="020B0503020204020204" pitchFamily="34" charset="-122"/>
                </a:rPr>
                <a:t>证金</a:t>
              </a:r>
              <a:endParaRPr lang="en-US" altLang="zh-CN" sz="1200" dirty="0" smtClean="0">
                <a:solidFill>
                  <a:schemeClr val="tx2">
                    <a:lumMod val="75000"/>
                  </a:schemeClr>
                </a:solidFill>
                <a:latin typeface="微软雅黑" panose="020B0503020204020204" pitchFamily="34" charset="-122"/>
                <a:ea typeface="微软雅黑" panose="020B0503020204020204" pitchFamily="34" charset="-122"/>
              </a:endParaRPr>
            </a:p>
            <a:p>
              <a:pPr algn="ctr"/>
              <a:r>
                <a:rPr lang="zh-CN" altLang="en-US" sz="1200" dirty="0" smtClean="0">
                  <a:solidFill>
                    <a:schemeClr val="tx2">
                      <a:lumMod val="75000"/>
                    </a:schemeClr>
                  </a:solidFill>
                  <a:latin typeface="微软雅黑" panose="020B0503020204020204" pitchFamily="34" charset="-122"/>
                  <a:ea typeface="微软雅黑" panose="020B0503020204020204" pitchFamily="34" charset="-122"/>
                </a:rPr>
                <a:t>公司</a:t>
              </a:r>
              <a:endParaRPr lang="zh-CN" altLang="en-US" sz="1200" dirty="0">
                <a:solidFill>
                  <a:schemeClr val="tx2">
                    <a:lumMod val="75000"/>
                  </a:schemeClr>
                </a:solidFill>
                <a:latin typeface="微软雅黑" panose="020B0503020204020204" pitchFamily="34" charset="-122"/>
                <a:ea typeface="微软雅黑" panose="020B0503020204020204" pitchFamily="34" charset="-122"/>
              </a:endParaRPr>
            </a:p>
          </p:txBody>
        </p:sp>
        <p:pic>
          <p:nvPicPr>
            <p:cNvPr id="46" name="Picture 4"/>
            <p:cNvPicPr>
              <a:picLocks noChangeAspect="1" noChangeArrowheads="1"/>
            </p:cNvPicPr>
            <p:nvPr/>
          </p:nvPicPr>
          <p:blipFill>
            <a:blip r:embed="rId6" cstate="print">
              <a:clrChange>
                <a:clrFrom>
                  <a:srgbClr val="FFFFFF"/>
                </a:clrFrom>
                <a:clrTo>
                  <a:srgbClr val="FFFFFF">
                    <a:alpha val="0"/>
                  </a:srgbClr>
                </a:clrTo>
              </a:clrChange>
              <a:extLst>
                <a:ext uri="{BEBA8EAE-BF5A-486C-A8C5-ECC9F3942E4B}">
                  <a14:imgProps xmlns:a14="http://schemas.microsoft.com/office/drawing/2010/main">
                    <a14:imgLayer r:embed="rId7">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7904310" y="4787163"/>
              <a:ext cx="1051006" cy="7543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47" name="直接箭头连接符 46"/>
            <p:cNvCxnSpPr/>
            <p:nvPr/>
          </p:nvCxnSpPr>
          <p:spPr>
            <a:xfrm>
              <a:off x="6964713" y="3325402"/>
              <a:ext cx="2026726" cy="0"/>
            </a:xfrm>
            <a:prstGeom prst="straightConnector1">
              <a:avLst/>
            </a:prstGeom>
            <a:ln>
              <a:prstDash val="sysDash"/>
              <a:tailEnd type="triangle"/>
            </a:ln>
          </p:spPr>
          <p:style>
            <a:lnRef idx="3">
              <a:schemeClr val="accent1"/>
            </a:lnRef>
            <a:fillRef idx="0">
              <a:schemeClr val="accent1"/>
            </a:fillRef>
            <a:effectRef idx="2">
              <a:schemeClr val="accent1"/>
            </a:effectRef>
            <a:fontRef idx="minor">
              <a:schemeClr val="tx1"/>
            </a:fontRef>
          </p:style>
        </p:cxnSp>
        <p:cxnSp>
          <p:nvCxnSpPr>
            <p:cNvPr id="48" name="直接箭头连接符 47"/>
            <p:cNvCxnSpPr/>
            <p:nvPr/>
          </p:nvCxnSpPr>
          <p:spPr>
            <a:xfrm flipH="1">
              <a:off x="6933274" y="3876939"/>
              <a:ext cx="2058165" cy="0"/>
            </a:xfrm>
            <a:prstGeom prst="straightConnector1">
              <a:avLst/>
            </a:prstGeom>
            <a:ln>
              <a:prstDash val="sysDash"/>
              <a:tailEnd type="triangle"/>
            </a:ln>
          </p:spPr>
          <p:style>
            <a:lnRef idx="3">
              <a:schemeClr val="accent1"/>
            </a:lnRef>
            <a:fillRef idx="0">
              <a:schemeClr val="accent1"/>
            </a:fillRef>
            <a:effectRef idx="2">
              <a:schemeClr val="accent1"/>
            </a:effectRef>
            <a:fontRef idx="minor">
              <a:schemeClr val="tx1"/>
            </a:fontRef>
          </p:style>
        </p:cxnSp>
        <p:cxnSp>
          <p:nvCxnSpPr>
            <p:cNvPr id="49" name="肘形连接符 48"/>
            <p:cNvCxnSpPr/>
            <p:nvPr/>
          </p:nvCxnSpPr>
          <p:spPr>
            <a:xfrm>
              <a:off x="6311317" y="4398539"/>
              <a:ext cx="1629354" cy="1354885"/>
            </a:xfrm>
            <a:prstGeom prst="bentConnector3">
              <a:avLst>
                <a:gd name="adj1" fmla="val -389"/>
              </a:avLst>
            </a:prstGeom>
            <a:ln>
              <a:headEnd type="triangle"/>
              <a:tailEnd type="none"/>
            </a:ln>
          </p:spPr>
          <p:style>
            <a:lnRef idx="3">
              <a:schemeClr val="accent1"/>
            </a:lnRef>
            <a:fillRef idx="0">
              <a:schemeClr val="accent1"/>
            </a:fillRef>
            <a:effectRef idx="2">
              <a:schemeClr val="accent1"/>
            </a:effectRef>
            <a:fontRef idx="minor">
              <a:schemeClr val="tx1"/>
            </a:fontRef>
          </p:style>
        </p:cxnSp>
        <p:cxnSp>
          <p:nvCxnSpPr>
            <p:cNvPr id="50" name="肘形连接符 49"/>
            <p:cNvCxnSpPr/>
            <p:nvPr/>
          </p:nvCxnSpPr>
          <p:spPr>
            <a:xfrm flipV="1">
              <a:off x="8732107" y="4109784"/>
              <a:ext cx="1891090" cy="1714276"/>
            </a:xfrm>
            <a:prstGeom prst="bentConnector3">
              <a:avLst>
                <a:gd name="adj1" fmla="val 99618"/>
              </a:avLst>
            </a:prstGeom>
            <a:ln>
              <a:headEnd type="none"/>
              <a:tailEnd type="triangle"/>
            </a:ln>
          </p:spPr>
          <p:style>
            <a:lnRef idx="3">
              <a:schemeClr val="accent1"/>
            </a:lnRef>
            <a:fillRef idx="0">
              <a:schemeClr val="accent1"/>
            </a:fillRef>
            <a:effectRef idx="2">
              <a:schemeClr val="accent1"/>
            </a:effectRef>
            <a:fontRef idx="minor">
              <a:schemeClr val="tx1"/>
            </a:fontRef>
          </p:style>
        </p:cxnSp>
      </p:grpSp>
      <p:pic>
        <p:nvPicPr>
          <p:cNvPr id="63"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463407" y="1562771"/>
            <a:ext cx="730955" cy="4298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8" name="矩形 67"/>
          <p:cNvSpPr/>
          <p:nvPr/>
        </p:nvSpPr>
        <p:spPr>
          <a:xfrm>
            <a:off x="3446829" y="2056908"/>
            <a:ext cx="764164" cy="234512"/>
          </a:xfrm>
          <a:prstGeom prst="rect">
            <a:avLst/>
          </a:prstGeom>
          <a:noFill/>
        </p:spPr>
        <p:style>
          <a:lnRef idx="1">
            <a:schemeClr val="accent5"/>
          </a:lnRef>
          <a:fillRef idx="3">
            <a:schemeClr val="accent5"/>
          </a:fillRef>
          <a:effectRef idx="2">
            <a:schemeClr val="accent5"/>
          </a:effectRef>
          <a:fontRef idx="minor">
            <a:schemeClr val="lt1"/>
          </a:fontRef>
        </p:style>
        <p:txBody>
          <a:bodyPr rtlCol="0" anchor="ctr"/>
          <a:lstStyle/>
          <a:p>
            <a:pPr algn="ctr"/>
            <a:r>
              <a:rPr lang="zh-CN" altLang="en-US" sz="1400" dirty="0">
                <a:solidFill>
                  <a:schemeClr val="tx2">
                    <a:lumMod val="75000"/>
                  </a:schemeClr>
                </a:solidFill>
                <a:latin typeface="微软雅黑" panose="020B0503020204020204" pitchFamily="34" charset="-122"/>
                <a:ea typeface="微软雅黑" panose="020B0503020204020204" pitchFamily="34" charset="-122"/>
              </a:rPr>
              <a:t>银行</a:t>
            </a:r>
            <a:endParaRPr lang="zh-CN" altLang="en-US" sz="1400" dirty="0">
              <a:solidFill>
                <a:schemeClr val="tx2">
                  <a:lumMod val="75000"/>
                </a:schemeClr>
              </a:solidFill>
              <a:latin typeface="微软雅黑" panose="020B0503020204020204" pitchFamily="34" charset="-122"/>
              <a:ea typeface="微软雅黑" panose="020B0503020204020204" pitchFamily="34" charset="-122"/>
            </a:endParaRPr>
          </a:p>
        </p:txBody>
      </p:sp>
      <p:pic>
        <p:nvPicPr>
          <p:cNvPr id="69"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730614" y="1562771"/>
            <a:ext cx="730955" cy="4298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0" name="矩形 69"/>
          <p:cNvSpPr/>
          <p:nvPr/>
        </p:nvSpPr>
        <p:spPr>
          <a:xfrm>
            <a:off x="7710861" y="2056908"/>
            <a:ext cx="764164" cy="234512"/>
          </a:xfrm>
          <a:prstGeom prst="rect">
            <a:avLst/>
          </a:prstGeom>
          <a:noFill/>
        </p:spPr>
        <p:style>
          <a:lnRef idx="1">
            <a:schemeClr val="accent5"/>
          </a:lnRef>
          <a:fillRef idx="3">
            <a:schemeClr val="accent5"/>
          </a:fillRef>
          <a:effectRef idx="2">
            <a:schemeClr val="accent5"/>
          </a:effectRef>
          <a:fontRef idx="minor">
            <a:schemeClr val="lt1"/>
          </a:fontRef>
        </p:style>
        <p:txBody>
          <a:bodyPr rtlCol="0" anchor="ctr"/>
          <a:lstStyle/>
          <a:p>
            <a:pPr algn="ctr"/>
            <a:r>
              <a:rPr lang="zh-CN" altLang="en-US" sz="1400" dirty="0">
                <a:solidFill>
                  <a:schemeClr val="tx2">
                    <a:lumMod val="75000"/>
                  </a:schemeClr>
                </a:solidFill>
                <a:latin typeface="微软雅黑" panose="020B0503020204020204" pitchFamily="34" charset="-122"/>
                <a:ea typeface="微软雅黑" panose="020B0503020204020204" pitchFamily="34" charset="-122"/>
              </a:rPr>
              <a:t>银行</a:t>
            </a:r>
            <a:endParaRPr lang="zh-CN" altLang="en-US" sz="1400" dirty="0">
              <a:solidFill>
                <a:schemeClr val="tx2">
                  <a:lumMod val="75000"/>
                </a:schemeClr>
              </a:solidFill>
              <a:latin typeface="微软雅黑" panose="020B0503020204020204" pitchFamily="34" charset="-122"/>
              <a:ea typeface="微软雅黑" panose="020B0503020204020204" pitchFamily="34" charset="-122"/>
            </a:endParaRPr>
          </a:p>
        </p:txBody>
      </p:sp>
      <p:grpSp>
        <p:nvGrpSpPr>
          <p:cNvPr id="131" name="组合 130"/>
          <p:cNvGrpSpPr/>
          <p:nvPr/>
        </p:nvGrpSpPr>
        <p:grpSpPr>
          <a:xfrm>
            <a:off x="1670110" y="4461799"/>
            <a:ext cx="706512" cy="971252"/>
            <a:chOff x="3300533" y="4008409"/>
            <a:chExt cx="706512" cy="971252"/>
          </a:xfrm>
        </p:grpSpPr>
        <p:sp>
          <p:nvSpPr>
            <p:cNvPr id="97" name="Rectangle 5"/>
            <p:cNvSpPr>
              <a:spLocks noChangeArrowheads="1"/>
            </p:cNvSpPr>
            <p:nvPr/>
          </p:nvSpPr>
          <p:spPr bwMode="auto">
            <a:xfrm rot="18900000">
              <a:off x="3349135" y="4073167"/>
              <a:ext cx="531877" cy="483588"/>
            </a:xfrm>
            <a:prstGeom prst="rect">
              <a:avLst/>
            </a:prstGeom>
          </p:spPr>
          <p:style>
            <a:lnRef idx="1">
              <a:schemeClr val="accent6"/>
            </a:lnRef>
            <a:fillRef idx="3">
              <a:schemeClr val="accent6"/>
            </a:fillRef>
            <a:effectRef idx="2">
              <a:schemeClr val="accent6"/>
            </a:effectRef>
            <a:fontRef idx="minor">
              <a:schemeClr val="lt1"/>
            </a:fontRef>
          </p:style>
          <p:txBody>
            <a:bodyPr wrap="none" lIns="0" tIns="0" rIns="0" bIns="0" anchor="ctr"/>
            <a:lstStyle/>
            <a:p>
              <a:pPr algn="ctr" eaLnBrk="0" hangingPunct="0"/>
              <a:endParaRPr lang="zh-CN" altLang="en-US" sz="1100" b="1">
                <a:solidFill>
                  <a:srgbClr val="000000"/>
                </a:solidFill>
              </a:endParaRPr>
            </a:p>
          </p:txBody>
        </p:sp>
        <p:sp>
          <p:nvSpPr>
            <p:cNvPr id="100" name="Rectangle 8"/>
            <p:cNvSpPr>
              <a:spLocks noChangeArrowheads="1"/>
            </p:cNvSpPr>
            <p:nvPr/>
          </p:nvSpPr>
          <p:spPr bwMode="auto">
            <a:xfrm rot="18900000">
              <a:off x="3562999" y="4046422"/>
              <a:ext cx="100174" cy="91079"/>
            </a:xfrm>
            <a:prstGeom prst="rect">
              <a:avLst/>
            </a:prstGeom>
            <a:solidFill>
              <a:schemeClr val="bg1"/>
            </a:solidFill>
            <a:ln>
              <a:noFill/>
            </a:ln>
            <a:effectLst/>
            <a:extLs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nchor="ctr"/>
            <a:lstStyle/>
            <a:p>
              <a:pPr algn="ctr" eaLnBrk="0" hangingPunct="0"/>
              <a:endParaRPr lang="zh-CN" altLang="en-US" sz="1100" b="1">
                <a:solidFill>
                  <a:srgbClr val="000000"/>
                </a:solidFill>
              </a:endParaRPr>
            </a:p>
          </p:txBody>
        </p:sp>
        <p:sp>
          <p:nvSpPr>
            <p:cNvPr id="103" name="Text Box 14"/>
            <p:cNvSpPr txBox="1">
              <a:spLocks noChangeArrowheads="1"/>
            </p:cNvSpPr>
            <p:nvPr/>
          </p:nvSpPr>
          <p:spPr bwMode="auto">
            <a:xfrm>
              <a:off x="3569676" y="4008409"/>
              <a:ext cx="74100" cy="1692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1100" b="1">
                  <a:solidFill>
                    <a:srgbClr val="000000"/>
                  </a:solidFill>
                </a:rPr>
                <a:t>1</a:t>
              </a:r>
              <a:endParaRPr lang="zh-CN" altLang="en-US" sz="1100" b="1">
                <a:solidFill>
                  <a:srgbClr val="000000"/>
                </a:solidFill>
              </a:endParaRPr>
            </a:p>
          </p:txBody>
        </p:sp>
        <p:pic>
          <p:nvPicPr>
            <p:cNvPr id="90" name="Picture 11" descr="arrow up">
              <a:hlinkClick r:id="rId9" tooltip="arrow up"/>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rot="10800000">
              <a:off x="3520831" y="4817704"/>
              <a:ext cx="178660" cy="161957"/>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3" name="矩形 92"/>
            <p:cNvSpPr/>
            <p:nvPr/>
          </p:nvSpPr>
          <p:spPr>
            <a:xfrm>
              <a:off x="3300533" y="4178294"/>
              <a:ext cx="706512" cy="261610"/>
            </a:xfrm>
            <a:prstGeom prst="rect">
              <a:avLst/>
            </a:prstGeom>
          </p:spPr>
          <p:txBody>
            <a:bodyPr wrap="none">
              <a:spAutoFit/>
            </a:bodyPr>
            <a:lstStyle/>
            <a:p>
              <a:r>
                <a:rPr lang="zh-CN" altLang="en-US" sz="1100" b="1" dirty="0" smtClean="0">
                  <a:solidFill>
                    <a:srgbClr val="FFFFFF"/>
                  </a:solidFill>
                  <a:latin typeface="微软雅黑" panose="020B0503020204020204" pitchFamily="34" charset="-122"/>
                  <a:ea typeface="微软雅黑" panose="020B0503020204020204" pitchFamily="34" charset="-122"/>
                </a:rPr>
                <a:t>存管银行</a:t>
              </a:r>
              <a:endParaRPr lang="zh-CN" altLang="zh-CN" sz="1100" b="1" dirty="0">
                <a:solidFill>
                  <a:srgbClr val="FFFFFF"/>
                </a:solidFill>
                <a:latin typeface="微软雅黑" panose="020B0503020204020204" pitchFamily="34" charset="-122"/>
                <a:ea typeface="微软雅黑" panose="020B0503020204020204" pitchFamily="34" charset="-122"/>
              </a:endParaRPr>
            </a:p>
          </p:txBody>
        </p:sp>
      </p:grpSp>
      <p:grpSp>
        <p:nvGrpSpPr>
          <p:cNvPr id="140" name="组合 139"/>
          <p:cNvGrpSpPr/>
          <p:nvPr/>
        </p:nvGrpSpPr>
        <p:grpSpPr>
          <a:xfrm>
            <a:off x="7472349" y="4461798"/>
            <a:ext cx="655734" cy="974264"/>
            <a:chOff x="6700107" y="4008408"/>
            <a:chExt cx="655734" cy="974264"/>
          </a:xfrm>
        </p:grpSpPr>
        <p:sp>
          <p:nvSpPr>
            <p:cNvPr id="119" name="Rectangle 6"/>
            <p:cNvSpPr>
              <a:spLocks noChangeArrowheads="1"/>
            </p:cNvSpPr>
            <p:nvPr/>
          </p:nvSpPr>
          <p:spPr bwMode="auto">
            <a:xfrm rot="18900000">
              <a:off x="6700107" y="4073166"/>
              <a:ext cx="531877" cy="483588"/>
            </a:xfrm>
            <a:prstGeom prst="rect">
              <a:avLst/>
            </a:prstGeom>
          </p:spPr>
          <p:style>
            <a:lnRef idx="1">
              <a:schemeClr val="accent5"/>
            </a:lnRef>
            <a:fillRef idx="3">
              <a:schemeClr val="accent5"/>
            </a:fillRef>
            <a:effectRef idx="2">
              <a:schemeClr val="accent5"/>
            </a:effectRef>
            <a:fontRef idx="minor">
              <a:schemeClr val="lt1"/>
            </a:fontRef>
          </p:style>
          <p:txBody>
            <a:bodyPr wrap="none" lIns="0" tIns="0" rIns="0" bIns="0" anchor="ctr"/>
            <a:lstStyle/>
            <a:p>
              <a:pPr algn="ctr" eaLnBrk="0" hangingPunct="0"/>
              <a:endParaRPr lang="zh-CN" altLang="en-US" sz="1100" b="1">
                <a:solidFill>
                  <a:srgbClr val="000000"/>
                </a:solidFill>
              </a:endParaRPr>
            </a:p>
          </p:txBody>
        </p:sp>
        <p:sp>
          <p:nvSpPr>
            <p:cNvPr id="122" name="Rectangle 9"/>
            <p:cNvSpPr>
              <a:spLocks noChangeArrowheads="1"/>
            </p:cNvSpPr>
            <p:nvPr/>
          </p:nvSpPr>
          <p:spPr bwMode="auto">
            <a:xfrm rot="18900000">
              <a:off x="6913970" y="4046421"/>
              <a:ext cx="100174" cy="91079"/>
            </a:xfrm>
            <a:prstGeom prst="rect">
              <a:avLst/>
            </a:prstGeom>
            <a:solidFill>
              <a:schemeClr val="bg1"/>
            </a:solidFill>
            <a:ln>
              <a:noFill/>
            </a:ln>
            <a:effectLst/>
            <a:extLs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nchor="ctr"/>
            <a:lstStyle/>
            <a:p>
              <a:pPr algn="ctr" eaLnBrk="0" hangingPunct="0"/>
              <a:endParaRPr lang="zh-CN" altLang="en-US" sz="1100" b="1">
                <a:solidFill>
                  <a:srgbClr val="000000"/>
                </a:solidFill>
              </a:endParaRPr>
            </a:p>
          </p:txBody>
        </p:sp>
        <p:sp>
          <p:nvSpPr>
            <p:cNvPr id="125" name="Text Box 15"/>
            <p:cNvSpPr txBox="1">
              <a:spLocks noChangeArrowheads="1"/>
            </p:cNvSpPr>
            <p:nvPr/>
          </p:nvSpPr>
          <p:spPr bwMode="auto">
            <a:xfrm>
              <a:off x="6919219" y="4008408"/>
              <a:ext cx="78548" cy="1692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1100" b="1" dirty="0" smtClean="0">
                  <a:solidFill>
                    <a:srgbClr val="000000"/>
                  </a:solidFill>
                </a:rPr>
                <a:t>5</a:t>
              </a:r>
              <a:endParaRPr lang="zh-CN" altLang="en-US" sz="1100" b="1" dirty="0">
                <a:solidFill>
                  <a:srgbClr val="000000"/>
                </a:solidFill>
              </a:endParaRPr>
            </a:p>
          </p:txBody>
        </p:sp>
        <p:grpSp>
          <p:nvGrpSpPr>
            <p:cNvPr id="137" name="组合 136"/>
            <p:cNvGrpSpPr/>
            <p:nvPr/>
          </p:nvGrpSpPr>
          <p:grpSpPr>
            <a:xfrm>
              <a:off x="6703769" y="4178294"/>
              <a:ext cx="652072" cy="804378"/>
              <a:chOff x="6703769" y="4178294"/>
              <a:chExt cx="652072" cy="804378"/>
            </a:xfrm>
          </p:grpSpPr>
          <p:pic>
            <p:nvPicPr>
              <p:cNvPr id="112" name="Picture 11" descr="arrow up">
                <a:hlinkClick r:id="rId9" tooltip="arrow up"/>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rot="10800000">
                <a:off x="6874160" y="4820715"/>
                <a:ext cx="178660" cy="161957"/>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5" name="矩形 114"/>
              <p:cNvSpPr/>
              <p:nvPr/>
            </p:nvSpPr>
            <p:spPr>
              <a:xfrm>
                <a:off x="6703769" y="4178294"/>
                <a:ext cx="652072" cy="261610"/>
              </a:xfrm>
              <a:prstGeom prst="rect">
                <a:avLst/>
              </a:prstGeom>
            </p:spPr>
            <p:txBody>
              <a:bodyPr wrap="none">
                <a:spAutoFit/>
              </a:bodyPr>
              <a:lstStyle/>
              <a:p>
                <a:r>
                  <a:rPr lang="zh-CN" altLang="en-US" sz="1100" b="1" dirty="0">
                    <a:solidFill>
                      <a:srgbClr val="FFFFFF"/>
                    </a:solidFill>
                    <a:latin typeface="微软雅黑" panose="020B0503020204020204" pitchFamily="34" charset="-122"/>
                    <a:ea typeface="微软雅黑" panose="020B0503020204020204" pitchFamily="34" charset="-122"/>
                  </a:rPr>
                  <a:t>证监会</a:t>
                </a:r>
                <a:r>
                  <a:rPr lang="zh-CN" altLang="en-US" sz="1100" b="1" dirty="0" smtClean="0">
                    <a:solidFill>
                      <a:srgbClr val="FFFFFF"/>
                    </a:solidFill>
                    <a:latin typeface="微软雅黑" panose="020B0503020204020204" pitchFamily="34" charset="-122"/>
                    <a:ea typeface="微软雅黑" panose="020B0503020204020204" pitchFamily="34" charset="-122"/>
                  </a:rPr>
                  <a:t>  </a:t>
                </a:r>
                <a:endParaRPr lang="zh-CN" altLang="zh-CN" sz="1100" b="1" dirty="0">
                  <a:solidFill>
                    <a:srgbClr val="FFFFFF"/>
                  </a:solidFill>
                  <a:latin typeface="微软雅黑" panose="020B0503020204020204" pitchFamily="34" charset="-122"/>
                  <a:ea typeface="微软雅黑" panose="020B0503020204020204" pitchFamily="34" charset="-122"/>
                </a:endParaRPr>
              </a:p>
            </p:txBody>
          </p:sp>
        </p:grpSp>
      </p:grpSp>
      <p:grpSp>
        <p:nvGrpSpPr>
          <p:cNvPr id="141" name="组合 140"/>
          <p:cNvGrpSpPr/>
          <p:nvPr/>
        </p:nvGrpSpPr>
        <p:grpSpPr>
          <a:xfrm>
            <a:off x="9388534" y="4461798"/>
            <a:ext cx="706512" cy="974263"/>
            <a:chOff x="7748692" y="4008408"/>
            <a:chExt cx="706512" cy="974263"/>
          </a:xfrm>
        </p:grpSpPr>
        <p:sp>
          <p:nvSpPr>
            <p:cNvPr id="120" name="Rectangle 7"/>
            <p:cNvSpPr>
              <a:spLocks noChangeArrowheads="1"/>
            </p:cNvSpPr>
            <p:nvPr/>
          </p:nvSpPr>
          <p:spPr bwMode="auto">
            <a:xfrm rot="18900000">
              <a:off x="7813152" y="4073166"/>
              <a:ext cx="531877" cy="483588"/>
            </a:xfrm>
            <a:prstGeom prst="rect">
              <a:avLst/>
            </a:prstGeom>
            <a:solidFill>
              <a:schemeClr val="bg1">
                <a:lumMod val="50000"/>
              </a:schemeClr>
            </a:solidFill>
            <a:ln>
              <a:noFill/>
            </a:ln>
          </p:spPr>
          <p:style>
            <a:lnRef idx="1">
              <a:schemeClr val="accent6"/>
            </a:lnRef>
            <a:fillRef idx="3">
              <a:schemeClr val="accent6"/>
            </a:fillRef>
            <a:effectRef idx="2">
              <a:schemeClr val="accent6"/>
            </a:effectRef>
            <a:fontRef idx="minor">
              <a:schemeClr val="lt1"/>
            </a:fontRef>
          </p:style>
          <p:txBody>
            <a:bodyPr wrap="none" lIns="0" tIns="0" rIns="0" bIns="0" anchor="ctr"/>
            <a:lstStyle/>
            <a:p>
              <a:pPr algn="ctr" eaLnBrk="0" hangingPunct="0"/>
              <a:endParaRPr lang="zh-CN" altLang="en-US" sz="1100" b="1">
                <a:solidFill>
                  <a:srgbClr val="000000"/>
                </a:solidFill>
              </a:endParaRPr>
            </a:p>
          </p:txBody>
        </p:sp>
        <p:sp>
          <p:nvSpPr>
            <p:cNvPr id="123" name="Rectangle 10"/>
            <p:cNvSpPr>
              <a:spLocks noChangeArrowheads="1"/>
            </p:cNvSpPr>
            <p:nvPr/>
          </p:nvSpPr>
          <p:spPr bwMode="auto">
            <a:xfrm rot="18900000">
              <a:off x="8027016" y="4046421"/>
              <a:ext cx="100174" cy="91079"/>
            </a:xfrm>
            <a:prstGeom prst="rect">
              <a:avLst/>
            </a:prstGeom>
            <a:solidFill>
              <a:schemeClr val="bg1"/>
            </a:solidFill>
            <a:ln>
              <a:noFill/>
            </a:ln>
            <a:effectLst/>
            <a:extLs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nchor="ctr"/>
            <a:lstStyle/>
            <a:p>
              <a:pPr algn="ctr" eaLnBrk="0" hangingPunct="0"/>
              <a:endParaRPr lang="zh-CN" altLang="en-US" sz="1100" b="1">
                <a:solidFill>
                  <a:srgbClr val="000000"/>
                </a:solidFill>
              </a:endParaRPr>
            </a:p>
          </p:txBody>
        </p:sp>
        <p:sp>
          <p:nvSpPr>
            <p:cNvPr id="126" name="Text Box 16"/>
            <p:cNvSpPr txBox="1">
              <a:spLocks noChangeArrowheads="1"/>
            </p:cNvSpPr>
            <p:nvPr/>
          </p:nvSpPr>
          <p:spPr bwMode="auto">
            <a:xfrm>
              <a:off x="8035445" y="4008408"/>
              <a:ext cx="78548" cy="1692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1100" b="1" dirty="0" smtClean="0">
                  <a:solidFill>
                    <a:srgbClr val="000000"/>
                  </a:solidFill>
                </a:rPr>
                <a:t>6</a:t>
              </a:r>
              <a:endParaRPr lang="zh-CN" altLang="en-US" sz="1100" b="1" dirty="0">
                <a:solidFill>
                  <a:srgbClr val="000000"/>
                </a:solidFill>
              </a:endParaRPr>
            </a:p>
          </p:txBody>
        </p:sp>
        <p:pic>
          <p:nvPicPr>
            <p:cNvPr id="113" name="Picture 11" descr="arrow up">
              <a:hlinkClick r:id="rId9" tooltip="arrow up"/>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rot="10800000">
              <a:off x="7999899" y="4820714"/>
              <a:ext cx="178660" cy="161957"/>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6" name="矩形 115"/>
            <p:cNvSpPr/>
            <p:nvPr/>
          </p:nvSpPr>
          <p:spPr>
            <a:xfrm>
              <a:off x="7748692" y="4178294"/>
              <a:ext cx="706512" cy="261610"/>
            </a:xfrm>
            <a:prstGeom prst="rect">
              <a:avLst/>
            </a:prstGeom>
          </p:spPr>
          <p:txBody>
            <a:bodyPr wrap="none">
              <a:spAutoFit/>
            </a:bodyPr>
            <a:lstStyle/>
            <a:p>
              <a:r>
                <a:rPr lang="zh-CN" altLang="en-US" sz="1100" b="1" dirty="0" smtClean="0">
                  <a:solidFill>
                    <a:srgbClr val="FFFFFF"/>
                  </a:solidFill>
                  <a:latin typeface="微软雅黑" panose="020B0503020204020204" pitchFamily="34" charset="-122"/>
                  <a:ea typeface="微软雅黑" panose="020B0503020204020204" pitchFamily="34" charset="-122"/>
                </a:rPr>
                <a:t>证金公司</a:t>
              </a:r>
              <a:endParaRPr lang="zh-CN" altLang="en-US" sz="1100" b="1" dirty="0">
                <a:solidFill>
                  <a:srgbClr val="FFFFFF"/>
                </a:solidFill>
                <a:latin typeface="微软雅黑" panose="020B0503020204020204" pitchFamily="34" charset="-122"/>
                <a:ea typeface="微软雅黑" panose="020B0503020204020204" pitchFamily="34" charset="-122"/>
              </a:endParaRPr>
            </a:p>
          </p:txBody>
        </p:sp>
      </p:grpSp>
      <p:grpSp>
        <p:nvGrpSpPr>
          <p:cNvPr id="132" name="组合 131"/>
          <p:cNvGrpSpPr/>
          <p:nvPr/>
        </p:nvGrpSpPr>
        <p:grpSpPr>
          <a:xfrm>
            <a:off x="3637074" y="4461799"/>
            <a:ext cx="706512" cy="974263"/>
            <a:chOff x="4364297" y="4008409"/>
            <a:chExt cx="706512" cy="974263"/>
          </a:xfrm>
        </p:grpSpPr>
        <p:sp>
          <p:nvSpPr>
            <p:cNvPr id="98" name="Rectangle 6"/>
            <p:cNvSpPr>
              <a:spLocks noChangeArrowheads="1"/>
            </p:cNvSpPr>
            <p:nvPr/>
          </p:nvSpPr>
          <p:spPr bwMode="auto">
            <a:xfrm rot="18900000">
              <a:off x="4472516" y="4073167"/>
              <a:ext cx="531877" cy="483588"/>
            </a:xfrm>
            <a:prstGeom prst="rect">
              <a:avLst/>
            </a:prstGeom>
          </p:spPr>
          <p:style>
            <a:lnRef idx="1">
              <a:schemeClr val="accent5"/>
            </a:lnRef>
            <a:fillRef idx="3">
              <a:schemeClr val="accent5"/>
            </a:fillRef>
            <a:effectRef idx="2">
              <a:schemeClr val="accent5"/>
            </a:effectRef>
            <a:fontRef idx="minor">
              <a:schemeClr val="lt1"/>
            </a:fontRef>
          </p:style>
          <p:txBody>
            <a:bodyPr wrap="none" lIns="0" tIns="0" rIns="0" bIns="0" anchor="ctr"/>
            <a:lstStyle/>
            <a:p>
              <a:pPr algn="ctr" eaLnBrk="0" hangingPunct="0"/>
              <a:endParaRPr lang="zh-CN" altLang="en-US" sz="1100" b="1">
                <a:solidFill>
                  <a:srgbClr val="000000"/>
                </a:solidFill>
              </a:endParaRPr>
            </a:p>
          </p:txBody>
        </p:sp>
        <p:sp>
          <p:nvSpPr>
            <p:cNvPr id="101" name="Rectangle 9"/>
            <p:cNvSpPr>
              <a:spLocks noChangeArrowheads="1"/>
            </p:cNvSpPr>
            <p:nvPr/>
          </p:nvSpPr>
          <p:spPr bwMode="auto">
            <a:xfrm rot="18900000">
              <a:off x="4686380" y="4046422"/>
              <a:ext cx="100174" cy="91079"/>
            </a:xfrm>
            <a:prstGeom prst="rect">
              <a:avLst/>
            </a:prstGeom>
            <a:solidFill>
              <a:schemeClr val="bg1"/>
            </a:solidFill>
            <a:ln>
              <a:noFill/>
            </a:ln>
            <a:effectLst/>
            <a:extLs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nchor="ctr"/>
            <a:lstStyle/>
            <a:p>
              <a:pPr algn="ctr" eaLnBrk="0" hangingPunct="0"/>
              <a:endParaRPr lang="zh-CN" altLang="en-US" sz="1100" b="1">
                <a:solidFill>
                  <a:srgbClr val="000000"/>
                </a:solidFill>
              </a:endParaRPr>
            </a:p>
          </p:txBody>
        </p:sp>
        <p:sp>
          <p:nvSpPr>
            <p:cNvPr id="104" name="Text Box 15"/>
            <p:cNvSpPr txBox="1">
              <a:spLocks noChangeArrowheads="1"/>
            </p:cNvSpPr>
            <p:nvPr/>
          </p:nvSpPr>
          <p:spPr bwMode="auto">
            <a:xfrm>
              <a:off x="4693853" y="4008409"/>
              <a:ext cx="74100" cy="1692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1100" b="1">
                  <a:solidFill>
                    <a:srgbClr val="000000"/>
                  </a:solidFill>
                </a:rPr>
                <a:t>2</a:t>
              </a:r>
              <a:endParaRPr lang="zh-CN" altLang="en-US" sz="1100" b="1">
                <a:solidFill>
                  <a:srgbClr val="000000"/>
                </a:solidFill>
              </a:endParaRPr>
            </a:p>
          </p:txBody>
        </p:sp>
        <p:pic>
          <p:nvPicPr>
            <p:cNvPr id="91" name="Picture 11" descr="arrow up">
              <a:hlinkClick r:id="rId9" tooltip="arrow up"/>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rot="10800000">
              <a:off x="4646570" y="4820715"/>
              <a:ext cx="178660" cy="161957"/>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4" name="矩形 93"/>
            <p:cNvSpPr/>
            <p:nvPr/>
          </p:nvSpPr>
          <p:spPr>
            <a:xfrm>
              <a:off x="4404372" y="4247086"/>
              <a:ext cx="252844" cy="261610"/>
            </a:xfrm>
            <a:prstGeom prst="rect">
              <a:avLst/>
            </a:prstGeom>
          </p:spPr>
          <p:txBody>
            <a:bodyPr wrap="none">
              <a:spAutoFit/>
            </a:bodyPr>
            <a:lstStyle/>
            <a:p>
              <a:r>
                <a:rPr lang="zh-CN" altLang="en-US" sz="1100" b="1" dirty="0" smtClean="0">
                  <a:solidFill>
                    <a:srgbClr val="FFFFFF"/>
                  </a:solidFill>
                  <a:latin typeface="微软雅黑" panose="020B0503020204020204" pitchFamily="34" charset="-122"/>
                  <a:ea typeface="微软雅黑" panose="020B0503020204020204" pitchFamily="34" charset="-122"/>
                </a:rPr>
                <a:t>  </a:t>
              </a:r>
              <a:endParaRPr lang="zh-CN" altLang="zh-CN" sz="1100" b="1" dirty="0">
                <a:solidFill>
                  <a:srgbClr val="FFFFFF"/>
                </a:solidFill>
                <a:latin typeface="微软雅黑" panose="020B0503020204020204" pitchFamily="34" charset="-122"/>
                <a:ea typeface="微软雅黑" panose="020B0503020204020204" pitchFamily="34" charset="-122"/>
              </a:endParaRPr>
            </a:p>
          </p:txBody>
        </p:sp>
        <p:sp>
          <p:nvSpPr>
            <p:cNvPr id="129" name="矩形 128"/>
            <p:cNvSpPr/>
            <p:nvPr/>
          </p:nvSpPr>
          <p:spPr>
            <a:xfrm>
              <a:off x="4364297" y="4194490"/>
              <a:ext cx="706512" cy="261610"/>
            </a:xfrm>
            <a:prstGeom prst="rect">
              <a:avLst/>
            </a:prstGeom>
          </p:spPr>
          <p:txBody>
            <a:bodyPr wrap="none">
              <a:spAutoFit/>
            </a:bodyPr>
            <a:lstStyle/>
            <a:p>
              <a:r>
                <a:rPr lang="zh-CN" altLang="en-US" sz="1100" b="1" dirty="0" smtClean="0">
                  <a:solidFill>
                    <a:srgbClr val="FFFFFF"/>
                  </a:solidFill>
                  <a:latin typeface="微软雅黑" panose="020B0503020204020204" pitchFamily="34" charset="-122"/>
                  <a:ea typeface="微软雅黑" panose="020B0503020204020204" pitchFamily="34" charset="-122"/>
                </a:rPr>
                <a:t>登记公司</a:t>
              </a:r>
              <a:endParaRPr lang="zh-CN" altLang="zh-CN" sz="1100" b="1" dirty="0">
                <a:solidFill>
                  <a:srgbClr val="FFFFFF"/>
                </a:solidFill>
                <a:latin typeface="微软雅黑" panose="020B0503020204020204" pitchFamily="34" charset="-122"/>
                <a:ea typeface="微软雅黑" panose="020B0503020204020204" pitchFamily="34" charset="-122"/>
              </a:endParaRPr>
            </a:p>
          </p:txBody>
        </p:sp>
      </p:grpSp>
      <p:sp>
        <p:nvSpPr>
          <p:cNvPr id="59" name="矩形 58"/>
          <p:cNvSpPr/>
          <p:nvPr/>
        </p:nvSpPr>
        <p:spPr>
          <a:xfrm>
            <a:off x="1185988" y="5592962"/>
            <a:ext cx="1681452" cy="1107996"/>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sz="1100" dirty="0">
                <a:solidFill>
                  <a:schemeClr val="bg1">
                    <a:lumMod val="50000"/>
                  </a:schemeClr>
                </a:solidFill>
                <a:latin typeface="微软雅黑" panose="020B0503020204020204" pitchFamily="34" charset="-122"/>
                <a:ea typeface="微软雅黑" panose="020B0503020204020204" pitchFamily="34" charset="-122"/>
              </a:rPr>
              <a:t>建立独立的融资账户体系</a:t>
            </a:r>
            <a:r>
              <a:rPr lang="en-US" altLang="zh-CN" sz="1100" dirty="0">
                <a:solidFill>
                  <a:schemeClr val="bg1">
                    <a:lumMod val="50000"/>
                  </a:schemeClr>
                </a:solidFill>
                <a:latin typeface="微软雅黑" panose="020B0503020204020204" pitchFamily="34" charset="-122"/>
                <a:ea typeface="微软雅黑" panose="020B0503020204020204" pitchFamily="34" charset="-122"/>
              </a:rPr>
              <a:t>  </a:t>
            </a:r>
            <a:endParaRPr lang="en-US" altLang="zh-CN" sz="1100" dirty="0">
              <a:solidFill>
                <a:schemeClr val="bg1">
                  <a:lumMod val="50000"/>
                </a:schemeClr>
              </a:solidFill>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1100" dirty="0">
                <a:solidFill>
                  <a:schemeClr val="bg1">
                    <a:lumMod val="50000"/>
                  </a:schemeClr>
                </a:solidFill>
                <a:latin typeface="微软雅黑" panose="020B0503020204020204" pitchFamily="34" charset="-122"/>
                <a:ea typeface="微软雅黑" panose="020B0503020204020204" pitchFamily="34" charset="-122"/>
              </a:rPr>
              <a:t>为投资者、证券公司开立资金账户</a:t>
            </a:r>
            <a:endParaRPr lang="en-US" altLang="zh-CN" sz="110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60" name="矩形 59"/>
          <p:cNvSpPr/>
          <p:nvPr/>
        </p:nvSpPr>
        <p:spPr>
          <a:xfrm>
            <a:off x="3091736" y="5592962"/>
            <a:ext cx="1736487" cy="854080"/>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sz="1100" dirty="0">
                <a:solidFill>
                  <a:schemeClr val="bg1">
                    <a:lumMod val="50000"/>
                  </a:schemeClr>
                </a:solidFill>
                <a:latin typeface="微软雅黑" panose="020B0503020204020204" pitchFamily="34" charset="-122"/>
                <a:ea typeface="微软雅黑" panose="020B0503020204020204" pitchFamily="34" charset="-122"/>
              </a:rPr>
              <a:t>为投资者、证券公司开立证券账户</a:t>
            </a:r>
            <a:endParaRPr lang="en-US" altLang="zh-CN" sz="1100" dirty="0">
              <a:solidFill>
                <a:schemeClr val="bg1">
                  <a:lumMod val="50000"/>
                </a:schemeClr>
              </a:solidFill>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1100" dirty="0">
                <a:solidFill>
                  <a:schemeClr val="bg1">
                    <a:lumMod val="50000"/>
                  </a:schemeClr>
                </a:solidFill>
                <a:latin typeface="微软雅黑" panose="020B0503020204020204" pitchFamily="34" charset="-122"/>
                <a:ea typeface="微软雅黑" panose="020B0503020204020204" pitchFamily="34" charset="-122"/>
              </a:rPr>
              <a:t>融资融券结算业务</a:t>
            </a:r>
            <a:endParaRPr lang="en-US" altLang="zh-CN" sz="1100" dirty="0">
              <a:solidFill>
                <a:schemeClr val="bg1">
                  <a:lumMod val="50000"/>
                </a:schemeClr>
              </a:solidFill>
              <a:latin typeface="微软雅黑" panose="020B0503020204020204" pitchFamily="34" charset="-122"/>
              <a:ea typeface="微软雅黑" panose="020B0503020204020204" pitchFamily="34" charset="-122"/>
            </a:endParaRPr>
          </a:p>
        </p:txBody>
      </p:sp>
      <p:grpSp>
        <p:nvGrpSpPr>
          <p:cNvPr id="139" name="组合 138"/>
          <p:cNvGrpSpPr/>
          <p:nvPr/>
        </p:nvGrpSpPr>
        <p:grpSpPr>
          <a:xfrm>
            <a:off x="5604038" y="4461798"/>
            <a:ext cx="607859" cy="950701"/>
            <a:chOff x="5560149" y="4008408"/>
            <a:chExt cx="607859" cy="950701"/>
          </a:xfrm>
        </p:grpSpPr>
        <p:sp>
          <p:nvSpPr>
            <p:cNvPr id="118" name="Rectangle 5"/>
            <p:cNvSpPr>
              <a:spLocks noChangeArrowheads="1"/>
            </p:cNvSpPr>
            <p:nvPr/>
          </p:nvSpPr>
          <p:spPr bwMode="auto">
            <a:xfrm rot="18900000">
              <a:off x="5576725" y="4073166"/>
              <a:ext cx="531877" cy="483588"/>
            </a:xfrm>
            <a:prstGeom prst="rect">
              <a:avLst/>
            </a:prstGeom>
          </p:spPr>
          <p:style>
            <a:lnRef idx="1">
              <a:schemeClr val="accent6"/>
            </a:lnRef>
            <a:fillRef idx="3">
              <a:schemeClr val="accent6"/>
            </a:fillRef>
            <a:effectRef idx="2">
              <a:schemeClr val="accent6"/>
            </a:effectRef>
            <a:fontRef idx="minor">
              <a:schemeClr val="lt1"/>
            </a:fontRef>
          </p:style>
          <p:txBody>
            <a:bodyPr wrap="none" lIns="0" tIns="0" rIns="0" bIns="0" anchor="ctr"/>
            <a:lstStyle/>
            <a:p>
              <a:pPr algn="ctr" eaLnBrk="0" hangingPunct="0"/>
              <a:endParaRPr lang="zh-CN" altLang="en-US" sz="1100" b="1">
                <a:solidFill>
                  <a:srgbClr val="000000"/>
                </a:solidFill>
              </a:endParaRPr>
            </a:p>
          </p:txBody>
        </p:sp>
        <p:sp>
          <p:nvSpPr>
            <p:cNvPr id="121" name="Rectangle 8"/>
            <p:cNvSpPr>
              <a:spLocks noChangeArrowheads="1"/>
            </p:cNvSpPr>
            <p:nvPr/>
          </p:nvSpPr>
          <p:spPr bwMode="auto">
            <a:xfrm rot="18900000">
              <a:off x="5790589" y="4046421"/>
              <a:ext cx="100174" cy="91079"/>
            </a:xfrm>
            <a:prstGeom prst="rect">
              <a:avLst/>
            </a:prstGeom>
            <a:solidFill>
              <a:schemeClr val="bg1"/>
            </a:solidFill>
            <a:ln>
              <a:noFill/>
            </a:ln>
            <a:effectLst/>
            <a:extLs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nchor="ctr"/>
            <a:lstStyle/>
            <a:p>
              <a:pPr algn="ctr" eaLnBrk="0" hangingPunct="0"/>
              <a:endParaRPr lang="zh-CN" altLang="en-US" sz="1100" b="1">
                <a:solidFill>
                  <a:srgbClr val="000000"/>
                </a:solidFill>
              </a:endParaRPr>
            </a:p>
          </p:txBody>
        </p:sp>
        <p:sp>
          <p:nvSpPr>
            <p:cNvPr id="124" name="Text Box 14"/>
            <p:cNvSpPr txBox="1">
              <a:spLocks noChangeArrowheads="1"/>
            </p:cNvSpPr>
            <p:nvPr/>
          </p:nvSpPr>
          <p:spPr bwMode="auto">
            <a:xfrm>
              <a:off x="5795042" y="4008408"/>
              <a:ext cx="78548" cy="1692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1100" b="1" dirty="0" smtClean="0">
                  <a:solidFill>
                    <a:srgbClr val="000000"/>
                  </a:solidFill>
                </a:rPr>
                <a:t>4</a:t>
              </a:r>
              <a:endParaRPr lang="zh-CN" altLang="en-US" sz="1100" b="1" dirty="0">
                <a:solidFill>
                  <a:srgbClr val="000000"/>
                </a:solidFill>
              </a:endParaRPr>
            </a:p>
          </p:txBody>
        </p:sp>
        <p:grpSp>
          <p:nvGrpSpPr>
            <p:cNvPr id="136" name="组合 135"/>
            <p:cNvGrpSpPr/>
            <p:nvPr/>
          </p:nvGrpSpPr>
          <p:grpSpPr>
            <a:xfrm>
              <a:off x="5560149" y="4175513"/>
              <a:ext cx="607859" cy="783596"/>
              <a:chOff x="5560149" y="4175513"/>
              <a:chExt cx="607859" cy="783596"/>
            </a:xfrm>
          </p:grpSpPr>
          <p:sp>
            <p:nvSpPr>
              <p:cNvPr id="134" name="矩形 133"/>
              <p:cNvSpPr/>
              <p:nvPr/>
            </p:nvSpPr>
            <p:spPr>
              <a:xfrm>
                <a:off x="5560149" y="4175513"/>
                <a:ext cx="607859" cy="261610"/>
              </a:xfrm>
              <a:prstGeom prst="rect">
                <a:avLst/>
              </a:prstGeom>
            </p:spPr>
            <p:txBody>
              <a:bodyPr wrap="none">
                <a:spAutoFit/>
              </a:bodyPr>
              <a:lstStyle/>
              <a:p>
                <a:r>
                  <a:rPr lang="zh-CN" altLang="en-US" sz="1100" b="1" dirty="0" smtClean="0">
                    <a:solidFill>
                      <a:srgbClr val="FFFFFF"/>
                    </a:solidFill>
                    <a:latin typeface="微软雅黑" panose="020B0503020204020204" pitchFamily="34" charset="-122"/>
                    <a:ea typeface="微软雅黑" panose="020B0503020204020204" pitchFamily="34" charset="-122"/>
                  </a:rPr>
                  <a:t>交易所</a:t>
                </a:r>
                <a:endParaRPr lang="zh-CN" altLang="zh-CN" sz="1100" b="1" dirty="0">
                  <a:solidFill>
                    <a:srgbClr val="FFFFFF"/>
                  </a:solidFill>
                  <a:latin typeface="微软雅黑" panose="020B0503020204020204" pitchFamily="34" charset="-122"/>
                  <a:ea typeface="微软雅黑" panose="020B0503020204020204" pitchFamily="34" charset="-122"/>
                </a:endParaRPr>
              </a:p>
            </p:txBody>
          </p:sp>
          <p:pic>
            <p:nvPicPr>
              <p:cNvPr id="135" name="Picture 11" descr="arrow up">
                <a:hlinkClick r:id="rId9" tooltip="arrow up"/>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rot="10800000">
                <a:off x="5773324" y="4797152"/>
                <a:ext cx="178660" cy="161957"/>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sp>
        <p:nvSpPr>
          <p:cNvPr id="142" name="矩形 141"/>
          <p:cNvSpPr/>
          <p:nvPr/>
        </p:nvSpPr>
        <p:spPr>
          <a:xfrm>
            <a:off x="5113371" y="5592962"/>
            <a:ext cx="1669307" cy="1107996"/>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sz="1100" dirty="0">
                <a:solidFill>
                  <a:schemeClr val="bg1">
                    <a:lumMod val="50000"/>
                  </a:schemeClr>
                </a:solidFill>
                <a:latin typeface="微软雅黑" panose="020B0503020204020204" pitchFamily="34" charset="-122"/>
                <a:ea typeface="微软雅黑" panose="020B0503020204020204" pitchFamily="34" charset="-122"/>
              </a:rPr>
              <a:t>明确质押证券种类、比率</a:t>
            </a:r>
            <a:endParaRPr lang="en-US" altLang="zh-CN" sz="1100" dirty="0">
              <a:solidFill>
                <a:schemeClr val="bg1">
                  <a:lumMod val="50000"/>
                </a:schemeClr>
              </a:solidFill>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1100" dirty="0">
                <a:solidFill>
                  <a:schemeClr val="bg1">
                    <a:lumMod val="50000"/>
                  </a:schemeClr>
                </a:solidFill>
                <a:latin typeface="微软雅黑" panose="020B0503020204020204" pitchFamily="34" charset="-122"/>
                <a:ea typeface="微软雅黑" panose="020B0503020204020204" pitchFamily="34" charset="-122"/>
              </a:rPr>
              <a:t>明确相关业务规则等</a:t>
            </a:r>
            <a:endParaRPr lang="en-US" altLang="zh-CN" sz="110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143" name="矩形 142"/>
          <p:cNvSpPr/>
          <p:nvPr/>
        </p:nvSpPr>
        <p:spPr>
          <a:xfrm>
            <a:off x="7067826" y="5592962"/>
            <a:ext cx="1849829" cy="600164"/>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sz="1100" dirty="0">
                <a:solidFill>
                  <a:schemeClr val="bg1">
                    <a:lumMod val="50000"/>
                  </a:schemeClr>
                </a:solidFill>
                <a:latin typeface="微软雅黑" panose="020B0503020204020204" pitchFamily="34" charset="-122"/>
                <a:ea typeface="微软雅黑" panose="020B0503020204020204" pitchFamily="34" charset="-122"/>
              </a:rPr>
              <a:t>融资融券业务资格</a:t>
            </a:r>
            <a:endParaRPr lang="en-US" altLang="zh-CN" sz="1100" dirty="0">
              <a:solidFill>
                <a:schemeClr val="bg1">
                  <a:lumMod val="50000"/>
                </a:schemeClr>
              </a:solidFill>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1100" dirty="0">
                <a:solidFill>
                  <a:schemeClr val="bg1">
                    <a:lumMod val="50000"/>
                  </a:schemeClr>
                </a:solidFill>
                <a:latin typeface="微软雅黑" panose="020B0503020204020204" pitchFamily="34" charset="-122"/>
                <a:ea typeface="微软雅黑" panose="020B0503020204020204" pitchFamily="34" charset="-122"/>
              </a:rPr>
              <a:t>法律法规配套工作</a:t>
            </a:r>
            <a:endParaRPr lang="zh-CN" altLang="en-US" sz="110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144" name="矩形 143"/>
          <p:cNvSpPr/>
          <p:nvPr/>
        </p:nvSpPr>
        <p:spPr>
          <a:xfrm>
            <a:off x="9086934" y="5592962"/>
            <a:ext cx="2229971" cy="600164"/>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sz="1100" dirty="0">
                <a:solidFill>
                  <a:schemeClr val="bg1">
                    <a:lumMod val="50000"/>
                  </a:schemeClr>
                </a:solidFill>
                <a:latin typeface="微软雅黑" panose="020B0503020204020204" pitchFamily="34" charset="-122"/>
                <a:ea typeface="微软雅黑" panose="020B0503020204020204" pitchFamily="34" charset="-122"/>
              </a:rPr>
              <a:t>构建转融通业务平台</a:t>
            </a:r>
            <a:endParaRPr lang="en-US" altLang="zh-CN" sz="1100" dirty="0">
              <a:solidFill>
                <a:schemeClr val="bg1">
                  <a:lumMod val="50000"/>
                </a:schemeClr>
              </a:solidFill>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1100" dirty="0">
                <a:solidFill>
                  <a:schemeClr val="bg1">
                    <a:lumMod val="50000"/>
                  </a:schemeClr>
                </a:solidFill>
                <a:latin typeface="微软雅黑" panose="020B0503020204020204" pitchFamily="34" charset="-122"/>
                <a:ea typeface="微软雅黑" panose="020B0503020204020204" pitchFamily="34" charset="-122"/>
              </a:rPr>
              <a:t>融资融券数据报送</a:t>
            </a:r>
            <a:endParaRPr lang="en-US" altLang="zh-CN" sz="110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77" name="矩形 76"/>
          <p:cNvSpPr/>
          <p:nvPr/>
        </p:nvSpPr>
        <p:spPr>
          <a:xfrm>
            <a:off x="5948997" y="2962902"/>
            <a:ext cx="764164" cy="234512"/>
          </a:xfrm>
          <a:prstGeom prst="rect">
            <a:avLst/>
          </a:prstGeom>
          <a:noFill/>
        </p:spPr>
        <p:style>
          <a:lnRef idx="1">
            <a:schemeClr val="accent5"/>
          </a:lnRef>
          <a:fillRef idx="3">
            <a:schemeClr val="accent5"/>
          </a:fillRef>
          <a:effectRef idx="2">
            <a:schemeClr val="accent5"/>
          </a:effectRef>
          <a:fontRef idx="minor">
            <a:schemeClr val="lt1"/>
          </a:fontRef>
        </p:style>
        <p:txBody>
          <a:bodyPr rtlCol="0" anchor="ctr"/>
          <a:lstStyle/>
          <a:p>
            <a:pPr algn="ctr"/>
            <a:r>
              <a:rPr lang="zh-CN" altLang="en-US" sz="1400" dirty="0" smtClean="0">
                <a:solidFill>
                  <a:schemeClr val="tx2">
                    <a:lumMod val="75000"/>
                  </a:schemeClr>
                </a:solidFill>
                <a:latin typeface="微软雅黑" panose="020B0503020204020204" pitchFamily="34" charset="-122"/>
                <a:ea typeface="微软雅黑" panose="020B0503020204020204" pitchFamily="34" charset="-122"/>
              </a:rPr>
              <a:t>借入方</a:t>
            </a:r>
            <a:endParaRPr lang="zh-CN" altLang="en-US" sz="1400" dirty="0">
              <a:solidFill>
                <a:schemeClr val="tx2">
                  <a:lumMod val="7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875503" y="914682"/>
            <a:ext cx="2700048" cy="45719"/>
          </a:xfrm>
          <a:prstGeom prst="rect">
            <a:avLst/>
          </a:prstGeom>
          <a:solidFill>
            <a:srgbClr val="FF0000"/>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矩形 2"/>
          <p:cNvSpPr/>
          <p:nvPr/>
        </p:nvSpPr>
        <p:spPr>
          <a:xfrm>
            <a:off x="8869465" y="1268760"/>
            <a:ext cx="2700048" cy="45719"/>
          </a:xfrm>
          <a:prstGeom prst="rect">
            <a:avLst/>
          </a:prstGeom>
          <a:solidFill>
            <a:srgbClr val="FF0000"/>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4" name="组合 3"/>
          <p:cNvGrpSpPr/>
          <p:nvPr/>
        </p:nvGrpSpPr>
        <p:grpSpPr>
          <a:xfrm>
            <a:off x="2865393" y="2168550"/>
            <a:ext cx="5971437" cy="781507"/>
            <a:chOff x="1537511" y="1631288"/>
            <a:chExt cx="5971437" cy="781507"/>
          </a:xfrm>
        </p:grpSpPr>
        <p:grpSp>
          <p:nvGrpSpPr>
            <p:cNvPr id="5" name="组合 4"/>
            <p:cNvGrpSpPr/>
            <p:nvPr/>
          </p:nvGrpSpPr>
          <p:grpSpPr>
            <a:xfrm>
              <a:off x="1537511" y="1631288"/>
              <a:ext cx="5971437" cy="781507"/>
              <a:chOff x="1537511" y="1631288"/>
              <a:chExt cx="5971437" cy="781507"/>
            </a:xfrm>
          </p:grpSpPr>
          <p:grpSp>
            <p:nvGrpSpPr>
              <p:cNvPr id="6" name="组合 5"/>
              <p:cNvGrpSpPr/>
              <p:nvPr/>
            </p:nvGrpSpPr>
            <p:grpSpPr>
              <a:xfrm>
                <a:off x="1928264" y="1709439"/>
                <a:ext cx="5580684" cy="625205"/>
                <a:chOff x="460128" y="312440"/>
                <a:chExt cx="5580684" cy="625205"/>
              </a:xfrm>
            </p:grpSpPr>
            <p:sp>
              <p:nvSpPr>
                <p:cNvPr id="10" name="矩形 9"/>
                <p:cNvSpPr/>
                <p:nvPr/>
              </p:nvSpPr>
              <p:spPr>
                <a:xfrm>
                  <a:off x="460128" y="312440"/>
                  <a:ext cx="5580684" cy="625205"/>
                </a:xfrm>
                <a:prstGeom prst="rect">
                  <a:avLst/>
                </a:prstGeom>
                <a:gradFill>
                  <a:gsLst>
                    <a:gs pos="100000">
                      <a:srgbClr val="FFFFFF"/>
                    </a:gs>
                    <a:gs pos="51657">
                      <a:srgbClr val="F0F0F0"/>
                    </a:gs>
                    <a:gs pos="0">
                      <a:srgbClr val="FFFFFF"/>
                    </a:gs>
                  </a:gsLst>
                  <a:lin ang="5400000" scaled="1"/>
                </a:gradFill>
                <a:ln w="9525">
                  <a:solidFill>
                    <a:srgbClr val="DDDDDD"/>
                  </a:solidFill>
                  <a:round/>
                </a:ln>
                <a:effectLst>
                  <a:outerShdw blurRad="63500" sx="101000" sy="101000" algn="ctr" rotWithShape="0">
                    <a:prstClr val="black">
                      <a:alpha val="8000"/>
                    </a:prstClr>
                  </a:outerShdw>
                </a:effectLst>
              </p:spPr>
            </p:sp>
            <p:sp>
              <p:nvSpPr>
                <p:cNvPr id="11" name="矩形 10"/>
                <p:cNvSpPr/>
                <p:nvPr/>
              </p:nvSpPr>
              <p:spPr>
                <a:xfrm>
                  <a:off x="460128" y="312440"/>
                  <a:ext cx="5580684" cy="625205"/>
                </a:xfrm>
                <a:prstGeom prst="rect">
                  <a:avLst/>
                </a:prstGeom>
                <a:noFill/>
                <a:ln>
                  <a:noFill/>
                </a:ln>
                <a:effectLst/>
              </p:spPr>
              <p:txBody>
                <a:bodyPr spcFirstLastPara="0" vert="horz" wrap="square" lIns="496257" tIns="60960" rIns="60960" bIns="60960" numCol="1" spcCol="1270" anchor="ctr" anchorCtr="0">
                  <a:noAutofit/>
                </a:bodyPr>
                <a:p>
                  <a:pPr marL="0" marR="0" lvl="0" indent="0" algn="l" defTabSz="1066800" eaLnBrk="1" fontAlgn="auto" latinLnBrk="0" hangingPunct="1">
                    <a:lnSpc>
                      <a:spcPct val="90000"/>
                    </a:lnSpc>
                    <a:spcBef>
                      <a:spcPct val="0"/>
                    </a:spcBef>
                    <a:spcAft>
                      <a:spcPct val="35000"/>
                    </a:spcAft>
                    <a:buClrTx/>
                    <a:buSzTx/>
                    <a:buFontTx/>
                    <a:buNone/>
                    <a:defRPr/>
                  </a:pPr>
                  <a:r>
                    <a:rPr kumimoji="0" lang="zh-CN" altLang="en-US" sz="2400" b="0" i="0" u="none" strike="noStrike" kern="1200" cap="none" spc="0" normalizeH="0" baseline="0" noProof="0" dirty="0" smtClean="0">
                      <a:ln>
                        <a:noFill/>
                      </a:ln>
                      <a:solidFill>
                        <a:srgbClr val="646464"/>
                      </a:solidFill>
                      <a:effectLst/>
                      <a:uLnTx/>
                      <a:uFillTx/>
                      <a:latin typeface="Calibri" panose="020F0502020204030204"/>
                      <a:ea typeface="微软雅黑" panose="020B0503020204020204" pitchFamily="34" charset="-122"/>
                      <a:cs typeface="+mn-cs"/>
                    </a:rPr>
                    <a:t>单击此处添加文字内容</a:t>
                  </a:r>
                  <a:endParaRPr kumimoji="0" lang="zh-CN" altLang="en-US" sz="2400" b="0" i="0" u="none" strike="noStrike" kern="1200" cap="none" spc="0" normalizeH="0" baseline="0" noProof="0" dirty="0">
                    <a:ln>
                      <a:noFill/>
                    </a:ln>
                    <a:solidFill>
                      <a:sysClr val="window" lastClr="FFFFFF"/>
                    </a:solidFill>
                    <a:effectLst/>
                    <a:uLnTx/>
                    <a:uFillTx/>
                    <a:latin typeface="Calibri" panose="020F0502020204030204"/>
                    <a:ea typeface="宋体" panose="02010600030101010101" pitchFamily="2" charset="-122"/>
                    <a:cs typeface="+mn-cs"/>
                  </a:endParaRPr>
                </a:p>
              </p:txBody>
            </p:sp>
            <p:sp>
              <p:nvSpPr>
                <p:cNvPr id="12" name="矩形 11"/>
                <p:cNvSpPr/>
                <p:nvPr/>
              </p:nvSpPr>
              <p:spPr>
                <a:xfrm>
                  <a:off x="503540" y="341314"/>
                  <a:ext cx="5537272" cy="560790"/>
                </a:xfrm>
                <a:prstGeom prst="rect">
                  <a:avLst/>
                </a:prstGeom>
                <a:gradFill rotWithShape="1">
                  <a:gsLst>
                    <a:gs pos="98000">
                      <a:srgbClr val="F9F9F9"/>
                    </a:gs>
                    <a:gs pos="100000">
                      <a:srgbClr val="FFFFFF"/>
                    </a:gs>
                    <a:gs pos="51657">
                      <a:srgbClr val="E8E8E8"/>
                    </a:gs>
                    <a:gs pos="50000">
                      <a:srgbClr val="ECECEC"/>
                    </a:gs>
                    <a:gs pos="8000">
                      <a:srgbClr val="F8F8F8"/>
                    </a:gs>
                  </a:gsLst>
                  <a:lin ang="5400000" scaled="1"/>
                </a:gradFill>
                <a:ln w="9525">
                  <a:noFill/>
                  <a:round/>
                </a:ln>
              </p:spPr>
            </p:sp>
          </p:grpSp>
          <p:grpSp>
            <p:nvGrpSpPr>
              <p:cNvPr id="7" name="组合 6"/>
              <p:cNvGrpSpPr/>
              <p:nvPr/>
            </p:nvGrpSpPr>
            <p:grpSpPr>
              <a:xfrm>
                <a:off x="1537511" y="1631288"/>
                <a:ext cx="781507" cy="781507"/>
                <a:chOff x="1537511" y="1631288"/>
                <a:chExt cx="781507" cy="781507"/>
              </a:xfrm>
            </p:grpSpPr>
            <p:sp>
              <p:nvSpPr>
                <p:cNvPr id="8" name="椭圆 7"/>
                <p:cNvSpPr/>
                <p:nvPr/>
              </p:nvSpPr>
              <p:spPr>
                <a:xfrm>
                  <a:off x="1537511" y="1631288"/>
                  <a:ext cx="781507" cy="781507"/>
                </a:xfrm>
                <a:prstGeom prst="ellipse">
                  <a:avLst/>
                </a:prstGeom>
                <a:solidFill>
                  <a:srgbClr val="148BDC"/>
                </a:solidFill>
                <a:ln w="9525">
                  <a:solidFill>
                    <a:schemeClr val="tx2">
                      <a:lumMod val="60000"/>
                      <a:lumOff val="40000"/>
                    </a:schemeClr>
                  </a:solidFill>
                  <a:round/>
                </a:ln>
                <a:effectLst/>
              </p:spPr>
              <p:txBody>
                <a:bodyPr anchor="ctr"/>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3200" b="0" i="0" u="none" strike="noStrike" kern="0" cap="none" spc="0" normalizeH="0" baseline="0" noProof="0" dirty="0" smtClean="0">
                      <a:ln>
                        <a:noFill/>
                      </a:ln>
                      <a:solidFill>
                        <a:sysClr val="window" lastClr="FFFFFF"/>
                      </a:solidFill>
                      <a:effectLst/>
                      <a:uLnTx/>
                      <a:uFillTx/>
                      <a:latin typeface="Impact" panose="020B0806030902050204" pitchFamily="34" charset="0"/>
                    </a:rPr>
                    <a:t>1</a:t>
                  </a:r>
                  <a:endParaRPr kumimoji="0" lang="zh-CN" altLang="en-US" sz="3200" b="0" i="0" u="none" strike="noStrike" kern="0" cap="none" spc="0" normalizeH="0" baseline="0" noProof="0" dirty="0">
                    <a:ln>
                      <a:noFill/>
                    </a:ln>
                    <a:solidFill>
                      <a:sysClr val="window" lastClr="FFFFFF"/>
                    </a:solidFill>
                    <a:effectLst/>
                    <a:uLnTx/>
                    <a:uFillTx/>
                    <a:latin typeface="Impact" panose="020B0806030902050204" pitchFamily="34" charset="0"/>
                  </a:endParaRPr>
                </a:p>
              </p:txBody>
            </p:sp>
            <p:sp>
              <p:nvSpPr>
                <p:cNvPr id="9" name="未知"/>
                <p:cNvSpPr/>
                <p:nvPr/>
              </p:nvSpPr>
              <p:spPr bwMode="auto">
                <a:xfrm>
                  <a:off x="1616373" y="1646528"/>
                  <a:ext cx="615192" cy="300182"/>
                </a:xfrm>
                <a:custGeom>
                  <a:avLst/>
                  <a:gdLst>
                    <a:gd name="T0" fmla="*/ 729 w 1321"/>
                    <a:gd name="T1" fmla="*/ 203 h 712"/>
                    <a:gd name="T2" fmla="*/ 738 w 1321"/>
                    <a:gd name="T3" fmla="*/ 224 h 712"/>
                    <a:gd name="T4" fmla="*/ 740 w 1321"/>
                    <a:gd name="T5" fmla="*/ 244 h 712"/>
                    <a:gd name="T6" fmla="*/ 737 w 1321"/>
                    <a:gd name="T7" fmla="*/ 262 h 712"/>
                    <a:gd name="T8" fmla="*/ 727 w 1321"/>
                    <a:gd name="T9" fmla="*/ 279 h 712"/>
                    <a:gd name="T10" fmla="*/ 713 w 1321"/>
                    <a:gd name="T11" fmla="*/ 294 h 712"/>
                    <a:gd name="T12" fmla="*/ 694 w 1321"/>
                    <a:gd name="T13" fmla="*/ 306 h 712"/>
                    <a:gd name="T14" fmla="*/ 670 w 1321"/>
                    <a:gd name="T15" fmla="*/ 318 h 712"/>
                    <a:gd name="T16" fmla="*/ 643 w 1321"/>
                    <a:gd name="T17" fmla="*/ 329 h 712"/>
                    <a:gd name="T18" fmla="*/ 612 w 1321"/>
                    <a:gd name="T19" fmla="*/ 338 h 712"/>
                    <a:gd name="T20" fmla="*/ 578 w 1321"/>
                    <a:gd name="T21" fmla="*/ 346 h 712"/>
                    <a:gd name="T22" fmla="*/ 542 w 1321"/>
                    <a:gd name="T23" fmla="*/ 352 h 712"/>
                    <a:gd name="T24" fmla="*/ 502 w 1321"/>
                    <a:gd name="T25" fmla="*/ 357 h 712"/>
                    <a:gd name="T26" fmla="*/ 462 w 1321"/>
                    <a:gd name="T27" fmla="*/ 360 h 712"/>
                    <a:gd name="T28" fmla="*/ 445 w 1321"/>
                    <a:gd name="T29" fmla="*/ 361 h 712"/>
                    <a:gd name="T30" fmla="*/ 267 w 1321"/>
                    <a:gd name="T31" fmla="*/ 361 h 712"/>
                    <a:gd name="T32" fmla="*/ 264 w 1321"/>
                    <a:gd name="T33" fmla="*/ 361 h 712"/>
                    <a:gd name="T34" fmla="*/ 229 w 1321"/>
                    <a:gd name="T35" fmla="*/ 359 h 712"/>
                    <a:gd name="T36" fmla="*/ 195 w 1321"/>
                    <a:gd name="T37" fmla="*/ 357 h 712"/>
                    <a:gd name="T38" fmla="*/ 162 w 1321"/>
                    <a:gd name="T39" fmla="*/ 353 h 712"/>
                    <a:gd name="T40" fmla="*/ 132 w 1321"/>
                    <a:gd name="T41" fmla="*/ 349 h 712"/>
                    <a:gd name="T42" fmla="*/ 104 w 1321"/>
                    <a:gd name="T43" fmla="*/ 343 h 712"/>
                    <a:gd name="T44" fmla="*/ 79 w 1321"/>
                    <a:gd name="T45" fmla="*/ 336 h 712"/>
                    <a:gd name="T46" fmla="*/ 57 w 1321"/>
                    <a:gd name="T47" fmla="*/ 329 h 712"/>
                    <a:gd name="T48" fmla="*/ 38 w 1321"/>
                    <a:gd name="T49" fmla="*/ 319 h 712"/>
                    <a:gd name="T50" fmla="*/ 22 w 1321"/>
                    <a:gd name="T51" fmla="*/ 308 h 712"/>
                    <a:gd name="T52" fmla="*/ 10 w 1321"/>
                    <a:gd name="T53" fmla="*/ 296 h 712"/>
                    <a:gd name="T54" fmla="*/ 3 w 1321"/>
                    <a:gd name="T55" fmla="*/ 281 h 712"/>
                    <a:gd name="T56" fmla="*/ 0 w 1321"/>
                    <a:gd name="T57" fmla="*/ 266 h 712"/>
                    <a:gd name="T58" fmla="*/ 0 w 1321"/>
                    <a:gd name="T59" fmla="*/ 264 h 712"/>
                    <a:gd name="T60" fmla="*/ 2 w 1321"/>
                    <a:gd name="T61" fmla="*/ 247 h 712"/>
                    <a:gd name="T62" fmla="*/ 9 w 1321"/>
                    <a:gd name="T63" fmla="*/ 226 h 712"/>
                    <a:gd name="T64" fmla="*/ 29 w 1321"/>
                    <a:gd name="T65" fmla="*/ 188 h 712"/>
                    <a:gd name="T66" fmla="*/ 53 w 1321"/>
                    <a:gd name="T67" fmla="*/ 152 h 712"/>
                    <a:gd name="T68" fmla="*/ 82 w 1321"/>
                    <a:gd name="T69" fmla="*/ 119 h 712"/>
                    <a:gd name="T70" fmla="*/ 114 w 1321"/>
                    <a:gd name="T71" fmla="*/ 89 h 712"/>
                    <a:gd name="T72" fmla="*/ 151 w 1321"/>
                    <a:gd name="T73" fmla="*/ 63 h 712"/>
                    <a:gd name="T74" fmla="*/ 191 w 1321"/>
                    <a:gd name="T75" fmla="*/ 42 h 712"/>
                    <a:gd name="T76" fmla="*/ 232 w 1321"/>
                    <a:gd name="T77" fmla="*/ 24 h 712"/>
                    <a:gd name="T78" fmla="*/ 278 w 1321"/>
                    <a:gd name="T79" fmla="*/ 11 h 712"/>
                    <a:gd name="T80" fmla="*/ 325 w 1321"/>
                    <a:gd name="T81" fmla="*/ 3 h 712"/>
                    <a:gd name="T82" fmla="*/ 374 w 1321"/>
                    <a:gd name="T83" fmla="*/ 0 h 712"/>
                    <a:gd name="T84" fmla="*/ 374 w 1321"/>
                    <a:gd name="T85" fmla="*/ 0 h 712"/>
                    <a:gd name="T86" fmla="*/ 425 w 1321"/>
                    <a:gd name="T87" fmla="*/ 3 h 712"/>
                    <a:gd name="T88" fmla="*/ 474 w 1321"/>
                    <a:gd name="T89" fmla="*/ 12 h 712"/>
                    <a:gd name="T90" fmla="*/ 522 w 1321"/>
                    <a:gd name="T91" fmla="*/ 27 h 712"/>
                    <a:gd name="T92" fmla="*/ 566 w 1321"/>
                    <a:gd name="T93" fmla="*/ 46 h 712"/>
                    <a:gd name="T94" fmla="*/ 606 w 1321"/>
                    <a:gd name="T95" fmla="*/ 69 h 712"/>
                    <a:gd name="T96" fmla="*/ 644 w 1321"/>
                    <a:gd name="T97" fmla="*/ 98 h 712"/>
                    <a:gd name="T98" fmla="*/ 677 w 1321"/>
                    <a:gd name="T99" fmla="*/ 130 h 712"/>
                    <a:gd name="T100" fmla="*/ 705 w 1321"/>
                    <a:gd name="T101" fmla="*/ 165 h 712"/>
                    <a:gd name="T102" fmla="*/ 729 w 1321"/>
                    <a:gd name="T103" fmla="*/ 203 h 712"/>
                    <a:gd name="T104" fmla="*/ 729 w 1321"/>
                    <a:gd name="T105" fmla="*/ 203 h 71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321"/>
                    <a:gd name="T160" fmla="*/ 0 h 712"/>
                    <a:gd name="T161" fmla="*/ 1321 w 1321"/>
                    <a:gd name="T162" fmla="*/ 712 h 71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759" y="6"/>
                      </a:lnTo>
                      <a:lnTo>
                        <a:pt x="847" y="23"/>
                      </a:lnTo>
                      <a:lnTo>
                        <a:pt x="932" y="53"/>
                      </a:lnTo>
                      <a:lnTo>
                        <a:pt x="1010" y="90"/>
                      </a:lnTo>
                      <a:lnTo>
                        <a:pt x="1082" y="137"/>
                      </a:lnTo>
                      <a:lnTo>
                        <a:pt x="1149" y="194"/>
                      </a:lnTo>
                      <a:lnTo>
                        <a:pt x="1208" y="256"/>
                      </a:lnTo>
                      <a:lnTo>
                        <a:pt x="1258" y="325"/>
                      </a:lnTo>
                      <a:lnTo>
                        <a:pt x="1301" y="401"/>
                      </a:lnTo>
                      <a:close/>
                    </a:path>
                  </a:pathLst>
                </a:custGeom>
                <a:gradFill rotWithShape="1">
                  <a:gsLst>
                    <a:gs pos="0">
                      <a:srgbClr val="FFFFFF"/>
                    </a:gs>
                    <a:gs pos="100000">
                      <a:srgbClr val="FF0000">
                        <a:alpha val="0"/>
                      </a:srgbClr>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smtClean="0">
                    <a:ln>
                      <a:noFill/>
                    </a:ln>
                    <a:solidFill>
                      <a:sysClr val="windowText" lastClr="000000"/>
                    </a:solidFill>
                    <a:effectLst/>
                    <a:uLnTx/>
                    <a:uFillTx/>
                    <a:ea typeface="微软雅黑" panose="020B0503020204020204" pitchFamily="34" charset="-122"/>
                  </a:endParaRPr>
                </a:p>
              </p:txBody>
            </p:sp>
          </p:grpSp>
        </p:grpSp>
        <p:sp>
          <p:nvSpPr>
            <p:cNvPr id="13" name="Rectangle 38"/>
            <p:cNvSpPr>
              <a:spLocks noChangeArrowheads="1"/>
            </p:cNvSpPr>
            <p:nvPr/>
          </p:nvSpPr>
          <p:spPr bwMode="auto">
            <a:xfrm>
              <a:off x="2584932" y="1699914"/>
              <a:ext cx="4796944" cy="647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p>
              <a:pPr lvl="0" defTabSz="914400">
                <a:lnSpc>
                  <a:spcPct val="150000"/>
                </a:lnSpc>
                <a:defRPr/>
              </a:pPr>
              <a:r>
                <a:rPr lang="zh-CN" altLang="en-US" sz="2400" b="1" kern="0" dirty="0" smtClean="0">
                  <a:solidFill>
                    <a:schemeClr val="tx1">
                      <a:lumMod val="50000"/>
                      <a:lumOff val="50000"/>
                    </a:schemeClr>
                  </a:solidFill>
                  <a:ea typeface="微软雅黑" panose="020B0503020204020204" pitchFamily="34" charset="-122"/>
                </a:rPr>
                <a:t>业务简介</a:t>
              </a:r>
              <a:endParaRPr kumimoji="0" lang="zh-CN" altLang="en-US" sz="2400" b="1" i="0" u="none" strike="noStrike" kern="0" cap="none" spc="0" normalizeH="0" baseline="0" noProof="0" dirty="0" smtClean="0">
                <a:ln>
                  <a:noFill/>
                </a:ln>
                <a:solidFill>
                  <a:schemeClr val="tx1">
                    <a:lumMod val="50000"/>
                    <a:lumOff val="50000"/>
                  </a:schemeClr>
                </a:solidFill>
                <a:effectLst/>
                <a:uLnTx/>
                <a:uFillTx/>
                <a:ea typeface="微软雅黑" panose="020B0503020204020204" pitchFamily="34" charset="-122"/>
              </a:endParaRPr>
            </a:p>
          </p:txBody>
        </p:sp>
      </p:grpSp>
      <p:grpSp>
        <p:nvGrpSpPr>
          <p:cNvPr id="14" name="组合 13"/>
          <p:cNvGrpSpPr/>
          <p:nvPr/>
        </p:nvGrpSpPr>
        <p:grpSpPr>
          <a:xfrm>
            <a:off x="2840355" y="3327400"/>
            <a:ext cx="5949236" cy="781685"/>
            <a:chOff x="1537511" y="1631288"/>
            <a:chExt cx="5624599" cy="781507"/>
          </a:xfrm>
        </p:grpSpPr>
        <p:grpSp>
          <p:nvGrpSpPr>
            <p:cNvPr id="15" name="组合 14"/>
            <p:cNvGrpSpPr/>
            <p:nvPr/>
          </p:nvGrpSpPr>
          <p:grpSpPr>
            <a:xfrm>
              <a:off x="1537511" y="1631288"/>
              <a:ext cx="5624599" cy="781507"/>
              <a:chOff x="1537511" y="1631288"/>
              <a:chExt cx="5624599" cy="781507"/>
            </a:xfrm>
          </p:grpSpPr>
          <p:grpSp>
            <p:nvGrpSpPr>
              <p:cNvPr id="16" name="组合 15"/>
              <p:cNvGrpSpPr/>
              <p:nvPr/>
            </p:nvGrpSpPr>
            <p:grpSpPr>
              <a:xfrm>
                <a:off x="1928264" y="1709439"/>
                <a:ext cx="5233846" cy="625205"/>
                <a:chOff x="460128" y="312440"/>
                <a:chExt cx="5233846" cy="625205"/>
              </a:xfrm>
            </p:grpSpPr>
            <p:sp>
              <p:nvSpPr>
                <p:cNvPr id="20" name="矩形 19"/>
                <p:cNvSpPr/>
                <p:nvPr/>
              </p:nvSpPr>
              <p:spPr>
                <a:xfrm>
                  <a:off x="460128" y="312440"/>
                  <a:ext cx="5076629" cy="625205"/>
                </a:xfrm>
                <a:prstGeom prst="rect">
                  <a:avLst/>
                </a:prstGeom>
                <a:gradFill>
                  <a:gsLst>
                    <a:gs pos="100000">
                      <a:srgbClr val="FFFFFF"/>
                    </a:gs>
                    <a:gs pos="51657">
                      <a:srgbClr val="F0F0F0"/>
                    </a:gs>
                    <a:gs pos="0">
                      <a:srgbClr val="FFFFFF"/>
                    </a:gs>
                  </a:gsLst>
                  <a:lin ang="5400000" scaled="1"/>
                </a:gradFill>
                <a:ln w="9525">
                  <a:solidFill>
                    <a:srgbClr val="DDDDDD"/>
                  </a:solidFill>
                  <a:round/>
                </a:ln>
                <a:effectLst>
                  <a:outerShdw blurRad="63500" sx="101000" sy="101000" algn="ctr" rotWithShape="0">
                    <a:prstClr val="black">
                      <a:alpha val="8000"/>
                    </a:prstClr>
                  </a:outerShdw>
                </a:effectLst>
              </p:spPr>
            </p:sp>
            <p:sp>
              <p:nvSpPr>
                <p:cNvPr id="21" name="矩形 20"/>
                <p:cNvSpPr/>
                <p:nvPr/>
              </p:nvSpPr>
              <p:spPr>
                <a:xfrm>
                  <a:off x="460128" y="312440"/>
                  <a:ext cx="5227317" cy="625205"/>
                </a:xfrm>
                <a:prstGeom prst="rect">
                  <a:avLst/>
                </a:prstGeom>
                <a:noFill/>
                <a:ln>
                  <a:noFill/>
                </a:ln>
                <a:effectLst/>
              </p:spPr>
              <p:txBody>
                <a:bodyPr spcFirstLastPara="0" vert="horz" wrap="square" lIns="496257" tIns="60960" rIns="60960" bIns="60960" numCol="1" spcCol="1270" anchor="ctr" anchorCtr="0">
                  <a:noAutofit/>
                </a:bodyPr>
                <a:p>
                  <a:pPr marL="0" marR="0" lvl="0" indent="0" algn="l" defTabSz="1066800" eaLnBrk="1" fontAlgn="auto" latinLnBrk="0" hangingPunct="1">
                    <a:lnSpc>
                      <a:spcPct val="90000"/>
                    </a:lnSpc>
                    <a:spcBef>
                      <a:spcPct val="0"/>
                    </a:spcBef>
                    <a:spcAft>
                      <a:spcPct val="35000"/>
                    </a:spcAft>
                    <a:buClrTx/>
                    <a:buSzTx/>
                    <a:buFontTx/>
                    <a:buNone/>
                    <a:defRPr/>
                  </a:pPr>
                  <a:r>
                    <a:rPr kumimoji="0" lang="zh-CN" altLang="en-US" sz="2400" b="0" i="0" u="none" strike="noStrike" kern="1200" cap="none" spc="0" normalizeH="0" baseline="0" noProof="0" dirty="0" smtClean="0">
                      <a:ln>
                        <a:noFill/>
                      </a:ln>
                      <a:solidFill>
                        <a:srgbClr val="646464"/>
                      </a:solidFill>
                      <a:effectLst/>
                      <a:uLnTx/>
                      <a:uFillTx/>
                      <a:latin typeface="Calibri" panose="020F0502020204030204"/>
                      <a:ea typeface="微软雅黑" panose="020B0503020204020204" pitchFamily="34" charset="-122"/>
                      <a:cs typeface="+mn-cs"/>
                    </a:rPr>
                    <a:t>单击此处添加文字内容</a:t>
                  </a:r>
                  <a:endParaRPr kumimoji="0" lang="zh-CN" altLang="en-US" sz="2400" b="0" i="0" u="none" strike="noStrike" kern="1200" cap="none" spc="0" normalizeH="0" baseline="0" noProof="0" dirty="0">
                    <a:ln>
                      <a:noFill/>
                    </a:ln>
                    <a:solidFill>
                      <a:sysClr val="window" lastClr="FFFFFF"/>
                    </a:solidFill>
                    <a:effectLst/>
                    <a:uLnTx/>
                    <a:uFillTx/>
                    <a:latin typeface="Calibri" panose="020F0502020204030204"/>
                    <a:ea typeface="宋体" panose="02010600030101010101" pitchFamily="2" charset="-122"/>
                    <a:cs typeface="+mn-cs"/>
                  </a:endParaRPr>
                </a:p>
              </p:txBody>
            </p:sp>
            <p:sp>
              <p:nvSpPr>
                <p:cNvPr id="22" name="矩形 21"/>
                <p:cNvSpPr/>
                <p:nvPr/>
              </p:nvSpPr>
              <p:spPr>
                <a:xfrm>
                  <a:off x="503353" y="341008"/>
                  <a:ext cx="5190621" cy="560577"/>
                </a:xfrm>
                <a:prstGeom prst="rect">
                  <a:avLst/>
                </a:prstGeom>
                <a:gradFill rotWithShape="1">
                  <a:gsLst>
                    <a:gs pos="98000">
                      <a:srgbClr val="F9F9F9"/>
                    </a:gs>
                    <a:gs pos="100000">
                      <a:srgbClr val="FFFFFF"/>
                    </a:gs>
                    <a:gs pos="51657">
                      <a:srgbClr val="E8E8E8"/>
                    </a:gs>
                    <a:gs pos="50000">
                      <a:srgbClr val="ECECEC"/>
                    </a:gs>
                    <a:gs pos="8000">
                      <a:srgbClr val="F8F8F8"/>
                    </a:gs>
                  </a:gsLst>
                  <a:lin ang="5400000" scaled="1"/>
                </a:gradFill>
                <a:ln w="9525">
                  <a:noFill/>
                  <a:round/>
                </a:ln>
              </p:spPr>
            </p:sp>
          </p:grpSp>
          <p:grpSp>
            <p:nvGrpSpPr>
              <p:cNvPr id="17" name="组合 16"/>
              <p:cNvGrpSpPr/>
              <p:nvPr/>
            </p:nvGrpSpPr>
            <p:grpSpPr>
              <a:xfrm>
                <a:off x="1537511" y="1631288"/>
                <a:ext cx="781507" cy="781507"/>
                <a:chOff x="1537511" y="1631288"/>
                <a:chExt cx="781507" cy="781507"/>
              </a:xfrm>
            </p:grpSpPr>
            <p:sp>
              <p:nvSpPr>
                <p:cNvPr id="18" name="椭圆 17"/>
                <p:cNvSpPr/>
                <p:nvPr/>
              </p:nvSpPr>
              <p:spPr>
                <a:xfrm>
                  <a:off x="1537511" y="1631288"/>
                  <a:ext cx="781507" cy="781507"/>
                </a:xfrm>
                <a:prstGeom prst="ellipse">
                  <a:avLst/>
                </a:prstGeom>
                <a:solidFill>
                  <a:srgbClr val="148BDC"/>
                </a:solidFill>
                <a:ln w="9525">
                  <a:solidFill>
                    <a:schemeClr val="tx2">
                      <a:lumMod val="60000"/>
                      <a:lumOff val="40000"/>
                    </a:schemeClr>
                  </a:solidFill>
                  <a:round/>
                </a:ln>
                <a:effectLst/>
              </p:spPr>
              <p:txBody>
                <a:bodyPr anchor="ctr"/>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3200" b="0" i="0" u="none" strike="noStrike" kern="0" cap="none" spc="0" normalizeH="0" baseline="0" noProof="0" dirty="0" smtClean="0">
                      <a:ln>
                        <a:noFill/>
                      </a:ln>
                      <a:solidFill>
                        <a:sysClr val="window" lastClr="FFFFFF"/>
                      </a:solidFill>
                      <a:effectLst/>
                      <a:uLnTx/>
                      <a:uFillTx/>
                      <a:latin typeface="Impact" panose="020B0806030902050204" pitchFamily="34" charset="0"/>
                    </a:rPr>
                    <a:t>2</a:t>
                  </a:r>
                  <a:endParaRPr kumimoji="0" lang="zh-CN" altLang="en-US" sz="3200" b="0" i="0" u="none" strike="noStrike" kern="0" cap="none" spc="0" normalizeH="0" baseline="0" noProof="0" dirty="0">
                    <a:ln>
                      <a:noFill/>
                    </a:ln>
                    <a:solidFill>
                      <a:sysClr val="window" lastClr="FFFFFF"/>
                    </a:solidFill>
                    <a:effectLst/>
                    <a:uLnTx/>
                    <a:uFillTx/>
                    <a:latin typeface="Impact" panose="020B0806030902050204" pitchFamily="34" charset="0"/>
                  </a:endParaRPr>
                </a:p>
              </p:txBody>
            </p:sp>
            <p:sp>
              <p:nvSpPr>
                <p:cNvPr id="19" name="未知"/>
                <p:cNvSpPr/>
                <p:nvPr/>
              </p:nvSpPr>
              <p:spPr bwMode="auto">
                <a:xfrm>
                  <a:off x="1616373" y="1646528"/>
                  <a:ext cx="615192" cy="300182"/>
                </a:xfrm>
                <a:custGeom>
                  <a:avLst/>
                  <a:gdLst>
                    <a:gd name="T0" fmla="*/ 729 w 1321"/>
                    <a:gd name="T1" fmla="*/ 203 h 712"/>
                    <a:gd name="T2" fmla="*/ 738 w 1321"/>
                    <a:gd name="T3" fmla="*/ 224 h 712"/>
                    <a:gd name="T4" fmla="*/ 740 w 1321"/>
                    <a:gd name="T5" fmla="*/ 244 h 712"/>
                    <a:gd name="T6" fmla="*/ 737 w 1321"/>
                    <a:gd name="T7" fmla="*/ 262 h 712"/>
                    <a:gd name="T8" fmla="*/ 727 w 1321"/>
                    <a:gd name="T9" fmla="*/ 279 h 712"/>
                    <a:gd name="T10" fmla="*/ 713 w 1321"/>
                    <a:gd name="T11" fmla="*/ 294 h 712"/>
                    <a:gd name="T12" fmla="*/ 694 w 1321"/>
                    <a:gd name="T13" fmla="*/ 306 h 712"/>
                    <a:gd name="T14" fmla="*/ 670 w 1321"/>
                    <a:gd name="T15" fmla="*/ 318 h 712"/>
                    <a:gd name="T16" fmla="*/ 643 w 1321"/>
                    <a:gd name="T17" fmla="*/ 329 h 712"/>
                    <a:gd name="T18" fmla="*/ 612 w 1321"/>
                    <a:gd name="T19" fmla="*/ 338 h 712"/>
                    <a:gd name="T20" fmla="*/ 578 w 1321"/>
                    <a:gd name="T21" fmla="*/ 346 h 712"/>
                    <a:gd name="T22" fmla="*/ 542 w 1321"/>
                    <a:gd name="T23" fmla="*/ 352 h 712"/>
                    <a:gd name="T24" fmla="*/ 502 w 1321"/>
                    <a:gd name="T25" fmla="*/ 357 h 712"/>
                    <a:gd name="T26" fmla="*/ 462 w 1321"/>
                    <a:gd name="T27" fmla="*/ 360 h 712"/>
                    <a:gd name="T28" fmla="*/ 445 w 1321"/>
                    <a:gd name="T29" fmla="*/ 361 h 712"/>
                    <a:gd name="T30" fmla="*/ 267 w 1321"/>
                    <a:gd name="T31" fmla="*/ 361 h 712"/>
                    <a:gd name="T32" fmla="*/ 264 w 1321"/>
                    <a:gd name="T33" fmla="*/ 361 h 712"/>
                    <a:gd name="T34" fmla="*/ 229 w 1321"/>
                    <a:gd name="T35" fmla="*/ 359 h 712"/>
                    <a:gd name="T36" fmla="*/ 195 w 1321"/>
                    <a:gd name="T37" fmla="*/ 357 h 712"/>
                    <a:gd name="T38" fmla="*/ 162 w 1321"/>
                    <a:gd name="T39" fmla="*/ 353 h 712"/>
                    <a:gd name="T40" fmla="*/ 132 w 1321"/>
                    <a:gd name="T41" fmla="*/ 349 h 712"/>
                    <a:gd name="T42" fmla="*/ 104 w 1321"/>
                    <a:gd name="T43" fmla="*/ 343 h 712"/>
                    <a:gd name="T44" fmla="*/ 79 w 1321"/>
                    <a:gd name="T45" fmla="*/ 336 h 712"/>
                    <a:gd name="T46" fmla="*/ 57 w 1321"/>
                    <a:gd name="T47" fmla="*/ 329 h 712"/>
                    <a:gd name="T48" fmla="*/ 38 w 1321"/>
                    <a:gd name="T49" fmla="*/ 319 h 712"/>
                    <a:gd name="T50" fmla="*/ 22 w 1321"/>
                    <a:gd name="T51" fmla="*/ 308 h 712"/>
                    <a:gd name="T52" fmla="*/ 10 w 1321"/>
                    <a:gd name="T53" fmla="*/ 296 h 712"/>
                    <a:gd name="T54" fmla="*/ 3 w 1321"/>
                    <a:gd name="T55" fmla="*/ 281 h 712"/>
                    <a:gd name="T56" fmla="*/ 0 w 1321"/>
                    <a:gd name="T57" fmla="*/ 266 h 712"/>
                    <a:gd name="T58" fmla="*/ 0 w 1321"/>
                    <a:gd name="T59" fmla="*/ 264 h 712"/>
                    <a:gd name="T60" fmla="*/ 2 w 1321"/>
                    <a:gd name="T61" fmla="*/ 247 h 712"/>
                    <a:gd name="T62" fmla="*/ 9 w 1321"/>
                    <a:gd name="T63" fmla="*/ 226 h 712"/>
                    <a:gd name="T64" fmla="*/ 29 w 1321"/>
                    <a:gd name="T65" fmla="*/ 188 h 712"/>
                    <a:gd name="T66" fmla="*/ 53 w 1321"/>
                    <a:gd name="T67" fmla="*/ 152 h 712"/>
                    <a:gd name="T68" fmla="*/ 82 w 1321"/>
                    <a:gd name="T69" fmla="*/ 119 h 712"/>
                    <a:gd name="T70" fmla="*/ 114 w 1321"/>
                    <a:gd name="T71" fmla="*/ 89 h 712"/>
                    <a:gd name="T72" fmla="*/ 151 w 1321"/>
                    <a:gd name="T73" fmla="*/ 63 h 712"/>
                    <a:gd name="T74" fmla="*/ 191 w 1321"/>
                    <a:gd name="T75" fmla="*/ 42 h 712"/>
                    <a:gd name="T76" fmla="*/ 232 w 1321"/>
                    <a:gd name="T77" fmla="*/ 24 h 712"/>
                    <a:gd name="T78" fmla="*/ 278 w 1321"/>
                    <a:gd name="T79" fmla="*/ 11 h 712"/>
                    <a:gd name="T80" fmla="*/ 325 w 1321"/>
                    <a:gd name="T81" fmla="*/ 3 h 712"/>
                    <a:gd name="T82" fmla="*/ 374 w 1321"/>
                    <a:gd name="T83" fmla="*/ 0 h 712"/>
                    <a:gd name="T84" fmla="*/ 374 w 1321"/>
                    <a:gd name="T85" fmla="*/ 0 h 712"/>
                    <a:gd name="T86" fmla="*/ 425 w 1321"/>
                    <a:gd name="T87" fmla="*/ 3 h 712"/>
                    <a:gd name="T88" fmla="*/ 474 w 1321"/>
                    <a:gd name="T89" fmla="*/ 12 h 712"/>
                    <a:gd name="T90" fmla="*/ 522 w 1321"/>
                    <a:gd name="T91" fmla="*/ 27 h 712"/>
                    <a:gd name="T92" fmla="*/ 566 w 1321"/>
                    <a:gd name="T93" fmla="*/ 46 h 712"/>
                    <a:gd name="T94" fmla="*/ 606 w 1321"/>
                    <a:gd name="T95" fmla="*/ 69 h 712"/>
                    <a:gd name="T96" fmla="*/ 644 w 1321"/>
                    <a:gd name="T97" fmla="*/ 98 h 712"/>
                    <a:gd name="T98" fmla="*/ 677 w 1321"/>
                    <a:gd name="T99" fmla="*/ 130 h 712"/>
                    <a:gd name="T100" fmla="*/ 705 w 1321"/>
                    <a:gd name="T101" fmla="*/ 165 h 712"/>
                    <a:gd name="T102" fmla="*/ 729 w 1321"/>
                    <a:gd name="T103" fmla="*/ 203 h 712"/>
                    <a:gd name="T104" fmla="*/ 729 w 1321"/>
                    <a:gd name="T105" fmla="*/ 203 h 71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321"/>
                    <a:gd name="T160" fmla="*/ 0 h 712"/>
                    <a:gd name="T161" fmla="*/ 1321 w 1321"/>
                    <a:gd name="T162" fmla="*/ 712 h 71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759" y="6"/>
                      </a:lnTo>
                      <a:lnTo>
                        <a:pt x="847" y="23"/>
                      </a:lnTo>
                      <a:lnTo>
                        <a:pt x="932" y="53"/>
                      </a:lnTo>
                      <a:lnTo>
                        <a:pt x="1010" y="90"/>
                      </a:lnTo>
                      <a:lnTo>
                        <a:pt x="1082" y="137"/>
                      </a:lnTo>
                      <a:lnTo>
                        <a:pt x="1149" y="194"/>
                      </a:lnTo>
                      <a:lnTo>
                        <a:pt x="1208" y="256"/>
                      </a:lnTo>
                      <a:lnTo>
                        <a:pt x="1258" y="325"/>
                      </a:lnTo>
                      <a:lnTo>
                        <a:pt x="1301" y="401"/>
                      </a:lnTo>
                      <a:close/>
                    </a:path>
                  </a:pathLst>
                </a:custGeom>
                <a:gradFill rotWithShape="1">
                  <a:gsLst>
                    <a:gs pos="0">
                      <a:srgbClr val="FFFFFF"/>
                    </a:gs>
                    <a:gs pos="100000">
                      <a:srgbClr val="FF0000">
                        <a:alpha val="0"/>
                      </a:srgbClr>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smtClean="0">
                    <a:ln>
                      <a:noFill/>
                    </a:ln>
                    <a:solidFill>
                      <a:sysClr val="windowText" lastClr="000000"/>
                    </a:solidFill>
                    <a:effectLst/>
                    <a:uLnTx/>
                    <a:uFillTx/>
                    <a:ea typeface="微软雅黑" panose="020B0503020204020204" pitchFamily="34" charset="-122"/>
                  </a:endParaRPr>
                </a:p>
              </p:txBody>
            </p:sp>
          </p:grpSp>
        </p:grpSp>
        <p:sp>
          <p:nvSpPr>
            <p:cNvPr id="23" name="Rectangle 38"/>
            <p:cNvSpPr>
              <a:spLocks noChangeArrowheads="1"/>
            </p:cNvSpPr>
            <p:nvPr/>
          </p:nvSpPr>
          <p:spPr bwMode="auto">
            <a:xfrm>
              <a:off x="2547052" y="1699914"/>
              <a:ext cx="4608529" cy="647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p>
              <a:pPr lvl="0" defTabSz="914400">
                <a:lnSpc>
                  <a:spcPct val="150000"/>
                </a:lnSpc>
                <a:defRPr/>
              </a:pPr>
              <a:r>
                <a:rPr lang="zh-CN" altLang="en-US" sz="2400" b="1" kern="0" noProof="0" dirty="0" smtClean="0">
                  <a:solidFill>
                    <a:schemeClr val="accent2">
                      <a:lumMod val="75000"/>
                    </a:schemeClr>
                  </a:solidFill>
                  <a:ea typeface="微软雅黑" panose="020B0503020204020204" pitchFamily="34" charset="-122"/>
                </a:rPr>
                <a:t>名词解释</a:t>
              </a:r>
              <a:endParaRPr kumimoji="0" lang="zh-CN" altLang="en-US" sz="2400" b="1" i="0" u="none" strike="noStrike" kern="0" cap="none" spc="0" normalizeH="0" baseline="0" noProof="0" dirty="0" smtClean="0">
                <a:ln>
                  <a:noFill/>
                </a:ln>
                <a:solidFill>
                  <a:schemeClr val="accent2">
                    <a:lumMod val="75000"/>
                  </a:schemeClr>
                </a:solidFill>
                <a:effectLst/>
                <a:uLnTx/>
                <a:uFillTx/>
                <a:ea typeface="微软雅黑" panose="020B0503020204020204" pitchFamily="34" charset="-122"/>
              </a:endParaRPr>
            </a:p>
          </p:txBody>
        </p:sp>
      </p:grpSp>
      <p:grpSp>
        <p:nvGrpSpPr>
          <p:cNvPr id="24" name="组合 23"/>
          <p:cNvGrpSpPr/>
          <p:nvPr/>
        </p:nvGrpSpPr>
        <p:grpSpPr>
          <a:xfrm>
            <a:off x="2867025" y="4479290"/>
            <a:ext cx="5854065" cy="781685"/>
            <a:chOff x="1537511" y="1631288"/>
            <a:chExt cx="5861278" cy="781507"/>
          </a:xfrm>
        </p:grpSpPr>
        <p:grpSp>
          <p:nvGrpSpPr>
            <p:cNvPr id="25" name="组合 24"/>
            <p:cNvGrpSpPr/>
            <p:nvPr/>
          </p:nvGrpSpPr>
          <p:grpSpPr>
            <a:xfrm>
              <a:off x="1537511" y="1631288"/>
              <a:ext cx="5861278" cy="781507"/>
              <a:chOff x="1537511" y="1631288"/>
              <a:chExt cx="5861278" cy="781507"/>
            </a:xfrm>
          </p:grpSpPr>
          <p:grpSp>
            <p:nvGrpSpPr>
              <p:cNvPr id="26" name="组合 25"/>
              <p:cNvGrpSpPr/>
              <p:nvPr/>
            </p:nvGrpSpPr>
            <p:grpSpPr>
              <a:xfrm>
                <a:off x="1928264" y="1709439"/>
                <a:ext cx="5470525" cy="625205"/>
                <a:chOff x="460128" y="312440"/>
                <a:chExt cx="5470525" cy="625205"/>
              </a:xfrm>
            </p:grpSpPr>
            <p:sp>
              <p:nvSpPr>
                <p:cNvPr id="30" name="矩形 29"/>
                <p:cNvSpPr/>
                <p:nvPr/>
              </p:nvSpPr>
              <p:spPr>
                <a:xfrm>
                  <a:off x="460128" y="312440"/>
                  <a:ext cx="4877548" cy="625205"/>
                </a:xfrm>
                <a:prstGeom prst="rect">
                  <a:avLst/>
                </a:prstGeom>
                <a:gradFill>
                  <a:gsLst>
                    <a:gs pos="100000">
                      <a:srgbClr val="FFFFFF"/>
                    </a:gs>
                    <a:gs pos="51657">
                      <a:srgbClr val="F0F0F0"/>
                    </a:gs>
                    <a:gs pos="0">
                      <a:srgbClr val="FFFFFF"/>
                    </a:gs>
                  </a:gsLst>
                  <a:lin ang="5400000" scaled="1"/>
                </a:gradFill>
                <a:ln w="9525">
                  <a:solidFill>
                    <a:srgbClr val="DDDDDD"/>
                  </a:solidFill>
                  <a:round/>
                </a:ln>
                <a:effectLst>
                  <a:outerShdw blurRad="63500" sx="101000" sy="101000" algn="ctr" rotWithShape="0">
                    <a:prstClr val="black">
                      <a:alpha val="8000"/>
                    </a:prstClr>
                  </a:outerShdw>
                </a:effectLst>
              </p:spPr>
            </p:sp>
            <p:sp>
              <p:nvSpPr>
                <p:cNvPr id="31" name="矩形 30"/>
                <p:cNvSpPr/>
                <p:nvPr/>
              </p:nvSpPr>
              <p:spPr>
                <a:xfrm>
                  <a:off x="460128" y="312440"/>
                  <a:ext cx="5220644" cy="625205"/>
                </a:xfrm>
                <a:prstGeom prst="rect">
                  <a:avLst/>
                </a:prstGeom>
                <a:noFill/>
                <a:ln>
                  <a:noFill/>
                </a:ln>
                <a:effectLst/>
              </p:spPr>
              <p:txBody>
                <a:bodyPr spcFirstLastPara="0" vert="horz" wrap="square" lIns="496257" tIns="60960" rIns="60960" bIns="60960" numCol="1" spcCol="1270" anchor="ctr" anchorCtr="0">
                  <a:noAutofit/>
                </a:bodyPr>
                <a:p>
                  <a:pPr marL="0" marR="0" lvl="0" indent="0" algn="l" defTabSz="1066800" eaLnBrk="1" fontAlgn="auto" latinLnBrk="0" hangingPunct="1">
                    <a:lnSpc>
                      <a:spcPct val="90000"/>
                    </a:lnSpc>
                    <a:spcBef>
                      <a:spcPct val="0"/>
                    </a:spcBef>
                    <a:spcAft>
                      <a:spcPct val="35000"/>
                    </a:spcAft>
                    <a:buClrTx/>
                    <a:buSzTx/>
                    <a:buFontTx/>
                    <a:buNone/>
                    <a:defRPr/>
                  </a:pPr>
                  <a:r>
                    <a:rPr kumimoji="0" lang="zh-CN" altLang="en-US" sz="2400" b="0" i="0" u="none" strike="noStrike" kern="1200" cap="none" spc="0" normalizeH="0" baseline="0" noProof="0" dirty="0" smtClean="0">
                      <a:ln>
                        <a:noFill/>
                      </a:ln>
                      <a:solidFill>
                        <a:srgbClr val="646464"/>
                      </a:solidFill>
                      <a:effectLst/>
                      <a:uLnTx/>
                      <a:uFillTx/>
                      <a:latin typeface="Calibri" panose="020F0502020204030204"/>
                      <a:ea typeface="微软雅黑" panose="020B0503020204020204" pitchFamily="34" charset="-122"/>
                      <a:cs typeface="+mn-cs"/>
                    </a:rPr>
                    <a:t>单击此处添加文字内容</a:t>
                  </a:r>
                  <a:endParaRPr kumimoji="0" lang="zh-CN" altLang="en-US" sz="2400" b="0" i="0" u="none" strike="noStrike" kern="1200" cap="none" spc="0" normalizeH="0" baseline="0" noProof="0" dirty="0">
                    <a:ln>
                      <a:noFill/>
                    </a:ln>
                    <a:solidFill>
                      <a:sysClr val="window" lastClr="FFFFFF"/>
                    </a:solidFill>
                    <a:effectLst/>
                    <a:uLnTx/>
                    <a:uFillTx/>
                    <a:latin typeface="Calibri" panose="020F0502020204030204"/>
                    <a:ea typeface="宋体" panose="02010600030101010101" pitchFamily="2" charset="-122"/>
                    <a:cs typeface="+mn-cs"/>
                  </a:endParaRPr>
                </a:p>
              </p:txBody>
            </p:sp>
            <p:sp>
              <p:nvSpPr>
                <p:cNvPr id="32" name="矩形 31"/>
                <p:cNvSpPr/>
                <p:nvPr/>
              </p:nvSpPr>
              <p:spPr>
                <a:xfrm>
                  <a:off x="503308" y="341015"/>
                  <a:ext cx="5427345" cy="560705"/>
                </a:xfrm>
                <a:prstGeom prst="rect">
                  <a:avLst/>
                </a:prstGeom>
                <a:gradFill rotWithShape="1">
                  <a:gsLst>
                    <a:gs pos="98000">
                      <a:srgbClr val="F9F9F9"/>
                    </a:gs>
                    <a:gs pos="100000">
                      <a:srgbClr val="FFFFFF"/>
                    </a:gs>
                    <a:gs pos="51657">
                      <a:srgbClr val="E8E8E8"/>
                    </a:gs>
                    <a:gs pos="50000">
                      <a:srgbClr val="ECECEC"/>
                    </a:gs>
                    <a:gs pos="8000">
                      <a:srgbClr val="F8F8F8"/>
                    </a:gs>
                  </a:gsLst>
                  <a:lin ang="5400000" scaled="1"/>
                </a:gradFill>
                <a:ln w="9525">
                  <a:noFill/>
                  <a:round/>
                </a:ln>
              </p:spPr>
            </p:sp>
          </p:grpSp>
          <p:grpSp>
            <p:nvGrpSpPr>
              <p:cNvPr id="27" name="组合 26"/>
              <p:cNvGrpSpPr/>
              <p:nvPr/>
            </p:nvGrpSpPr>
            <p:grpSpPr>
              <a:xfrm>
                <a:off x="1537511" y="1631288"/>
                <a:ext cx="781507" cy="781507"/>
                <a:chOff x="1537511" y="1631288"/>
                <a:chExt cx="781507" cy="781507"/>
              </a:xfrm>
            </p:grpSpPr>
            <p:sp>
              <p:nvSpPr>
                <p:cNvPr id="28" name="椭圆 27"/>
                <p:cNvSpPr/>
                <p:nvPr/>
              </p:nvSpPr>
              <p:spPr>
                <a:xfrm>
                  <a:off x="1537511" y="1631288"/>
                  <a:ext cx="781507" cy="781507"/>
                </a:xfrm>
                <a:prstGeom prst="ellipse">
                  <a:avLst/>
                </a:prstGeom>
                <a:solidFill>
                  <a:srgbClr val="148BDC"/>
                </a:solidFill>
                <a:ln w="9525">
                  <a:solidFill>
                    <a:schemeClr val="tx2">
                      <a:lumMod val="60000"/>
                      <a:lumOff val="40000"/>
                    </a:schemeClr>
                  </a:solidFill>
                  <a:round/>
                </a:ln>
                <a:effectLst/>
              </p:spPr>
              <p:txBody>
                <a:bodyPr anchor="ctr"/>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3200" b="0" i="0" u="none" strike="noStrike" kern="0" cap="none" spc="0" normalizeH="0" baseline="0" noProof="0" dirty="0" smtClean="0">
                      <a:ln>
                        <a:noFill/>
                      </a:ln>
                      <a:solidFill>
                        <a:sysClr val="window" lastClr="FFFFFF"/>
                      </a:solidFill>
                      <a:effectLst/>
                      <a:uLnTx/>
                      <a:uFillTx/>
                      <a:latin typeface="Impact" panose="020B0806030902050204" pitchFamily="34" charset="0"/>
                    </a:rPr>
                    <a:t>3</a:t>
                  </a:r>
                  <a:endParaRPr kumimoji="0" lang="zh-CN" altLang="en-US" sz="3200" b="0" i="0" u="none" strike="noStrike" kern="0" cap="none" spc="0" normalizeH="0" baseline="0" noProof="0" dirty="0">
                    <a:ln>
                      <a:noFill/>
                    </a:ln>
                    <a:solidFill>
                      <a:sysClr val="window" lastClr="FFFFFF"/>
                    </a:solidFill>
                    <a:effectLst/>
                    <a:uLnTx/>
                    <a:uFillTx/>
                    <a:latin typeface="Impact" panose="020B0806030902050204" pitchFamily="34" charset="0"/>
                  </a:endParaRPr>
                </a:p>
              </p:txBody>
            </p:sp>
            <p:sp>
              <p:nvSpPr>
                <p:cNvPr id="29" name="未知"/>
                <p:cNvSpPr/>
                <p:nvPr/>
              </p:nvSpPr>
              <p:spPr bwMode="auto">
                <a:xfrm>
                  <a:off x="1616373" y="1646528"/>
                  <a:ext cx="615192" cy="300182"/>
                </a:xfrm>
                <a:custGeom>
                  <a:avLst/>
                  <a:gdLst>
                    <a:gd name="T0" fmla="*/ 729 w 1321"/>
                    <a:gd name="T1" fmla="*/ 203 h 712"/>
                    <a:gd name="T2" fmla="*/ 738 w 1321"/>
                    <a:gd name="T3" fmla="*/ 224 h 712"/>
                    <a:gd name="T4" fmla="*/ 740 w 1321"/>
                    <a:gd name="T5" fmla="*/ 244 h 712"/>
                    <a:gd name="T6" fmla="*/ 737 w 1321"/>
                    <a:gd name="T7" fmla="*/ 262 h 712"/>
                    <a:gd name="T8" fmla="*/ 727 w 1321"/>
                    <a:gd name="T9" fmla="*/ 279 h 712"/>
                    <a:gd name="T10" fmla="*/ 713 w 1321"/>
                    <a:gd name="T11" fmla="*/ 294 h 712"/>
                    <a:gd name="T12" fmla="*/ 694 w 1321"/>
                    <a:gd name="T13" fmla="*/ 306 h 712"/>
                    <a:gd name="T14" fmla="*/ 670 w 1321"/>
                    <a:gd name="T15" fmla="*/ 318 h 712"/>
                    <a:gd name="T16" fmla="*/ 643 w 1321"/>
                    <a:gd name="T17" fmla="*/ 329 h 712"/>
                    <a:gd name="T18" fmla="*/ 612 w 1321"/>
                    <a:gd name="T19" fmla="*/ 338 h 712"/>
                    <a:gd name="T20" fmla="*/ 578 w 1321"/>
                    <a:gd name="T21" fmla="*/ 346 h 712"/>
                    <a:gd name="T22" fmla="*/ 542 w 1321"/>
                    <a:gd name="T23" fmla="*/ 352 h 712"/>
                    <a:gd name="T24" fmla="*/ 502 w 1321"/>
                    <a:gd name="T25" fmla="*/ 357 h 712"/>
                    <a:gd name="T26" fmla="*/ 462 w 1321"/>
                    <a:gd name="T27" fmla="*/ 360 h 712"/>
                    <a:gd name="T28" fmla="*/ 445 w 1321"/>
                    <a:gd name="T29" fmla="*/ 361 h 712"/>
                    <a:gd name="T30" fmla="*/ 267 w 1321"/>
                    <a:gd name="T31" fmla="*/ 361 h 712"/>
                    <a:gd name="T32" fmla="*/ 264 w 1321"/>
                    <a:gd name="T33" fmla="*/ 361 h 712"/>
                    <a:gd name="T34" fmla="*/ 229 w 1321"/>
                    <a:gd name="T35" fmla="*/ 359 h 712"/>
                    <a:gd name="T36" fmla="*/ 195 w 1321"/>
                    <a:gd name="T37" fmla="*/ 357 h 712"/>
                    <a:gd name="T38" fmla="*/ 162 w 1321"/>
                    <a:gd name="T39" fmla="*/ 353 h 712"/>
                    <a:gd name="T40" fmla="*/ 132 w 1321"/>
                    <a:gd name="T41" fmla="*/ 349 h 712"/>
                    <a:gd name="T42" fmla="*/ 104 w 1321"/>
                    <a:gd name="T43" fmla="*/ 343 h 712"/>
                    <a:gd name="T44" fmla="*/ 79 w 1321"/>
                    <a:gd name="T45" fmla="*/ 336 h 712"/>
                    <a:gd name="T46" fmla="*/ 57 w 1321"/>
                    <a:gd name="T47" fmla="*/ 329 h 712"/>
                    <a:gd name="T48" fmla="*/ 38 w 1321"/>
                    <a:gd name="T49" fmla="*/ 319 h 712"/>
                    <a:gd name="T50" fmla="*/ 22 w 1321"/>
                    <a:gd name="T51" fmla="*/ 308 h 712"/>
                    <a:gd name="T52" fmla="*/ 10 w 1321"/>
                    <a:gd name="T53" fmla="*/ 296 h 712"/>
                    <a:gd name="T54" fmla="*/ 3 w 1321"/>
                    <a:gd name="T55" fmla="*/ 281 h 712"/>
                    <a:gd name="T56" fmla="*/ 0 w 1321"/>
                    <a:gd name="T57" fmla="*/ 266 h 712"/>
                    <a:gd name="T58" fmla="*/ 0 w 1321"/>
                    <a:gd name="T59" fmla="*/ 264 h 712"/>
                    <a:gd name="T60" fmla="*/ 2 w 1321"/>
                    <a:gd name="T61" fmla="*/ 247 h 712"/>
                    <a:gd name="T62" fmla="*/ 9 w 1321"/>
                    <a:gd name="T63" fmla="*/ 226 h 712"/>
                    <a:gd name="T64" fmla="*/ 29 w 1321"/>
                    <a:gd name="T65" fmla="*/ 188 h 712"/>
                    <a:gd name="T66" fmla="*/ 53 w 1321"/>
                    <a:gd name="T67" fmla="*/ 152 h 712"/>
                    <a:gd name="T68" fmla="*/ 82 w 1321"/>
                    <a:gd name="T69" fmla="*/ 119 h 712"/>
                    <a:gd name="T70" fmla="*/ 114 w 1321"/>
                    <a:gd name="T71" fmla="*/ 89 h 712"/>
                    <a:gd name="T72" fmla="*/ 151 w 1321"/>
                    <a:gd name="T73" fmla="*/ 63 h 712"/>
                    <a:gd name="T74" fmla="*/ 191 w 1321"/>
                    <a:gd name="T75" fmla="*/ 42 h 712"/>
                    <a:gd name="T76" fmla="*/ 232 w 1321"/>
                    <a:gd name="T77" fmla="*/ 24 h 712"/>
                    <a:gd name="T78" fmla="*/ 278 w 1321"/>
                    <a:gd name="T79" fmla="*/ 11 h 712"/>
                    <a:gd name="T80" fmla="*/ 325 w 1321"/>
                    <a:gd name="T81" fmla="*/ 3 h 712"/>
                    <a:gd name="T82" fmla="*/ 374 w 1321"/>
                    <a:gd name="T83" fmla="*/ 0 h 712"/>
                    <a:gd name="T84" fmla="*/ 374 w 1321"/>
                    <a:gd name="T85" fmla="*/ 0 h 712"/>
                    <a:gd name="T86" fmla="*/ 425 w 1321"/>
                    <a:gd name="T87" fmla="*/ 3 h 712"/>
                    <a:gd name="T88" fmla="*/ 474 w 1321"/>
                    <a:gd name="T89" fmla="*/ 12 h 712"/>
                    <a:gd name="T90" fmla="*/ 522 w 1321"/>
                    <a:gd name="T91" fmla="*/ 27 h 712"/>
                    <a:gd name="T92" fmla="*/ 566 w 1321"/>
                    <a:gd name="T93" fmla="*/ 46 h 712"/>
                    <a:gd name="T94" fmla="*/ 606 w 1321"/>
                    <a:gd name="T95" fmla="*/ 69 h 712"/>
                    <a:gd name="T96" fmla="*/ 644 w 1321"/>
                    <a:gd name="T97" fmla="*/ 98 h 712"/>
                    <a:gd name="T98" fmla="*/ 677 w 1321"/>
                    <a:gd name="T99" fmla="*/ 130 h 712"/>
                    <a:gd name="T100" fmla="*/ 705 w 1321"/>
                    <a:gd name="T101" fmla="*/ 165 h 712"/>
                    <a:gd name="T102" fmla="*/ 729 w 1321"/>
                    <a:gd name="T103" fmla="*/ 203 h 712"/>
                    <a:gd name="T104" fmla="*/ 729 w 1321"/>
                    <a:gd name="T105" fmla="*/ 203 h 71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321"/>
                    <a:gd name="T160" fmla="*/ 0 h 712"/>
                    <a:gd name="T161" fmla="*/ 1321 w 1321"/>
                    <a:gd name="T162" fmla="*/ 712 h 71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759" y="6"/>
                      </a:lnTo>
                      <a:lnTo>
                        <a:pt x="847" y="23"/>
                      </a:lnTo>
                      <a:lnTo>
                        <a:pt x="932" y="53"/>
                      </a:lnTo>
                      <a:lnTo>
                        <a:pt x="1010" y="90"/>
                      </a:lnTo>
                      <a:lnTo>
                        <a:pt x="1082" y="137"/>
                      </a:lnTo>
                      <a:lnTo>
                        <a:pt x="1149" y="194"/>
                      </a:lnTo>
                      <a:lnTo>
                        <a:pt x="1208" y="256"/>
                      </a:lnTo>
                      <a:lnTo>
                        <a:pt x="1258" y="325"/>
                      </a:lnTo>
                      <a:lnTo>
                        <a:pt x="1301" y="401"/>
                      </a:lnTo>
                      <a:close/>
                    </a:path>
                  </a:pathLst>
                </a:custGeom>
                <a:gradFill rotWithShape="1">
                  <a:gsLst>
                    <a:gs pos="0">
                      <a:srgbClr val="FFFFFF"/>
                    </a:gs>
                    <a:gs pos="100000">
                      <a:srgbClr val="FF0000">
                        <a:alpha val="0"/>
                      </a:srgbClr>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smtClean="0">
                    <a:ln>
                      <a:noFill/>
                    </a:ln>
                    <a:solidFill>
                      <a:sysClr val="windowText" lastClr="000000"/>
                    </a:solidFill>
                    <a:effectLst/>
                    <a:uLnTx/>
                    <a:uFillTx/>
                    <a:ea typeface="微软雅黑" panose="020B0503020204020204" pitchFamily="34" charset="-122"/>
                  </a:endParaRPr>
                </a:p>
              </p:txBody>
            </p:sp>
          </p:grpSp>
        </p:grpSp>
        <p:sp>
          <p:nvSpPr>
            <p:cNvPr id="33" name="Rectangle 38"/>
            <p:cNvSpPr>
              <a:spLocks noChangeArrowheads="1"/>
            </p:cNvSpPr>
            <p:nvPr/>
          </p:nvSpPr>
          <p:spPr bwMode="auto">
            <a:xfrm>
              <a:off x="2584932" y="1699914"/>
              <a:ext cx="4563976" cy="647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p>
              <a:pPr lvl="0">
                <a:lnSpc>
                  <a:spcPct val="150000"/>
                </a:lnSpc>
                <a:defRPr/>
              </a:pPr>
              <a:r>
                <a:rPr lang="zh-CN" altLang="en-US" sz="2400" b="1" kern="0" dirty="0" smtClean="0">
                  <a:solidFill>
                    <a:srgbClr val="646464"/>
                  </a:solidFill>
                  <a:ea typeface="微软雅黑" panose="020B0503020204020204" pitchFamily="34" charset="-122"/>
                </a:rPr>
                <a:t>订单系统融资融券业务流程</a:t>
              </a:r>
              <a:endParaRPr lang="zh-CN" altLang="en-US" sz="2400" b="1" kern="0" dirty="0">
                <a:solidFill>
                  <a:srgbClr val="646464"/>
                </a:solidFill>
                <a:ea typeface="微软雅黑" panose="020B0503020204020204" pitchFamily="34" charset="-122"/>
              </a:endParaRPr>
            </a:p>
          </p:txBody>
        </p:sp>
      </p:gr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2"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Scale>
                                      <p:cBhvr>
                                        <p:cTn id="7" dur="1000" decel="50000" fill="hold">
                                          <p:stCondLst>
                                            <p:cond delay="0"/>
                                          </p:stCondLst>
                                        </p:cTn>
                                        <p:tgtEl>
                                          <p:spTgt spid="4"/>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4"/>
                                        </p:tgtEl>
                                        <p:attrNameLst>
                                          <p:attrName>ppt_x</p:attrName>
                                          <p:attrName>ppt_y</p:attrName>
                                        </p:attrNameLst>
                                      </p:cBhvr>
                                    </p:animMotion>
                                    <p:animEffect transition="in" filter="fade">
                                      <p:cBhvr>
                                        <p:cTn id="9" dur="1000"/>
                                        <p:tgtEl>
                                          <p:spTgt spid="4"/>
                                        </p:tgtEl>
                                      </p:cBhvr>
                                    </p:animEffect>
                                  </p:childTnLst>
                                </p:cTn>
                              </p:par>
                              <p:par>
                                <p:cTn id="10" presetID="52" presetClass="entr" presetSubtype="0" fill="hold" nodeType="withEffect">
                                  <p:stCondLst>
                                    <p:cond delay="0"/>
                                  </p:stCondLst>
                                  <p:childTnLst>
                                    <p:set>
                                      <p:cBhvr>
                                        <p:cTn id="11" dur="1" fill="hold">
                                          <p:stCondLst>
                                            <p:cond delay="0"/>
                                          </p:stCondLst>
                                        </p:cTn>
                                        <p:tgtEl>
                                          <p:spTgt spid="14"/>
                                        </p:tgtEl>
                                        <p:attrNameLst>
                                          <p:attrName>style.visibility</p:attrName>
                                        </p:attrNameLst>
                                      </p:cBhvr>
                                      <p:to>
                                        <p:strVal val="visible"/>
                                      </p:to>
                                    </p:set>
                                    <p:animScale>
                                      <p:cBhvr>
                                        <p:cTn id="12" dur="1000" decel="50000" fill="hold">
                                          <p:stCondLst>
                                            <p:cond delay="0"/>
                                          </p:stCondLst>
                                        </p:cTn>
                                        <p:tgtEl>
                                          <p:spTgt spid="14"/>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3" dur="1000" decel="50000" fill="hold">
                                          <p:stCondLst>
                                            <p:cond delay="0"/>
                                          </p:stCondLst>
                                        </p:cTn>
                                        <p:tgtEl>
                                          <p:spTgt spid="14"/>
                                        </p:tgtEl>
                                        <p:attrNameLst>
                                          <p:attrName>ppt_x</p:attrName>
                                          <p:attrName>ppt_y</p:attrName>
                                        </p:attrNameLst>
                                      </p:cBhvr>
                                    </p:animMotion>
                                    <p:animEffect transition="in" filter="fade">
                                      <p:cBhvr>
                                        <p:cTn id="14" dur="1000"/>
                                        <p:tgtEl>
                                          <p:spTgt spid="14"/>
                                        </p:tgtEl>
                                      </p:cBhvr>
                                    </p:animEffect>
                                  </p:childTnLst>
                                </p:cTn>
                              </p:par>
                              <p:par>
                                <p:cTn id="15" presetID="52" presetClass="entr" presetSubtype="0" fill="hold" nodeType="withEffect">
                                  <p:stCondLst>
                                    <p:cond delay="0"/>
                                  </p:stCondLst>
                                  <p:childTnLst>
                                    <p:set>
                                      <p:cBhvr>
                                        <p:cTn id="16" dur="1" fill="hold">
                                          <p:stCondLst>
                                            <p:cond delay="0"/>
                                          </p:stCondLst>
                                        </p:cTn>
                                        <p:tgtEl>
                                          <p:spTgt spid="24"/>
                                        </p:tgtEl>
                                        <p:attrNameLst>
                                          <p:attrName>style.visibility</p:attrName>
                                        </p:attrNameLst>
                                      </p:cBhvr>
                                      <p:to>
                                        <p:strVal val="visible"/>
                                      </p:to>
                                    </p:set>
                                    <p:animScale>
                                      <p:cBhvr>
                                        <p:cTn id="17" dur="1000" decel="50000" fill="hold">
                                          <p:stCondLst>
                                            <p:cond delay="0"/>
                                          </p:stCondLst>
                                        </p:cTn>
                                        <p:tgtEl>
                                          <p:spTgt spid="24"/>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8" dur="1000" decel="50000" fill="hold">
                                          <p:stCondLst>
                                            <p:cond delay="0"/>
                                          </p:stCondLst>
                                        </p:cTn>
                                        <p:tgtEl>
                                          <p:spTgt spid="24"/>
                                        </p:tgtEl>
                                        <p:attrNameLst>
                                          <p:attrName>ppt_x</p:attrName>
                                          <p:attrName>ppt_y</p:attrName>
                                        </p:attrNameLst>
                                      </p:cBhvr>
                                    </p:animMotion>
                                    <p:animEffect transition="in" filter="fade">
                                      <p:cBhvr>
                                        <p:cTn id="19" dur="10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875503" y="914682"/>
            <a:ext cx="2700048" cy="45719"/>
          </a:xfrm>
          <a:prstGeom prst="rect">
            <a:avLst/>
          </a:prstGeom>
          <a:solidFill>
            <a:srgbClr val="FF0000"/>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矩形 2"/>
          <p:cNvSpPr/>
          <p:nvPr/>
        </p:nvSpPr>
        <p:spPr>
          <a:xfrm>
            <a:off x="8869465" y="1268760"/>
            <a:ext cx="2700048" cy="45719"/>
          </a:xfrm>
          <a:prstGeom prst="rect">
            <a:avLst/>
          </a:prstGeom>
          <a:solidFill>
            <a:srgbClr val="FF0000"/>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1" name="圆角矩形 80"/>
          <p:cNvSpPr/>
          <p:nvPr/>
        </p:nvSpPr>
        <p:spPr>
          <a:xfrm>
            <a:off x="3217406" y="1818295"/>
            <a:ext cx="4894369" cy="929246"/>
          </a:xfrm>
          <a:prstGeom prst="roundRect">
            <a:avLst/>
          </a:prstGeom>
          <a:solidFill>
            <a:schemeClr val="accent1">
              <a:lumMod val="40000"/>
              <a:lumOff val="6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3">
            <a:schemeClr val="lt1"/>
          </a:lnRef>
          <a:fillRef idx="1">
            <a:schemeClr val="accent1"/>
          </a:fillRef>
          <a:effectRef idx="1">
            <a:schemeClr val="accent1"/>
          </a:effectRef>
          <a:fontRef idx="minor">
            <a:schemeClr val="lt1"/>
          </a:fontRef>
        </p:style>
        <p:txBody>
          <a:bodyPr rtlCol="0" anchor="ctr"/>
          <a:p>
            <a:pPr algn="ctr"/>
            <a:endParaRPr lang="zh-CN" altLang="en-US"/>
          </a:p>
        </p:txBody>
      </p:sp>
      <p:sp>
        <p:nvSpPr>
          <p:cNvPr id="17" name="Freeform 2"/>
          <p:cNvSpPr/>
          <p:nvPr/>
        </p:nvSpPr>
        <p:spPr bwMode="auto">
          <a:xfrm flipH="1">
            <a:off x="6889962" y="5303737"/>
            <a:ext cx="852807" cy="230106"/>
          </a:xfrm>
          <a:custGeom>
            <a:avLst/>
            <a:gdLst>
              <a:gd name="T0" fmla="*/ 329430154 w 2331"/>
              <a:gd name="T1" fmla="*/ 81322314 h 688"/>
              <a:gd name="T2" fmla="*/ 14697855 w 2331"/>
              <a:gd name="T3" fmla="*/ 16311770 h 688"/>
              <a:gd name="T4" fmla="*/ 294805214 w 2331"/>
              <a:gd name="T5" fmla="*/ 0 h 688"/>
              <a:gd name="T6" fmla="*/ 329430154 w 2331"/>
              <a:gd name="T7" fmla="*/ 81322314 h 688"/>
              <a:gd name="T8" fmla="*/ 0 60000 65536"/>
              <a:gd name="T9" fmla="*/ 0 60000 65536"/>
              <a:gd name="T10" fmla="*/ 0 60000 65536"/>
              <a:gd name="T11" fmla="*/ 0 60000 65536"/>
              <a:gd name="T12" fmla="*/ 0 w 2331"/>
              <a:gd name="T13" fmla="*/ 0 h 688"/>
              <a:gd name="T14" fmla="*/ 2331 w 2331"/>
              <a:gd name="T15" fmla="*/ 688 h 688"/>
            </a:gdLst>
            <a:ahLst/>
            <a:cxnLst>
              <a:cxn ang="T8">
                <a:pos x="T0" y="T1"/>
              </a:cxn>
              <a:cxn ang="T9">
                <a:pos x="T2" y="T3"/>
              </a:cxn>
              <a:cxn ang="T10">
                <a:pos x="T4" y="T5"/>
              </a:cxn>
              <a:cxn ang="T11">
                <a:pos x="T6" y="T7"/>
              </a:cxn>
            </a:cxnLst>
            <a:rect l="T12" t="T13" r="T14" b="T15"/>
            <a:pathLst>
              <a:path w="2331" h="688">
                <a:moveTo>
                  <a:pt x="2331" y="688"/>
                </a:moveTo>
                <a:cubicBezTo>
                  <a:pt x="2331" y="688"/>
                  <a:pt x="208" y="159"/>
                  <a:pt x="104" y="138"/>
                </a:cubicBezTo>
                <a:cubicBezTo>
                  <a:pt x="0" y="118"/>
                  <a:pt x="2086" y="0"/>
                  <a:pt x="2086" y="0"/>
                </a:cubicBezTo>
                <a:lnTo>
                  <a:pt x="2331" y="688"/>
                </a:lnTo>
                <a:close/>
              </a:path>
            </a:pathLst>
          </a:custGeom>
          <a:gradFill rotWithShape="1">
            <a:gsLst>
              <a:gs pos="0">
                <a:srgbClr val="FFFFFF">
                  <a:alpha val="50000"/>
                </a:srgbClr>
              </a:gs>
              <a:gs pos="100000">
                <a:srgbClr val="666666">
                  <a:alpha val="34000"/>
                </a:srgbClr>
              </a:gs>
            </a:gsLst>
            <a:lin ang="0" scaled="1"/>
          </a:gradFill>
          <a:ln>
            <a:noFill/>
          </a:ln>
          <a:extLst>
            <a:ext uri="{91240B29-F687-4F45-9708-019B960494DF}">
              <a14:hiddenLine xmlns:a14="http://schemas.microsoft.com/office/drawing/2010/main" w="9525">
                <a:solidFill>
                  <a:srgbClr val="000000"/>
                </a:solidFill>
                <a:round/>
              </a14:hiddenLine>
            </a:ext>
          </a:extLst>
        </p:spPr>
        <p:txBody>
          <a:bodyPr/>
          <a:p>
            <a:pPr>
              <a:defRPr/>
            </a:pPr>
            <a:endParaRPr lang="zh-CN" altLang="en-US" kern="0">
              <a:solidFill>
                <a:schemeClr val="accent6">
                  <a:lumMod val="75000"/>
                </a:schemeClr>
              </a:solidFill>
              <a:latin typeface="微软雅黑" panose="020B0503020204020204" pitchFamily="34" charset="-122"/>
              <a:ea typeface="微软雅黑" panose="020B0503020204020204" pitchFamily="34" charset="-122"/>
            </a:endParaRPr>
          </a:p>
        </p:txBody>
      </p:sp>
      <p:sp>
        <p:nvSpPr>
          <p:cNvPr id="18" name="Freeform 4"/>
          <p:cNvSpPr/>
          <p:nvPr/>
        </p:nvSpPr>
        <p:spPr bwMode="auto">
          <a:xfrm flipH="1">
            <a:off x="8144453" y="5223432"/>
            <a:ext cx="840447" cy="378362"/>
          </a:xfrm>
          <a:custGeom>
            <a:avLst/>
            <a:gdLst>
              <a:gd name="T0" fmla="*/ 319950648 w 2331"/>
              <a:gd name="T1" fmla="*/ 219872078 h 688"/>
              <a:gd name="T2" fmla="*/ 14274778 w 2331"/>
              <a:gd name="T3" fmla="*/ 44102516 h 688"/>
              <a:gd name="T4" fmla="*/ 286322116 w 2331"/>
              <a:gd name="T5" fmla="*/ 0 h 688"/>
              <a:gd name="T6" fmla="*/ 319950648 w 2331"/>
              <a:gd name="T7" fmla="*/ 219872078 h 688"/>
              <a:gd name="T8" fmla="*/ 0 60000 65536"/>
              <a:gd name="T9" fmla="*/ 0 60000 65536"/>
              <a:gd name="T10" fmla="*/ 0 60000 65536"/>
              <a:gd name="T11" fmla="*/ 0 60000 65536"/>
              <a:gd name="T12" fmla="*/ 0 w 2331"/>
              <a:gd name="T13" fmla="*/ 0 h 688"/>
              <a:gd name="T14" fmla="*/ 2331 w 2331"/>
              <a:gd name="T15" fmla="*/ 688 h 688"/>
            </a:gdLst>
            <a:ahLst/>
            <a:cxnLst>
              <a:cxn ang="T8">
                <a:pos x="T0" y="T1"/>
              </a:cxn>
              <a:cxn ang="T9">
                <a:pos x="T2" y="T3"/>
              </a:cxn>
              <a:cxn ang="T10">
                <a:pos x="T4" y="T5"/>
              </a:cxn>
              <a:cxn ang="T11">
                <a:pos x="T6" y="T7"/>
              </a:cxn>
            </a:cxnLst>
            <a:rect l="T12" t="T13" r="T14" b="T15"/>
            <a:pathLst>
              <a:path w="2331" h="688">
                <a:moveTo>
                  <a:pt x="2331" y="688"/>
                </a:moveTo>
                <a:cubicBezTo>
                  <a:pt x="2331" y="688"/>
                  <a:pt x="208" y="159"/>
                  <a:pt x="104" y="138"/>
                </a:cubicBezTo>
                <a:cubicBezTo>
                  <a:pt x="0" y="118"/>
                  <a:pt x="2086" y="0"/>
                  <a:pt x="2086" y="0"/>
                </a:cubicBezTo>
                <a:lnTo>
                  <a:pt x="2331" y="688"/>
                </a:lnTo>
                <a:close/>
              </a:path>
            </a:pathLst>
          </a:custGeom>
          <a:gradFill rotWithShape="1">
            <a:gsLst>
              <a:gs pos="0">
                <a:srgbClr val="FFFFFF">
                  <a:alpha val="50000"/>
                </a:srgbClr>
              </a:gs>
              <a:gs pos="100000">
                <a:srgbClr val="666666">
                  <a:alpha val="34000"/>
                </a:srgbClr>
              </a:gs>
            </a:gsLst>
            <a:lin ang="0" scaled="1"/>
          </a:gradFill>
          <a:ln>
            <a:noFill/>
          </a:ln>
          <a:extLst>
            <a:ext uri="{91240B29-F687-4F45-9708-019B960494DF}">
              <a14:hiddenLine xmlns:a14="http://schemas.microsoft.com/office/drawing/2010/main" w="9525">
                <a:solidFill>
                  <a:srgbClr val="000000"/>
                </a:solidFill>
                <a:round/>
              </a14:hiddenLine>
            </a:ext>
          </a:extLst>
        </p:spPr>
        <p:txBody>
          <a:bodyPr/>
          <a:p>
            <a:pPr>
              <a:defRPr/>
            </a:pPr>
            <a:endParaRPr lang="zh-CN" altLang="en-US" kern="0">
              <a:solidFill>
                <a:schemeClr val="accent6">
                  <a:lumMod val="75000"/>
                </a:schemeClr>
              </a:solidFill>
              <a:latin typeface="微软雅黑" panose="020B0503020204020204" pitchFamily="34" charset="-122"/>
              <a:ea typeface="微软雅黑" panose="020B0503020204020204" pitchFamily="34" charset="-122"/>
            </a:endParaRPr>
          </a:p>
        </p:txBody>
      </p:sp>
      <p:sp>
        <p:nvSpPr>
          <p:cNvPr id="19" name="Freeform 5"/>
          <p:cNvSpPr/>
          <p:nvPr/>
        </p:nvSpPr>
        <p:spPr bwMode="auto">
          <a:xfrm flipH="1">
            <a:off x="9522539" y="5356244"/>
            <a:ext cx="815728" cy="353653"/>
          </a:xfrm>
          <a:custGeom>
            <a:avLst/>
            <a:gdLst>
              <a:gd name="T0" fmla="*/ 301406795 w 2331"/>
              <a:gd name="T1" fmla="*/ 192091788 h 688"/>
              <a:gd name="T2" fmla="*/ 13447518 w 2331"/>
              <a:gd name="T3" fmla="*/ 38530166 h 688"/>
              <a:gd name="T4" fmla="*/ 269727438 w 2331"/>
              <a:gd name="T5" fmla="*/ 0 h 688"/>
              <a:gd name="T6" fmla="*/ 301406795 w 2331"/>
              <a:gd name="T7" fmla="*/ 192091788 h 688"/>
              <a:gd name="T8" fmla="*/ 0 60000 65536"/>
              <a:gd name="T9" fmla="*/ 0 60000 65536"/>
              <a:gd name="T10" fmla="*/ 0 60000 65536"/>
              <a:gd name="T11" fmla="*/ 0 60000 65536"/>
              <a:gd name="T12" fmla="*/ 0 w 2331"/>
              <a:gd name="T13" fmla="*/ 0 h 688"/>
              <a:gd name="T14" fmla="*/ 2331 w 2331"/>
              <a:gd name="T15" fmla="*/ 688 h 688"/>
            </a:gdLst>
            <a:ahLst/>
            <a:cxnLst>
              <a:cxn ang="T8">
                <a:pos x="T0" y="T1"/>
              </a:cxn>
              <a:cxn ang="T9">
                <a:pos x="T2" y="T3"/>
              </a:cxn>
              <a:cxn ang="T10">
                <a:pos x="T4" y="T5"/>
              </a:cxn>
              <a:cxn ang="T11">
                <a:pos x="T6" y="T7"/>
              </a:cxn>
            </a:cxnLst>
            <a:rect l="T12" t="T13" r="T14" b="T15"/>
            <a:pathLst>
              <a:path w="2331" h="688">
                <a:moveTo>
                  <a:pt x="2331" y="688"/>
                </a:moveTo>
                <a:cubicBezTo>
                  <a:pt x="2331" y="688"/>
                  <a:pt x="208" y="159"/>
                  <a:pt x="104" y="138"/>
                </a:cubicBezTo>
                <a:cubicBezTo>
                  <a:pt x="0" y="118"/>
                  <a:pt x="2086" y="0"/>
                  <a:pt x="2086" y="0"/>
                </a:cubicBezTo>
                <a:lnTo>
                  <a:pt x="2331" y="688"/>
                </a:lnTo>
                <a:close/>
              </a:path>
            </a:pathLst>
          </a:custGeom>
          <a:gradFill rotWithShape="1">
            <a:gsLst>
              <a:gs pos="0">
                <a:srgbClr val="FFFFFF">
                  <a:alpha val="50000"/>
                </a:srgbClr>
              </a:gs>
              <a:gs pos="100000">
                <a:srgbClr val="666666">
                  <a:alpha val="34000"/>
                </a:srgbClr>
              </a:gs>
            </a:gsLst>
            <a:lin ang="0" scaled="1"/>
          </a:gradFill>
          <a:ln>
            <a:noFill/>
          </a:ln>
          <a:extLst>
            <a:ext uri="{91240B29-F687-4F45-9708-019B960494DF}">
              <a14:hiddenLine xmlns:a14="http://schemas.microsoft.com/office/drawing/2010/main" w="9525">
                <a:solidFill>
                  <a:srgbClr val="000000"/>
                </a:solidFill>
                <a:round/>
              </a14:hiddenLine>
            </a:ext>
          </a:extLst>
        </p:spPr>
        <p:txBody>
          <a:bodyPr/>
          <a:p>
            <a:pPr>
              <a:defRPr/>
            </a:pPr>
            <a:endParaRPr lang="zh-CN" altLang="en-US" kern="0">
              <a:solidFill>
                <a:sysClr val="windowText" lastClr="000000"/>
              </a:solidFill>
              <a:latin typeface="微软雅黑" panose="020B0503020204020204" pitchFamily="34" charset="-122"/>
              <a:ea typeface="微软雅黑" panose="020B0503020204020204" pitchFamily="34" charset="-122"/>
            </a:endParaRPr>
          </a:p>
        </p:txBody>
      </p:sp>
      <p:sp>
        <p:nvSpPr>
          <p:cNvPr id="20" name="Freeform 7"/>
          <p:cNvSpPr/>
          <p:nvPr/>
        </p:nvSpPr>
        <p:spPr bwMode="auto">
          <a:xfrm>
            <a:off x="3976206" y="5303737"/>
            <a:ext cx="862076" cy="230106"/>
          </a:xfrm>
          <a:custGeom>
            <a:avLst/>
            <a:gdLst>
              <a:gd name="T0" fmla="*/ 336630601 w 2331"/>
              <a:gd name="T1" fmla="*/ 81322314 h 688"/>
              <a:gd name="T2" fmla="*/ 15019123 w 2331"/>
              <a:gd name="T3" fmla="*/ 16311770 h 688"/>
              <a:gd name="T4" fmla="*/ 301248903 w 2331"/>
              <a:gd name="T5" fmla="*/ 0 h 688"/>
              <a:gd name="T6" fmla="*/ 336630601 w 2331"/>
              <a:gd name="T7" fmla="*/ 81322314 h 688"/>
              <a:gd name="T8" fmla="*/ 0 60000 65536"/>
              <a:gd name="T9" fmla="*/ 0 60000 65536"/>
              <a:gd name="T10" fmla="*/ 0 60000 65536"/>
              <a:gd name="T11" fmla="*/ 0 60000 65536"/>
              <a:gd name="T12" fmla="*/ 0 w 2331"/>
              <a:gd name="T13" fmla="*/ 0 h 688"/>
              <a:gd name="T14" fmla="*/ 2331 w 2331"/>
              <a:gd name="T15" fmla="*/ 688 h 688"/>
            </a:gdLst>
            <a:ahLst/>
            <a:cxnLst>
              <a:cxn ang="T8">
                <a:pos x="T0" y="T1"/>
              </a:cxn>
              <a:cxn ang="T9">
                <a:pos x="T2" y="T3"/>
              </a:cxn>
              <a:cxn ang="T10">
                <a:pos x="T4" y="T5"/>
              </a:cxn>
              <a:cxn ang="T11">
                <a:pos x="T6" y="T7"/>
              </a:cxn>
            </a:cxnLst>
            <a:rect l="T12" t="T13" r="T14" b="T15"/>
            <a:pathLst>
              <a:path w="2331" h="688">
                <a:moveTo>
                  <a:pt x="2331" y="688"/>
                </a:moveTo>
                <a:cubicBezTo>
                  <a:pt x="2331" y="688"/>
                  <a:pt x="208" y="159"/>
                  <a:pt x="104" y="138"/>
                </a:cubicBezTo>
                <a:cubicBezTo>
                  <a:pt x="0" y="118"/>
                  <a:pt x="2086" y="0"/>
                  <a:pt x="2086" y="0"/>
                </a:cubicBezTo>
                <a:lnTo>
                  <a:pt x="2331" y="688"/>
                </a:lnTo>
                <a:close/>
              </a:path>
            </a:pathLst>
          </a:custGeom>
          <a:gradFill rotWithShape="1">
            <a:gsLst>
              <a:gs pos="0">
                <a:srgbClr val="FFFFFF">
                  <a:alpha val="50000"/>
                </a:srgbClr>
              </a:gs>
              <a:gs pos="100000">
                <a:srgbClr val="666666">
                  <a:alpha val="34000"/>
                </a:srgbClr>
              </a:gs>
            </a:gsLst>
            <a:lin ang="0" scaled="1"/>
          </a:gradFill>
          <a:ln>
            <a:noFill/>
          </a:ln>
          <a:extLst>
            <a:ext uri="{91240B29-F687-4F45-9708-019B960494DF}">
              <a14:hiddenLine xmlns:a14="http://schemas.microsoft.com/office/drawing/2010/main" w="9525">
                <a:solidFill>
                  <a:srgbClr val="000000"/>
                </a:solidFill>
                <a:round/>
              </a14:hiddenLine>
            </a:ext>
          </a:extLst>
        </p:spPr>
        <p:txBody>
          <a:bodyPr/>
          <a:p>
            <a:pPr>
              <a:defRPr/>
            </a:pPr>
            <a:endParaRPr lang="zh-CN" altLang="en-US" kern="0">
              <a:solidFill>
                <a:schemeClr val="accent6">
                  <a:lumMod val="75000"/>
                </a:schemeClr>
              </a:solidFill>
              <a:latin typeface="微软雅黑" panose="020B0503020204020204" pitchFamily="34" charset="-122"/>
              <a:ea typeface="微软雅黑" panose="020B0503020204020204" pitchFamily="34" charset="-122"/>
            </a:endParaRPr>
          </a:p>
        </p:txBody>
      </p:sp>
      <p:sp>
        <p:nvSpPr>
          <p:cNvPr id="21" name="Freeform 10"/>
          <p:cNvSpPr/>
          <p:nvPr/>
        </p:nvSpPr>
        <p:spPr bwMode="auto">
          <a:xfrm>
            <a:off x="3545168" y="4452807"/>
            <a:ext cx="1053649" cy="1156709"/>
          </a:xfrm>
          <a:custGeom>
            <a:avLst/>
            <a:gdLst>
              <a:gd name="T0" fmla="*/ 0 w 973"/>
              <a:gd name="T1" fmla="*/ 0 h 1069"/>
              <a:gd name="T2" fmla="*/ 0 w 973"/>
              <a:gd name="T3" fmla="*/ 1322555066 h 1069"/>
              <a:gd name="T4" fmla="*/ 1204712390 w 973"/>
              <a:gd name="T5" fmla="*/ 1300285908 h 1069"/>
              <a:gd name="T6" fmla="*/ 1204712390 w 973"/>
              <a:gd name="T7" fmla="*/ 44538316 h 1069"/>
              <a:gd name="T8" fmla="*/ 0 w 973"/>
              <a:gd name="T9" fmla="*/ 0 h 1069"/>
              <a:gd name="T10" fmla="*/ 0 60000 65536"/>
              <a:gd name="T11" fmla="*/ 0 60000 65536"/>
              <a:gd name="T12" fmla="*/ 0 60000 65536"/>
              <a:gd name="T13" fmla="*/ 0 60000 65536"/>
              <a:gd name="T14" fmla="*/ 0 60000 65536"/>
              <a:gd name="T15" fmla="*/ 0 w 973"/>
              <a:gd name="T16" fmla="*/ 0 h 1069"/>
              <a:gd name="T17" fmla="*/ 973 w 973"/>
              <a:gd name="T18" fmla="*/ 1069 h 1069"/>
            </a:gdLst>
            <a:ahLst/>
            <a:cxnLst>
              <a:cxn ang="T10">
                <a:pos x="T0" y="T1"/>
              </a:cxn>
              <a:cxn ang="T11">
                <a:pos x="T2" y="T3"/>
              </a:cxn>
              <a:cxn ang="T12">
                <a:pos x="T4" y="T5"/>
              </a:cxn>
              <a:cxn ang="T13">
                <a:pos x="T6" y="T7"/>
              </a:cxn>
              <a:cxn ang="T14">
                <a:pos x="T8" y="T9"/>
              </a:cxn>
            </a:cxnLst>
            <a:rect l="T15" t="T16" r="T17" b="T18"/>
            <a:pathLst>
              <a:path w="973" h="1069">
                <a:moveTo>
                  <a:pt x="0" y="0"/>
                </a:moveTo>
                <a:lnTo>
                  <a:pt x="0" y="1069"/>
                </a:lnTo>
                <a:lnTo>
                  <a:pt x="973" y="1051"/>
                </a:lnTo>
                <a:lnTo>
                  <a:pt x="973" y="36"/>
                </a:lnTo>
                <a:lnTo>
                  <a:pt x="0" y="0"/>
                </a:lnTo>
                <a:close/>
              </a:path>
            </a:pathLst>
          </a:custGeom>
          <a:gradFill rotWithShape="1">
            <a:gsLst>
              <a:gs pos="0">
                <a:srgbClr val="F8F8F8"/>
              </a:gs>
              <a:gs pos="100000">
                <a:srgbClr val="C0C0C0"/>
              </a:gs>
            </a:gsLst>
            <a:lin ang="2700000" scaled="1"/>
          </a:gradFill>
          <a:ln>
            <a:noFill/>
          </a:ln>
          <a:extLst>
            <a:ext uri="{91240B29-F687-4F45-9708-019B960494DF}">
              <a14:hiddenLine xmlns:a14="http://schemas.microsoft.com/office/drawing/2010/main" w="9525">
                <a:solidFill>
                  <a:srgbClr val="000000"/>
                </a:solidFill>
                <a:round/>
              </a14:hiddenLine>
            </a:ext>
          </a:extLst>
        </p:spPr>
        <p:txBody>
          <a:bodyPr/>
          <a:p>
            <a:pPr>
              <a:defRPr/>
            </a:pPr>
            <a:endParaRPr lang="zh-CN" altLang="en-US" kern="0">
              <a:solidFill>
                <a:sysClr val="windowText" lastClr="000000"/>
              </a:solidFill>
              <a:latin typeface="微软雅黑" panose="020B0503020204020204" pitchFamily="34" charset="-122"/>
              <a:ea typeface="微软雅黑" panose="020B0503020204020204" pitchFamily="34" charset="-122"/>
            </a:endParaRPr>
          </a:p>
        </p:txBody>
      </p:sp>
      <p:sp>
        <p:nvSpPr>
          <p:cNvPr id="22" name="Freeform 11"/>
          <p:cNvSpPr/>
          <p:nvPr/>
        </p:nvSpPr>
        <p:spPr bwMode="auto">
          <a:xfrm>
            <a:off x="3341236" y="4438909"/>
            <a:ext cx="213202" cy="1156708"/>
          </a:xfrm>
          <a:custGeom>
            <a:avLst/>
            <a:gdLst>
              <a:gd name="T0" fmla="*/ 0 w 197"/>
              <a:gd name="T1" fmla="*/ 152174490 h 1069"/>
              <a:gd name="T2" fmla="*/ 0 w 197"/>
              <a:gd name="T3" fmla="*/ 1171616329 h 1069"/>
              <a:gd name="T4" fmla="*/ 243623633 w 197"/>
              <a:gd name="T5" fmla="*/ 1322552841 h 1069"/>
              <a:gd name="T6" fmla="*/ 243623633 w 197"/>
              <a:gd name="T7" fmla="*/ 0 h 1069"/>
              <a:gd name="T8" fmla="*/ 0 w 197"/>
              <a:gd name="T9" fmla="*/ 152174490 h 1069"/>
              <a:gd name="T10" fmla="*/ 0 60000 65536"/>
              <a:gd name="T11" fmla="*/ 0 60000 65536"/>
              <a:gd name="T12" fmla="*/ 0 60000 65536"/>
              <a:gd name="T13" fmla="*/ 0 60000 65536"/>
              <a:gd name="T14" fmla="*/ 0 60000 65536"/>
              <a:gd name="T15" fmla="*/ 0 w 197"/>
              <a:gd name="T16" fmla="*/ 0 h 1069"/>
              <a:gd name="T17" fmla="*/ 197 w 197"/>
              <a:gd name="T18" fmla="*/ 1069 h 1069"/>
            </a:gdLst>
            <a:ahLst/>
            <a:cxnLst>
              <a:cxn ang="T10">
                <a:pos x="T0" y="T1"/>
              </a:cxn>
              <a:cxn ang="T11">
                <a:pos x="T2" y="T3"/>
              </a:cxn>
              <a:cxn ang="T12">
                <a:pos x="T4" y="T5"/>
              </a:cxn>
              <a:cxn ang="T13">
                <a:pos x="T6" y="T7"/>
              </a:cxn>
              <a:cxn ang="T14">
                <a:pos x="T8" y="T9"/>
              </a:cxn>
            </a:cxnLst>
            <a:rect l="T15" t="T16" r="T17" b="T18"/>
            <a:pathLst>
              <a:path w="197" h="1069">
                <a:moveTo>
                  <a:pt x="0" y="123"/>
                </a:moveTo>
                <a:lnTo>
                  <a:pt x="0" y="947"/>
                </a:lnTo>
                <a:lnTo>
                  <a:pt x="197" y="1069"/>
                </a:lnTo>
                <a:lnTo>
                  <a:pt x="197" y="0"/>
                </a:lnTo>
                <a:lnTo>
                  <a:pt x="0" y="123"/>
                </a:lnTo>
                <a:close/>
              </a:path>
            </a:pathLst>
          </a:custGeom>
          <a:gradFill rotWithShape="1">
            <a:gsLst>
              <a:gs pos="0">
                <a:srgbClr val="969696"/>
              </a:gs>
              <a:gs pos="100000">
                <a:srgbClr val="5F5F5F"/>
              </a:gs>
            </a:gsLst>
            <a:lin ang="2700000" scaled="1"/>
          </a:gradFill>
          <a:ln>
            <a:noFill/>
          </a:ln>
          <a:extLst>
            <a:ext uri="{91240B29-F687-4F45-9708-019B960494DF}">
              <a14:hiddenLine xmlns:a14="http://schemas.microsoft.com/office/drawing/2010/main" w="9525">
                <a:solidFill>
                  <a:srgbClr val="000000"/>
                </a:solidFill>
                <a:round/>
              </a14:hiddenLine>
            </a:ext>
          </a:extLst>
        </p:spPr>
        <p:txBody>
          <a:bodyPr/>
          <a:p>
            <a:pPr>
              <a:defRPr/>
            </a:pPr>
            <a:endParaRPr lang="zh-CN" altLang="en-US" kern="0">
              <a:solidFill>
                <a:sysClr val="windowText" lastClr="000000"/>
              </a:solidFill>
              <a:latin typeface="微软雅黑" panose="020B0503020204020204" pitchFamily="34" charset="-122"/>
              <a:ea typeface="微软雅黑" panose="020B0503020204020204" pitchFamily="34" charset="-122"/>
            </a:endParaRPr>
          </a:p>
        </p:txBody>
      </p:sp>
      <p:sp>
        <p:nvSpPr>
          <p:cNvPr id="23" name="Freeform 12"/>
          <p:cNvSpPr/>
          <p:nvPr/>
        </p:nvSpPr>
        <p:spPr bwMode="auto">
          <a:xfrm>
            <a:off x="4805839" y="4491416"/>
            <a:ext cx="988761" cy="1051693"/>
          </a:xfrm>
          <a:custGeom>
            <a:avLst/>
            <a:gdLst>
              <a:gd name="T0" fmla="*/ 1130619934 w 913"/>
              <a:gd name="T1" fmla="*/ 1185098247 h 972"/>
              <a:gd name="T2" fmla="*/ 0 w 913"/>
              <a:gd name="T3" fmla="*/ 1202416771 h 972"/>
              <a:gd name="T4" fmla="*/ 0 w 913"/>
              <a:gd name="T5" fmla="*/ 0 h 972"/>
              <a:gd name="T6" fmla="*/ 1130619934 w 913"/>
              <a:gd name="T7" fmla="*/ 7421907 h 972"/>
              <a:gd name="T8" fmla="*/ 1130619934 w 913"/>
              <a:gd name="T9" fmla="*/ 1185098247 h 972"/>
              <a:gd name="T10" fmla="*/ 0 60000 65536"/>
              <a:gd name="T11" fmla="*/ 0 60000 65536"/>
              <a:gd name="T12" fmla="*/ 0 60000 65536"/>
              <a:gd name="T13" fmla="*/ 0 60000 65536"/>
              <a:gd name="T14" fmla="*/ 0 60000 65536"/>
              <a:gd name="T15" fmla="*/ 0 w 913"/>
              <a:gd name="T16" fmla="*/ 0 h 972"/>
              <a:gd name="T17" fmla="*/ 913 w 913"/>
              <a:gd name="T18" fmla="*/ 972 h 972"/>
            </a:gdLst>
            <a:ahLst/>
            <a:cxnLst>
              <a:cxn ang="T10">
                <a:pos x="T0" y="T1"/>
              </a:cxn>
              <a:cxn ang="T11">
                <a:pos x="T2" y="T3"/>
              </a:cxn>
              <a:cxn ang="T12">
                <a:pos x="T4" y="T5"/>
              </a:cxn>
              <a:cxn ang="T13">
                <a:pos x="T6" y="T7"/>
              </a:cxn>
              <a:cxn ang="T14">
                <a:pos x="T8" y="T9"/>
              </a:cxn>
            </a:cxnLst>
            <a:rect l="T15" t="T16" r="T17" b="T18"/>
            <a:pathLst>
              <a:path w="913" h="972">
                <a:moveTo>
                  <a:pt x="913" y="958"/>
                </a:moveTo>
                <a:lnTo>
                  <a:pt x="0" y="972"/>
                </a:lnTo>
                <a:lnTo>
                  <a:pt x="0" y="0"/>
                </a:lnTo>
                <a:lnTo>
                  <a:pt x="913" y="6"/>
                </a:lnTo>
                <a:lnTo>
                  <a:pt x="913" y="958"/>
                </a:lnTo>
                <a:close/>
              </a:path>
            </a:pathLst>
          </a:custGeom>
          <a:gradFill rotWithShape="1">
            <a:gsLst>
              <a:gs pos="0">
                <a:srgbClr val="F8F8F8"/>
              </a:gs>
              <a:gs pos="100000">
                <a:srgbClr val="C0C0C0"/>
              </a:gs>
            </a:gsLst>
            <a:lin ang="2700000" scaled="1"/>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p>
            <a:pPr>
              <a:defRPr/>
            </a:pPr>
            <a:endParaRPr lang="zh-CN" altLang="en-US" kern="0">
              <a:solidFill>
                <a:sysClr val="windowText" lastClr="000000"/>
              </a:solidFill>
              <a:latin typeface="微软雅黑" panose="020B0503020204020204" pitchFamily="34" charset="-122"/>
              <a:ea typeface="微软雅黑" panose="020B0503020204020204" pitchFamily="34" charset="-122"/>
            </a:endParaRPr>
          </a:p>
        </p:txBody>
      </p:sp>
      <p:sp>
        <p:nvSpPr>
          <p:cNvPr id="24" name="Freeform 13"/>
          <p:cNvSpPr/>
          <p:nvPr/>
        </p:nvSpPr>
        <p:spPr bwMode="auto">
          <a:xfrm>
            <a:off x="4731682" y="4491416"/>
            <a:ext cx="74157" cy="1051693"/>
          </a:xfrm>
          <a:custGeom>
            <a:avLst/>
            <a:gdLst>
              <a:gd name="T0" fmla="*/ 0 w 69"/>
              <a:gd name="T1" fmla="*/ 107623768 h 972"/>
              <a:gd name="T2" fmla="*/ 0 w 69"/>
              <a:gd name="T3" fmla="*/ 1120771346 h 972"/>
              <a:gd name="T4" fmla="*/ 84151304 w 69"/>
              <a:gd name="T5" fmla="*/ 1202416771 h 972"/>
              <a:gd name="T6" fmla="*/ 84151304 w 69"/>
              <a:gd name="T7" fmla="*/ 0 h 972"/>
              <a:gd name="T8" fmla="*/ 0 w 69"/>
              <a:gd name="T9" fmla="*/ 107623768 h 972"/>
              <a:gd name="T10" fmla="*/ 0 60000 65536"/>
              <a:gd name="T11" fmla="*/ 0 60000 65536"/>
              <a:gd name="T12" fmla="*/ 0 60000 65536"/>
              <a:gd name="T13" fmla="*/ 0 60000 65536"/>
              <a:gd name="T14" fmla="*/ 0 60000 65536"/>
              <a:gd name="T15" fmla="*/ 0 w 69"/>
              <a:gd name="T16" fmla="*/ 0 h 972"/>
              <a:gd name="T17" fmla="*/ 69 w 69"/>
              <a:gd name="T18" fmla="*/ 972 h 972"/>
            </a:gdLst>
            <a:ahLst/>
            <a:cxnLst>
              <a:cxn ang="T10">
                <a:pos x="T0" y="T1"/>
              </a:cxn>
              <a:cxn ang="T11">
                <a:pos x="T2" y="T3"/>
              </a:cxn>
              <a:cxn ang="T12">
                <a:pos x="T4" y="T5"/>
              </a:cxn>
              <a:cxn ang="T13">
                <a:pos x="T6" y="T7"/>
              </a:cxn>
              <a:cxn ang="T14">
                <a:pos x="T8" y="T9"/>
              </a:cxn>
            </a:cxnLst>
            <a:rect l="T15" t="T16" r="T17" b="T18"/>
            <a:pathLst>
              <a:path w="69" h="972">
                <a:moveTo>
                  <a:pt x="0" y="87"/>
                </a:moveTo>
                <a:lnTo>
                  <a:pt x="0" y="906"/>
                </a:lnTo>
                <a:lnTo>
                  <a:pt x="69" y="972"/>
                </a:lnTo>
                <a:lnTo>
                  <a:pt x="69" y="0"/>
                </a:lnTo>
                <a:lnTo>
                  <a:pt x="0" y="87"/>
                </a:lnTo>
                <a:close/>
              </a:path>
            </a:pathLst>
          </a:custGeom>
          <a:gradFill rotWithShape="1">
            <a:gsLst>
              <a:gs pos="0">
                <a:srgbClr val="969696"/>
              </a:gs>
              <a:gs pos="100000">
                <a:srgbClr val="5F5F5F"/>
              </a:gs>
            </a:gsLst>
            <a:lin ang="2700000" scaled="1"/>
          </a:gradFill>
          <a:ln>
            <a:noFill/>
          </a:ln>
          <a:extLst>
            <a:ext uri="{91240B29-F687-4F45-9708-019B960494DF}">
              <a14:hiddenLine xmlns:a14="http://schemas.microsoft.com/office/drawing/2010/main" w="9525">
                <a:solidFill>
                  <a:srgbClr val="000000"/>
                </a:solidFill>
                <a:round/>
              </a14:hiddenLine>
            </a:ext>
          </a:extLst>
        </p:spPr>
        <p:txBody>
          <a:bodyPr/>
          <a:p>
            <a:pPr>
              <a:defRPr/>
            </a:pPr>
            <a:endParaRPr lang="zh-CN" altLang="en-US" kern="0">
              <a:solidFill>
                <a:sysClr val="windowText" lastClr="000000"/>
              </a:solidFill>
              <a:latin typeface="微软雅黑" panose="020B0503020204020204" pitchFamily="34" charset="-122"/>
              <a:ea typeface="微软雅黑" panose="020B0503020204020204" pitchFamily="34" charset="-122"/>
            </a:endParaRPr>
          </a:p>
        </p:txBody>
      </p:sp>
      <p:sp>
        <p:nvSpPr>
          <p:cNvPr id="25" name="Freeform 14"/>
          <p:cNvSpPr/>
          <p:nvPr/>
        </p:nvSpPr>
        <p:spPr bwMode="auto">
          <a:xfrm flipH="1">
            <a:off x="8428722" y="4358603"/>
            <a:ext cx="1089183" cy="1354383"/>
          </a:xfrm>
          <a:custGeom>
            <a:avLst/>
            <a:gdLst>
              <a:gd name="T0" fmla="*/ 0 w 1006"/>
              <a:gd name="T1" fmla="*/ 0 h 1251"/>
              <a:gd name="T2" fmla="*/ 0 w 1006"/>
              <a:gd name="T3" fmla="*/ 1549419556 h 1251"/>
              <a:gd name="T4" fmla="*/ 1245111113 w 1006"/>
              <a:gd name="T5" fmla="*/ 1429280965 h 1251"/>
              <a:gd name="T6" fmla="*/ 1245111113 w 1006"/>
              <a:gd name="T7" fmla="*/ 100322306 h 1251"/>
              <a:gd name="T8" fmla="*/ 0 w 1006"/>
              <a:gd name="T9" fmla="*/ 0 h 1251"/>
              <a:gd name="T10" fmla="*/ 0 60000 65536"/>
              <a:gd name="T11" fmla="*/ 0 60000 65536"/>
              <a:gd name="T12" fmla="*/ 0 60000 65536"/>
              <a:gd name="T13" fmla="*/ 0 60000 65536"/>
              <a:gd name="T14" fmla="*/ 0 60000 65536"/>
              <a:gd name="T15" fmla="*/ 0 w 1006"/>
              <a:gd name="T16" fmla="*/ 0 h 1251"/>
              <a:gd name="T17" fmla="*/ 1006 w 1006"/>
              <a:gd name="T18" fmla="*/ 1251 h 1251"/>
            </a:gdLst>
            <a:ahLst/>
            <a:cxnLst>
              <a:cxn ang="T10">
                <a:pos x="T0" y="T1"/>
              </a:cxn>
              <a:cxn ang="T11">
                <a:pos x="T2" y="T3"/>
              </a:cxn>
              <a:cxn ang="T12">
                <a:pos x="T4" y="T5"/>
              </a:cxn>
              <a:cxn ang="T13">
                <a:pos x="T6" y="T7"/>
              </a:cxn>
              <a:cxn ang="T14">
                <a:pos x="T8" y="T9"/>
              </a:cxn>
            </a:cxnLst>
            <a:rect l="T15" t="T16" r="T17" b="T18"/>
            <a:pathLst>
              <a:path w="1006" h="1251">
                <a:moveTo>
                  <a:pt x="0" y="0"/>
                </a:moveTo>
                <a:lnTo>
                  <a:pt x="0" y="1251"/>
                </a:lnTo>
                <a:lnTo>
                  <a:pt x="1006" y="1154"/>
                </a:lnTo>
                <a:lnTo>
                  <a:pt x="1006" y="81"/>
                </a:lnTo>
                <a:lnTo>
                  <a:pt x="0" y="0"/>
                </a:lnTo>
                <a:close/>
              </a:path>
            </a:pathLst>
          </a:custGeom>
          <a:gradFill rotWithShape="1">
            <a:gsLst>
              <a:gs pos="0">
                <a:srgbClr val="C0C0C0"/>
              </a:gs>
              <a:gs pos="100000">
                <a:srgbClr val="F8F8F8"/>
              </a:gs>
            </a:gsLst>
            <a:lin ang="18900000" scaled="1"/>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p>
            <a:pPr>
              <a:defRPr/>
            </a:pPr>
            <a:endParaRPr lang="zh-CN" altLang="en-US" kern="0">
              <a:solidFill>
                <a:sysClr val="windowText" lastClr="000000"/>
              </a:solidFill>
              <a:latin typeface="微软雅黑" panose="020B0503020204020204" pitchFamily="34" charset="-122"/>
              <a:ea typeface="微软雅黑" panose="020B0503020204020204" pitchFamily="34" charset="-122"/>
            </a:endParaRPr>
          </a:p>
        </p:txBody>
      </p:sp>
      <p:sp>
        <p:nvSpPr>
          <p:cNvPr id="26" name="Freeform 15"/>
          <p:cNvSpPr/>
          <p:nvPr/>
        </p:nvSpPr>
        <p:spPr bwMode="auto">
          <a:xfrm flipH="1">
            <a:off x="9517905" y="4358603"/>
            <a:ext cx="367696" cy="1354383"/>
          </a:xfrm>
          <a:custGeom>
            <a:avLst/>
            <a:gdLst>
              <a:gd name="T0" fmla="*/ 0 w 339"/>
              <a:gd name="T1" fmla="*/ 136240017 h 1251"/>
              <a:gd name="T2" fmla="*/ 0 w 339"/>
              <a:gd name="T3" fmla="*/ 1337628145 h 1251"/>
              <a:gd name="T4" fmla="*/ 421096551 w 339"/>
              <a:gd name="T5" fmla="*/ 1549419556 h 1251"/>
              <a:gd name="T6" fmla="*/ 421096551 w 339"/>
              <a:gd name="T7" fmla="*/ 0 h 1251"/>
              <a:gd name="T8" fmla="*/ 0 w 339"/>
              <a:gd name="T9" fmla="*/ 136240017 h 1251"/>
              <a:gd name="T10" fmla="*/ 0 60000 65536"/>
              <a:gd name="T11" fmla="*/ 0 60000 65536"/>
              <a:gd name="T12" fmla="*/ 0 60000 65536"/>
              <a:gd name="T13" fmla="*/ 0 60000 65536"/>
              <a:gd name="T14" fmla="*/ 0 60000 65536"/>
              <a:gd name="T15" fmla="*/ 0 w 339"/>
              <a:gd name="T16" fmla="*/ 0 h 1251"/>
              <a:gd name="T17" fmla="*/ 339 w 339"/>
              <a:gd name="T18" fmla="*/ 1251 h 1251"/>
            </a:gdLst>
            <a:ahLst/>
            <a:cxnLst>
              <a:cxn ang="T10">
                <a:pos x="T0" y="T1"/>
              </a:cxn>
              <a:cxn ang="T11">
                <a:pos x="T2" y="T3"/>
              </a:cxn>
              <a:cxn ang="T12">
                <a:pos x="T4" y="T5"/>
              </a:cxn>
              <a:cxn ang="T13">
                <a:pos x="T6" y="T7"/>
              </a:cxn>
              <a:cxn ang="T14">
                <a:pos x="T8" y="T9"/>
              </a:cxn>
            </a:cxnLst>
            <a:rect l="T15" t="T16" r="T17" b="T18"/>
            <a:pathLst>
              <a:path w="339" h="1251">
                <a:moveTo>
                  <a:pt x="0" y="110"/>
                </a:moveTo>
                <a:lnTo>
                  <a:pt x="0" y="1080"/>
                </a:lnTo>
                <a:lnTo>
                  <a:pt x="339" y="1251"/>
                </a:lnTo>
                <a:lnTo>
                  <a:pt x="339" y="0"/>
                </a:lnTo>
                <a:lnTo>
                  <a:pt x="0" y="110"/>
                </a:lnTo>
                <a:close/>
              </a:path>
            </a:pathLst>
          </a:custGeom>
          <a:gradFill rotWithShape="1">
            <a:gsLst>
              <a:gs pos="0">
                <a:srgbClr val="969696"/>
              </a:gs>
              <a:gs pos="100000">
                <a:srgbClr val="5F5F5F"/>
              </a:gs>
            </a:gsLst>
            <a:lin ang="2700000" scaled="1"/>
          </a:gradFill>
          <a:ln>
            <a:noFill/>
          </a:ln>
          <a:extLst>
            <a:ext uri="{91240B29-F687-4F45-9708-019B960494DF}">
              <a14:hiddenLine xmlns:a14="http://schemas.microsoft.com/office/drawing/2010/main" w="9525">
                <a:solidFill>
                  <a:srgbClr val="000000"/>
                </a:solidFill>
                <a:round/>
              </a14:hiddenLine>
            </a:ext>
          </a:extLst>
        </p:spPr>
        <p:txBody>
          <a:bodyPr/>
          <a:p>
            <a:pPr>
              <a:defRPr/>
            </a:pPr>
            <a:endParaRPr lang="zh-CN" altLang="en-US" kern="0">
              <a:solidFill>
                <a:sysClr val="windowText" lastClr="000000"/>
              </a:solidFill>
              <a:latin typeface="微软雅黑" panose="020B0503020204020204" pitchFamily="34" charset="-122"/>
              <a:ea typeface="微软雅黑" panose="020B0503020204020204" pitchFamily="34" charset="-122"/>
            </a:endParaRPr>
          </a:p>
        </p:txBody>
      </p:sp>
      <p:sp>
        <p:nvSpPr>
          <p:cNvPr id="27" name="Freeform 16"/>
          <p:cNvSpPr/>
          <p:nvPr/>
        </p:nvSpPr>
        <p:spPr bwMode="auto">
          <a:xfrm flipH="1">
            <a:off x="7103163" y="4438909"/>
            <a:ext cx="1053649" cy="1156708"/>
          </a:xfrm>
          <a:custGeom>
            <a:avLst/>
            <a:gdLst>
              <a:gd name="T0" fmla="*/ 0 w 973"/>
              <a:gd name="T1" fmla="*/ 0 h 1069"/>
              <a:gd name="T2" fmla="*/ 0 w 973"/>
              <a:gd name="T3" fmla="*/ 1322552841 h 1069"/>
              <a:gd name="T4" fmla="*/ 1204712390 w 973"/>
              <a:gd name="T5" fmla="*/ 1300283702 h 1069"/>
              <a:gd name="T6" fmla="*/ 1204712390 w 973"/>
              <a:gd name="T7" fmla="*/ 44538278 h 1069"/>
              <a:gd name="T8" fmla="*/ 0 w 973"/>
              <a:gd name="T9" fmla="*/ 0 h 1069"/>
              <a:gd name="T10" fmla="*/ 0 60000 65536"/>
              <a:gd name="T11" fmla="*/ 0 60000 65536"/>
              <a:gd name="T12" fmla="*/ 0 60000 65536"/>
              <a:gd name="T13" fmla="*/ 0 60000 65536"/>
              <a:gd name="T14" fmla="*/ 0 60000 65536"/>
              <a:gd name="T15" fmla="*/ 0 w 973"/>
              <a:gd name="T16" fmla="*/ 0 h 1069"/>
              <a:gd name="T17" fmla="*/ 973 w 973"/>
              <a:gd name="T18" fmla="*/ 1069 h 1069"/>
            </a:gdLst>
            <a:ahLst/>
            <a:cxnLst>
              <a:cxn ang="T10">
                <a:pos x="T0" y="T1"/>
              </a:cxn>
              <a:cxn ang="T11">
                <a:pos x="T2" y="T3"/>
              </a:cxn>
              <a:cxn ang="T12">
                <a:pos x="T4" y="T5"/>
              </a:cxn>
              <a:cxn ang="T13">
                <a:pos x="T6" y="T7"/>
              </a:cxn>
              <a:cxn ang="T14">
                <a:pos x="T8" y="T9"/>
              </a:cxn>
            </a:cxnLst>
            <a:rect l="T15" t="T16" r="T17" b="T18"/>
            <a:pathLst>
              <a:path w="973" h="1069">
                <a:moveTo>
                  <a:pt x="0" y="0"/>
                </a:moveTo>
                <a:lnTo>
                  <a:pt x="0" y="1069"/>
                </a:lnTo>
                <a:lnTo>
                  <a:pt x="973" y="1051"/>
                </a:lnTo>
                <a:lnTo>
                  <a:pt x="973" y="36"/>
                </a:lnTo>
                <a:lnTo>
                  <a:pt x="0" y="0"/>
                </a:lnTo>
                <a:close/>
              </a:path>
            </a:pathLst>
          </a:custGeom>
          <a:gradFill rotWithShape="1">
            <a:gsLst>
              <a:gs pos="0">
                <a:srgbClr val="C0C0C0"/>
              </a:gs>
              <a:gs pos="100000">
                <a:srgbClr val="F8F8F8"/>
              </a:gs>
            </a:gsLst>
            <a:lin ang="18900000" scaled="1"/>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p>
            <a:pPr>
              <a:defRPr/>
            </a:pPr>
            <a:endParaRPr lang="zh-CN" altLang="en-US" kern="0">
              <a:solidFill>
                <a:sysClr val="windowText" lastClr="000000"/>
              </a:solidFill>
              <a:latin typeface="微软雅黑" panose="020B0503020204020204" pitchFamily="34" charset="-122"/>
              <a:ea typeface="微软雅黑" panose="020B0503020204020204" pitchFamily="34" charset="-122"/>
            </a:endParaRPr>
          </a:p>
        </p:txBody>
      </p:sp>
      <p:sp>
        <p:nvSpPr>
          <p:cNvPr id="28" name="Freeform 17"/>
          <p:cNvSpPr/>
          <p:nvPr/>
        </p:nvSpPr>
        <p:spPr bwMode="auto">
          <a:xfrm flipH="1">
            <a:off x="8156812" y="4438909"/>
            <a:ext cx="213202" cy="1156708"/>
          </a:xfrm>
          <a:custGeom>
            <a:avLst/>
            <a:gdLst>
              <a:gd name="T0" fmla="*/ 0 w 197"/>
              <a:gd name="T1" fmla="*/ 152174490 h 1069"/>
              <a:gd name="T2" fmla="*/ 0 w 197"/>
              <a:gd name="T3" fmla="*/ 1171616329 h 1069"/>
              <a:gd name="T4" fmla="*/ 243623633 w 197"/>
              <a:gd name="T5" fmla="*/ 1322552841 h 1069"/>
              <a:gd name="T6" fmla="*/ 243623633 w 197"/>
              <a:gd name="T7" fmla="*/ 0 h 1069"/>
              <a:gd name="T8" fmla="*/ 0 w 197"/>
              <a:gd name="T9" fmla="*/ 152174490 h 1069"/>
              <a:gd name="T10" fmla="*/ 0 60000 65536"/>
              <a:gd name="T11" fmla="*/ 0 60000 65536"/>
              <a:gd name="T12" fmla="*/ 0 60000 65536"/>
              <a:gd name="T13" fmla="*/ 0 60000 65536"/>
              <a:gd name="T14" fmla="*/ 0 60000 65536"/>
              <a:gd name="T15" fmla="*/ 0 w 197"/>
              <a:gd name="T16" fmla="*/ 0 h 1069"/>
              <a:gd name="T17" fmla="*/ 197 w 197"/>
              <a:gd name="T18" fmla="*/ 1069 h 1069"/>
            </a:gdLst>
            <a:ahLst/>
            <a:cxnLst>
              <a:cxn ang="T10">
                <a:pos x="T0" y="T1"/>
              </a:cxn>
              <a:cxn ang="T11">
                <a:pos x="T2" y="T3"/>
              </a:cxn>
              <a:cxn ang="T12">
                <a:pos x="T4" y="T5"/>
              </a:cxn>
              <a:cxn ang="T13">
                <a:pos x="T6" y="T7"/>
              </a:cxn>
              <a:cxn ang="T14">
                <a:pos x="T8" y="T9"/>
              </a:cxn>
            </a:cxnLst>
            <a:rect l="T15" t="T16" r="T17" b="T18"/>
            <a:pathLst>
              <a:path w="197" h="1069">
                <a:moveTo>
                  <a:pt x="0" y="123"/>
                </a:moveTo>
                <a:lnTo>
                  <a:pt x="0" y="947"/>
                </a:lnTo>
                <a:lnTo>
                  <a:pt x="197" y="1069"/>
                </a:lnTo>
                <a:lnTo>
                  <a:pt x="197" y="0"/>
                </a:lnTo>
                <a:lnTo>
                  <a:pt x="0" y="123"/>
                </a:lnTo>
                <a:close/>
              </a:path>
            </a:pathLst>
          </a:custGeom>
          <a:gradFill rotWithShape="1">
            <a:gsLst>
              <a:gs pos="0">
                <a:srgbClr val="969696"/>
              </a:gs>
              <a:gs pos="100000">
                <a:srgbClr val="5F5F5F"/>
              </a:gs>
            </a:gsLst>
            <a:lin ang="2700000" scaled="1"/>
          </a:gradFill>
          <a:ln>
            <a:noFill/>
          </a:ln>
          <a:extLst>
            <a:ext uri="{91240B29-F687-4F45-9708-019B960494DF}">
              <a14:hiddenLine xmlns:a14="http://schemas.microsoft.com/office/drawing/2010/main" w="9525">
                <a:solidFill>
                  <a:srgbClr val="000000"/>
                </a:solidFill>
                <a:round/>
              </a14:hiddenLine>
            </a:ext>
          </a:extLst>
        </p:spPr>
        <p:txBody>
          <a:bodyPr/>
          <a:p>
            <a:pPr>
              <a:defRPr/>
            </a:pPr>
            <a:endParaRPr lang="zh-CN" altLang="en-US" kern="0">
              <a:solidFill>
                <a:sysClr val="windowText" lastClr="000000"/>
              </a:solidFill>
              <a:latin typeface="微软雅黑" panose="020B0503020204020204" pitchFamily="34" charset="-122"/>
              <a:ea typeface="微软雅黑" panose="020B0503020204020204" pitchFamily="34" charset="-122"/>
            </a:endParaRPr>
          </a:p>
        </p:txBody>
      </p:sp>
      <p:sp>
        <p:nvSpPr>
          <p:cNvPr id="29" name="Freeform 18"/>
          <p:cNvSpPr/>
          <p:nvPr/>
        </p:nvSpPr>
        <p:spPr bwMode="auto">
          <a:xfrm flipH="1">
            <a:off x="5916650" y="4491416"/>
            <a:ext cx="988761" cy="1051693"/>
          </a:xfrm>
          <a:custGeom>
            <a:avLst/>
            <a:gdLst>
              <a:gd name="T0" fmla="*/ 1130619934 w 913"/>
              <a:gd name="T1" fmla="*/ 1185098247 h 972"/>
              <a:gd name="T2" fmla="*/ 0 w 913"/>
              <a:gd name="T3" fmla="*/ 1202416771 h 972"/>
              <a:gd name="T4" fmla="*/ 0 w 913"/>
              <a:gd name="T5" fmla="*/ 0 h 972"/>
              <a:gd name="T6" fmla="*/ 1130619934 w 913"/>
              <a:gd name="T7" fmla="*/ 7421907 h 972"/>
              <a:gd name="T8" fmla="*/ 1130619934 w 913"/>
              <a:gd name="T9" fmla="*/ 1185098247 h 972"/>
              <a:gd name="T10" fmla="*/ 0 60000 65536"/>
              <a:gd name="T11" fmla="*/ 0 60000 65536"/>
              <a:gd name="T12" fmla="*/ 0 60000 65536"/>
              <a:gd name="T13" fmla="*/ 0 60000 65536"/>
              <a:gd name="T14" fmla="*/ 0 60000 65536"/>
              <a:gd name="T15" fmla="*/ 0 w 913"/>
              <a:gd name="T16" fmla="*/ 0 h 972"/>
              <a:gd name="T17" fmla="*/ 913 w 913"/>
              <a:gd name="T18" fmla="*/ 972 h 972"/>
            </a:gdLst>
            <a:ahLst/>
            <a:cxnLst>
              <a:cxn ang="T10">
                <a:pos x="T0" y="T1"/>
              </a:cxn>
              <a:cxn ang="T11">
                <a:pos x="T2" y="T3"/>
              </a:cxn>
              <a:cxn ang="T12">
                <a:pos x="T4" y="T5"/>
              </a:cxn>
              <a:cxn ang="T13">
                <a:pos x="T6" y="T7"/>
              </a:cxn>
              <a:cxn ang="T14">
                <a:pos x="T8" y="T9"/>
              </a:cxn>
            </a:cxnLst>
            <a:rect l="T15" t="T16" r="T17" b="T18"/>
            <a:pathLst>
              <a:path w="913" h="972">
                <a:moveTo>
                  <a:pt x="913" y="958"/>
                </a:moveTo>
                <a:lnTo>
                  <a:pt x="0" y="972"/>
                </a:lnTo>
                <a:lnTo>
                  <a:pt x="0" y="0"/>
                </a:lnTo>
                <a:lnTo>
                  <a:pt x="913" y="6"/>
                </a:lnTo>
                <a:lnTo>
                  <a:pt x="913" y="958"/>
                </a:lnTo>
                <a:close/>
              </a:path>
            </a:pathLst>
          </a:custGeom>
          <a:gradFill rotWithShape="1">
            <a:gsLst>
              <a:gs pos="0">
                <a:srgbClr val="C0C0C0"/>
              </a:gs>
              <a:gs pos="100000">
                <a:srgbClr val="F8F8F8"/>
              </a:gs>
            </a:gsLst>
            <a:lin ang="18900000" scaled="1"/>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p>
            <a:pPr>
              <a:defRPr/>
            </a:pPr>
            <a:endParaRPr lang="zh-CN" altLang="en-US" kern="0">
              <a:solidFill>
                <a:sysClr val="windowText" lastClr="000000"/>
              </a:solidFill>
              <a:latin typeface="微软雅黑" panose="020B0503020204020204" pitchFamily="34" charset="-122"/>
              <a:ea typeface="微软雅黑" panose="020B0503020204020204" pitchFamily="34" charset="-122"/>
            </a:endParaRPr>
          </a:p>
        </p:txBody>
      </p:sp>
      <p:sp>
        <p:nvSpPr>
          <p:cNvPr id="30" name="Freeform 19"/>
          <p:cNvSpPr/>
          <p:nvPr/>
        </p:nvSpPr>
        <p:spPr bwMode="auto">
          <a:xfrm flipH="1">
            <a:off x="6905411" y="4491416"/>
            <a:ext cx="74157" cy="1051693"/>
          </a:xfrm>
          <a:custGeom>
            <a:avLst/>
            <a:gdLst>
              <a:gd name="T0" fmla="*/ 0 w 69"/>
              <a:gd name="T1" fmla="*/ 107623768 h 972"/>
              <a:gd name="T2" fmla="*/ 0 w 69"/>
              <a:gd name="T3" fmla="*/ 1120771346 h 972"/>
              <a:gd name="T4" fmla="*/ 84151304 w 69"/>
              <a:gd name="T5" fmla="*/ 1202416771 h 972"/>
              <a:gd name="T6" fmla="*/ 84151304 w 69"/>
              <a:gd name="T7" fmla="*/ 0 h 972"/>
              <a:gd name="T8" fmla="*/ 0 w 69"/>
              <a:gd name="T9" fmla="*/ 107623768 h 972"/>
              <a:gd name="T10" fmla="*/ 0 60000 65536"/>
              <a:gd name="T11" fmla="*/ 0 60000 65536"/>
              <a:gd name="T12" fmla="*/ 0 60000 65536"/>
              <a:gd name="T13" fmla="*/ 0 60000 65536"/>
              <a:gd name="T14" fmla="*/ 0 60000 65536"/>
              <a:gd name="T15" fmla="*/ 0 w 69"/>
              <a:gd name="T16" fmla="*/ 0 h 972"/>
              <a:gd name="T17" fmla="*/ 69 w 69"/>
              <a:gd name="T18" fmla="*/ 972 h 972"/>
            </a:gdLst>
            <a:ahLst/>
            <a:cxnLst>
              <a:cxn ang="T10">
                <a:pos x="T0" y="T1"/>
              </a:cxn>
              <a:cxn ang="T11">
                <a:pos x="T2" y="T3"/>
              </a:cxn>
              <a:cxn ang="T12">
                <a:pos x="T4" y="T5"/>
              </a:cxn>
              <a:cxn ang="T13">
                <a:pos x="T6" y="T7"/>
              </a:cxn>
              <a:cxn ang="T14">
                <a:pos x="T8" y="T9"/>
              </a:cxn>
            </a:cxnLst>
            <a:rect l="T15" t="T16" r="T17" b="T18"/>
            <a:pathLst>
              <a:path w="69" h="972">
                <a:moveTo>
                  <a:pt x="0" y="87"/>
                </a:moveTo>
                <a:lnTo>
                  <a:pt x="0" y="906"/>
                </a:lnTo>
                <a:lnTo>
                  <a:pt x="69" y="972"/>
                </a:lnTo>
                <a:lnTo>
                  <a:pt x="69" y="0"/>
                </a:lnTo>
                <a:lnTo>
                  <a:pt x="0" y="87"/>
                </a:lnTo>
                <a:close/>
              </a:path>
            </a:pathLst>
          </a:custGeom>
          <a:gradFill rotWithShape="1">
            <a:gsLst>
              <a:gs pos="0">
                <a:srgbClr val="969696"/>
              </a:gs>
              <a:gs pos="100000">
                <a:srgbClr val="5F5F5F"/>
              </a:gs>
            </a:gsLst>
            <a:lin ang="2700000" scaled="1"/>
          </a:gradFill>
          <a:ln>
            <a:noFill/>
          </a:ln>
          <a:extLst>
            <a:ext uri="{91240B29-F687-4F45-9708-019B960494DF}">
              <a14:hiddenLine xmlns:a14="http://schemas.microsoft.com/office/drawing/2010/main" w="9525">
                <a:solidFill>
                  <a:srgbClr val="000000"/>
                </a:solidFill>
                <a:round/>
              </a14:hiddenLine>
            </a:ext>
          </a:extLst>
        </p:spPr>
        <p:txBody>
          <a:bodyPr/>
          <a:p>
            <a:pPr>
              <a:defRPr/>
            </a:pPr>
            <a:endParaRPr lang="zh-CN" altLang="en-US" kern="0">
              <a:solidFill>
                <a:sysClr val="windowText" lastClr="000000"/>
              </a:solidFill>
              <a:latin typeface="微软雅黑" panose="020B0503020204020204" pitchFamily="34" charset="-122"/>
              <a:ea typeface="微软雅黑" panose="020B0503020204020204" pitchFamily="34" charset="-122"/>
            </a:endParaRPr>
          </a:p>
        </p:txBody>
      </p:sp>
      <p:sp>
        <p:nvSpPr>
          <p:cNvPr id="41" name="WordArt 34"/>
          <p:cNvSpPr>
            <a:spLocks noChangeArrowheads="1" noChangeShapeType="1" noTextEdit="1"/>
          </p:cNvSpPr>
          <p:nvPr/>
        </p:nvSpPr>
        <p:spPr bwMode="auto">
          <a:xfrm>
            <a:off x="3634775" y="5229609"/>
            <a:ext cx="169943" cy="273347"/>
          </a:xfrm>
          <a:prstGeom prst="rect">
            <a:avLst/>
          </a:prstGeom>
          <a:extLst>
            <a:ext uri="{91240B29-F687-4F45-9708-019B960494DF}">
              <a14:hiddenLine xmlns:a14="http://schemas.microsoft.com/office/drawing/2010/main" w="9525">
                <a:solidFill>
                  <a:srgbClr val="000000"/>
                </a:solidFill>
                <a:round/>
              </a14:hiddenLine>
            </a:ext>
          </a:extLst>
        </p:spPr>
        <p:txBody>
          <a:bodyPr wrap="none" fromWordArt="1">
            <a:prstTxWarp prst="textPlain">
              <a:avLst>
                <a:gd name="adj" fmla="val 50000"/>
              </a:avLst>
            </a:prstTxWarp>
          </a:bodyPr>
          <a:p>
            <a:pPr algn="ctr">
              <a:defRPr/>
            </a:pPr>
            <a:r>
              <a:rPr lang="en-US" altLang="zh-CN" sz="3600" kern="10" dirty="0">
                <a:solidFill>
                  <a:schemeClr val="accent6">
                    <a:lumMod val="75000"/>
                  </a:schemeClr>
                </a:solidFill>
                <a:latin typeface="微软雅黑" panose="020B0503020204020204" pitchFamily="34" charset="-122"/>
                <a:ea typeface="微软雅黑" panose="020B0503020204020204" pitchFamily="34" charset="-122"/>
                <a:cs typeface="Arial" panose="020B0604020202020204"/>
              </a:rPr>
              <a:t>2</a:t>
            </a:r>
            <a:endParaRPr lang="en-US" altLang="zh-CN" sz="3600" kern="10" dirty="0">
              <a:solidFill>
                <a:schemeClr val="accent6">
                  <a:lumMod val="75000"/>
                </a:schemeClr>
              </a:solidFill>
              <a:latin typeface="微软雅黑" panose="020B0503020204020204" pitchFamily="34" charset="-122"/>
              <a:ea typeface="微软雅黑" panose="020B0503020204020204" pitchFamily="34" charset="-122"/>
              <a:cs typeface="Arial" panose="020B0604020202020204"/>
            </a:endParaRPr>
          </a:p>
        </p:txBody>
      </p:sp>
      <p:sp>
        <p:nvSpPr>
          <p:cNvPr id="42" name="WordArt 35"/>
          <p:cNvSpPr>
            <a:spLocks noChangeArrowheads="1" noChangeShapeType="1" noTextEdit="1"/>
          </p:cNvSpPr>
          <p:nvPr/>
        </p:nvSpPr>
        <p:spPr bwMode="auto">
          <a:xfrm>
            <a:off x="4887720" y="5223432"/>
            <a:ext cx="169943" cy="273347"/>
          </a:xfrm>
          <a:prstGeom prst="rect">
            <a:avLst/>
          </a:prstGeom>
          <a:extLst>
            <a:ext uri="{91240B29-F687-4F45-9708-019B960494DF}">
              <a14:hiddenLine xmlns:a14="http://schemas.microsoft.com/office/drawing/2010/main" w="9525">
                <a:solidFill>
                  <a:srgbClr val="000000"/>
                </a:solidFill>
                <a:round/>
              </a14:hiddenLine>
            </a:ext>
          </a:extLst>
        </p:spPr>
        <p:txBody>
          <a:bodyPr wrap="none" fromWordArt="1">
            <a:prstTxWarp prst="textPlain">
              <a:avLst>
                <a:gd name="adj" fmla="val 50000"/>
              </a:avLst>
            </a:prstTxWarp>
          </a:bodyPr>
          <a:p>
            <a:pPr algn="ctr">
              <a:defRPr/>
            </a:pPr>
            <a:r>
              <a:rPr lang="en-US" altLang="zh-CN" sz="3600" kern="10" dirty="0">
                <a:solidFill>
                  <a:schemeClr val="accent6">
                    <a:lumMod val="75000"/>
                  </a:schemeClr>
                </a:solidFill>
                <a:latin typeface="微软雅黑" panose="020B0503020204020204" pitchFamily="34" charset="-122"/>
                <a:ea typeface="微软雅黑" panose="020B0503020204020204" pitchFamily="34" charset="-122"/>
                <a:cs typeface="Arial" panose="020B0604020202020204"/>
              </a:rPr>
              <a:t>3</a:t>
            </a:r>
            <a:endParaRPr lang="zh-CN" altLang="en-US" sz="3600" kern="10" dirty="0">
              <a:solidFill>
                <a:schemeClr val="accent6">
                  <a:lumMod val="75000"/>
                </a:schemeClr>
              </a:solidFill>
              <a:latin typeface="微软雅黑" panose="020B0503020204020204" pitchFamily="34" charset="-122"/>
              <a:ea typeface="微软雅黑" panose="020B0503020204020204" pitchFamily="34" charset="-122"/>
              <a:cs typeface="Arial" panose="020B0604020202020204"/>
            </a:endParaRPr>
          </a:p>
        </p:txBody>
      </p:sp>
      <p:sp>
        <p:nvSpPr>
          <p:cNvPr id="43" name="WordArt 36"/>
          <p:cNvSpPr>
            <a:spLocks noChangeArrowheads="1" noChangeShapeType="1" noTextEdit="1"/>
          </p:cNvSpPr>
          <p:nvPr/>
        </p:nvSpPr>
        <p:spPr bwMode="auto">
          <a:xfrm>
            <a:off x="5993897" y="5223432"/>
            <a:ext cx="169943" cy="273347"/>
          </a:xfrm>
          <a:prstGeom prst="rect">
            <a:avLst/>
          </a:prstGeom>
          <a:extLst>
            <a:ext uri="{91240B29-F687-4F45-9708-019B960494DF}">
              <a14:hiddenLine xmlns:a14="http://schemas.microsoft.com/office/drawing/2010/main" w="9525">
                <a:solidFill>
                  <a:srgbClr val="000000"/>
                </a:solidFill>
                <a:round/>
              </a14:hiddenLine>
            </a:ext>
          </a:extLst>
        </p:spPr>
        <p:txBody>
          <a:bodyPr wrap="none" fromWordArt="1">
            <a:prstTxWarp prst="textPlain">
              <a:avLst>
                <a:gd name="adj" fmla="val 50000"/>
              </a:avLst>
            </a:prstTxWarp>
          </a:bodyPr>
          <a:p>
            <a:pPr algn="ctr">
              <a:defRPr/>
            </a:pPr>
            <a:r>
              <a:rPr lang="en-US" altLang="zh-CN" sz="3600" kern="10">
                <a:solidFill>
                  <a:schemeClr val="accent6">
                    <a:lumMod val="75000"/>
                  </a:schemeClr>
                </a:solidFill>
                <a:latin typeface="微软雅黑" panose="020B0503020204020204" pitchFamily="34" charset="-122"/>
                <a:ea typeface="微软雅黑" panose="020B0503020204020204" pitchFamily="34" charset="-122"/>
                <a:cs typeface="Arial" panose="020B0604020202020204"/>
              </a:rPr>
              <a:t>4</a:t>
            </a:r>
            <a:endParaRPr lang="zh-CN" altLang="en-US" sz="3600" kern="10">
              <a:solidFill>
                <a:schemeClr val="accent6">
                  <a:lumMod val="75000"/>
                </a:schemeClr>
              </a:solidFill>
              <a:latin typeface="微软雅黑" panose="020B0503020204020204" pitchFamily="34" charset="-122"/>
              <a:ea typeface="微软雅黑" panose="020B0503020204020204" pitchFamily="34" charset="-122"/>
              <a:cs typeface="Arial" panose="020B0604020202020204"/>
            </a:endParaRPr>
          </a:p>
        </p:txBody>
      </p:sp>
      <p:sp>
        <p:nvSpPr>
          <p:cNvPr id="44" name="WordArt 37"/>
          <p:cNvSpPr>
            <a:spLocks noChangeArrowheads="1" noChangeShapeType="1" noTextEdit="1"/>
          </p:cNvSpPr>
          <p:nvPr/>
        </p:nvSpPr>
        <p:spPr bwMode="auto">
          <a:xfrm>
            <a:off x="7189680" y="5229609"/>
            <a:ext cx="169943" cy="273347"/>
          </a:xfrm>
          <a:prstGeom prst="rect">
            <a:avLst/>
          </a:prstGeom>
          <a:extLst>
            <a:ext uri="{91240B29-F687-4F45-9708-019B960494DF}">
              <a14:hiddenLine xmlns:a14="http://schemas.microsoft.com/office/drawing/2010/main" w="9525">
                <a:solidFill>
                  <a:srgbClr val="000000"/>
                </a:solidFill>
                <a:round/>
              </a14:hiddenLine>
            </a:ext>
          </a:extLst>
        </p:spPr>
        <p:txBody>
          <a:bodyPr wrap="none" fromWordArt="1">
            <a:prstTxWarp prst="textPlain">
              <a:avLst>
                <a:gd name="adj" fmla="val 50000"/>
              </a:avLst>
            </a:prstTxWarp>
          </a:bodyPr>
          <a:p>
            <a:pPr algn="ctr">
              <a:defRPr/>
            </a:pPr>
            <a:r>
              <a:rPr lang="en-US" altLang="zh-CN" sz="3600" kern="10">
                <a:solidFill>
                  <a:schemeClr val="accent6">
                    <a:lumMod val="75000"/>
                  </a:schemeClr>
                </a:solidFill>
                <a:latin typeface="微软雅黑" panose="020B0503020204020204" pitchFamily="34" charset="-122"/>
                <a:ea typeface="微软雅黑" panose="020B0503020204020204" pitchFamily="34" charset="-122"/>
                <a:cs typeface="Arial" panose="020B0604020202020204"/>
              </a:rPr>
              <a:t>5</a:t>
            </a:r>
            <a:endParaRPr lang="zh-CN" altLang="en-US" sz="3600" kern="10">
              <a:solidFill>
                <a:schemeClr val="accent6">
                  <a:lumMod val="75000"/>
                </a:schemeClr>
              </a:solidFill>
              <a:latin typeface="微软雅黑" panose="020B0503020204020204" pitchFamily="34" charset="-122"/>
              <a:ea typeface="微软雅黑" panose="020B0503020204020204" pitchFamily="34" charset="-122"/>
              <a:cs typeface="Arial" panose="020B0604020202020204"/>
            </a:endParaRPr>
          </a:p>
        </p:txBody>
      </p:sp>
      <p:sp>
        <p:nvSpPr>
          <p:cNvPr id="45" name="WordArt 38"/>
          <p:cNvSpPr>
            <a:spLocks noChangeArrowheads="1" noChangeShapeType="1" noTextEdit="1"/>
          </p:cNvSpPr>
          <p:nvPr/>
        </p:nvSpPr>
        <p:spPr bwMode="auto">
          <a:xfrm>
            <a:off x="8521418" y="5292926"/>
            <a:ext cx="177669" cy="273348"/>
          </a:xfrm>
          <a:prstGeom prst="rect">
            <a:avLst/>
          </a:prstGeom>
          <a:extLst>
            <a:ext uri="{91240B29-F687-4F45-9708-019B960494DF}">
              <a14:hiddenLine xmlns:a14="http://schemas.microsoft.com/office/drawing/2010/main" w="9525">
                <a:solidFill>
                  <a:srgbClr val="000000"/>
                </a:solidFill>
                <a:round/>
              </a14:hiddenLine>
            </a:ext>
          </a:extLst>
        </p:spPr>
        <p:txBody>
          <a:bodyPr wrap="none" fromWordArt="1">
            <a:prstTxWarp prst="textPlain">
              <a:avLst>
                <a:gd name="adj" fmla="val 50000"/>
              </a:avLst>
            </a:prstTxWarp>
          </a:bodyPr>
          <a:p>
            <a:pPr algn="ctr">
              <a:defRPr/>
            </a:pPr>
            <a:r>
              <a:rPr lang="en-US" altLang="zh-CN" sz="3600" kern="10" dirty="0">
                <a:solidFill>
                  <a:schemeClr val="accent6">
                    <a:lumMod val="75000"/>
                  </a:schemeClr>
                </a:solidFill>
                <a:latin typeface="微软雅黑" panose="020B0503020204020204" pitchFamily="34" charset="-122"/>
                <a:ea typeface="微软雅黑" panose="020B0503020204020204" pitchFamily="34" charset="-122"/>
                <a:cs typeface="Arial" panose="020B0604020202020204"/>
              </a:rPr>
              <a:t>6</a:t>
            </a:r>
            <a:endParaRPr lang="zh-CN" altLang="en-US" sz="3600" kern="10" dirty="0">
              <a:solidFill>
                <a:schemeClr val="accent6">
                  <a:lumMod val="75000"/>
                </a:schemeClr>
              </a:solidFill>
              <a:latin typeface="微软雅黑" panose="020B0503020204020204" pitchFamily="34" charset="-122"/>
              <a:ea typeface="微软雅黑" panose="020B0503020204020204" pitchFamily="34" charset="-122"/>
              <a:cs typeface="Arial" panose="020B0604020202020204"/>
            </a:endParaRPr>
          </a:p>
        </p:txBody>
      </p:sp>
      <p:sp>
        <p:nvSpPr>
          <p:cNvPr id="46" name="Freeform 6"/>
          <p:cNvSpPr/>
          <p:nvPr/>
        </p:nvSpPr>
        <p:spPr bwMode="auto">
          <a:xfrm>
            <a:off x="2715535" y="5226520"/>
            <a:ext cx="815728" cy="353653"/>
          </a:xfrm>
          <a:custGeom>
            <a:avLst/>
            <a:gdLst>
              <a:gd name="T0" fmla="*/ 301406795 w 2331"/>
              <a:gd name="T1" fmla="*/ 192091788 h 688"/>
              <a:gd name="T2" fmla="*/ 13447518 w 2331"/>
              <a:gd name="T3" fmla="*/ 38530166 h 688"/>
              <a:gd name="T4" fmla="*/ 269727438 w 2331"/>
              <a:gd name="T5" fmla="*/ 0 h 688"/>
              <a:gd name="T6" fmla="*/ 301406795 w 2331"/>
              <a:gd name="T7" fmla="*/ 192091788 h 688"/>
              <a:gd name="T8" fmla="*/ 0 60000 65536"/>
              <a:gd name="T9" fmla="*/ 0 60000 65536"/>
              <a:gd name="T10" fmla="*/ 0 60000 65536"/>
              <a:gd name="T11" fmla="*/ 0 60000 65536"/>
              <a:gd name="T12" fmla="*/ 0 w 2331"/>
              <a:gd name="T13" fmla="*/ 0 h 688"/>
              <a:gd name="T14" fmla="*/ 2331 w 2331"/>
              <a:gd name="T15" fmla="*/ 688 h 688"/>
            </a:gdLst>
            <a:ahLst/>
            <a:cxnLst>
              <a:cxn ang="T8">
                <a:pos x="T0" y="T1"/>
              </a:cxn>
              <a:cxn ang="T9">
                <a:pos x="T2" y="T3"/>
              </a:cxn>
              <a:cxn ang="T10">
                <a:pos x="T4" y="T5"/>
              </a:cxn>
              <a:cxn ang="T11">
                <a:pos x="T6" y="T7"/>
              </a:cxn>
            </a:cxnLst>
            <a:rect l="T12" t="T13" r="T14" b="T15"/>
            <a:pathLst>
              <a:path w="2331" h="688">
                <a:moveTo>
                  <a:pt x="2331" y="688"/>
                </a:moveTo>
                <a:cubicBezTo>
                  <a:pt x="2331" y="688"/>
                  <a:pt x="208" y="159"/>
                  <a:pt x="104" y="138"/>
                </a:cubicBezTo>
                <a:cubicBezTo>
                  <a:pt x="0" y="118"/>
                  <a:pt x="2086" y="0"/>
                  <a:pt x="2086" y="0"/>
                </a:cubicBezTo>
                <a:lnTo>
                  <a:pt x="2331" y="688"/>
                </a:lnTo>
                <a:close/>
              </a:path>
            </a:pathLst>
          </a:custGeom>
          <a:gradFill rotWithShape="1">
            <a:gsLst>
              <a:gs pos="0">
                <a:srgbClr val="FFFFFF">
                  <a:alpha val="50000"/>
                </a:srgbClr>
              </a:gs>
              <a:gs pos="100000">
                <a:srgbClr val="666666">
                  <a:alpha val="34000"/>
                </a:srgbClr>
              </a:gs>
            </a:gsLst>
            <a:lin ang="0" scaled="1"/>
          </a:gradFill>
          <a:ln>
            <a:noFill/>
          </a:ln>
          <a:extLst>
            <a:ext uri="{91240B29-F687-4F45-9708-019B960494DF}">
              <a14:hiddenLine xmlns:a14="http://schemas.microsoft.com/office/drawing/2010/main" w="9525">
                <a:solidFill>
                  <a:srgbClr val="000000"/>
                </a:solidFill>
                <a:round/>
              </a14:hiddenLine>
            </a:ext>
          </a:extLst>
        </p:spPr>
        <p:txBody>
          <a:bodyPr/>
          <a:p>
            <a:pPr>
              <a:defRPr/>
            </a:pPr>
            <a:endParaRPr lang="zh-CN" altLang="en-US" kern="0">
              <a:solidFill>
                <a:sysClr val="windowText" lastClr="000000"/>
              </a:solidFill>
              <a:latin typeface="微软雅黑" panose="020B0503020204020204" pitchFamily="34" charset="-122"/>
              <a:ea typeface="微软雅黑" panose="020B0503020204020204" pitchFamily="34" charset="-122"/>
            </a:endParaRPr>
          </a:p>
        </p:txBody>
      </p:sp>
      <p:sp>
        <p:nvSpPr>
          <p:cNvPr id="47" name="Freeform 32"/>
          <p:cNvSpPr/>
          <p:nvPr/>
        </p:nvSpPr>
        <p:spPr bwMode="auto">
          <a:xfrm>
            <a:off x="3475645" y="5655846"/>
            <a:ext cx="23175" cy="1544"/>
          </a:xfrm>
          <a:custGeom>
            <a:avLst/>
            <a:gdLst>
              <a:gd name="T0" fmla="*/ 47254914 w 12"/>
              <a:gd name="T1" fmla="*/ 0 h 1587"/>
              <a:gd name="T2" fmla="*/ 0 w 12"/>
              <a:gd name="T3" fmla="*/ 0 h 1587"/>
              <a:gd name="T4" fmla="*/ 47254914 w 12"/>
              <a:gd name="T5" fmla="*/ 0 h 1587"/>
              <a:gd name="T6" fmla="*/ 47254914 w 12"/>
              <a:gd name="T7" fmla="*/ 0 h 1587"/>
              <a:gd name="T8" fmla="*/ 0 60000 65536"/>
              <a:gd name="T9" fmla="*/ 0 60000 65536"/>
              <a:gd name="T10" fmla="*/ 0 60000 65536"/>
              <a:gd name="T11" fmla="*/ 0 60000 65536"/>
              <a:gd name="T12" fmla="*/ 0 w 12"/>
              <a:gd name="T13" fmla="*/ 0 h 1587"/>
              <a:gd name="T14" fmla="*/ 12 w 12"/>
              <a:gd name="T15" fmla="*/ 1587 h 1587"/>
            </a:gdLst>
            <a:ahLst/>
            <a:cxnLst>
              <a:cxn ang="T8">
                <a:pos x="T0" y="T1"/>
              </a:cxn>
              <a:cxn ang="T9">
                <a:pos x="T2" y="T3"/>
              </a:cxn>
              <a:cxn ang="T10">
                <a:pos x="T4" y="T5"/>
              </a:cxn>
              <a:cxn ang="T11">
                <a:pos x="T6" y="T7"/>
              </a:cxn>
            </a:cxnLst>
            <a:rect l="T12" t="T13" r="T14" b="T15"/>
            <a:pathLst>
              <a:path w="12" h="1587">
                <a:moveTo>
                  <a:pt x="12" y="0"/>
                </a:moveTo>
                <a:lnTo>
                  <a:pt x="0" y="0"/>
                </a:lnTo>
                <a:lnTo>
                  <a:pt x="12" y="0"/>
                </a:lnTo>
                <a:close/>
              </a:path>
            </a:pathLst>
          </a:custGeom>
          <a:solidFill>
            <a:srgbClr val="0875F8"/>
          </a:solidFill>
          <a:ln>
            <a:noFill/>
          </a:ln>
          <a:extLst>
            <a:ext uri="{91240B29-F687-4F45-9708-019B960494DF}">
              <a14:hiddenLine xmlns:a14="http://schemas.microsoft.com/office/drawing/2010/main" w="9525">
                <a:solidFill>
                  <a:srgbClr val="000000"/>
                </a:solidFill>
                <a:round/>
              </a14:hiddenLine>
            </a:ext>
          </a:extLst>
        </p:spPr>
        <p:txBody>
          <a:bodyPr/>
          <a:p>
            <a:pPr>
              <a:defRPr/>
            </a:pPr>
            <a:endParaRPr lang="zh-CN" altLang="en-US" kern="0">
              <a:solidFill>
                <a:schemeClr val="accent6">
                  <a:lumMod val="75000"/>
                </a:schemeClr>
              </a:solidFill>
              <a:latin typeface="微软雅黑" panose="020B0503020204020204" pitchFamily="34" charset="-122"/>
              <a:ea typeface="微软雅黑" panose="020B0503020204020204" pitchFamily="34" charset="-122"/>
            </a:endParaRPr>
          </a:p>
        </p:txBody>
      </p:sp>
      <p:sp>
        <p:nvSpPr>
          <p:cNvPr id="48" name="Freeform 39"/>
          <p:cNvSpPr/>
          <p:nvPr/>
        </p:nvSpPr>
        <p:spPr bwMode="auto">
          <a:xfrm>
            <a:off x="3313388" y="6150551"/>
            <a:ext cx="23175" cy="1544"/>
          </a:xfrm>
          <a:custGeom>
            <a:avLst/>
            <a:gdLst>
              <a:gd name="T0" fmla="*/ 47254914 w 12"/>
              <a:gd name="T1" fmla="*/ 0 h 1587"/>
              <a:gd name="T2" fmla="*/ 0 w 12"/>
              <a:gd name="T3" fmla="*/ 0 h 1587"/>
              <a:gd name="T4" fmla="*/ 47254914 w 12"/>
              <a:gd name="T5" fmla="*/ 0 h 1587"/>
              <a:gd name="T6" fmla="*/ 47254914 w 12"/>
              <a:gd name="T7" fmla="*/ 0 h 1587"/>
              <a:gd name="T8" fmla="*/ 0 60000 65536"/>
              <a:gd name="T9" fmla="*/ 0 60000 65536"/>
              <a:gd name="T10" fmla="*/ 0 60000 65536"/>
              <a:gd name="T11" fmla="*/ 0 60000 65536"/>
              <a:gd name="T12" fmla="*/ 0 w 12"/>
              <a:gd name="T13" fmla="*/ 0 h 1587"/>
              <a:gd name="T14" fmla="*/ 12 w 12"/>
              <a:gd name="T15" fmla="*/ 1587 h 1587"/>
            </a:gdLst>
            <a:ahLst/>
            <a:cxnLst>
              <a:cxn ang="T8">
                <a:pos x="T0" y="T1"/>
              </a:cxn>
              <a:cxn ang="T9">
                <a:pos x="T2" y="T3"/>
              </a:cxn>
              <a:cxn ang="T10">
                <a:pos x="T4" y="T5"/>
              </a:cxn>
              <a:cxn ang="T11">
                <a:pos x="T6" y="T7"/>
              </a:cxn>
            </a:cxnLst>
            <a:rect l="T12" t="T13" r="T14" b="T15"/>
            <a:pathLst>
              <a:path w="12" h="1587">
                <a:moveTo>
                  <a:pt x="12" y="0"/>
                </a:moveTo>
                <a:lnTo>
                  <a:pt x="0" y="0"/>
                </a:lnTo>
                <a:lnTo>
                  <a:pt x="12" y="0"/>
                </a:lnTo>
                <a:close/>
              </a:path>
            </a:pathLst>
          </a:custGeom>
          <a:solidFill>
            <a:srgbClr val="020202"/>
          </a:solidFill>
          <a:ln>
            <a:noFill/>
          </a:ln>
          <a:extLst>
            <a:ext uri="{91240B29-F687-4F45-9708-019B960494DF}">
              <a14:hiddenLine xmlns:a14="http://schemas.microsoft.com/office/drawing/2010/main" w="9525">
                <a:solidFill>
                  <a:srgbClr val="000000"/>
                </a:solidFill>
                <a:round/>
              </a14:hiddenLine>
            </a:ext>
          </a:extLst>
        </p:spPr>
        <p:txBody>
          <a:bodyPr/>
          <a:p>
            <a:pPr>
              <a:defRPr/>
            </a:pPr>
            <a:endParaRPr lang="zh-CN" altLang="en-US" kern="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57" name="矩形 56"/>
          <p:cNvSpPr/>
          <p:nvPr/>
        </p:nvSpPr>
        <p:spPr>
          <a:xfrm>
            <a:off x="2225698" y="4701125"/>
            <a:ext cx="942118" cy="338554"/>
          </a:xfrm>
          <a:prstGeom prst="rect">
            <a:avLst/>
          </a:prstGeom>
        </p:spPr>
        <p:txBody>
          <a:bodyPr wrap="square">
            <a:spAutoFit/>
          </a:bodyPr>
          <a:p>
            <a:pPr algn="ctr">
              <a:defRPr/>
            </a:pPr>
            <a:r>
              <a:rPr lang="zh-CN" altLang="en-US" sz="1600" dirty="0">
                <a:solidFill>
                  <a:schemeClr val="bg1"/>
                </a:solidFill>
                <a:latin typeface="微软雅黑" panose="020B0503020204020204" pitchFamily="34" charset="-122"/>
                <a:ea typeface="微软雅黑" panose="020B0503020204020204" pitchFamily="34" charset="-122"/>
              </a:rPr>
              <a:t>保证金</a:t>
            </a:r>
            <a:endParaRPr lang="en-US" altLang="zh-CN" sz="1600" dirty="0" smtClean="0">
              <a:solidFill>
                <a:schemeClr val="bg1"/>
              </a:solidFill>
              <a:latin typeface="微软雅黑" panose="020B0503020204020204" pitchFamily="34" charset="-122"/>
              <a:ea typeface="微软雅黑" panose="020B0503020204020204" pitchFamily="34" charset="-122"/>
            </a:endParaRPr>
          </a:p>
        </p:txBody>
      </p:sp>
      <p:sp>
        <p:nvSpPr>
          <p:cNvPr id="58" name="矩形 57"/>
          <p:cNvSpPr/>
          <p:nvPr/>
        </p:nvSpPr>
        <p:spPr>
          <a:xfrm>
            <a:off x="3633174" y="4750020"/>
            <a:ext cx="942118" cy="584775"/>
          </a:xfrm>
          <a:prstGeom prst="rect">
            <a:avLst/>
          </a:prstGeom>
        </p:spPr>
        <p:txBody>
          <a:bodyPr wrap="square">
            <a:spAutoFit/>
          </a:bodyPr>
          <a:p>
            <a:pPr algn="ctr">
              <a:defRPr/>
            </a:pPr>
            <a:r>
              <a:rPr lang="zh-CN" altLang="en-US" sz="1600" dirty="0">
                <a:solidFill>
                  <a:schemeClr val="accent6">
                    <a:lumMod val="75000"/>
                  </a:schemeClr>
                </a:solidFill>
                <a:latin typeface="微软雅黑" panose="020B0503020204020204" pitchFamily="34" charset="-122"/>
                <a:ea typeface="微软雅黑" panose="020B0503020204020204" pitchFamily="34" charset="-122"/>
              </a:rPr>
              <a:t>标</a:t>
            </a:r>
            <a:r>
              <a:rPr lang="zh-CN" altLang="en-US" sz="1600" dirty="0" smtClean="0">
                <a:solidFill>
                  <a:schemeClr val="accent6">
                    <a:lumMod val="75000"/>
                  </a:schemeClr>
                </a:solidFill>
                <a:latin typeface="微软雅黑" panose="020B0503020204020204" pitchFamily="34" charset="-122"/>
                <a:ea typeface="微软雅黑" panose="020B0503020204020204" pitchFamily="34" charset="-122"/>
              </a:rPr>
              <a:t>的</a:t>
            </a:r>
            <a:endParaRPr lang="en-US" altLang="zh-CN" sz="1600" dirty="0" smtClean="0">
              <a:solidFill>
                <a:schemeClr val="accent6">
                  <a:lumMod val="75000"/>
                </a:schemeClr>
              </a:solidFill>
              <a:latin typeface="微软雅黑" panose="020B0503020204020204" pitchFamily="34" charset="-122"/>
              <a:ea typeface="微软雅黑" panose="020B0503020204020204" pitchFamily="34" charset="-122"/>
            </a:endParaRPr>
          </a:p>
          <a:p>
            <a:pPr algn="ctr">
              <a:defRPr/>
            </a:pPr>
            <a:r>
              <a:rPr lang="zh-CN" altLang="en-US" sz="1600" dirty="0" smtClean="0">
                <a:solidFill>
                  <a:schemeClr val="accent6">
                    <a:lumMod val="75000"/>
                  </a:schemeClr>
                </a:solidFill>
                <a:latin typeface="微软雅黑" panose="020B0503020204020204" pitchFamily="34" charset="-122"/>
                <a:ea typeface="微软雅黑" panose="020B0503020204020204" pitchFamily="34" charset="-122"/>
              </a:rPr>
              <a:t>证券</a:t>
            </a:r>
            <a:endParaRPr lang="en-US" altLang="zh-CN" sz="1600" dirty="0" smtClean="0">
              <a:solidFill>
                <a:schemeClr val="accent6">
                  <a:lumMod val="75000"/>
                </a:schemeClr>
              </a:solidFill>
              <a:latin typeface="微软雅黑" panose="020B0503020204020204" pitchFamily="34" charset="-122"/>
              <a:ea typeface="微软雅黑" panose="020B0503020204020204" pitchFamily="34" charset="-122"/>
            </a:endParaRPr>
          </a:p>
        </p:txBody>
      </p:sp>
      <p:sp>
        <p:nvSpPr>
          <p:cNvPr id="59" name="矩形 58"/>
          <p:cNvSpPr/>
          <p:nvPr/>
        </p:nvSpPr>
        <p:spPr>
          <a:xfrm>
            <a:off x="4785302" y="4750020"/>
            <a:ext cx="942118" cy="584775"/>
          </a:xfrm>
          <a:prstGeom prst="rect">
            <a:avLst/>
          </a:prstGeom>
        </p:spPr>
        <p:txBody>
          <a:bodyPr wrap="square">
            <a:spAutoFit/>
          </a:bodyPr>
          <a:p>
            <a:pPr algn="ctr">
              <a:defRPr/>
            </a:pPr>
            <a:r>
              <a:rPr lang="zh-CN" altLang="en-US" sz="1600" dirty="0" smtClean="0">
                <a:solidFill>
                  <a:schemeClr val="accent6">
                    <a:lumMod val="75000"/>
                  </a:schemeClr>
                </a:solidFill>
                <a:latin typeface="微软雅黑" panose="020B0503020204020204" pitchFamily="34" charset="-122"/>
                <a:ea typeface="微软雅黑" panose="020B0503020204020204" pitchFamily="34" charset="-122"/>
              </a:rPr>
              <a:t>保证金比例</a:t>
            </a:r>
            <a:endParaRPr lang="en-US" altLang="zh-CN" sz="1600" dirty="0" smtClean="0">
              <a:solidFill>
                <a:schemeClr val="accent6">
                  <a:lumMod val="75000"/>
                </a:schemeClr>
              </a:solidFill>
              <a:latin typeface="微软雅黑" panose="020B0503020204020204" pitchFamily="34" charset="-122"/>
              <a:ea typeface="微软雅黑" panose="020B0503020204020204" pitchFamily="34" charset="-122"/>
            </a:endParaRPr>
          </a:p>
        </p:txBody>
      </p:sp>
      <p:sp>
        <p:nvSpPr>
          <p:cNvPr id="60" name="矩形 59"/>
          <p:cNvSpPr/>
          <p:nvPr/>
        </p:nvSpPr>
        <p:spPr>
          <a:xfrm>
            <a:off x="5943444" y="4750020"/>
            <a:ext cx="942118" cy="521970"/>
          </a:xfrm>
          <a:prstGeom prst="rect">
            <a:avLst/>
          </a:prstGeom>
        </p:spPr>
        <p:txBody>
          <a:bodyPr wrap="square">
            <a:spAutoFit/>
          </a:bodyPr>
          <a:p>
            <a:pPr algn="ctr">
              <a:defRPr/>
            </a:pPr>
            <a:r>
              <a:rPr lang="zh-CN" altLang="en-US" sz="1400" dirty="0" smtClean="0">
                <a:solidFill>
                  <a:schemeClr val="accent6">
                    <a:lumMod val="75000"/>
                  </a:schemeClr>
                </a:solidFill>
                <a:latin typeface="微软雅黑" panose="020B0503020204020204" pitchFamily="34" charset="-122"/>
                <a:ea typeface="微软雅黑" panose="020B0503020204020204" pitchFamily="34" charset="-122"/>
              </a:rPr>
              <a:t>保证金可用余额</a:t>
            </a:r>
            <a:endParaRPr lang="en-US" altLang="zh-CN" sz="1400" dirty="0" smtClean="0">
              <a:solidFill>
                <a:schemeClr val="accent6">
                  <a:lumMod val="75000"/>
                </a:schemeClr>
              </a:solidFill>
              <a:latin typeface="微软雅黑" panose="020B0503020204020204" pitchFamily="34" charset="-122"/>
              <a:ea typeface="微软雅黑" panose="020B0503020204020204" pitchFamily="34" charset="-122"/>
            </a:endParaRPr>
          </a:p>
        </p:txBody>
      </p:sp>
      <p:sp>
        <p:nvSpPr>
          <p:cNvPr id="61" name="矩形 60"/>
          <p:cNvSpPr/>
          <p:nvPr/>
        </p:nvSpPr>
        <p:spPr>
          <a:xfrm>
            <a:off x="7167579" y="4750020"/>
            <a:ext cx="1001591" cy="337185"/>
          </a:xfrm>
          <a:prstGeom prst="rect">
            <a:avLst/>
          </a:prstGeom>
        </p:spPr>
        <p:txBody>
          <a:bodyPr wrap="square">
            <a:spAutoFit/>
          </a:bodyPr>
          <a:p>
            <a:pPr algn="ctr">
              <a:defRPr/>
            </a:pPr>
            <a:r>
              <a:rPr lang="zh-CN" altLang="en-US" sz="1600" dirty="0">
                <a:solidFill>
                  <a:schemeClr val="accent6">
                    <a:lumMod val="75000"/>
                  </a:schemeClr>
                </a:solidFill>
                <a:latin typeface="微软雅黑" panose="020B0503020204020204" pitchFamily="34" charset="-122"/>
                <a:ea typeface="微软雅黑" panose="020B0503020204020204" pitchFamily="34" charset="-122"/>
              </a:rPr>
              <a:t>担保证券</a:t>
            </a:r>
            <a:endParaRPr lang="en-US" altLang="zh-CN" sz="1600" dirty="0" smtClean="0">
              <a:solidFill>
                <a:schemeClr val="accent6">
                  <a:lumMod val="75000"/>
                </a:schemeClr>
              </a:solidFill>
              <a:latin typeface="微软雅黑" panose="020B0503020204020204" pitchFamily="34" charset="-122"/>
              <a:ea typeface="微软雅黑" panose="020B0503020204020204" pitchFamily="34" charset="-122"/>
            </a:endParaRPr>
          </a:p>
        </p:txBody>
      </p:sp>
      <p:sp>
        <p:nvSpPr>
          <p:cNvPr id="62" name="矩形 61"/>
          <p:cNvSpPr/>
          <p:nvPr/>
        </p:nvSpPr>
        <p:spPr>
          <a:xfrm>
            <a:off x="8535732" y="4750020"/>
            <a:ext cx="942118" cy="584775"/>
          </a:xfrm>
          <a:prstGeom prst="rect">
            <a:avLst/>
          </a:prstGeom>
        </p:spPr>
        <p:txBody>
          <a:bodyPr wrap="square">
            <a:spAutoFit/>
          </a:bodyPr>
          <a:p>
            <a:pPr algn="ctr">
              <a:defRPr/>
            </a:pPr>
            <a:r>
              <a:rPr lang="zh-CN" altLang="en-US" sz="1600" dirty="0" smtClean="0">
                <a:solidFill>
                  <a:schemeClr val="accent6">
                    <a:lumMod val="75000"/>
                  </a:schemeClr>
                </a:solidFill>
                <a:latin typeface="微软雅黑" panose="020B0503020204020204" pitchFamily="34" charset="-122"/>
                <a:ea typeface="微软雅黑" panose="020B0503020204020204" pitchFamily="34" charset="-122"/>
              </a:rPr>
              <a:t>担保</a:t>
            </a:r>
            <a:endParaRPr lang="en-US" altLang="zh-CN" sz="1600" dirty="0" smtClean="0">
              <a:solidFill>
                <a:schemeClr val="accent6">
                  <a:lumMod val="75000"/>
                </a:schemeClr>
              </a:solidFill>
              <a:latin typeface="微软雅黑" panose="020B0503020204020204" pitchFamily="34" charset="-122"/>
              <a:ea typeface="微软雅黑" panose="020B0503020204020204" pitchFamily="34" charset="-122"/>
            </a:endParaRPr>
          </a:p>
          <a:p>
            <a:pPr algn="ctr">
              <a:defRPr/>
            </a:pPr>
            <a:r>
              <a:rPr lang="zh-CN" altLang="en-US" sz="1600" dirty="0" smtClean="0">
                <a:solidFill>
                  <a:schemeClr val="accent6">
                    <a:lumMod val="75000"/>
                  </a:schemeClr>
                </a:solidFill>
                <a:latin typeface="微软雅黑" panose="020B0503020204020204" pitchFamily="34" charset="-122"/>
                <a:ea typeface="微软雅黑" panose="020B0503020204020204" pitchFamily="34" charset="-122"/>
              </a:rPr>
              <a:t>比例</a:t>
            </a:r>
            <a:endParaRPr lang="en-US" altLang="zh-CN" sz="1600" dirty="0" smtClean="0">
              <a:solidFill>
                <a:schemeClr val="accent6">
                  <a:lumMod val="75000"/>
                </a:schemeClr>
              </a:solidFill>
              <a:latin typeface="微软雅黑" panose="020B0503020204020204" pitchFamily="34" charset="-122"/>
              <a:ea typeface="微软雅黑" panose="020B0503020204020204" pitchFamily="34" charset="-122"/>
            </a:endParaRPr>
          </a:p>
        </p:txBody>
      </p:sp>
      <p:sp>
        <p:nvSpPr>
          <p:cNvPr id="78" name="文本框 77"/>
          <p:cNvSpPr txBox="1"/>
          <p:nvPr/>
        </p:nvSpPr>
        <p:spPr>
          <a:xfrm>
            <a:off x="3321338" y="2003434"/>
            <a:ext cx="4705681" cy="523220"/>
          </a:xfrm>
          <a:prstGeom prst="rect">
            <a:avLst/>
          </a:prstGeom>
          <a:noFill/>
        </p:spPr>
        <p:txBody>
          <a:bodyPr wrap="square" rtlCol="0">
            <a:spAutoFit/>
          </a:bodyPr>
          <a:p>
            <a:pPr algn="ctr"/>
            <a:r>
              <a:rPr lang="zh-CN" altLang="en-US" sz="2800" b="1" dirty="0" smtClean="0">
                <a:solidFill>
                  <a:schemeClr val="bg1"/>
                </a:solidFill>
                <a:latin typeface="微软雅黑" panose="020B0503020204020204" pitchFamily="34" charset="-122"/>
                <a:ea typeface="微软雅黑" panose="020B0503020204020204" pitchFamily="34" charset="-122"/>
              </a:rPr>
              <a:t>融资融券基础名词</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5" name="Freeform 10"/>
          <p:cNvSpPr/>
          <p:nvPr/>
        </p:nvSpPr>
        <p:spPr bwMode="auto">
          <a:xfrm>
            <a:off x="2053553" y="4464237"/>
            <a:ext cx="1053649" cy="1156709"/>
          </a:xfrm>
          <a:custGeom>
            <a:avLst/>
            <a:gdLst>
              <a:gd name="T0" fmla="*/ 0 w 973"/>
              <a:gd name="T1" fmla="*/ 0 h 1069"/>
              <a:gd name="T2" fmla="*/ 0 w 973"/>
              <a:gd name="T3" fmla="*/ 1322555066 h 1069"/>
              <a:gd name="T4" fmla="*/ 1204712390 w 973"/>
              <a:gd name="T5" fmla="*/ 1300285908 h 1069"/>
              <a:gd name="T6" fmla="*/ 1204712390 w 973"/>
              <a:gd name="T7" fmla="*/ 44538316 h 1069"/>
              <a:gd name="T8" fmla="*/ 0 w 973"/>
              <a:gd name="T9" fmla="*/ 0 h 1069"/>
              <a:gd name="T10" fmla="*/ 0 60000 65536"/>
              <a:gd name="T11" fmla="*/ 0 60000 65536"/>
              <a:gd name="T12" fmla="*/ 0 60000 65536"/>
              <a:gd name="T13" fmla="*/ 0 60000 65536"/>
              <a:gd name="T14" fmla="*/ 0 60000 65536"/>
              <a:gd name="T15" fmla="*/ 0 w 973"/>
              <a:gd name="T16" fmla="*/ 0 h 1069"/>
              <a:gd name="T17" fmla="*/ 973 w 973"/>
              <a:gd name="T18" fmla="*/ 1069 h 1069"/>
            </a:gdLst>
            <a:ahLst/>
            <a:cxnLst>
              <a:cxn ang="T10">
                <a:pos x="T0" y="T1"/>
              </a:cxn>
              <a:cxn ang="T11">
                <a:pos x="T2" y="T3"/>
              </a:cxn>
              <a:cxn ang="T12">
                <a:pos x="T4" y="T5"/>
              </a:cxn>
              <a:cxn ang="T13">
                <a:pos x="T6" y="T7"/>
              </a:cxn>
              <a:cxn ang="T14">
                <a:pos x="T8" y="T9"/>
              </a:cxn>
            </a:cxnLst>
            <a:rect l="T15" t="T16" r="T17" b="T18"/>
            <a:pathLst>
              <a:path w="973" h="1069">
                <a:moveTo>
                  <a:pt x="0" y="0"/>
                </a:moveTo>
                <a:lnTo>
                  <a:pt x="0" y="1069"/>
                </a:lnTo>
                <a:lnTo>
                  <a:pt x="973" y="1051"/>
                </a:lnTo>
                <a:lnTo>
                  <a:pt x="973" y="36"/>
                </a:lnTo>
                <a:lnTo>
                  <a:pt x="0" y="0"/>
                </a:lnTo>
                <a:close/>
              </a:path>
            </a:pathLst>
          </a:custGeom>
          <a:gradFill rotWithShape="1">
            <a:gsLst>
              <a:gs pos="0">
                <a:srgbClr val="F8F8F8"/>
              </a:gs>
              <a:gs pos="100000">
                <a:srgbClr val="C0C0C0"/>
              </a:gs>
            </a:gsLst>
            <a:lin ang="2700000" scaled="1"/>
          </a:gradFill>
          <a:ln>
            <a:noFill/>
          </a:ln>
          <a:extLst>
            <a:ext uri="{91240B29-F687-4F45-9708-019B960494DF}">
              <a14:hiddenLine xmlns:a14="http://schemas.microsoft.com/office/drawing/2010/main" w="9525">
                <a:solidFill>
                  <a:srgbClr val="000000"/>
                </a:solidFill>
                <a:round/>
              </a14:hiddenLine>
            </a:ext>
          </a:extLst>
        </p:spPr>
        <p:txBody>
          <a:bodyPr/>
          <a:p>
            <a:pPr>
              <a:defRPr/>
            </a:pPr>
            <a:endParaRPr lang="zh-CN" altLang="en-US" kern="0">
              <a:solidFill>
                <a:sysClr val="windowText" lastClr="000000"/>
              </a:solidFill>
              <a:latin typeface="微软雅黑" panose="020B0503020204020204" pitchFamily="34" charset="-122"/>
              <a:ea typeface="微软雅黑" panose="020B0503020204020204" pitchFamily="34" charset="-122"/>
            </a:endParaRPr>
          </a:p>
        </p:txBody>
      </p:sp>
      <p:sp>
        <p:nvSpPr>
          <p:cNvPr id="6" name="Freeform 11"/>
          <p:cNvSpPr/>
          <p:nvPr/>
        </p:nvSpPr>
        <p:spPr bwMode="auto">
          <a:xfrm>
            <a:off x="1849621" y="4450339"/>
            <a:ext cx="213202" cy="1156708"/>
          </a:xfrm>
          <a:custGeom>
            <a:avLst/>
            <a:gdLst>
              <a:gd name="T0" fmla="*/ 0 w 197"/>
              <a:gd name="T1" fmla="*/ 152174490 h 1069"/>
              <a:gd name="T2" fmla="*/ 0 w 197"/>
              <a:gd name="T3" fmla="*/ 1171616329 h 1069"/>
              <a:gd name="T4" fmla="*/ 243623633 w 197"/>
              <a:gd name="T5" fmla="*/ 1322552841 h 1069"/>
              <a:gd name="T6" fmla="*/ 243623633 w 197"/>
              <a:gd name="T7" fmla="*/ 0 h 1069"/>
              <a:gd name="T8" fmla="*/ 0 w 197"/>
              <a:gd name="T9" fmla="*/ 152174490 h 1069"/>
              <a:gd name="T10" fmla="*/ 0 60000 65536"/>
              <a:gd name="T11" fmla="*/ 0 60000 65536"/>
              <a:gd name="T12" fmla="*/ 0 60000 65536"/>
              <a:gd name="T13" fmla="*/ 0 60000 65536"/>
              <a:gd name="T14" fmla="*/ 0 60000 65536"/>
              <a:gd name="T15" fmla="*/ 0 w 197"/>
              <a:gd name="T16" fmla="*/ 0 h 1069"/>
              <a:gd name="T17" fmla="*/ 197 w 197"/>
              <a:gd name="T18" fmla="*/ 1069 h 1069"/>
            </a:gdLst>
            <a:ahLst/>
            <a:cxnLst>
              <a:cxn ang="T10">
                <a:pos x="T0" y="T1"/>
              </a:cxn>
              <a:cxn ang="T11">
                <a:pos x="T2" y="T3"/>
              </a:cxn>
              <a:cxn ang="T12">
                <a:pos x="T4" y="T5"/>
              </a:cxn>
              <a:cxn ang="T13">
                <a:pos x="T6" y="T7"/>
              </a:cxn>
              <a:cxn ang="T14">
                <a:pos x="T8" y="T9"/>
              </a:cxn>
            </a:cxnLst>
            <a:rect l="T15" t="T16" r="T17" b="T18"/>
            <a:pathLst>
              <a:path w="197" h="1069">
                <a:moveTo>
                  <a:pt x="0" y="123"/>
                </a:moveTo>
                <a:lnTo>
                  <a:pt x="0" y="947"/>
                </a:lnTo>
                <a:lnTo>
                  <a:pt x="197" y="1069"/>
                </a:lnTo>
                <a:lnTo>
                  <a:pt x="197" y="0"/>
                </a:lnTo>
                <a:lnTo>
                  <a:pt x="0" y="123"/>
                </a:lnTo>
                <a:close/>
              </a:path>
            </a:pathLst>
          </a:custGeom>
          <a:gradFill rotWithShape="1">
            <a:gsLst>
              <a:gs pos="0">
                <a:srgbClr val="969696"/>
              </a:gs>
              <a:gs pos="100000">
                <a:srgbClr val="5F5F5F"/>
              </a:gs>
            </a:gsLst>
            <a:lin ang="2700000" scaled="1"/>
          </a:gradFill>
          <a:ln>
            <a:noFill/>
          </a:ln>
          <a:extLst>
            <a:ext uri="{91240B29-F687-4F45-9708-019B960494DF}">
              <a14:hiddenLine xmlns:a14="http://schemas.microsoft.com/office/drawing/2010/main" w="9525">
                <a:solidFill>
                  <a:srgbClr val="000000"/>
                </a:solidFill>
                <a:round/>
              </a14:hiddenLine>
            </a:ext>
          </a:extLst>
        </p:spPr>
        <p:txBody>
          <a:bodyPr/>
          <a:p>
            <a:pPr>
              <a:defRPr/>
            </a:pPr>
            <a:endParaRPr lang="zh-CN" altLang="en-US" kern="0">
              <a:solidFill>
                <a:sysClr val="windowText" lastClr="000000"/>
              </a:solidFill>
              <a:latin typeface="微软雅黑" panose="020B0503020204020204" pitchFamily="34" charset="-122"/>
              <a:ea typeface="微软雅黑" panose="020B0503020204020204" pitchFamily="34" charset="-122"/>
            </a:endParaRPr>
          </a:p>
        </p:txBody>
      </p:sp>
      <p:sp>
        <p:nvSpPr>
          <p:cNvPr id="7" name="WordArt 34"/>
          <p:cNvSpPr>
            <a:spLocks noChangeArrowheads="1" noChangeShapeType="1" noTextEdit="1"/>
          </p:cNvSpPr>
          <p:nvPr/>
        </p:nvSpPr>
        <p:spPr bwMode="auto">
          <a:xfrm>
            <a:off x="2143160" y="5241039"/>
            <a:ext cx="169943" cy="273347"/>
          </a:xfrm>
          <a:prstGeom prst="rect">
            <a:avLst/>
          </a:prstGeom>
          <a:extLst>
            <a:ext uri="{91240B29-F687-4F45-9708-019B960494DF}">
              <a14:hiddenLine xmlns:a14="http://schemas.microsoft.com/office/drawing/2010/main" w="9525">
                <a:solidFill>
                  <a:srgbClr val="000000"/>
                </a:solidFill>
                <a:round/>
              </a14:hiddenLine>
            </a:ext>
          </a:extLst>
        </p:spPr>
        <p:txBody>
          <a:bodyPr wrap="none" fromWordArt="1">
            <a:prstTxWarp prst="textPlain">
              <a:avLst>
                <a:gd name="adj" fmla="val 50000"/>
              </a:avLst>
            </a:prstTxWarp>
          </a:bodyPr>
          <a:p>
            <a:pPr algn="ctr">
              <a:defRPr/>
            </a:pPr>
            <a:r>
              <a:rPr lang="en-US" altLang="zh-CN" sz="3600" kern="10" dirty="0">
                <a:solidFill>
                  <a:schemeClr val="accent6">
                    <a:lumMod val="75000"/>
                  </a:schemeClr>
                </a:solidFill>
                <a:latin typeface="微软雅黑" panose="020B0503020204020204" pitchFamily="34" charset="-122"/>
                <a:ea typeface="微软雅黑" panose="020B0503020204020204" pitchFamily="34" charset="-122"/>
                <a:cs typeface="Arial" panose="020B0604020202020204"/>
              </a:rPr>
              <a:t>1</a:t>
            </a:r>
            <a:endParaRPr lang="en-US" altLang="zh-CN" sz="3600" kern="10" dirty="0">
              <a:solidFill>
                <a:schemeClr val="accent6">
                  <a:lumMod val="75000"/>
                </a:schemeClr>
              </a:solidFill>
              <a:latin typeface="微软雅黑" panose="020B0503020204020204" pitchFamily="34" charset="-122"/>
              <a:ea typeface="微软雅黑" panose="020B0503020204020204" pitchFamily="34" charset="-122"/>
              <a:cs typeface="Arial" panose="020B0604020202020204"/>
            </a:endParaRPr>
          </a:p>
        </p:txBody>
      </p:sp>
      <p:sp>
        <p:nvSpPr>
          <p:cNvPr id="9" name="Freeform 32"/>
          <p:cNvSpPr/>
          <p:nvPr/>
        </p:nvSpPr>
        <p:spPr bwMode="auto">
          <a:xfrm>
            <a:off x="1984030" y="5667276"/>
            <a:ext cx="23175" cy="1544"/>
          </a:xfrm>
          <a:custGeom>
            <a:avLst/>
            <a:gdLst>
              <a:gd name="T0" fmla="*/ 47254914 w 12"/>
              <a:gd name="T1" fmla="*/ 0 h 1587"/>
              <a:gd name="T2" fmla="*/ 0 w 12"/>
              <a:gd name="T3" fmla="*/ 0 h 1587"/>
              <a:gd name="T4" fmla="*/ 47254914 w 12"/>
              <a:gd name="T5" fmla="*/ 0 h 1587"/>
              <a:gd name="T6" fmla="*/ 47254914 w 12"/>
              <a:gd name="T7" fmla="*/ 0 h 1587"/>
              <a:gd name="T8" fmla="*/ 0 60000 65536"/>
              <a:gd name="T9" fmla="*/ 0 60000 65536"/>
              <a:gd name="T10" fmla="*/ 0 60000 65536"/>
              <a:gd name="T11" fmla="*/ 0 60000 65536"/>
              <a:gd name="T12" fmla="*/ 0 w 12"/>
              <a:gd name="T13" fmla="*/ 0 h 1587"/>
              <a:gd name="T14" fmla="*/ 12 w 12"/>
              <a:gd name="T15" fmla="*/ 1587 h 1587"/>
            </a:gdLst>
            <a:ahLst/>
            <a:cxnLst>
              <a:cxn ang="T8">
                <a:pos x="T0" y="T1"/>
              </a:cxn>
              <a:cxn ang="T9">
                <a:pos x="T2" y="T3"/>
              </a:cxn>
              <a:cxn ang="T10">
                <a:pos x="T4" y="T5"/>
              </a:cxn>
              <a:cxn ang="T11">
                <a:pos x="T6" y="T7"/>
              </a:cxn>
            </a:cxnLst>
            <a:rect l="T12" t="T13" r="T14" b="T15"/>
            <a:pathLst>
              <a:path w="12" h="1587">
                <a:moveTo>
                  <a:pt x="12" y="0"/>
                </a:moveTo>
                <a:lnTo>
                  <a:pt x="0" y="0"/>
                </a:lnTo>
                <a:lnTo>
                  <a:pt x="12" y="0"/>
                </a:lnTo>
                <a:close/>
              </a:path>
            </a:pathLst>
          </a:custGeom>
          <a:solidFill>
            <a:srgbClr val="0875F8"/>
          </a:solidFill>
          <a:ln>
            <a:noFill/>
          </a:ln>
          <a:extLst>
            <a:ext uri="{91240B29-F687-4F45-9708-019B960494DF}">
              <a14:hiddenLine xmlns:a14="http://schemas.microsoft.com/office/drawing/2010/main" w="9525">
                <a:solidFill>
                  <a:srgbClr val="000000"/>
                </a:solidFill>
                <a:round/>
              </a14:hiddenLine>
            </a:ext>
          </a:extLst>
        </p:spPr>
        <p:txBody>
          <a:bodyPr/>
          <a:p>
            <a:pPr>
              <a:defRPr/>
            </a:pPr>
            <a:endParaRPr lang="zh-CN" altLang="en-US" kern="0">
              <a:solidFill>
                <a:schemeClr val="accent6">
                  <a:lumMod val="75000"/>
                </a:schemeClr>
              </a:solidFill>
              <a:latin typeface="微软雅黑" panose="020B0503020204020204" pitchFamily="34" charset="-122"/>
              <a:ea typeface="微软雅黑" panose="020B0503020204020204" pitchFamily="34" charset="-122"/>
            </a:endParaRPr>
          </a:p>
        </p:txBody>
      </p:sp>
      <p:sp>
        <p:nvSpPr>
          <p:cNvPr id="10" name="矩形 9"/>
          <p:cNvSpPr/>
          <p:nvPr/>
        </p:nvSpPr>
        <p:spPr>
          <a:xfrm>
            <a:off x="2141559" y="4761450"/>
            <a:ext cx="942118" cy="337185"/>
          </a:xfrm>
          <a:prstGeom prst="rect">
            <a:avLst/>
          </a:prstGeom>
        </p:spPr>
        <p:txBody>
          <a:bodyPr wrap="square">
            <a:spAutoFit/>
          </a:bodyPr>
          <a:p>
            <a:pPr algn="ctr">
              <a:defRPr/>
            </a:pPr>
            <a:r>
              <a:rPr lang="zh-CN" sz="1600" dirty="0">
                <a:solidFill>
                  <a:schemeClr val="accent6">
                    <a:lumMod val="75000"/>
                  </a:schemeClr>
                </a:solidFill>
                <a:latin typeface="微软雅黑" panose="020B0503020204020204" pitchFamily="34" charset="-122"/>
                <a:ea typeface="微软雅黑" panose="020B0503020204020204" pitchFamily="34" charset="-122"/>
              </a:rPr>
              <a:t>保证金</a:t>
            </a:r>
            <a:endParaRPr lang="zh-CN" sz="1600" dirty="0" smtClean="0">
              <a:solidFill>
                <a:schemeClr val="accent6">
                  <a:lumMod val="7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0" presetClass="entr" presetSubtype="0" fill="hold" grpId="32"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800" decel="100000"/>
                                        <p:tgtEl>
                                          <p:spTgt spid="17"/>
                                        </p:tgtEl>
                                      </p:cBhvr>
                                    </p:animEffect>
                                    <p:anim calcmode="lin" valueType="num">
                                      <p:cBhvr>
                                        <p:cTn id="8" dur="800" decel="100000" fill="hold"/>
                                        <p:tgtEl>
                                          <p:spTgt spid="17"/>
                                        </p:tgtEl>
                                        <p:attrNameLst>
                                          <p:attrName>style.rotation</p:attrName>
                                        </p:attrNameLst>
                                      </p:cBhvr>
                                      <p:tavLst>
                                        <p:tav tm="0">
                                          <p:val>
                                            <p:fltVal val="-90"/>
                                          </p:val>
                                        </p:tav>
                                        <p:tav tm="100000">
                                          <p:val>
                                            <p:fltVal val="0"/>
                                          </p:val>
                                        </p:tav>
                                      </p:tavLst>
                                    </p:anim>
                                    <p:anim calcmode="lin" valueType="num">
                                      <p:cBhvr>
                                        <p:cTn id="9" dur="800" decel="100000" fill="hold"/>
                                        <p:tgtEl>
                                          <p:spTgt spid="17"/>
                                        </p:tgtEl>
                                        <p:attrNameLst>
                                          <p:attrName>ppt_x</p:attrName>
                                        </p:attrNameLst>
                                      </p:cBhvr>
                                      <p:tavLst>
                                        <p:tav tm="0">
                                          <p:val>
                                            <p:strVal val="#ppt_x+0.4"/>
                                          </p:val>
                                        </p:tav>
                                        <p:tav tm="100000">
                                          <p:val>
                                            <p:strVal val="#ppt_x-0.05"/>
                                          </p:val>
                                        </p:tav>
                                      </p:tavLst>
                                    </p:anim>
                                    <p:anim calcmode="lin" valueType="num">
                                      <p:cBhvr>
                                        <p:cTn id="10" dur="800" decel="100000" fill="hold"/>
                                        <p:tgtEl>
                                          <p:spTgt spid="17"/>
                                        </p:tgtEl>
                                        <p:attrNameLst>
                                          <p:attrName>ppt_y</p:attrName>
                                        </p:attrNameLst>
                                      </p:cBhvr>
                                      <p:tavLst>
                                        <p:tav tm="0">
                                          <p:val>
                                            <p:strVal val="#ppt_y-0.4"/>
                                          </p:val>
                                        </p:tav>
                                        <p:tav tm="100000">
                                          <p:val>
                                            <p:strVal val="#ppt_y+0.1"/>
                                          </p:val>
                                        </p:tav>
                                      </p:tavLst>
                                    </p:anim>
                                    <p:anim calcmode="lin" valueType="num">
                                      <p:cBhvr>
                                        <p:cTn id="11" dur="200" accel="100000" fill="hold">
                                          <p:stCondLst>
                                            <p:cond delay="800"/>
                                          </p:stCondLst>
                                        </p:cTn>
                                        <p:tgtEl>
                                          <p:spTgt spid="17"/>
                                        </p:tgtEl>
                                        <p:attrNameLst>
                                          <p:attrName>ppt_x</p:attrName>
                                        </p:attrNameLst>
                                      </p:cBhvr>
                                      <p:tavLst>
                                        <p:tav tm="0">
                                          <p:val>
                                            <p:strVal val="#ppt_x-0.05"/>
                                          </p:val>
                                        </p:tav>
                                        <p:tav tm="100000">
                                          <p:val>
                                            <p:strVal val="#ppt_x"/>
                                          </p:val>
                                        </p:tav>
                                      </p:tavLst>
                                    </p:anim>
                                    <p:anim calcmode="lin" valueType="num">
                                      <p:cBhvr>
                                        <p:cTn id="12" dur="200" accel="100000" fill="hold">
                                          <p:stCondLst>
                                            <p:cond delay="800"/>
                                          </p:stCondLst>
                                        </p:cTn>
                                        <p:tgtEl>
                                          <p:spTgt spid="17"/>
                                        </p:tgtEl>
                                        <p:attrNameLst>
                                          <p:attrName>ppt_y</p:attrName>
                                        </p:attrNameLst>
                                      </p:cBhvr>
                                      <p:tavLst>
                                        <p:tav tm="0">
                                          <p:val>
                                            <p:strVal val="#ppt_y+0.1"/>
                                          </p:val>
                                        </p:tav>
                                        <p:tav tm="100000">
                                          <p:val>
                                            <p:strVal val="#ppt_y"/>
                                          </p:val>
                                        </p:tav>
                                      </p:tavLst>
                                    </p:anim>
                                  </p:childTnLst>
                                </p:cTn>
                              </p:par>
                              <p:par>
                                <p:cTn id="13" presetID="30" presetClass="entr" presetSubtype="0" fill="hold" grpId="32" nodeType="with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fade">
                                      <p:cBhvr>
                                        <p:cTn id="15" dur="800" decel="100000"/>
                                        <p:tgtEl>
                                          <p:spTgt spid="18"/>
                                        </p:tgtEl>
                                      </p:cBhvr>
                                    </p:animEffect>
                                    <p:anim calcmode="lin" valueType="num">
                                      <p:cBhvr>
                                        <p:cTn id="16" dur="800" decel="100000" fill="hold"/>
                                        <p:tgtEl>
                                          <p:spTgt spid="18"/>
                                        </p:tgtEl>
                                        <p:attrNameLst>
                                          <p:attrName>style.rotation</p:attrName>
                                        </p:attrNameLst>
                                      </p:cBhvr>
                                      <p:tavLst>
                                        <p:tav tm="0">
                                          <p:val>
                                            <p:fltVal val="-90"/>
                                          </p:val>
                                        </p:tav>
                                        <p:tav tm="100000">
                                          <p:val>
                                            <p:fltVal val="0"/>
                                          </p:val>
                                        </p:tav>
                                      </p:tavLst>
                                    </p:anim>
                                    <p:anim calcmode="lin" valueType="num">
                                      <p:cBhvr>
                                        <p:cTn id="17" dur="800" decel="100000" fill="hold"/>
                                        <p:tgtEl>
                                          <p:spTgt spid="18"/>
                                        </p:tgtEl>
                                        <p:attrNameLst>
                                          <p:attrName>ppt_x</p:attrName>
                                        </p:attrNameLst>
                                      </p:cBhvr>
                                      <p:tavLst>
                                        <p:tav tm="0">
                                          <p:val>
                                            <p:strVal val="#ppt_x+0.4"/>
                                          </p:val>
                                        </p:tav>
                                        <p:tav tm="100000">
                                          <p:val>
                                            <p:strVal val="#ppt_x-0.05"/>
                                          </p:val>
                                        </p:tav>
                                      </p:tavLst>
                                    </p:anim>
                                    <p:anim calcmode="lin" valueType="num">
                                      <p:cBhvr>
                                        <p:cTn id="18" dur="800" decel="100000" fill="hold"/>
                                        <p:tgtEl>
                                          <p:spTgt spid="18"/>
                                        </p:tgtEl>
                                        <p:attrNameLst>
                                          <p:attrName>ppt_y</p:attrName>
                                        </p:attrNameLst>
                                      </p:cBhvr>
                                      <p:tavLst>
                                        <p:tav tm="0">
                                          <p:val>
                                            <p:strVal val="#ppt_y-0.4"/>
                                          </p:val>
                                        </p:tav>
                                        <p:tav tm="100000">
                                          <p:val>
                                            <p:strVal val="#ppt_y+0.1"/>
                                          </p:val>
                                        </p:tav>
                                      </p:tavLst>
                                    </p:anim>
                                    <p:anim calcmode="lin" valueType="num">
                                      <p:cBhvr>
                                        <p:cTn id="19" dur="200" accel="100000" fill="hold">
                                          <p:stCondLst>
                                            <p:cond delay="800"/>
                                          </p:stCondLst>
                                        </p:cTn>
                                        <p:tgtEl>
                                          <p:spTgt spid="18"/>
                                        </p:tgtEl>
                                        <p:attrNameLst>
                                          <p:attrName>ppt_x</p:attrName>
                                        </p:attrNameLst>
                                      </p:cBhvr>
                                      <p:tavLst>
                                        <p:tav tm="0">
                                          <p:val>
                                            <p:strVal val="#ppt_x-0.05"/>
                                          </p:val>
                                        </p:tav>
                                        <p:tav tm="100000">
                                          <p:val>
                                            <p:strVal val="#ppt_x"/>
                                          </p:val>
                                        </p:tav>
                                      </p:tavLst>
                                    </p:anim>
                                    <p:anim calcmode="lin" valueType="num">
                                      <p:cBhvr>
                                        <p:cTn id="20" dur="200" accel="100000" fill="hold">
                                          <p:stCondLst>
                                            <p:cond delay="800"/>
                                          </p:stCondLst>
                                        </p:cTn>
                                        <p:tgtEl>
                                          <p:spTgt spid="18"/>
                                        </p:tgtEl>
                                        <p:attrNameLst>
                                          <p:attrName>ppt_y</p:attrName>
                                        </p:attrNameLst>
                                      </p:cBhvr>
                                      <p:tavLst>
                                        <p:tav tm="0">
                                          <p:val>
                                            <p:strVal val="#ppt_y+0.1"/>
                                          </p:val>
                                        </p:tav>
                                        <p:tav tm="100000">
                                          <p:val>
                                            <p:strVal val="#ppt_y"/>
                                          </p:val>
                                        </p:tav>
                                      </p:tavLst>
                                    </p:anim>
                                  </p:childTnLst>
                                </p:cTn>
                              </p:par>
                              <p:par>
                                <p:cTn id="21" presetID="30" presetClass="entr" presetSubtype="0" fill="hold" grpId="32" nodeType="with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fade">
                                      <p:cBhvr>
                                        <p:cTn id="23" dur="800" decel="100000"/>
                                        <p:tgtEl>
                                          <p:spTgt spid="19"/>
                                        </p:tgtEl>
                                      </p:cBhvr>
                                    </p:animEffect>
                                    <p:anim calcmode="lin" valueType="num">
                                      <p:cBhvr>
                                        <p:cTn id="24" dur="800" decel="100000" fill="hold"/>
                                        <p:tgtEl>
                                          <p:spTgt spid="19"/>
                                        </p:tgtEl>
                                        <p:attrNameLst>
                                          <p:attrName>style.rotation</p:attrName>
                                        </p:attrNameLst>
                                      </p:cBhvr>
                                      <p:tavLst>
                                        <p:tav tm="0">
                                          <p:val>
                                            <p:fltVal val="-90"/>
                                          </p:val>
                                        </p:tav>
                                        <p:tav tm="100000">
                                          <p:val>
                                            <p:fltVal val="0"/>
                                          </p:val>
                                        </p:tav>
                                      </p:tavLst>
                                    </p:anim>
                                    <p:anim calcmode="lin" valueType="num">
                                      <p:cBhvr>
                                        <p:cTn id="25" dur="800" decel="100000" fill="hold"/>
                                        <p:tgtEl>
                                          <p:spTgt spid="19"/>
                                        </p:tgtEl>
                                        <p:attrNameLst>
                                          <p:attrName>ppt_x</p:attrName>
                                        </p:attrNameLst>
                                      </p:cBhvr>
                                      <p:tavLst>
                                        <p:tav tm="0">
                                          <p:val>
                                            <p:strVal val="#ppt_x+0.4"/>
                                          </p:val>
                                        </p:tav>
                                        <p:tav tm="100000">
                                          <p:val>
                                            <p:strVal val="#ppt_x-0.05"/>
                                          </p:val>
                                        </p:tav>
                                      </p:tavLst>
                                    </p:anim>
                                    <p:anim calcmode="lin" valueType="num">
                                      <p:cBhvr>
                                        <p:cTn id="26" dur="800" decel="100000" fill="hold"/>
                                        <p:tgtEl>
                                          <p:spTgt spid="19"/>
                                        </p:tgtEl>
                                        <p:attrNameLst>
                                          <p:attrName>ppt_y</p:attrName>
                                        </p:attrNameLst>
                                      </p:cBhvr>
                                      <p:tavLst>
                                        <p:tav tm="0">
                                          <p:val>
                                            <p:strVal val="#ppt_y-0.4"/>
                                          </p:val>
                                        </p:tav>
                                        <p:tav tm="100000">
                                          <p:val>
                                            <p:strVal val="#ppt_y+0.1"/>
                                          </p:val>
                                        </p:tav>
                                      </p:tavLst>
                                    </p:anim>
                                    <p:anim calcmode="lin" valueType="num">
                                      <p:cBhvr>
                                        <p:cTn id="27" dur="200" accel="100000" fill="hold">
                                          <p:stCondLst>
                                            <p:cond delay="800"/>
                                          </p:stCondLst>
                                        </p:cTn>
                                        <p:tgtEl>
                                          <p:spTgt spid="19"/>
                                        </p:tgtEl>
                                        <p:attrNameLst>
                                          <p:attrName>ppt_x</p:attrName>
                                        </p:attrNameLst>
                                      </p:cBhvr>
                                      <p:tavLst>
                                        <p:tav tm="0">
                                          <p:val>
                                            <p:strVal val="#ppt_x-0.05"/>
                                          </p:val>
                                        </p:tav>
                                        <p:tav tm="100000">
                                          <p:val>
                                            <p:strVal val="#ppt_x"/>
                                          </p:val>
                                        </p:tav>
                                      </p:tavLst>
                                    </p:anim>
                                    <p:anim calcmode="lin" valueType="num">
                                      <p:cBhvr>
                                        <p:cTn id="28" dur="200" accel="100000" fill="hold">
                                          <p:stCondLst>
                                            <p:cond delay="800"/>
                                          </p:stCondLst>
                                        </p:cTn>
                                        <p:tgtEl>
                                          <p:spTgt spid="19"/>
                                        </p:tgtEl>
                                        <p:attrNameLst>
                                          <p:attrName>ppt_y</p:attrName>
                                        </p:attrNameLst>
                                      </p:cBhvr>
                                      <p:tavLst>
                                        <p:tav tm="0">
                                          <p:val>
                                            <p:strVal val="#ppt_y+0.1"/>
                                          </p:val>
                                        </p:tav>
                                        <p:tav tm="100000">
                                          <p:val>
                                            <p:strVal val="#ppt_y"/>
                                          </p:val>
                                        </p:tav>
                                      </p:tavLst>
                                    </p:anim>
                                  </p:childTnLst>
                                </p:cTn>
                              </p:par>
                              <p:par>
                                <p:cTn id="29" presetID="30" presetClass="entr" presetSubtype="0" fill="hold" grpId="32" nodeType="withEffect">
                                  <p:stCondLst>
                                    <p:cond delay="0"/>
                                  </p:stCondLst>
                                  <p:childTnLst>
                                    <p:set>
                                      <p:cBhvr>
                                        <p:cTn id="30" dur="1" fill="hold">
                                          <p:stCondLst>
                                            <p:cond delay="0"/>
                                          </p:stCondLst>
                                        </p:cTn>
                                        <p:tgtEl>
                                          <p:spTgt spid="20"/>
                                        </p:tgtEl>
                                        <p:attrNameLst>
                                          <p:attrName>style.visibility</p:attrName>
                                        </p:attrNameLst>
                                      </p:cBhvr>
                                      <p:to>
                                        <p:strVal val="visible"/>
                                      </p:to>
                                    </p:set>
                                    <p:animEffect transition="in" filter="fade">
                                      <p:cBhvr>
                                        <p:cTn id="31" dur="800" decel="100000"/>
                                        <p:tgtEl>
                                          <p:spTgt spid="20"/>
                                        </p:tgtEl>
                                      </p:cBhvr>
                                    </p:animEffect>
                                    <p:anim calcmode="lin" valueType="num">
                                      <p:cBhvr>
                                        <p:cTn id="32" dur="800" decel="100000" fill="hold"/>
                                        <p:tgtEl>
                                          <p:spTgt spid="20"/>
                                        </p:tgtEl>
                                        <p:attrNameLst>
                                          <p:attrName>style.rotation</p:attrName>
                                        </p:attrNameLst>
                                      </p:cBhvr>
                                      <p:tavLst>
                                        <p:tav tm="0">
                                          <p:val>
                                            <p:fltVal val="-90"/>
                                          </p:val>
                                        </p:tav>
                                        <p:tav tm="100000">
                                          <p:val>
                                            <p:fltVal val="0"/>
                                          </p:val>
                                        </p:tav>
                                      </p:tavLst>
                                    </p:anim>
                                    <p:anim calcmode="lin" valueType="num">
                                      <p:cBhvr>
                                        <p:cTn id="33" dur="800" decel="100000" fill="hold"/>
                                        <p:tgtEl>
                                          <p:spTgt spid="20"/>
                                        </p:tgtEl>
                                        <p:attrNameLst>
                                          <p:attrName>ppt_x</p:attrName>
                                        </p:attrNameLst>
                                      </p:cBhvr>
                                      <p:tavLst>
                                        <p:tav tm="0">
                                          <p:val>
                                            <p:strVal val="#ppt_x+0.4"/>
                                          </p:val>
                                        </p:tav>
                                        <p:tav tm="100000">
                                          <p:val>
                                            <p:strVal val="#ppt_x-0.05"/>
                                          </p:val>
                                        </p:tav>
                                      </p:tavLst>
                                    </p:anim>
                                    <p:anim calcmode="lin" valueType="num">
                                      <p:cBhvr>
                                        <p:cTn id="34" dur="800" decel="100000" fill="hold"/>
                                        <p:tgtEl>
                                          <p:spTgt spid="20"/>
                                        </p:tgtEl>
                                        <p:attrNameLst>
                                          <p:attrName>ppt_y</p:attrName>
                                        </p:attrNameLst>
                                      </p:cBhvr>
                                      <p:tavLst>
                                        <p:tav tm="0">
                                          <p:val>
                                            <p:strVal val="#ppt_y-0.4"/>
                                          </p:val>
                                        </p:tav>
                                        <p:tav tm="100000">
                                          <p:val>
                                            <p:strVal val="#ppt_y+0.1"/>
                                          </p:val>
                                        </p:tav>
                                      </p:tavLst>
                                    </p:anim>
                                    <p:anim calcmode="lin" valueType="num">
                                      <p:cBhvr>
                                        <p:cTn id="35" dur="200" accel="100000" fill="hold">
                                          <p:stCondLst>
                                            <p:cond delay="800"/>
                                          </p:stCondLst>
                                        </p:cTn>
                                        <p:tgtEl>
                                          <p:spTgt spid="20"/>
                                        </p:tgtEl>
                                        <p:attrNameLst>
                                          <p:attrName>ppt_x</p:attrName>
                                        </p:attrNameLst>
                                      </p:cBhvr>
                                      <p:tavLst>
                                        <p:tav tm="0">
                                          <p:val>
                                            <p:strVal val="#ppt_x-0.05"/>
                                          </p:val>
                                        </p:tav>
                                        <p:tav tm="100000">
                                          <p:val>
                                            <p:strVal val="#ppt_x"/>
                                          </p:val>
                                        </p:tav>
                                      </p:tavLst>
                                    </p:anim>
                                    <p:anim calcmode="lin" valueType="num">
                                      <p:cBhvr>
                                        <p:cTn id="36" dur="200" accel="100000" fill="hold">
                                          <p:stCondLst>
                                            <p:cond delay="800"/>
                                          </p:stCondLst>
                                        </p:cTn>
                                        <p:tgtEl>
                                          <p:spTgt spid="20"/>
                                        </p:tgtEl>
                                        <p:attrNameLst>
                                          <p:attrName>ppt_y</p:attrName>
                                        </p:attrNameLst>
                                      </p:cBhvr>
                                      <p:tavLst>
                                        <p:tav tm="0">
                                          <p:val>
                                            <p:strVal val="#ppt_y+0.1"/>
                                          </p:val>
                                        </p:tav>
                                        <p:tav tm="100000">
                                          <p:val>
                                            <p:strVal val="#ppt_y"/>
                                          </p:val>
                                        </p:tav>
                                      </p:tavLst>
                                    </p:anim>
                                  </p:childTnLst>
                                </p:cTn>
                              </p:par>
                              <p:par>
                                <p:cTn id="37" presetID="30" presetClass="entr" presetSubtype="0" fill="hold" grpId="32" nodeType="withEffect">
                                  <p:stCondLst>
                                    <p:cond delay="0"/>
                                  </p:stCondLst>
                                  <p:childTnLst>
                                    <p:set>
                                      <p:cBhvr>
                                        <p:cTn id="38" dur="1" fill="hold">
                                          <p:stCondLst>
                                            <p:cond delay="0"/>
                                          </p:stCondLst>
                                        </p:cTn>
                                        <p:tgtEl>
                                          <p:spTgt spid="21"/>
                                        </p:tgtEl>
                                        <p:attrNameLst>
                                          <p:attrName>style.visibility</p:attrName>
                                        </p:attrNameLst>
                                      </p:cBhvr>
                                      <p:to>
                                        <p:strVal val="visible"/>
                                      </p:to>
                                    </p:set>
                                    <p:animEffect transition="in" filter="fade">
                                      <p:cBhvr>
                                        <p:cTn id="39" dur="800" decel="100000"/>
                                        <p:tgtEl>
                                          <p:spTgt spid="21"/>
                                        </p:tgtEl>
                                      </p:cBhvr>
                                    </p:animEffect>
                                    <p:anim calcmode="lin" valueType="num">
                                      <p:cBhvr>
                                        <p:cTn id="40" dur="800" decel="100000" fill="hold"/>
                                        <p:tgtEl>
                                          <p:spTgt spid="21"/>
                                        </p:tgtEl>
                                        <p:attrNameLst>
                                          <p:attrName>style.rotation</p:attrName>
                                        </p:attrNameLst>
                                      </p:cBhvr>
                                      <p:tavLst>
                                        <p:tav tm="0">
                                          <p:val>
                                            <p:fltVal val="-90"/>
                                          </p:val>
                                        </p:tav>
                                        <p:tav tm="100000">
                                          <p:val>
                                            <p:fltVal val="0"/>
                                          </p:val>
                                        </p:tav>
                                      </p:tavLst>
                                    </p:anim>
                                    <p:anim calcmode="lin" valueType="num">
                                      <p:cBhvr>
                                        <p:cTn id="41" dur="800" decel="100000" fill="hold"/>
                                        <p:tgtEl>
                                          <p:spTgt spid="21"/>
                                        </p:tgtEl>
                                        <p:attrNameLst>
                                          <p:attrName>ppt_x</p:attrName>
                                        </p:attrNameLst>
                                      </p:cBhvr>
                                      <p:tavLst>
                                        <p:tav tm="0">
                                          <p:val>
                                            <p:strVal val="#ppt_x+0.4"/>
                                          </p:val>
                                        </p:tav>
                                        <p:tav tm="100000">
                                          <p:val>
                                            <p:strVal val="#ppt_x-0.05"/>
                                          </p:val>
                                        </p:tav>
                                      </p:tavLst>
                                    </p:anim>
                                    <p:anim calcmode="lin" valueType="num">
                                      <p:cBhvr>
                                        <p:cTn id="42" dur="800" decel="100000" fill="hold"/>
                                        <p:tgtEl>
                                          <p:spTgt spid="21"/>
                                        </p:tgtEl>
                                        <p:attrNameLst>
                                          <p:attrName>ppt_y</p:attrName>
                                        </p:attrNameLst>
                                      </p:cBhvr>
                                      <p:tavLst>
                                        <p:tav tm="0">
                                          <p:val>
                                            <p:strVal val="#ppt_y-0.4"/>
                                          </p:val>
                                        </p:tav>
                                        <p:tav tm="100000">
                                          <p:val>
                                            <p:strVal val="#ppt_y+0.1"/>
                                          </p:val>
                                        </p:tav>
                                      </p:tavLst>
                                    </p:anim>
                                    <p:anim calcmode="lin" valueType="num">
                                      <p:cBhvr>
                                        <p:cTn id="43" dur="200" accel="100000" fill="hold">
                                          <p:stCondLst>
                                            <p:cond delay="800"/>
                                          </p:stCondLst>
                                        </p:cTn>
                                        <p:tgtEl>
                                          <p:spTgt spid="21"/>
                                        </p:tgtEl>
                                        <p:attrNameLst>
                                          <p:attrName>ppt_x</p:attrName>
                                        </p:attrNameLst>
                                      </p:cBhvr>
                                      <p:tavLst>
                                        <p:tav tm="0">
                                          <p:val>
                                            <p:strVal val="#ppt_x-0.05"/>
                                          </p:val>
                                        </p:tav>
                                        <p:tav tm="100000">
                                          <p:val>
                                            <p:strVal val="#ppt_x"/>
                                          </p:val>
                                        </p:tav>
                                      </p:tavLst>
                                    </p:anim>
                                    <p:anim calcmode="lin" valueType="num">
                                      <p:cBhvr>
                                        <p:cTn id="44" dur="200" accel="100000" fill="hold">
                                          <p:stCondLst>
                                            <p:cond delay="800"/>
                                          </p:stCondLst>
                                        </p:cTn>
                                        <p:tgtEl>
                                          <p:spTgt spid="21"/>
                                        </p:tgtEl>
                                        <p:attrNameLst>
                                          <p:attrName>ppt_y</p:attrName>
                                        </p:attrNameLst>
                                      </p:cBhvr>
                                      <p:tavLst>
                                        <p:tav tm="0">
                                          <p:val>
                                            <p:strVal val="#ppt_y+0.1"/>
                                          </p:val>
                                        </p:tav>
                                        <p:tav tm="100000">
                                          <p:val>
                                            <p:strVal val="#ppt_y"/>
                                          </p:val>
                                        </p:tav>
                                      </p:tavLst>
                                    </p:anim>
                                  </p:childTnLst>
                                </p:cTn>
                              </p:par>
                              <p:par>
                                <p:cTn id="45" presetID="30" presetClass="entr" presetSubtype="0" fill="hold" grpId="32" nodeType="withEffect">
                                  <p:stCondLst>
                                    <p:cond delay="0"/>
                                  </p:stCondLst>
                                  <p:childTnLst>
                                    <p:set>
                                      <p:cBhvr>
                                        <p:cTn id="46" dur="1" fill="hold">
                                          <p:stCondLst>
                                            <p:cond delay="0"/>
                                          </p:stCondLst>
                                        </p:cTn>
                                        <p:tgtEl>
                                          <p:spTgt spid="22"/>
                                        </p:tgtEl>
                                        <p:attrNameLst>
                                          <p:attrName>style.visibility</p:attrName>
                                        </p:attrNameLst>
                                      </p:cBhvr>
                                      <p:to>
                                        <p:strVal val="visible"/>
                                      </p:to>
                                    </p:set>
                                    <p:animEffect transition="in" filter="fade">
                                      <p:cBhvr>
                                        <p:cTn id="47" dur="800" decel="100000"/>
                                        <p:tgtEl>
                                          <p:spTgt spid="22"/>
                                        </p:tgtEl>
                                      </p:cBhvr>
                                    </p:animEffect>
                                    <p:anim calcmode="lin" valueType="num">
                                      <p:cBhvr>
                                        <p:cTn id="48" dur="800" decel="100000" fill="hold"/>
                                        <p:tgtEl>
                                          <p:spTgt spid="22"/>
                                        </p:tgtEl>
                                        <p:attrNameLst>
                                          <p:attrName>style.rotation</p:attrName>
                                        </p:attrNameLst>
                                      </p:cBhvr>
                                      <p:tavLst>
                                        <p:tav tm="0">
                                          <p:val>
                                            <p:fltVal val="-90"/>
                                          </p:val>
                                        </p:tav>
                                        <p:tav tm="100000">
                                          <p:val>
                                            <p:fltVal val="0"/>
                                          </p:val>
                                        </p:tav>
                                      </p:tavLst>
                                    </p:anim>
                                    <p:anim calcmode="lin" valueType="num">
                                      <p:cBhvr>
                                        <p:cTn id="49" dur="800" decel="100000" fill="hold"/>
                                        <p:tgtEl>
                                          <p:spTgt spid="22"/>
                                        </p:tgtEl>
                                        <p:attrNameLst>
                                          <p:attrName>ppt_x</p:attrName>
                                        </p:attrNameLst>
                                      </p:cBhvr>
                                      <p:tavLst>
                                        <p:tav tm="0">
                                          <p:val>
                                            <p:strVal val="#ppt_x+0.4"/>
                                          </p:val>
                                        </p:tav>
                                        <p:tav tm="100000">
                                          <p:val>
                                            <p:strVal val="#ppt_x-0.05"/>
                                          </p:val>
                                        </p:tav>
                                      </p:tavLst>
                                    </p:anim>
                                    <p:anim calcmode="lin" valueType="num">
                                      <p:cBhvr>
                                        <p:cTn id="50" dur="800" decel="100000" fill="hold"/>
                                        <p:tgtEl>
                                          <p:spTgt spid="22"/>
                                        </p:tgtEl>
                                        <p:attrNameLst>
                                          <p:attrName>ppt_y</p:attrName>
                                        </p:attrNameLst>
                                      </p:cBhvr>
                                      <p:tavLst>
                                        <p:tav tm="0">
                                          <p:val>
                                            <p:strVal val="#ppt_y-0.4"/>
                                          </p:val>
                                        </p:tav>
                                        <p:tav tm="100000">
                                          <p:val>
                                            <p:strVal val="#ppt_y+0.1"/>
                                          </p:val>
                                        </p:tav>
                                      </p:tavLst>
                                    </p:anim>
                                    <p:anim calcmode="lin" valueType="num">
                                      <p:cBhvr>
                                        <p:cTn id="51" dur="200" accel="100000" fill="hold">
                                          <p:stCondLst>
                                            <p:cond delay="800"/>
                                          </p:stCondLst>
                                        </p:cTn>
                                        <p:tgtEl>
                                          <p:spTgt spid="22"/>
                                        </p:tgtEl>
                                        <p:attrNameLst>
                                          <p:attrName>ppt_x</p:attrName>
                                        </p:attrNameLst>
                                      </p:cBhvr>
                                      <p:tavLst>
                                        <p:tav tm="0">
                                          <p:val>
                                            <p:strVal val="#ppt_x-0.05"/>
                                          </p:val>
                                        </p:tav>
                                        <p:tav tm="100000">
                                          <p:val>
                                            <p:strVal val="#ppt_x"/>
                                          </p:val>
                                        </p:tav>
                                      </p:tavLst>
                                    </p:anim>
                                    <p:anim calcmode="lin" valueType="num">
                                      <p:cBhvr>
                                        <p:cTn id="52" dur="200" accel="100000" fill="hold">
                                          <p:stCondLst>
                                            <p:cond delay="800"/>
                                          </p:stCondLst>
                                        </p:cTn>
                                        <p:tgtEl>
                                          <p:spTgt spid="22"/>
                                        </p:tgtEl>
                                        <p:attrNameLst>
                                          <p:attrName>ppt_y</p:attrName>
                                        </p:attrNameLst>
                                      </p:cBhvr>
                                      <p:tavLst>
                                        <p:tav tm="0">
                                          <p:val>
                                            <p:strVal val="#ppt_y+0.1"/>
                                          </p:val>
                                        </p:tav>
                                        <p:tav tm="100000">
                                          <p:val>
                                            <p:strVal val="#ppt_y"/>
                                          </p:val>
                                        </p:tav>
                                      </p:tavLst>
                                    </p:anim>
                                  </p:childTnLst>
                                </p:cTn>
                              </p:par>
                              <p:par>
                                <p:cTn id="53" presetID="30" presetClass="entr" presetSubtype="0" fill="hold" grpId="32" nodeType="withEffect">
                                  <p:stCondLst>
                                    <p:cond delay="0"/>
                                  </p:stCondLst>
                                  <p:childTnLst>
                                    <p:set>
                                      <p:cBhvr>
                                        <p:cTn id="54" dur="1" fill="hold">
                                          <p:stCondLst>
                                            <p:cond delay="0"/>
                                          </p:stCondLst>
                                        </p:cTn>
                                        <p:tgtEl>
                                          <p:spTgt spid="23"/>
                                        </p:tgtEl>
                                        <p:attrNameLst>
                                          <p:attrName>style.visibility</p:attrName>
                                        </p:attrNameLst>
                                      </p:cBhvr>
                                      <p:to>
                                        <p:strVal val="visible"/>
                                      </p:to>
                                    </p:set>
                                    <p:animEffect transition="in" filter="fade">
                                      <p:cBhvr>
                                        <p:cTn id="55" dur="800" decel="100000"/>
                                        <p:tgtEl>
                                          <p:spTgt spid="23"/>
                                        </p:tgtEl>
                                      </p:cBhvr>
                                    </p:animEffect>
                                    <p:anim calcmode="lin" valueType="num">
                                      <p:cBhvr>
                                        <p:cTn id="56" dur="800" decel="100000" fill="hold"/>
                                        <p:tgtEl>
                                          <p:spTgt spid="23"/>
                                        </p:tgtEl>
                                        <p:attrNameLst>
                                          <p:attrName>style.rotation</p:attrName>
                                        </p:attrNameLst>
                                      </p:cBhvr>
                                      <p:tavLst>
                                        <p:tav tm="0">
                                          <p:val>
                                            <p:fltVal val="-90"/>
                                          </p:val>
                                        </p:tav>
                                        <p:tav tm="100000">
                                          <p:val>
                                            <p:fltVal val="0"/>
                                          </p:val>
                                        </p:tav>
                                      </p:tavLst>
                                    </p:anim>
                                    <p:anim calcmode="lin" valueType="num">
                                      <p:cBhvr>
                                        <p:cTn id="57" dur="800" decel="100000" fill="hold"/>
                                        <p:tgtEl>
                                          <p:spTgt spid="23"/>
                                        </p:tgtEl>
                                        <p:attrNameLst>
                                          <p:attrName>ppt_x</p:attrName>
                                        </p:attrNameLst>
                                      </p:cBhvr>
                                      <p:tavLst>
                                        <p:tav tm="0">
                                          <p:val>
                                            <p:strVal val="#ppt_x+0.4"/>
                                          </p:val>
                                        </p:tav>
                                        <p:tav tm="100000">
                                          <p:val>
                                            <p:strVal val="#ppt_x-0.05"/>
                                          </p:val>
                                        </p:tav>
                                      </p:tavLst>
                                    </p:anim>
                                    <p:anim calcmode="lin" valueType="num">
                                      <p:cBhvr>
                                        <p:cTn id="58" dur="800" decel="100000" fill="hold"/>
                                        <p:tgtEl>
                                          <p:spTgt spid="23"/>
                                        </p:tgtEl>
                                        <p:attrNameLst>
                                          <p:attrName>ppt_y</p:attrName>
                                        </p:attrNameLst>
                                      </p:cBhvr>
                                      <p:tavLst>
                                        <p:tav tm="0">
                                          <p:val>
                                            <p:strVal val="#ppt_y-0.4"/>
                                          </p:val>
                                        </p:tav>
                                        <p:tav tm="100000">
                                          <p:val>
                                            <p:strVal val="#ppt_y+0.1"/>
                                          </p:val>
                                        </p:tav>
                                      </p:tavLst>
                                    </p:anim>
                                    <p:anim calcmode="lin" valueType="num">
                                      <p:cBhvr>
                                        <p:cTn id="59" dur="200" accel="100000" fill="hold">
                                          <p:stCondLst>
                                            <p:cond delay="800"/>
                                          </p:stCondLst>
                                        </p:cTn>
                                        <p:tgtEl>
                                          <p:spTgt spid="23"/>
                                        </p:tgtEl>
                                        <p:attrNameLst>
                                          <p:attrName>ppt_x</p:attrName>
                                        </p:attrNameLst>
                                      </p:cBhvr>
                                      <p:tavLst>
                                        <p:tav tm="0">
                                          <p:val>
                                            <p:strVal val="#ppt_x-0.05"/>
                                          </p:val>
                                        </p:tav>
                                        <p:tav tm="100000">
                                          <p:val>
                                            <p:strVal val="#ppt_x"/>
                                          </p:val>
                                        </p:tav>
                                      </p:tavLst>
                                    </p:anim>
                                    <p:anim calcmode="lin" valueType="num">
                                      <p:cBhvr>
                                        <p:cTn id="60" dur="200" accel="100000" fill="hold">
                                          <p:stCondLst>
                                            <p:cond delay="800"/>
                                          </p:stCondLst>
                                        </p:cTn>
                                        <p:tgtEl>
                                          <p:spTgt spid="23"/>
                                        </p:tgtEl>
                                        <p:attrNameLst>
                                          <p:attrName>ppt_y</p:attrName>
                                        </p:attrNameLst>
                                      </p:cBhvr>
                                      <p:tavLst>
                                        <p:tav tm="0">
                                          <p:val>
                                            <p:strVal val="#ppt_y+0.1"/>
                                          </p:val>
                                        </p:tav>
                                        <p:tav tm="100000">
                                          <p:val>
                                            <p:strVal val="#ppt_y"/>
                                          </p:val>
                                        </p:tav>
                                      </p:tavLst>
                                    </p:anim>
                                  </p:childTnLst>
                                </p:cTn>
                              </p:par>
                              <p:par>
                                <p:cTn id="61" presetID="30" presetClass="entr" presetSubtype="0" fill="hold" grpId="32" nodeType="withEffect">
                                  <p:stCondLst>
                                    <p:cond delay="0"/>
                                  </p:stCondLst>
                                  <p:childTnLst>
                                    <p:set>
                                      <p:cBhvr>
                                        <p:cTn id="62" dur="1" fill="hold">
                                          <p:stCondLst>
                                            <p:cond delay="0"/>
                                          </p:stCondLst>
                                        </p:cTn>
                                        <p:tgtEl>
                                          <p:spTgt spid="24"/>
                                        </p:tgtEl>
                                        <p:attrNameLst>
                                          <p:attrName>style.visibility</p:attrName>
                                        </p:attrNameLst>
                                      </p:cBhvr>
                                      <p:to>
                                        <p:strVal val="visible"/>
                                      </p:to>
                                    </p:set>
                                    <p:animEffect transition="in" filter="fade">
                                      <p:cBhvr>
                                        <p:cTn id="63" dur="800" decel="100000"/>
                                        <p:tgtEl>
                                          <p:spTgt spid="24"/>
                                        </p:tgtEl>
                                      </p:cBhvr>
                                    </p:animEffect>
                                    <p:anim calcmode="lin" valueType="num">
                                      <p:cBhvr>
                                        <p:cTn id="64" dur="800" decel="100000" fill="hold"/>
                                        <p:tgtEl>
                                          <p:spTgt spid="24"/>
                                        </p:tgtEl>
                                        <p:attrNameLst>
                                          <p:attrName>style.rotation</p:attrName>
                                        </p:attrNameLst>
                                      </p:cBhvr>
                                      <p:tavLst>
                                        <p:tav tm="0">
                                          <p:val>
                                            <p:fltVal val="-90"/>
                                          </p:val>
                                        </p:tav>
                                        <p:tav tm="100000">
                                          <p:val>
                                            <p:fltVal val="0"/>
                                          </p:val>
                                        </p:tav>
                                      </p:tavLst>
                                    </p:anim>
                                    <p:anim calcmode="lin" valueType="num">
                                      <p:cBhvr>
                                        <p:cTn id="65" dur="800" decel="100000" fill="hold"/>
                                        <p:tgtEl>
                                          <p:spTgt spid="24"/>
                                        </p:tgtEl>
                                        <p:attrNameLst>
                                          <p:attrName>ppt_x</p:attrName>
                                        </p:attrNameLst>
                                      </p:cBhvr>
                                      <p:tavLst>
                                        <p:tav tm="0">
                                          <p:val>
                                            <p:strVal val="#ppt_x+0.4"/>
                                          </p:val>
                                        </p:tav>
                                        <p:tav tm="100000">
                                          <p:val>
                                            <p:strVal val="#ppt_x-0.05"/>
                                          </p:val>
                                        </p:tav>
                                      </p:tavLst>
                                    </p:anim>
                                    <p:anim calcmode="lin" valueType="num">
                                      <p:cBhvr>
                                        <p:cTn id="66" dur="800" decel="100000" fill="hold"/>
                                        <p:tgtEl>
                                          <p:spTgt spid="24"/>
                                        </p:tgtEl>
                                        <p:attrNameLst>
                                          <p:attrName>ppt_y</p:attrName>
                                        </p:attrNameLst>
                                      </p:cBhvr>
                                      <p:tavLst>
                                        <p:tav tm="0">
                                          <p:val>
                                            <p:strVal val="#ppt_y-0.4"/>
                                          </p:val>
                                        </p:tav>
                                        <p:tav tm="100000">
                                          <p:val>
                                            <p:strVal val="#ppt_y+0.1"/>
                                          </p:val>
                                        </p:tav>
                                      </p:tavLst>
                                    </p:anim>
                                    <p:anim calcmode="lin" valueType="num">
                                      <p:cBhvr>
                                        <p:cTn id="67" dur="200" accel="100000" fill="hold">
                                          <p:stCondLst>
                                            <p:cond delay="800"/>
                                          </p:stCondLst>
                                        </p:cTn>
                                        <p:tgtEl>
                                          <p:spTgt spid="24"/>
                                        </p:tgtEl>
                                        <p:attrNameLst>
                                          <p:attrName>ppt_x</p:attrName>
                                        </p:attrNameLst>
                                      </p:cBhvr>
                                      <p:tavLst>
                                        <p:tav tm="0">
                                          <p:val>
                                            <p:strVal val="#ppt_x-0.05"/>
                                          </p:val>
                                        </p:tav>
                                        <p:tav tm="100000">
                                          <p:val>
                                            <p:strVal val="#ppt_x"/>
                                          </p:val>
                                        </p:tav>
                                      </p:tavLst>
                                    </p:anim>
                                    <p:anim calcmode="lin" valueType="num">
                                      <p:cBhvr>
                                        <p:cTn id="68" dur="200" accel="100000" fill="hold">
                                          <p:stCondLst>
                                            <p:cond delay="800"/>
                                          </p:stCondLst>
                                        </p:cTn>
                                        <p:tgtEl>
                                          <p:spTgt spid="24"/>
                                        </p:tgtEl>
                                        <p:attrNameLst>
                                          <p:attrName>ppt_y</p:attrName>
                                        </p:attrNameLst>
                                      </p:cBhvr>
                                      <p:tavLst>
                                        <p:tav tm="0">
                                          <p:val>
                                            <p:strVal val="#ppt_y+0.1"/>
                                          </p:val>
                                        </p:tav>
                                        <p:tav tm="100000">
                                          <p:val>
                                            <p:strVal val="#ppt_y"/>
                                          </p:val>
                                        </p:tav>
                                      </p:tavLst>
                                    </p:anim>
                                  </p:childTnLst>
                                </p:cTn>
                              </p:par>
                              <p:par>
                                <p:cTn id="69" presetID="30" presetClass="entr" presetSubtype="0" fill="hold" grpId="32" nodeType="withEffect">
                                  <p:stCondLst>
                                    <p:cond delay="0"/>
                                  </p:stCondLst>
                                  <p:childTnLst>
                                    <p:set>
                                      <p:cBhvr>
                                        <p:cTn id="70" dur="1" fill="hold">
                                          <p:stCondLst>
                                            <p:cond delay="0"/>
                                          </p:stCondLst>
                                        </p:cTn>
                                        <p:tgtEl>
                                          <p:spTgt spid="25"/>
                                        </p:tgtEl>
                                        <p:attrNameLst>
                                          <p:attrName>style.visibility</p:attrName>
                                        </p:attrNameLst>
                                      </p:cBhvr>
                                      <p:to>
                                        <p:strVal val="visible"/>
                                      </p:to>
                                    </p:set>
                                    <p:animEffect transition="in" filter="fade">
                                      <p:cBhvr>
                                        <p:cTn id="71" dur="800" decel="100000"/>
                                        <p:tgtEl>
                                          <p:spTgt spid="25"/>
                                        </p:tgtEl>
                                      </p:cBhvr>
                                    </p:animEffect>
                                    <p:anim calcmode="lin" valueType="num">
                                      <p:cBhvr>
                                        <p:cTn id="72" dur="800" decel="100000" fill="hold"/>
                                        <p:tgtEl>
                                          <p:spTgt spid="25"/>
                                        </p:tgtEl>
                                        <p:attrNameLst>
                                          <p:attrName>style.rotation</p:attrName>
                                        </p:attrNameLst>
                                      </p:cBhvr>
                                      <p:tavLst>
                                        <p:tav tm="0">
                                          <p:val>
                                            <p:fltVal val="-90"/>
                                          </p:val>
                                        </p:tav>
                                        <p:tav tm="100000">
                                          <p:val>
                                            <p:fltVal val="0"/>
                                          </p:val>
                                        </p:tav>
                                      </p:tavLst>
                                    </p:anim>
                                    <p:anim calcmode="lin" valueType="num">
                                      <p:cBhvr>
                                        <p:cTn id="73" dur="800" decel="100000" fill="hold"/>
                                        <p:tgtEl>
                                          <p:spTgt spid="25"/>
                                        </p:tgtEl>
                                        <p:attrNameLst>
                                          <p:attrName>ppt_x</p:attrName>
                                        </p:attrNameLst>
                                      </p:cBhvr>
                                      <p:tavLst>
                                        <p:tav tm="0">
                                          <p:val>
                                            <p:strVal val="#ppt_x+0.4"/>
                                          </p:val>
                                        </p:tav>
                                        <p:tav tm="100000">
                                          <p:val>
                                            <p:strVal val="#ppt_x-0.05"/>
                                          </p:val>
                                        </p:tav>
                                      </p:tavLst>
                                    </p:anim>
                                    <p:anim calcmode="lin" valueType="num">
                                      <p:cBhvr>
                                        <p:cTn id="74" dur="800" decel="100000" fill="hold"/>
                                        <p:tgtEl>
                                          <p:spTgt spid="25"/>
                                        </p:tgtEl>
                                        <p:attrNameLst>
                                          <p:attrName>ppt_y</p:attrName>
                                        </p:attrNameLst>
                                      </p:cBhvr>
                                      <p:tavLst>
                                        <p:tav tm="0">
                                          <p:val>
                                            <p:strVal val="#ppt_y-0.4"/>
                                          </p:val>
                                        </p:tav>
                                        <p:tav tm="100000">
                                          <p:val>
                                            <p:strVal val="#ppt_y+0.1"/>
                                          </p:val>
                                        </p:tav>
                                      </p:tavLst>
                                    </p:anim>
                                    <p:anim calcmode="lin" valueType="num">
                                      <p:cBhvr>
                                        <p:cTn id="75" dur="200" accel="100000" fill="hold">
                                          <p:stCondLst>
                                            <p:cond delay="800"/>
                                          </p:stCondLst>
                                        </p:cTn>
                                        <p:tgtEl>
                                          <p:spTgt spid="25"/>
                                        </p:tgtEl>
                                        <p:attrNameLst>
                                          <p:attrName>ppt_x</p:attrName>
                                        </p:attrNameLst>
                                      </p:cBhvr>
                                      <p:tavLst>
                                        <p:tav tm="0">
                                          <p:val>
                                            <p:strVal val="#ppt_x-0.05"/>
                                          </p:val>
                                        </p:tav>
                                        <p:tav tm="100000">
                                          <p:val>
                                            <p:strVal val="#ppt_x"/>
                                          </p:val>
                                        </p:tav>
                                      </p:tavLst>
                                    </p:anim>
                                    <p:anim calcmode="lin" valueType="num">
                                      <p:cBhvr>
                                        <p:cTn id="76" dur="200" accel="100000" fill="hold">
                                          <p:stCondLst>
                                            <p:cond delay="800"/>
                                          </p:stCondLst>
                                        </p:cTn>
                                        <p:tgtEl>
                                          <p:spTgt spid="25"/>
                                        </p:tgtEl>
                                        <p:attrNameLst>
                                          <p:attrName>ppt_y</p:attrName>
                                        </p:attrNameLst>
                                      </p:cBhvr>
                                      <p:tavLst>
                                        <p:tav tm="0">
                                          <p:val>
                                            <p:strVal val="#ppt_y+0.1"/>
                                          </p:val>
                                        </p:tav>
                                        <p:tav tm="100000">
                                          <p:val>
                                            <p:strVal val="#ppt_y"/>
                                          </p:val>
                                        </p:tav>
                                      </p:tavLst>
                                    </p:anim>
                                  </p:childTnLst>
                                </p:cTn>
                              </p:par>
                              <p:par>
                                <p:cTn id="77" presetID="30" presetClass="entr" presetSubtype="0" fill="hold" grpId="32" nodeType="withEffect">
                                  <p:stCondLst>
                                    <p:cond delay="0"/>
                                  </p:stCondLst>
                                  <p:childTnLst>
                                    <p:set>
                                      <p:cBhvr>
                                        <p:cTn id="78" dur="1" fill="hold">
                                          <p:stCondLst>
                                            <p:cond delay="0"/>
                                          </p:stCondLst>
                                        </p:cTn>
                                        <p:tgtEl>
                                          <p:spTgt spid="26"/>
                                        </p:tgtEl>
                                        <p:attrNameLst>
                                          <p:attrName>style.visibility</p:attrName>
                                        </p:attrNameLst>
                                      </p:cBhvr>
                                      <p:to>
                                        <p:strVal val="visible"/>
                                      </p:to>
                                    </p:set>
                                    <p:animEffect transition="in" filter="fade">
                                      <p:cBhvr>
                                        <p:cTn id="79" dur="800" decel="100000"/>
                                        <p:tgtEl>
                                          <p:spTgt spid="26"/>
                                        </p:tgtEl>
                                      </p:cBhvr>
                                    </p:animEffect>
                                    <p:anim calcmode="lin" valueType="num">
                                      <p:cBhvr>
                                        <p:cTn id="80" dur="800" decel="100000" fill="hold"/>
                                        <p:tgtEl>
                                          <p:spTgt spid="26"/>
                                        </p:tgtEl>
                                        <p:attrNameLst>
                                          <p:attrName>style.rotation</p:attrName>
                                        </p:attrNameLst>
                                      </p:cBhvr>
                                      <p:tavLst>
                                        <p:tav tm="0">
                                          <p:val>
                                            <p:fltVal val="-90"/>
                                          </p:val>
                                        </p:tav>
                                        <p:tav tm="100000">
                                          <p:val>
                                            <p:fltVal val="0"/>
                                          </p:val>
                                        </p:tav>
                                      </p:tavLst>
                                    </p:anim>
                                    <p:anim calcmode="lin" valueType="num">
                                      <p:cBhvr>
                                        <p:cTn id="81" dur="800" decel="100000" fill="hold"/>
                                        <p:tgtEl>
                                          <p:spTgt spid="26"/>
                                        </p:tgtEl>
                                        <p:attrNameLst>
                                          <p:attrName>ppt_x</p:attrName>
                                        </p:attrNameLst>
                                      </p:cBhvr>
                                      <p:tavLst>
                                        <p:tav tm="0">
                                          <p:val>
                                            <p:strVal val="#ppt_x+0.4"/>
                                          </p:val>
                                        </p:tav>
                                        <p:tav tm="100000">
                                          <p:val>
                                            <p:strVal val="#ppt_x-0.05"/>
                                          </p:val>
                                        </p:tav>
                                      </p:tavLst>
                                    </p:anim>
                                    <p:anim calcmode="lin" valueType="num">
                                      <p:cBhvr>
                                        <p:cTn id="82" dur="800" decel="100000" fill="hold"/>
                                        <p:tgtEl>
                                          <p:spTgt spid="26"/>
                                        </p:tgtEl>
                                        <p:attrNameLst>
                                          <p:attrName>ppt_y</p:attrName>
                                        </p:attrNameLst>
                                      </p:cBhvr>
                                      <p:tavLst>
                                        <p:tav tm="0">
                                          <p:val>
                                            <p:strVal val="#ppt_y-0.4"/>
                                          </p:val>
                                        </p:tav>
                                        <p:tav tm="100000">
                                          <p:val>
                                            <p:strVal val="#ppt_y+0.1"/>
                                          </p:val>
                                        </p:tav>
                                      </p:tavLst>
                                    </p:anim>
                                    <p:anim calcmode="lin" valueType="num">
                                      <p:cBhvr>
                                        <p:cTn id="83" dur="200" accel="100000" fill="hold">
                                          <p:stCondLst>
                                            <p:cond delay="800"/>
                                          </p:stCondLst>
                                        </p:cTn>
                                        <p:tgtEl>
                                          <p:spTgt spid="26"/>
                                        </p:tgtEl>
                                        <p:attrNameLst>
                                          <p:attrName>ppt_x</p:attrName>
                                        </p:attrNameLst>
                                      </p:cBhvr>
                                      <p:tavLst>
                                        <p:tav tm="0">
                                          <p:val>
                                            <p:strVal val="#ppt_x-0.05"/>
                                          </p:val>
                                        </p:tav>
                                        <p:tav tm="100000">
                                          <p:val>
                                            <p:strVal val="#ppt_x"/>
                                          </p:val>
                                        </p:tav>
                                      </p:tavLst>
                                    </p:anim>
                                    <p:anim calcmode="lin" valueType="num">
                                      <p:cBhvr>
                                        <p:cTn id="84" dur="200" accel="100000" fill="hold">
                                          <p:stCondLst>
                                            <p:cond delay="800"/>
                                          </p:stCondLst>
                                        </p:cTn>
                                        <p:tgtEl>
                                          <p:spTgt spid="26"/>
                                        </p:tgtEl>
                                        <p:attrNameLst>
                                          <p:attrName>ppt_y</p:attrName>
                                        </p:attrNameLst>
                                      </p:cBhvr>
                                      <p:tavLst>
                                        <p:tav tm="0">
                                          <p:val>
                                            <p:strVal val="#ppt_y+0.1"/>
                                          </p:val>
                                        </p:tav>
                                        <p:tav tm="100000">
                                          <p:val>
                                            <p:strVal val="#ppt_y"/>
                                          </p:val>
                                        </p:tav>
                                      </p:tavLst>
                                    </p:anim>
                                  </p:childTnLst>
                                </p:cTn>
                              </p:par>
                              <p:par>
                                <p:cTn id="85" presetID="30" presetClass="entr" presetSubtype="0" fill="hold" grpId="32" nodeType="withEffect">
                                  <p:stCondLst>
                                    <p:cond delay="0"/>
                                  </p:stCondLst>
                                  <p:childTnLst>
                                    <p:set>
                                      <p:cBhvr>
                                        <p:cTn id="86" dur="1" fill="hold">
                                          <p:stCondLst>
                                            <p:cond delay="0"/>
                                          </p:stCondLst>
                                        </p:cTn>
                                        <p:tgtEl>
                                          <p:spTgt spid="27"/>
                                        </p:tgtEl>
                                        <p:attrNameLst>
                                          <p:attrName>style.visibility</p:attrName>
                                        </p:attrNameLst>
                                      </p:cBhvr>
                                      <p:to>
                                        <p:strVal val="visible"/>
                                      </p:to>
                                    </p:set>
                                    <p:animEffect transition="in" filter="fade">
                                      <p:cBhvr>
                                        <p:cTn id="87" dur="800" decel="100000"/>
                                        <p:tgtEl>
                                          <p:spTgt spid="27"/>
                                        </p:tgtEl>
                                      </p:cBhvr>
                                    </p:animEffect>
                                    <p:anim calcmode="lin" valueType="num">
                                      <p:cBhvr>
                                        <p:cTn id="88" dur="800" decel="100000" fill="hold"/>
                                        <p:tgtEl>
                                          <p:spTgt spid="27"/>
                                        </p:tgtEl>
                                        <p:attrNameLst>
                                          <p:attrName>style.rotation</p:attrName>
                                        </p:attrNameLst>
                                      </p:cBhvr>
                                      <p:tavLst>
                                        <p:tav tm="0">
                                          <p:val>
                                            <p:fltVal val="-90"/>
                                          </p:val>
                                        </p:tav>
                                        <p:tav tm="100000">
                                          <p:val>
                                            <p:fltVal val="0"/>
                                          </p:val>
                                        </p:tav>
                                      </p:tavLst>
                                    </p:anim>
                                    <p:anim calcmode="lin" valueType="num">
                                      <p:cBhvr>
                                        <p:cTn id="89" dur="800" decel="100000" fill="hold"/>
                                        <p:tgtEl>
                                          <p:spTgt spid="27"/>
                                        </p:tgtEl>
                                        <p:attrNameLst>
                                          <p:attrName>ppt_x</p:attrName>
                                        </p:attrNameLst>
                                      </p:cBhvr>
                                      <p:tavLst>
                                        <p:tav tm="0">
                                          <p:val>
                                            <p:strVal val="#ppt_x+0.4"/>
                                          </p:val>
                                        </p:tav>
                                        <p:tav tm="100000">
                                          <p:val>
                                            <p:strVal val="#ppt_x-0.05"/>
                                          </p:val>
                                        </p:tav>
                                      </p:tavLst>
                                    </p:anim>
                                    <p:anim calcmode="lin" valueType="num">
                                      <p:cBhvr>
                                        <p:cTn id="90" dur="800" decel="100000" fill="hold"/>
                                        <p:tgtEl>
                                          <p:spTgt spid="27"/>
                                        </p:tgtEl>
                                        <p:attrNameLst>
                                          <p:attrName>ppt_y</p:attrName>
                                        </p:attrNameLst>
                                      </p:cBhvr>
                                      <p:tavLst>
                                        <p:tav tm="0">
                                          <p:val>
                                            <p:strVal val="#ppt_y-0.4"/>
                                          </p:val>
                                        </p:tav>
                                        <p:tav tm="100000">
                                          <p:val>
                                            <p:strVal val="#ppt_y+0.1"/>
                                          </p:val>
                                        </p:tav>
                                      </p:tavLst>
                                    </p:anim>
                                    <p:anim calcmode="lin" valueType="num">
                                      <p:cBhvr>
                                        <p:cTn id="91" dur="200" accel="100000" fill="hold">
                                          <p:stCondLst>
                                            <p:cond delay="800"/>
                                          </p:stCondLst>
                                        </p:cTn>
                                        <p:tgtEl>
                                          <p:spTgt spid="27"/>
                                        </p:tgtEl>
                                        <p:attrNameLst>
                                          <p:attrName>ppt_x</p:attrName>
                                        </p:attrNameLst>
                                      </p:cBhvr>
                                      <p:tavLst>
                                        <p:tav tm="0">
                                          <p:val>
                                            <p:strVal val="#ppt_x-0.05"/>
                                          </p:val>
                                        </p:tav>
                                        <p:tav tm="100000">
                                          <p:val>
                                            <p:strVal val="#ppt_x"/>
                                          </p:val>
                                        </p:tav>
                                      </p:tavLst>
                                    </p:anim>
                                    <p:anim calcmode="lin" valueType="num">
                                      <p:cBhvr>
                                        <p:cTn id="92" dur="200" accel="100000" fill="hold">
                                          <p:stCondLst>
                                            <p:cond delay="800"/>
                                          </p:stCondLst>
                                        </p:cTn>
                                        <p:tgtEl>
                                          <p:spTgt spid="27"/>
                                        </p:tgtEl>
                                        <p:attrNameLst>
                                          <p:attrName>ppt_y</p:attrName>
                                        </p:attrNameLst>
                                      </p:cBhvr>
                                      <p:tavLst>
                                        <p:tav tm="0">
                                          <p:val>
                                            <p:strVal val="#ppt_y+0.1"/>
                                          </p:val>
                                        </p:tav>
                                        <p:tav tm="100000">
                                          <p:val>
                                            <p:strVal val="#ppt_y"/>
                                          </p:val>
                                        </p:tav>
                                      </p:tavLst>
                                    </p:anim>
                                  </p:childTnLst>
                                </p:cTn>
                              </p:par>
                              <p:par>
                                <p:cTn id="93" presetID="30" presetClass="entr" presetSubtype="0" fill="hold" grpId="32" nodeType="withEffect">
                                  <p:stCondLst>
                                    <p:cond delay="0"/>
                                  </p:stCondLst>
                                  <p:childTnLst>
                                    <p:set>
                                      <p:cBhvr>
                                        <p:cTn id="94" dur="1" fill="hold">
                                          <p:stCondLst>
                                            <p:cond delay="0"/>
                                          </p:stCondLst>
                                        </p:cTn>
                                        <p:tgtEl>
                                          <p:spTgt spid="28"/>
                                        </p:tgtEl>
                                        <p:attrNameLst>
                                          <p:attrName>style.visibility</p:attrName>
                                        </p:attrNameLst>
                                      </p:cBhvr>
                                      <p:to>
                                        <p:strVal val="visible"/>
                                      </p:to>
                                    </p:set>
                                    <p:animEffect transition="in" filter="fade">
                                      <p:cBhvr>
                                        <p:cTn id="95" dur="800" decel="100000"/>
                                        <p:tgtEl>
                                          <p:spTgt spid="28"/>
                                        </p:tgtEl>
                                      </p:cBhvr>
                                    </p:animEffect>
                                    <p:anim calcmode="lin" valueType="num">
                                      <p:cBhvr>
                                        <p:cTn id="96" dur="800" decel="100000" fill="hold"/>
                                        <p:tgtEl>
                                          <p:spTgt spid="28"/>
                                        </p:tgtEl>
                                        <p:attrNameLst>
                                          <p:attrName>style.rotation</p:attrName>
                                        </p:attrNameLst>
                                      </p:cBhvr>
                                      <p:tavLst>
                                        <p:tav tm="0">
                                          <p:val>
                                            <p:fltVal val="-90"/>
                                          </p:val>
                                        </p:tav>
                                        <p:tav tm="100000">
                                          <p:val>
                                            <p:fltVal val="0"/>
                                          </p:val>
                                        </p:tav>
                                      </p:tavLst>
                                    </p:anim>
                                    <p:anim calcmode="lin" valueType="num">
                                      <p:cBhvr>
                                        <p:cTn id="97" dur="800" decel="100000" fill="hold"/>
                                        <p:tgtEl>
                                          <p:spTgt spid="28"/>
                                        </p:tgtEl>
                                        <p:attrNameLst>
                                          <p:attrName>ppt_x</p:attrName>
                                        </p:attrNameLst>
                                      </p:cBhvr>
                                      <p:tavLst>
                                        <p:tav tm="0">
                                          <p:val>
                                            <p:strVal val="#ppt_x+0.4"/>
                                          </p:val>
                                        </p:tav>
                                        <p:tav tm="100000">
                                          <p:val>
                                            <p:strVal val="#ppt_x-0.05"/>
                                          </p:val>
                                        </p:tav>
                                      </p:tavLst>
                                    </p:anim>
                                    <p:anim calcmode="lin" valueType="num">
                                      <p:cBhvr>
                                        <p:cTn id="98" dur="800" decel="100000" fill="hold"/>
                                        <p:tgtEl>
                                          <p:spTgt spid="28"/>
                                        </p:tgtEl>
                                        <p:attrNameLst>
                                          <p:attrName>ppt_y</p:attrName>
                                        </p:attrNameLst>
                                      </p:cBhvr>
                                      <p:tavLst>
                                        <p:tav tm="0">
                                          <p:val>
                                            <p:strVal val="#ppt_y-0.4"/>
                                          </p:val>
                                        </p:tav>
                                        <p:tav tm="100000">
                                          <p:val>
                                            <p:strVal val="#ppt_y+0.1"/>
                                          </p:val>
                                        </p:tav>
                                      </p:tavLst>
                                    </p:anim>
                                    <p:anim calcmode="lin" valueType="num">
                                      <p:cBhvr>
                                        <p:cTn id="99" dur="200" accel="100000" fill="hold">
                                          <p:stCondLst>
                                            <p:cond delay="800"/>
                                          </p:stCondLst>
                                        </p:cTn>
                                        <p:tgtEl>
                                          <p:spTgt spid="28"/>
                                        </p:tgtEl>
                                        <p:attrNameLst>
                                          <p:attrName>ppt_x</p:attrName>
                                        </p:attrNameLst>
                                      </p:cBhvr>
                                      <p:tavLst>
                                        <p:tav tm="0">
                                          <p:val>
                                            <p:strVal val="#ppt_x-0.05"/>
                                          </p:val>
                                        </p:tav>
                                        <p:tav tm="100000">
                                          <p:val>
                                            <p:strVal val="#ppt_x"/>
                                          </p:val>
                                        </p:tav>
                                      </p:tavLst>
                                    </p:anim>
                                    <p:anim calcmode="lin" valueType="num">
                                      <p:cBhvr>
                                        <p:cTn id="100" dur="200" accel="100000" fill="hold">
                                          <p:stCondLst>
                                            <p:cond delay="800"/>
                                          </p:stCondLst>
                                        </p:cTn>
                                        <p:tgtEl>
                                          <p:spTgt spid="28"/>
                                        </p:tgtEl>
                                        <p:attrNameLst>
                                          <p:attrName>ppt_y</p:attrName>
                                        </p:attrNameLst>
                                      </p:cBhvr>
                                      <p:tavLst>
                                        <p:tav tm="0">
                                          <p:val>
                                            <p:strVal val="#ppt_y+0.1"/>
                                          </p:val>
                                        </p:tav>
                                        <p:tav tm="100000">
                                          <p:val>
                                            <p:strVal val="#ppt_y"/>
                                          </p:val>
                                        </p:tav>
                                      </p:tavLst>
                                    </p:anim>
                                  </p:childTnLst>
                                </p:cTn>
                              </p:par>
                              <p:par>
                                <p:cTn id="101" presetID="30" presetClass="entr" presetSubtype="0" fill="hold" grpId="32" nodeType="withEffect">
                                  <p:stCondLst>
                                    <p:cond delay="0"/>
                                  </p:stCondLst>
                                  <p:childTnLst>
                                    <p:set>
                                      <p:cBhvr>
                                        <p:cTn id="102" dur="1" fill="hold">
                                          <p:stCondLst>
                                            <p:cond delay="0"/>
                                          </p:stCondLst>
                                        </p:cTn>
                                        <p:tgtEl>
                                          <p:spTgt spid="29"/>
                                        </p:tgtEl>
                                        <p:attrNameLst>
                                          <p:attrName>style.visibility</p:attrName>
                                        </p:attrNameLst>
                                      </p:cBhvr>
                                      <p:to>
                                        <p:strVal val="visible"/>
                                      </p:to>
                                    </p:set>
                                    <p:animEffect transition="in" filter="fade">
                                      <p:cBhvr>
                                        <p:cTn id="103" dur="800" decel="100000"/>
                                        <p:tgtEl>
                                          <p:spTgt spid="29"/>
                                        </p:tgtEl>
                                      </p:cBhvr>
                                    </p:animEffect>
                                    <p:anim calcmode="lin" valueType="num">
                                      <p:cBhvr>
                                        <p:cTn id="104" dur="800" decel="100000" fill="hold"/>
                                        <p:tgtEl>
                                          <p:spTgt spid="29"/>
                                        </p:tgtEl>
                                        <p:attrNameLst>
                                          <p:attrName>style.rotation</p:attrName>
                                        </p:attrNameLst>
                                      </p:cBhvr>
                                      <p:tavLst>
                                        <p:tav tm="0">
                                          <p:val>
                                            <p:fltVal val="-90"/>
                                          </p:val>
                                        </p:tav>
                                        <p:tav tm="100000">
                                          <p:val>
                                            <p:fltVal val="0"/>
                                          </p:val>
                                        </p:tav>
                                      </p:tavLst>
                                    </p:anim>
                                    <p:anim calcmode="lin" valueType="num">
                                      <p:cBhvr>
                                        <p:cTn id="105" dur="800" decel="100000" fill="hold"/>
                                        <p:tgtEl>
                                          <p:spTgt spid="29"/>
                                        </p:tgtEl>
                                        <p:attrNameLst>
                                          <p:attrName>ppt_x</p:attrName>
                                        </p:attrNameLst>
                                      </p:cBhvr>
                                      <p:tavLst>
                                        <p:tav tm="0">
                                          <p:val>
                                            <p:strVal val="#ppt_x+0.4"/>
                                          </p:val>
                                        </p:tav>
                                        <p:tav tm="100000">
                                          <p:val>
                                            <p:strVal val="#ppt_x-0.05"/>
                                          </p:val>
                                        </p:tav>
                                      </p:tavLst>
                                    </p:anim>
                                    <p:anim calcmode="lin" valueType="num">
                                      <p:cBhvr>
                                        <p:cTn id="106" dur="800" decel="100000" fill="hold"/>
                                        <p:tgtEl>
                                          <p:spTgt spid="29"/>
                                        </p:tgtEl>
                                        <p:attrNameLst>
                                          <p:attrName>ppt_y</p:attrName>
                                        </p:attrNameLst>
                                      </p:cBhvr>
                                      <p:tavLst>
                                        <p:tav tm="0">
                                          <p:val>
                                            <p:strVal val="#ppt_y-0.4"/>
                                          </p:val>
                                        </p:tav>
                                        <p:tav tm="100000">
                                          <p:val>
                                            <p:strVal val="#ppt_y+0.1"/>
                                          </p:val>
                                        </p:tav>
                                      </p:tavLst>
                                    </p:anim>
                                    <p:anim calcmode="lin" valueType="num">
                                      <p:cBhvr>
                                        <p:cTn id="107" dur="200" accel="100000" fill="hold">
                                          <p:stCondLst>
                                            <p:cond delay="800"/>
                                          </p:stCondLst>
                                        </p:cTn>
                                        <p:tgtEl>
                                          <p:spTgt spid="29"/>
                                        </p:tgtEl>
                                        <p:attrNameLst>
                                          <p:attrName>ppt_x</p:attrName>
                                        </p:attrNameLst>
                                      </p:cBhvr>
                                      <p:tavLst>
                                        <p:tav tm="0">
                                          <p:val>
                                            <p:strVal val="#ppt_x-0.05"/>
                                          </p:val>
                                        </p:tav>
                                        <p:tav tm="100000">
                                          <p:val>
                                            <p:strVal val="#ppt_x"/>
                                          </p:val>
                                        </p:tav>
                                      </p:tavLst>
                                    </p:anim>
                                    <p:anim calcmode="lin" valueType="num">
                                      <p:cBhvr>
                                        <p:cTn id="108" dur="200" accel="100000" fill="hold">
                                          <p:stCondLst>
                                            <p:cond delay="800"/>
                                          </p:stCondLst>
                                        </p:cTn>
                                        <p:tgtEl>
                                          <p:spTgt spid="29"/>
                                        </p:tgtEl>
                                        <p:attrNameLst>
                                          <p:attrName>ppt_y</p:attrName>
                                        </p:attrNameLst>
                                      </p:cBhvr>
                                      <p:tavLst>
                                        <p:tav tm="0">
                                          <p:val>
                                            <p:strVal val="#ppt_y+0.1"/>
                                          </p:val>
                                        </p:tav>
                                        <p:tav tm="100000">
                                          <p:val>
                                            <p:strVal val="#ppt_y"/>
                                          </p:val>
                                        </p:tav>
                                      </p:tavLst>
                                    </p:anim>
                                  </p:childTnLst>
                                </p:cTn>
                              </p:par>
                              <p:par>
                                <p:cTn id="109" presetID="30" presetClass="entr" presetSubtype="0" fill="hold" grpId="32" nodeType="withEffect">
                                  <p:stCondLst>
                                    <p:cond delay="0"/>
                                  </p:stCondLst>
                                  <p:childTnLst>
                                    <p:set>
                                      <p:cBhvr>
                                        <p:cTn id="110" dur="1" fill="hold">
                                          <p:stCondLst>
                                            <p:cond delay="0"/>
                                          </p:stCondLst>
                                        </p:cTn>
                                        <p:tgtEl>
                                          <p:spTgt spid="30"/>
                                        </p:tgtEl>
                                        <p:attrNameLst>
                                          <p:attrName>style.visibility</p:attrName>
                                        </p:attrNameLst>
                                      </p:cBhvr>
                                      <p:to>
                                        <p:strVal val="visible"/>
                                      </p:to>
                                    </p:set>
                                    <p:animEffect transition="in" filter="fade">
                                      <p:cBhvr>
                                        <p:cTn id="111" dur="800" decel="100000"/>
                                        <p:tgtEl>
                                          <p:spTgt spid="30"/>
                                        </p:tgtEl>
                                      </p:cBhvr>
                                    </p:animEffect>
                                    <p:anim calcmode="lin" valueType="num">
                                      <p:cBhvr>
                                        <p:cTn id="112" dur="800" decel="100000" fill="hold"/>
                                        <p:tgtEl>
                                          <p:spTgt spid="30"/>
                                        </p:tgtEl>
                                        <p:attrNameLst>
                                          <p:attrName>style.rotation</p:attrName>
                                        </p:attrNameLst>
                                      </p:cBhvr>
                                      <p:tavLst>
                                        <p:tav tm="0">
                                          <p:val>
                                            <p:fltVal val="-90"/>
                                          </p:val>
                                        </p:tav>
                                        <p:tav tm="100000">
                                          <p:val>
                                            <p:fltVal val="0"/>
                                          </p:val>
                                        </p:tav>
                                      </p:tavLst>
                                    </p:anim>
                                    <p:anim calcmode="lin" valueType="num">
                                      <p:cBhvr>
                                        <p:cTn id="113" dur="800" decel="100000" fill="hold"/>
                                        <p:tgtEl>
                                          <p:spTgt spid="30"/>
                                        </p:tgtEl>
                                        <p:attrNameLst>
                                          <p:attrName>ppt_x</p:attrName>
                                        </p:attrNameLst>
                                      </p:cBhvr>
                                      <p:tavLst>
                                        <p:tav tm="0">
                                          <p:val>
                                            <p:strVal val="#ppt_x+0.4"/>
                                          </p:val>
                                        </p:tav>
                                        <p:tav tm="100000">
                                          <p:val>
                                            <p:strVal val="#ppt_x-0.05"/>
                                          </p:val>
                                        </p:tav>
                                      </p:tavLst>
                                    </p:anim>
                                    <p:anim calcmode="lin" valueType="num">
                                      <p:cBhvr>
                                        <p:cTn id="114" dur="800" decel="100000" fill="hold"/>
                                        <p:tgtEl>
                                          <p:spTgt spid="30"/>
                                        </p:tgtEl>
                                        <p:attrNameLst>
                                          <p:attrName>ppt_y</p:attrName>
                                        </p:attrNameLst>
                                      </p:cBhvr>
                                      <p:tavLst>
                                        <p:tav tm="0">
                                          <p:val>
                                            <p:strVal val="#ppt_y-0.4"/>
                                          </p:val>
                                        </p:tav>
                                        <p:tav tm="100000">
                                          <p:val>
                                            <p:strVal val="#ppt_y+0.1"/>
                                          </p:val>
                                        </p:tav>
                                      </p:tavLst>
                                    </p:anim>
                                    <p:anim calcmode="lin" valueType="num">
                                      <p:cBhvr>
                                        <p:cTn id="115" dur="200" accel="100000" fill="hold">
                                          <p:stCondLst>
                                            <p:cond delay="800"/>
                                          </p:stCondLst>
                                        </p:cTn>
                                        <p:tgtEl>
                                          <p:spTgt spid="30"/>
                                        </p:tgtEl>
                                        <p:attrNameLst>
                                          <p:attrName>ppt_x</p:attrName>
                                        </p:attrNameLst>
                                      </p:cBhvr>
                                      <p:tavLst>
                                        <p:tav tm="0">
                                          <p:val>
                                            <p:strVal val="#ppt_x-0.05"/>
                                          </p:val>
                                        </p:tav>
                                        <p:tav tm="100000">
                                          <p:val>
                                            <p:strVal val="#ppt_x"/>
                                          </p:val>
                                        </p:tav>
                                      </p:tavLst>
                                    </p:anim>
                                    <p:anim calcmode="lin" valueType="num">
                                      <p:cBhvr>
                                        <p:cTn id="116" dur="200" accel="100000" fill="hold">
                                          <p:stCondLst>
                                            <p:cond delay="800"/>
                                          </p:stCondLst>
                                        </p:cTn>
                                        <p:tgtEl>
                                          <p:spTgt spid="30"/>
                                        </p:tgtEl>
                                        <p:attrNameLst>
                                          <p:attrName>ppt_y</p:attrName>
                                        </p:attrNameLst>
                                      </p:cBhvr>
                                      <p:tavLst>
                                        <p:tav tm="0">
                                          <p:val>
                                            <p:strVal val="#ppt_y+0.1"/>
                                          </p:val>
                                        </p:tav>
                                        <p:tav tm="100000">
                                          <p:val>
                                            <p:strVal val="#ppt_y"/>
                                          </p:val>
                                        </p:tav>
                                      </p:tavLst>
                                    </p:anim>
                                  </p:childTnLst>
                                </p:cTn>
                              </p:par>
                              <p:par>
                                <p:cTn id="117" presetID="30" presetClass="entr" presetSubtype="0" fill="hold" grpId="32" nodeType="withEffect">
                                  <p:stCondLst>
                                    <p:cond delay="0"/>
                                  </p:stCondLst>
                                  <p:childTnLst>
                                    <p:set>
                                      <p:cBhvr>
                                        <p:cTn id="118" dur="1" fill="hold">
                                          <p:stCondLst>
                                            <p:cond delay="0"/>
                                          </p:stCondLst>
                                        </p:cTn>
                                        <p:tgtEl>
                                          <p:spTgt spid="41"/>
                                        </p:tgtEl>
                                        <p:attrNameLst>
                                          <p:attrName>style.visibility</p:attrName>
                                        </p:attrNameLst>
                                      </p:cBhvr>
                                      <p:to>
                                        <p:strVal val="visible"/>
                                      </p:to>
                                    </p:set>
                                    <p:animEffect transition="in" filter="fade">
                                      <p:cBhvr>
                                        <p:cTn id="119" dur="800" decel="100000"/>
                                        <p:tgtEl>
                                          <p:spTgt spid="41"/>
                                        </p:tgtEl>
                                      </p:cBhvr>
                                    </p:animEffect>
                                    <p:anim calcmode="lin" valueType="num">
                                      <p:cBhvr>
                                        <p:cTn id="120" dur="800" decel="100000" fill="hold"/>
                                        <p:tgtEl>
                                          <p:spTgt spid="41"/>
                                        </p:tgtEl>
                                        <p:attrNameLst>
                                          <p:attrName>style.rotation</p:attrName>
                                        </p:attrNameLst>
                                      </p:cBhvr>
                                      <p:tavLst>
                                        <p:tav tm="0">
                                          <p:val>
                                            <p:fltVal val="-90"/>
                                          </p:val>
                                        </p:tav>
                                        <p:tav tm="100000">
                                          <p:val>
                                            <p:fltVal val="0"/>
                                          </p:val>
                                        </p:tav>
                                      </p:tavLst>
                                    </p:anim>
                                    <p:anim calcmode="lin" valueType="num">
                                      <p:cBhvr>
                                        <p:cTn id="121" dur="800" decel="100000" fill="hold"/>
                                        <p:tgtEl>
                                          <p:spTgt spid="41"/>
                                        </p:tgtEl>
                                        <p:attrNameLst>
                                          <p:attrName>ppt_x</p:attrName>
                                        </p:attrNameLst>
                                      </p:cBhvr>
                                      <p:tavLst>
                                        <p:tav tm="0">
                                          <p:val>
                                            <p:strVal val="#ppt_x+0.4"/>
                                          </p:val>
                                        </p:tav>
                                        <p:tav tm="100000">
                                          <p:val>
                                            <p:strVal val="#ppt_x-0.05"/>
                                          </p:val>
                                        </p:tav>
                                      </p:tavLst>
                                    </p:anim>
                                    <p:anim calcmode="lin" valueType="num">
                                      <p:cBhvr>
                                        <p:cTn id="122" dur="800" decel="100000" fill="hold"/>
                                        <p:tgtEl>
                                          <p:spTgt spid="41"/>
                                        </p:tgtEl>
                                        <p:attrNameLst>
                                          <p:attrName>ppt_y</p:attrName>
                                        </p:attrNameLst>
                                      </p:cBhvr>
                                      <p:tavLst>
                                        <p:tav tm="0">
                                          <p:val>
                                            <p:strVal val="#ppt_y-0.4"/>
                                          </p:val>
                                        </p:tav>
                                        <p:tav tm="100000">
                                          <p:val>
                                            <p:strVal val="#ppt_y+0.1"/>
                                          </p:val>
                                        </p:tav>
                                      </p:tavLst>
                                    </p:anim>
                                    <p:anim calcmode="lin" valueType="num">
                                      <p:cBhvr>
                                        <p:cTn id="123" dur="200" accel="100000" fill="hold">
                                          <p:stCondLst>
                                            <p:cond delay="800"/>
                                          </p:stCondLst>
                                        </p:cTn>
                                        <p:tgtEl>
                                          <p:spTgt spid="41"/>
                                        </p:tgtEl>
                                        <p:attrNameLst>
                                          <p:attrName>ppt_x</p:attrName>
                                        </p:attrNameLst>
                                      </p:cBhvr>
                                      <p:tavLst>
                                        <p:tav tm="0">
                                          <p:val>
                                            <p:strVal val="#ppt_x-0.05"/>
                                          </p:val>
                                        </p:tav>
                                        <p:tav tm="100000">
                                          <p:val>
                                            <p:strVal val="#ppt_x"/>
                                          </p:val>
                                        </p:tav>
                                      </p:tavLst>
                                    </p:anim>
                                    <p:anim calcmode="lin" valueType="num">
                                      <p:cBhvr>
                                        <p:cTn id="124" dur="200" accel="100000" fill="hold">
                                          <p:stCondLst>
                                            <p:cond delay="800"/>
                                          </p:stCondLst>
                                        </p:cTn>
                                        <p:tgtEl>
                                          <p:spTgt spid="41"/>
                                        </p:tgtEl>
                                        <p:attrNameLst>
                                          <p:attrName>ppt_y</p:attrName>
                                        </p:attrNameLst>
                                      </p:cBhvr>
                                      <p:tavLst>
                                        <p:tav tm="0">
                                          <p:val>
                                            <p:strVal val="#ppt_y+0.1"/>
                                          </p:val>
                                        </p:tav>
                                        <p:tav tm="100000">
                                          <p:val>
                                            <p:strVal val="#ppt_y"/>
                                          </p:val>
                                        </p:tav>
                                      </p:tavLst>
                                    </p:anim>
                                  </p:childTnLst>
                                </p:cTn>
                              </p:par>
                              <p:par>
                                <p:cTn id="125" presetID="30" presetClass="entr" presetSubtype="0" fill="hold" grpId="32" nodeType="withEffect">
                                  <p:stCondLst>
                                    <p:cond delay="0"/>
                                  </p:stCondLst>
                                  <p:childTnLst>
                                    <p:set>
                                      <p:cBhvr>
                                        <p:cTn id="126" dur="1" fill="hold">
                                          <p:stCondLst>
                                            <p:cond delay="0"/>
                                          </p:stCondLst>
                                        </p:cTn>
                                        <p:tgtEl>
                                          <p:spTgt spid="42"/>
                                        </p:tgtEl>
                                        <p:attrNameLst>
                                          <p:attrName>style.visibility</p:attrName>
                                        </p:attrNameLst>
                                      </p:cBhvr>
                                      <p:to>
                                        <p:strVal val="visible"/>
                                      </p:to>
                                    </p:set>
                                    <p:animEffect transition="in" filter="fade">
                                      <p:cBhvr>
                                        <p:cTn id="127" dur="800" decel="100000"/>
                                        <p:tgtEl>
                                          <p:spTgt spid="42"/>
                                        </p:tgtEl>
                                      </p:cBhvr>
                                    </p:animEffect>
                                    <p:anim calcmode="lin" valueType="num">
                                      <p:cBhvr>
                                        <p:cTn id="128" dur="800" decel="100000" fill="hold"/>
                                        <p:tgtEl>
                                          <p:spTgt spid="42"/>
                                        </p:tgtEl>
                                        <p:attrNameLst>
                                          <p:attrName>style.rotation</p:attrName>
                                        </p:attrNameLst>
                                      </p:cBhvr>
                                      <p:tavLst>
                                        <p:tav tm="0">
                                          <p:val>
                                            <p:fltVal val="-90"/>
                                          </p:val>
                                        </p:tav>
                                        <p:tav tm="100000">
                                          <p:val>
                                            <p:fltVal val="0"/>
                                          </p:val>
                                        </p:tav>
                                      </p:tavLst>
                                    </p:anim>
                                    <p:anim calcmode="lin" valueType="num">
                                      <p:cBhvr>
                                        <p:cTn id="129" dur="800" decel="100000" fill="hold"/>
                                        <p:tgtEl>
                                          <p:spTgt spid="42"/>
                                        </p:tgtEl>
                                        <p:attrNameLst>
                                          <p:attrName>ppt_x</p:attrName>
                                        </p:attrNameLst>
                                      </p:cBhvr>
                                      <p:tavLst>
                                        <p:tav tm="0">
                                          <p:val>
                                            <p:strVal val="#ppt_x+0.4"/>
                                          </p:val>
                                        </p:tav>
                                        <p:tav tm="100000">
                                          <p:val>
                                            <p:strVal val="#ppt_x-0.05"/>
                                          </p:val>
                                        </p:tav>
                                      </p:tavLst>
                                    </p:anim>
                                    <p:anim calcmode="lin" valueType="num">
                                      <p:cBhvr>
                                        <p:cTn id="130" dur="800" decel="100000" fill="hold"/>
                                        <p:tgtEl>
                                          <p:spTgt spid="42"/>
                                        </p:tgtEl>
                                        <p:attrNameLst>
                                          <p:attrName>ppt_y</p:attrName>
                                        </p:attrNameLst>
                                      </p:cBhvr>
                                      <p:tavLst>
                                        <p:tav tm="0">
                                          <p:val>
                                            <p:strVal val="#ppt_y-0.4"/>
                                          </p:val>
                                        </p:tav>
                                        <p:tav tm="100000">
                                          <p:val>
                                            <p:strVal val="#ppt_y+0.1"/>
                                          </p:val>
                                        </p:tav>
                                      </p:tavLst>
                                    </p:anim>
                                    <p:anim calcmode="lin" valueType="num">
                                      <p:cBhvr>
                                        <p:cTn id="131" dur="200" accel="100000" fill="hold">
                                          <p:stCondLst>
                                            <p:cond delay="800"/>
                                          </p:stCondLst>
                                        </p:cTn>
                                        <p:tgtEl>
                                          <p:spTgt spid="42"/>
                                        </p:tgtEl>
                                        <p:attrNameLst>
                                          <p:attrName>ppt_x</p:attrName>
                                        </p:attrNameLst>
                                      </p:cBhvr>
                                      <p:tavLst>
                                        <p:tav tm="0">
                                          <p:val>
                                            <p:strVal val="#ppt_x-0.05"/>
                                          </p:val>
                                        </p:tav>
                                        <p:tav tm="100000">
                                          <p:val>
                                            <p:strVal val="#ppt_x"/>
                                          </p:val>
                                        </p:tav>
                                      </p:tavLst>
                                    </p:anim>
                                    <p:anim calcmode="lin" valueType="num">
                                      <p:cBhvr>
                                        <p:cTn id="132" dur="200" accel="100000" fill="hold">
                                          <p:stCondLst>
                                            <p:cond delay="800"/>
                                          </p:stCondLst>
                                        </p:cTn>
                                        <p:tgtEl>
                                          <p:spTgt spid="42"/>
                                        </p:tgtEl>
                                        <p:attrNameLst>
                                          <p:attrName>ppt_y</p:attrName>
                                        </p:attrNameLst>
                                      </p:cBhvr>
                                      <p:tavLst>
                                        <p:tav tm="0">
                                          <p:val>
                                            <p:strVal val="#ppt_y+0.1"/>
                                          </p:val>
                                        </p:tav>
                                        <p:tav tm="100000">
                                          <p:val>
                                            <p:strVal val="#ppt_y"/>
                                          </p:val>
                                        </p:tav>
                                      </p:tavLst>
                                    </p:anim>
                                  </p:childTnLst>
                                </p:cTn>
                              </p:par>
                              <p:par>
                                <p:cTn id="133" presetID="30" presetClass="entr" presetSubtype="0" fill="hold" grpId="32" nodeType="withEffect">
                                  <p:stCondLst>
                                    <p:cond delay="0"/>
                                  </p:stCondLst>
                                  <p:childTnLst>
                                    <p:set>
                                      <p:cBhvr>
                                        <p:cTn id="134" dur="1" fill="hold">
                                          <p:stCondLst>
                                            <p:cond delay="0"/>
                                          </p:stCondLst>
                                        </p:cTn>
                                        <p:tgtEl>
                                          <p:spTgt spid="43"/>
                                        </p:tgtEl>
                                        <p:attrNameLst>
                                          <p:attrName>style.visibility</p:attrName>
                                        </p:attrNameLst>
                                      </p:cBhvr>
                                      <p:to>
                                        <p:strVal val="visible"/>
                                      </p:to>
                                    </p:set>
                                    <p:animEffect transition="in" filter="fade">
                                      <p:cBhvr>
                                        <p:cTn id="135" dur="800" decel="100000"/>
                                        <p:tgtEl>
                                          <p:spTgt spid="43"/>
                                        </p:tgtEl>
                                      </p:cBhvr>
                                    </p:animEffect>
                                    <p:anim calcmode="lin" valueType="num">
                                      <p:cBhvr>
                                        <p:cTn id="136" dur="800" decel="100000" fill="hold"/>
                                        <p:tgtEl>
                                          <p:spTgt spid="43"/>
                                        </p:tgtEl>
                                        <p:attrNameLst>
                                          <p:attrName>style.rotation</p:attrName>
                                        </p:attrNameLst>
                                      </p:cBhvr>
                                      <p:tavLst>
                                        <p:tav tm="0">
                                          <p:val>
                                            <p:fltVal val="-90"/>
                                          </p:val>
                                        </p:tav>
                                        <p:tav tm="100000">
                                          <p:val>
                                            <p:fltVal val="0"/>
                                          </p:val>
                                        </p:tav>
                                      </p:tavLst>
                                    </p:anim>
                                    <p:anim calcmode="lin" valueType="num">
                                      <p:cBhvr>
                                        <p:cTn id="137" dur="800" decel="100000" fill="hold"/>
                                        <p:tgtEl>
                                          <p:spTgt spid="43"/>
                                        </p:tgtEl>
                                        <p:attrNameLst>
                                          <p:attrName>ppt_x</p:attrName>
                                        </p:attrNameLst>
                                      </p:cBhvr>
                                      <p:tavLst>
                                        <p:tav tm="0">
                                          <p:val>
                                            <p:strVal val="#ppt_x+0.4"/>
                                          </p:val>
                                        </p:tav>
                                        <p:tav tm="100000">
                                          <p:val>
                                            <p:strVal val="#ppt_x-0.05"/>
                                          </p:val>
                                        </p:tav>
                                      </p:tavLst>
                                    </p:anim>
                                    <p:anim calcmode="lin" valueType="num">
                                      <p:cBhvr>
                                        <p:cTn id="138" dur="800" decel="100000" fill="hold"/>
                                        <p:tgtEl>
                                          <p:spTgt spid="43"/>
                                        </p:tgtEl>
                                        <p:attrNameLst>
                                          <p:attrName>ppt_y</p:attrName>
                                        </p:attrNameLst>
                                      </p:cBhvr>
                                      <p:tavLst>
                                        <p:tav tm="0">
                                          <p:val>
                                            <p:strVal val="#ppt_y-0.4"/>
                                          </p:val>
                                        </p:tav>
                                        <p:tav tm="100000">
                                          <p:val>
                                            <p:strVal val="#ppt_y+0.1"/>
                                          </p:val>
                                        </p:tav>
                                      </p:tavLst>
                                    </p:anim>
                                    <p:anim calcmode="lin" valueType="num">
                                      <p:cBhvr>
                                        <p:cTn id="139" dur="200" accel="100000" fill="hold">
                                          <p:stCondLst>
                                            <p:cond delay="800"/>
                                          </p:stCondLst>
                                        </p:cTn>
                                        <p:tgtEl>
                                          <p:spTgt spid="43"/>
                                        </p:tgtEl>
                                        <p:attrNameLst>
                                          <p:attrName>ppt_x</p:attrName>
                                        </p:attrNameLst>
                                      </p:cBhvr>
                                      <p:tavLst>
                                        <p:tav tm="0">
                                          <p:val>
                                            <p:strVal val="#ppt_x-0.05"/>
                                          </p:val>
                                        </p:tav>
                                        <p:tav tm="100000">
                                          <p:val>
                                            <p:strVal val="#ppt_x"/>
                                          </p:val>
                                        </p:tav>
                                      </p:tavLst>
                                    </p:anim>
                                    <p:anim calcmode="lin" valueType="num">
                                      <p:cBhvr>
                                        <p:cTn id="140" dur="200" accel="100000" fill="hold">
                                          <p:stCondLst>
                                            <p:cond delay="800"/>
                                          </p:stCondLst>
                                        </p:cTn>
                                        <p:tgtEl>
                                          <p:spTgt spid="43"/>
                                        </p:tgtEl>
                                        <p:attrNameLst>
                                          <p:attrName>ppt_y</p:attrName>
                                        </p:attrNameLst>
                                      </p:cBhvr>
                                      <p:tavLst>
                                        <p:tav tm="0">
                                          <p:val>
                                            <p:strVal val="#ppt_y+0.1"/>
                                          </p:val>
                                        </p:tav>
                                        <p:tav tm="100000">
                                          <p:val>
                                            <p:strVal val="#ppt_y"/>
                                          </p:val>
                                        </p:tav>
                                      </p:tavLst>
                                    </p:anim>
                                  </p:childTnLst>
                                </p:cTn>
                              </p:par>
                              <p:par>
                                <p:cTn id="141" presetID="30" presetClass="entr" presetSubtype="0" fill="hold" grpId="32" nodeType="withEffect">
                                  <p:stCondLst>
                                    <p:cond delay="0"/>
                                  </p:stCondLst>
                                  <p:childTnLst>
                                    <p:set>
                                      <p:cBhvr>
                                        <p:cTn id="142" dur="1" fill="hold">
                                          <p:stCondLst>
                                            <p:cond delay="0"/>
                                          </p:stCondLst>
                                        </p:cTn>
                                        <p:tgtEl>
                                          <p:spTgt spid="44"/>
                                        </p:tgtEl>
                                        <p:attrNameLst>
                                          <p:attrName>style.visibility</p:attrName>
                                        </p:attrNameLst>
                                      </p:cBhvr>
                                      <p:to>
                                        <p:strVal val="visible"/>
                                      </p:to>
                                    </p:set>
                                    <p:animEffect transition="in" filter="fade">
                                      <p:cBhvr>
                                        <p:cTn id="143" dur="800" decel="100000"/>
                                        <p:tgtEl>
                                          <p:spTgt spid="44"/>
                                        </p:tgtEl>
                                      </p:cBhvr>
                                    </p:animEffect>
                                    <p:anim calcmode="lin" valueType="num">
                                      <p:cBhvr>
                                        <p:cTn id="144" dur="800" decel="100000" fill="hold"/>
                                        <p:tgtEl>
                                          <p:spTgt spid="44"/>
                                        </p:tgtEl>
                                        <p:attrNameLst>
                                          <p:attrName>style.rotation</p:attrName>
                                        </p:attrNameLst>
                                      </p:cBhvr>
                                      <p:tavLst>
                                        <p:tav tm="0">
                                          <p:val>
                                            <p:fltVal val="-90"/>
                                          </p:val>
                                        </p:tav>
                                        <p:tav tm="100000">
                                          <p:val>
                                            <p:fltVal val="0"/>
                                          </p:val>
                                        </p:tav>
                                      </p:tavLst>
                                    </p:anim>
                                    <p:anim calcmode="lin" valueType="num">
                                      <p:cBhvr>
                                        <p:cTn id="145" dur="800" decel="100000" fill="hold"/>
                                        <p:tgtEl>
                                          <p:spTgt spid="44"/>
                                        </p:tgtEl>
                                        <p:attrNameLst>
                                          <p:attrName>ppt_x</p:attrName>
                                        </p:attrNameLst>
                                      </p:cBhvr>
                                      <p:tavLst>
                                        <p:tav tm="0">
                                          <p:val>
                                            <p:strVal val="#ppt_x+0.4"/>
                                          </p:val>
                                        </p:tav>
                                        <p:tav tm="100000">
                                          <p:val>
                                            <p:strVal val="#ppt_x-0.05"/>
                                          </p:val>
                                        </p:tav>
                                      </p:tavLst>
                                    </p:anim>
                                    <p:anim calcmode="lin" valueType="num">
                                      <p:cBhvr>
                                        <p:cTn id="146" dur="800" decel="100000" fill="hold"/>
                                        <p:tgtEl>
                                          <p:spTgt spid="44"/>
                                        </p:tgtEl>
                                        <p:attrNameLst>
                                          <p:attrName>ppt_y</p:attrName>
                                        </p:attrNameLst>
                                      </p:cBhvr>
                                      <p:tavLst>
                                        <p:tav tm="0">
                                          <p:val>
                                            <p:strVal val="#ppt_y-0.4"/>
                                          </p:val>
                                        </p:tav>
                                        <p:tav tm="100000">
                                          <p:val>
                                            <p:strVal val="#ppt_y+0.1"/>
                                          </p:val>
                                        </p:tav>
                                      </p:tavLst>
                                    </p:anim>
                                    <p:anim calcmode="lin" valueType="num">
                                      <p:cBhvr>
                                        <p:cTn id="147" dur="200" accel="100000" fill="hold">
                                          <p:stCondLst>
                                            <p:cond delay="800"/>
                                          </p:stCondLst>
                                        </p:cTn>
                                        <p:tgtEl>
                                          <p:spTgt spid="44"/>
                                        </p:tgtEl>
                                        <p:attrNameLst>
                                          <p:attrName>ppt_x</p:attrName>
                                        </p:attrNameLst>
                                      </p:cBhvr>
                                      <p:tavLst>
                                        <p:tav tm="0">
                                          <p:val>
                                            <p:strVal val="#ppt_x-0.05"/>
                                          </p:val>
                                        </p:tav>
                                        <p:tav tm="100000">
                                          <p:val>
                                            <p:strVal val="#ppt_x"/>
                                          </p:val>
                                        </p:tav>
                                      </p:tavLst>
                                    </p:anim>
                                    <p:anim calcmode="lin" valueType="num">
                                      <p:cBhvr>
                                        <p:cTn id="148" dur="200" accel="100000" fill="hold">
                                          <p:stCondLst>
                                            <p:cond delay="800"/>
                                          </p:stCondLst>
                                        </p:cTn>
                                        <p:tgtEl>
                                          <p:spTgt spid="44"/>
                                        </p:tgtEl>
                                        <p:attrNameLst>
                                          <p:attrName>ppt_y</p:attrName>
                                        </p:attrNameLst>
                                      </p:cBhvr>
                                      <p:tavLst>
                                        <p:tav tm="0">
                                          <p:val>
                                            <p:strVal val="#ppt_y+0.1"/>
                                          </p:val>
                                        </p:tav>
                                        <p:tav tm="100000">
                                          <p:val>
                                            <p:strVal val="#ppt_y"/>
                                          </p:val>
                                        </p:tav>
                                      </p:tavLst>
                                    </p:anim>
                                  </p:childTnLst>
                                </p:cTn>
                              </p:par>
                              <p:par>
                                <p:cTn id="149" presetID="30" presetClass="entr" presetSubtype="0" fill="hold" grpId="32" nodeType="withEffect">
                                  <p:stCondLst>
                                    <p:cond delay="0"/>
                                  </p:stCondLst>
                                  <p:childTnLst>
                                    <p:set>
                                      <p:cBhvr>
                                        <p:cTn id="150" dur="1" fill="hold">
                                          <p:stCondLst>
                                            <p:cond delay="0"/>
                                          </p:stCondLst>
                                        </p:cTn>
                                        <p:tgtEl>
                                          <p:spTgt spid="45"/>
                                        </p:tgtEl>
                                        <p:attrNameLst>
                                          <p:attrName>style.visibility</p:attrName>
                                        </p:attrNameLst>
                                      </p:cBhvr>
                                      <p:to>
                                        <p:strVal val="visible"/>
                                      </p:to>
                                    </p:set>
                                    <p:animEffect transition="in" filter="fade">
                                      <p:cBhvr>
                                        <p:cTn id="151" dur="800" decel="100000"/>
                                        <p:tgtEl>
                                          <p:spTgt spid="45"/>
                                        </p:tgtEl>
                                      </p:cBhvr>
                                    </p:animEffect>
                                    <p:anim calcmode="lin" valueType="num">
                                      <p:cBhvr>
                                        <p:cTn id="152" dur="800" decel="100000" fill="hold"/>
                                        <p:tgtEl>
                                          <p:spTgt spid="45"/>
                                        </p:tgtEl>
                                        <p:attrNameLst>
                                          <p:attrName>style.rotation</p:attrName>
                                        </p:attrNameLst>
                                      </p:cBhvr>
                                      <p:tavLst>
                                        <p:tav tm="0">
                                          <p:val>
                                            <p:fltVal val="-90"/>
                                          </p:val>
                                        </p:tav>
                                        <p:tav tm="100000">
                                          <p:val>
                                            <p:fltVal val="0"/>
                                          </p:val>
                                        </p:tav>
                                      </p:tavLst>
                                    </p:anim>
                                    <p:anim calcmode="lin" valueType="num">
                                      <p:cBhvr>
                                        <p:cTn id="153" dur="800" decel="100000" fill="hold"/>
                                        <p:tgtEl>
                                          <p:spTgt spid="45"/>
                                        </p:tgtEl>
                                        <p:attrNameLst>
                                          <p:attrName>ppt_x</p:attrName>
                                        </p:attrNameLst>
                                      </p:cBhvr>
                                      <p:tavLst>
                                        <p:tav tm="0">
                                          <p:val>
                                            <p:strVal val="#ppt_x+0.4"/>
                                          </p:val>
                                        </p:tav>
                                        <p:tav tm="100000">
                                          <p:val>
                                            <p:strVal val="#ppt_x-0.05"/>
                                          </p:val>
                                        </p:tav>
                                      </p:tavLst>
                                    </p:anim>
                                    <p:anim calcmode="lin" valueType="num">
                                      <p:cBhvr>
                                        <p:cTn id="154" dur="800" decel="100000" fill="hold"/>
                                        <p:tgtEl>
                                          <p:spTgt spid="45"/>
                                        </p:tgtEl>
                                        <p:attrNameLst>
                                          <p:attrName>ppt_y</p:attrName>
                                        </p:attrNameLst>
                                      </p:cBhvr>
                                      <p:tavLst>
                                        <p:tav tm="0">
                                          <p:val>
                                            <p:strVal val="#ppt_y-0.4"/>
                                          </p:val>
                                        </p:tav>
                                        <p:tav tm="100000">
                                          <p:val>
                                            <p:strVal val="#ppt_y+0.1"/>
                                          </p:val>
                                        </p:tav>
                                      </p:tavLst>
                                    </p:anim>
                                    <p:anim calcmode="lin" valueType="num">
                                      <p:cBhvr>
                                        <p:cTn id="155" dur="200" accel="100000" fill="hold">
                                          <p:stCondLst>
                                            <p:cond delay="800"/>
                                          </p:stCondLst>
                                        </p:cTn>
                                        <p:tgtEl>
                                          <p:spTgt spid="45"/>
                                        </p:tgtEl>
                                        <p:attrNameLst>
                                          <p:attrName>ppt_x</p:attrName>
                                        </p:attrNameLst>
                                      </p:cBhvr>
                                      <p:tavLst>
                                        <p:tav tm="0">
                                          <p:val>
                                            <p:strVal val="#ppt_x-0.05"/>
                                          </p:val>
                                        </p:tav>
                                        <p:tav tm="100000">
                                          <p:val>
                                            <p:strVal val="#ppt_x"/>
                                          </p:val>
                                        </p:tav>
                                      </p:tavLst>
                                    </p:anim>
                                    <p:anim calcmode="lin" valueType="num">
                                      <p:cBhvr>
                                        <p:cTn id="156" dur="200" accel="100000" fill="hold">
                                          <p:stCondLst>
                                            <p:cond delay="800"/>
                                          </p:stCondLst>
                                        </p:cTn>
                                        <p:tgtEl>
                                          <p:spTgt spid="45"/>
                                        </p:tgtEl>
                                        <p:attrNameLst>
                                          <p:attrName>ppt_y</p:attrName>
                                        </p:attrNameLst>
                                      </p:cBhvr>
                                      <p:tavLst>
                                        <p:tav tm="0">
                                          <p:val>
                                            <p:strVal val="#ppt_y+0.1"/>
                                          </p:val>
                                        </p:tav>
                                        <p:tav tm="100000">
                                          <p:val>
                                            <p:strVal val="#ppt_y"/>
                                          </p:val>
                                        </p:tav>
                                      </p:tavLst>
                                    </p:anim>
                                  </p:childTnLst>
                                </p:cTn>
                              </p:par>
                              <p:par>
                                <p:cTn id="157" presetID="30" presetClass="entr" presetSubtype="0" fill="hold" grpId="32" nodeType="withEffect">
                                  <p:stCondLst>
                                    <p:cond delay="0"/>
                                  </p:stCondLst>
                                  <p:childTnLst>
                                    <p:set>
                                      <p:cBhvr>
                                        <p:cTn id="158" dur="1" fill="hold">
                                          <p:stCondLst>
                                            <p:cond delay="0"/>
                                          </p:stCondLst>
                                        </p:cTn>
                                        <p:tgtEl>
                                          <p:spTgt spid="46"/>
                                        </p:tgtEl>
                                        <p:attrNameLst>
                                          <p:attrName>style.visibility</p:attrName>
                                        </p:attrNameLst>
                                      </p:cBhvr>
                                      <p:to>
                                        <p:strVal val="visible"/>
                                      </p:to>
                                    </p:set>
                                    <p:animEffect transition="in" filter="fade">
                                      <p:cBhvr>
                                        <p:cTn id="159" dur="800" decel="100000"/>
                                        <p:tgtEl>
                                          <p:spTgt spid="46"/>
                                        </p:tgtEl>
                                      </p:cBhvr>
                                    </p:animEffect>
                                    <p:anim calcmode="lin" valueType="num">
                                      <p:cBhvr>
                                        <p:cTn id="160" dur="800" decel="100000" fill="hold"/>
                                        <p:tgtEl>
                                          <p:spTgt spid="46"/>
                                        </p:tgtEl>
                                        <p:attrNameLst>
                                          <p:attrName>style.rotation</p:attrName>
                                        </p:attrNameLst>
                                      </p:cBhvr>
                                      <p:tavLst>
                                        <p:tav tm="0">
                                          <p:val>
                                            <p:fltVal val="-90"/>
                                          </p:val>
                                        </p:tav>
                                        <p:tav tm="100000">
                                          <p:val>
                                            <p:fltVal val="0"/>
                                          </p:val>
                                        </p:tav>
                                      </p:tavLst>
                                    </p:anim>
                                    <p:anim calcmode="lin" valueType="num">
                                      <p:cBhvr>
                                        <p:cTn id="161" dur="800" decel="100000" fill="hold"/>
                                        <p:tgtEl>
                                          <p:spTgt spid="46"/>
                                        </p:tgtEl>
                                        <p:attrNameLst>
                                          <p:attrName>ppt_x</p:attrName>
                                        </p:attrNameLst>
                                      </p:cBhvr>
                                      <p:tavLst>
                                        <p:tav tm="0">
                                          <p:val>
                                            <p:strVal val="#ppt_x+0.4"/>
                                          </p:val>
                                        </p:tav>
                                        <p:tav tm="100000">
                                          <p:val>
                                            <p:strVal val="#ppt_x-0.05"/>
                                          </p:val>
                                        </p:tav>
                                      </p:tavLst>
                                    </p:anim>
                                    <p:anim calcmode="lin" valueType="num">
                                      <p:cBhvr>
                                        <p:cTn id="162" dur="800" decel="100000" fill="hold"/>
                                        <p:tgtEl>
                                          <p:spTgt spid="46"/>
                                        </p:tgtEl>
                                        <p:attrNameLst>
                                          <p:attrName>ppt_y</p:attrName>
                                        </p:attrNameLst>
                                      </p:cBhvr>
                                      <p:tavLst>
                                        <p:tav tm="0">
                                          <p:val>
                                            <p:strVal val="#ppt_y-0.4"/>
                                          </p:val>
                                        </p:tav>
                                        <p:tav tm="100000">
                                          <p:val>
                                            <p:strVal val="#ppt_y+0.1"/>
                                          </p:val>
                                        </p:tav>
                                      </p:tavLst>
                                    </p:anim>
                                    <p:anim calcmode="lin" valueType="num">
                                      <p:cBhvr>
                                        <p:cTn id="163" dur="200" accel="100000" fill="hold">
                                          <p:stCondLst>
                                            <p:cond delay="800"/>
                                          </p:stCondLst>
                                        </p:cTn>
                                        <p:tgtEl>
                                          <p:spTgt spid="46"/>
                                        </p:tgtEl>
                                        <p:attrNameLst>
                                          <p:attrName>ppt_x</p:attrName>
                                        </p:attrNameLst>
                                      </p:cBhvr>
                                      <p:tavLst>
                                        <p:tav tm="0">
                                          <p:val>
                                            <p:strVal val="#ppt_x-0.05"/>
                                          </p:val>
                                        </p:tav>
                                        <p:tav tm="100000">
                                          <p:val>
                                            <p:strVal val="#ppt_x"/>
                                          </p:val>
                                        </p:tav>
                                      </p:tavLst>
                                    </p:anim>
                                    <p:anim calcmode="lin" valueType="num">
                                      <p:cBhvr>
                                        <p:cTn id="164" dur="200" accel="100000" fill="hold">
                                          <p:stCondLst>
                                            <p:cond delay="800"/>
                                          </p:stCondLst>
                                        </p:cTn>
                                        <p:tgtEl>
                                          <p:spTgt spid="46"/>
                                        </p:tgtEl>
                                        <p:attrNameLst>
                                          <p:attrName>ppt_y</p:attrName>
                                        </p:attrNameLst>
                                      </p:cBhvr>
                                      <p:tavLst>
                                        <p:tav tm="0">
                                          <p:val>
                                            <p:strVal val="#ppt_y+0.1"/>
                                          </p:val>
                                        </p:tav>
                                        <p:tav tm="100000">
                                          <p:val>
                                            <p:strVal val="#ppt_y"/>
                                          </p:val>
                                        </p:tav>
                                      </p:tavLst>
                                    </p:anim>
                                  </p:childTnLst>
                                </p:cTn>
                              </p:par>
                              <p:par>
                                <p:cTn id="165" presetID="30" presetClass="entr" presetSubtype="0" fill="hold" grpId="32" nodeType="withEffect">
                                  <p:stCondLst>
                                    <p:cond delay="0"/>
                                  </p:stCondLst>
                                  <p:childTnLst>
                                    <p:set>
                                      <p:cBhvr>
                                        <p:cTn id="166" dur="1" fill="hold">
                                          <p:stCondLst>
                                            <p:cond delay="0"/>
                                          </p:stCondLst>
                                        </p:cTn>
                                        <p:tgtEl>
                                          <p:spTgt spid="47"/>
                                        </p:tgtEl>
                                        <p:attrNameLst>
                                          <p:attrName>style.visibility</p:attrName>
                                        </p:attrNameLst>
                                      </p:cBhvr>
                                      <p:to>
                                        <p:strVal val="visible"/>
                                      </p:to>
                                    </p:set>
                                    <p:animEffect transition="in" filter="fade">
                                      <p:cBhvr>
                                        <p:cTn id="167" dur="800" decel="100000"/>
                                        <p:tgtEl>
                                          <p:spTgt spid="47"/>
                                        </p:tgtEl>
                                      </p:cBhvr>
                                    </p:animEffect>
                                    <p:anim calcmode="lin" valueType="num">
                                      <p:cBhvr>
                                        <p:cTn id="168" dur="800" decel="100000" fill="hold"/>
                                        <p:tgtEl>
                                          <p:spTgt spid="47"/>
                                        </p:tgtEl>
                                        <p:attrNameLst>
                                          <p:attrName>style.rotation</p:attrName>
                                        </p:attrNameLst>
                                      </p:cBhvr>
                                      <p:tavLst>
                                        <p:tav tm="0">
                                          <p:val>
                                            <p:fltVal val="-90"/>
                                          </p:val>
                                        </p:tav>
                                        <p:tav tm="100000">
                                          <p:val>
                                            <p:fltVal val="0"/>
                                          </p:val>
                                        </p:tav>
                                      </p:tavLst>
                                    </p:anim>
                                    <p:anim calcmode="lin" valueType="num">
                                      <p:cBhvr>
                                        <p:cTn id="169" dur="800" decel="100000" fill="hold"/>
                                        <p:tgtEl>
                                          <p:spTgt spid="47"/>
                                        </p:tgtEl>
                                        <p:attrNameLst>
                                          <p:attrName>ppt_x</p:attrName>
                                        </p:attrNameLst>
                                      </p:cBhvr>
                                      <p:tavLst>
                                        <p:tav tm="0">
                                          <p:val>
                                            <p:strVal val="#ppt_x+0.4"/>
                                          </p:val>
                                        </p:tav>
                                        <p:tav tm="100000">
                                          <p:val>
                                            <p:strVal val="#ppt_x-0.05"/>
                                          </p:val>
                                        </p:tav>
                                      </p:tavLst>
                                    </p:anim>
                                    <p:anim calcmode="lin" valueType="num">
                                      <p:cBhvr>
                                        <p:cTn id="170" dur="800" decel="100000" fill="hold"/>
                                        <p:tgtEl>
                                          <p:spTgt spid="47"/>
                                        </p:tgtEl>
                                        <p:attrNameLst>
                                          <p:attrName>ppt_y</p:attrName>
                                        </p:attrNameLst>
                                      </p:cBhvr>
                                      <p:tavLst>
                                        <p:tav tm="0">
                                          <p:val>
                                            <p:strVal val="#ppt_y-0.4"/>
                                          </p:val>
                                        </p:tav>
                                        <p:tav tm="100000">
                                          <p:val>
                                            <p:strVal val="#ppt_y+0.1"/>
                                          </p:val>
                                        </p:tav>
                                      </p:tavLst>
                                    </p:anim>
                                    <p:anim calcmode="lin" valueType="num">
                                      <p:cBhvr>
                                        <p:cTn id="171" dur="200" accel="100000" fill="hold">
                                          <p:stCondLst>
                                            <p:cond delay="800"/>
                                          </p:stCondLst>
                                        </p:cTn>
                                        <p:tgtEl>
                                          <p:spTgt spid="47"/>
                                        </p:tgtEl>
                                        <p:attrNameLst>
                                          <p:attrName>ppt_x</p:attrName>
                                        </p:attrNameLst>
                                      </p:cBhvr>
                                      <p:tavLst>
                                        <p:tav tm="0">
                                          <p:val>
                                            <p:strVal val="#ppt_x-0.05"/>
                                          </p:val>
                                        </p:tav>
                                        <p:tav tm="100000">
                                          <p:val>
                                            <p:strVal val="#ppt_x"/>
                                          </p:val>
                                        </p:tav>
                                      </p:tavLst>
                                    </p:anim>
                                    <p:anim calcmode="lin" valueType="num">
                                      <p:cBhvr>
                                        <p:cTn id="172" dur="200" accel="100000" fill="hold">
                                          <p:stCondLst>
                                            <p:cond delay="800"/>
                                          </p:stCondLst>
                                        </p:cTn>
                                        <p:tgtEl>
                                          <p:spTgt spid="47"/>
                                        </p:tgtEl>
                                        <p:attrNameLst>
                                          <p:attrName>ppt_y</p:attrName>
                                        </p:attrNameLst>
                                      </p:cBhvr>
                                      <p:tavLst>
                                        <p:tav tm="0">
                                          <p:val>
                                            <p:strVal val="#ppt_y+0.1"/>
                                          </p:val>
                                        </p:tav>
                                        <p:tav tm="100000">
                                          <p:val>
                                            <p:strVal val="#ppt_y"/>
                                          </p:val>
                                        </p:tav>
                                      </p:tavLst>
                                    </p:anim>
                                  </p:childTnLst>
                                </p:cTn>
                              </p:par>
                              <p:par>
                                <p:cTn id="173" presetID="30" presetClass="entr" presetSubtype="0" fill="hold" grpId="32" nodeType="withEffect">
                                  <p:stCondLst>
                                    <p:cond delay="0"/>
                                  </p:stCondLst>
                                  <p:childTnLst>
                                    <p:set>
                                      <p:cBhvr>
                                        <p:cTn id="174" dur="1" fill="hold">
                                          <p:stCondLst>
                                            <p:cond delay="0"/>
                                          </p:stCondLst>
                                        </p:cTn>
                                        <p:tgtEl>
                                          <p:spTgt spid="48"/>
                                        </p:tgtEl>
                                        <p:attrNameLst>
                                          <p:attrName>style.visibility</p:attrName>
                                        </p:attrNameLst>
                                      </p:cBhvr>
                                      <p:to>
                                        <p:strVal val="visible"/>
                                      </p:to>
                                    </p:set>
                                    <p:animEffect transition="in" filter="fade">
                                      <p:cBhvr>
                                        <p:cTn id="175" dur="800" decel="100000"/>
                                        <p:tgtEl>
                                          <p:spTgt spid="48"/>
                                        </p:tgtEl>
                                      </p:cBhvr>
                                    </p:animEffect>
                                    <p:anim calcmode="lin" valueType="num">
                                      <p:cBhvr>
                                        <p:cTn id="176" dur="800" decel="100000" fill="hold"/>
                                        <p:tgtEl>
                                          <p:spTgt spid="48"/>
                                        </p:tgtEl>
                                        <p:attrNameLst>
                                          <p:attrName>style.rotation</p:attrName>
                                        </p:attrNameLst>
                                      </p:cBhvr>
                                      <p:tavLst>
                                        <p:tav tm="0">
                                          <p:val>
                                            <p:fltVal val="-90"/>
                                          </p:val>
                                        </p:tav>
                                        <p:tav tm="100000">
                                          <p:val>
                                            <p:fltVal val="0"/>
                                          </p:val>
                                        </p:tav>
                                      </p:tavLst>
                                    </p:anim>
                                    <p:anim calcmode="lin" valueType="num">
                                      <p:cBhvr>
                                        <p:cTn id="177" dur="800" decel="100000" fill="hold"/>
                                        <p:tgtEl>
                                          <p:spTgt spid="48"/>
                                        </p:tgtEl>
                                        <p:attrNameLst>
                                          <p:attrName>ppt_x</p:attrName>
                                        </p:attrNameLst>
                                      </p:cBhvr>
                                      <p:tavLst>
                                        <p:tav tm="0">
                                          <p:val>
                                            <p:strVal val="#ppt_x+0.4"/>
                                          </p:val>
                                        </p:tav>
                                        <p:tav tm="100000">
                                          <p:val>
                                            <p:strVal val="#ppt_x-0.05"/>
                                          </p:val>
                                        </p:tav>
                                      </p:tavLst>
                                    </p:anim>
                                    <p:anim calcmode="lin" valueType="num">
                                      <p:cBhvr>
                                        <p:cTn id="178" dur="800" decel="100000" fill="hold"/>
                                        <p:tgtEl>
                                          <p:spTgt spid="48"/>
                                        </p:tgtEl>
                                        <p:attrNameLst>
                                          <p:attrName>ppt_y</p:attrName>
                                        </p:attrNameLst>
                                      </p:cBhvr>
                                      <p:tavLst>
                                        <p:tav tm="0">
                                          <p:val>
                                            <p:strVal val="#ppt_y-0.4"/>
                                          </p:val>
                                        </p:tav>
                                        <p:tav tm="100000">
                                          <p:val>
                                            <p:strVal val="#ppt_y+0.1"/>
                                          </p:val>
                                        </p:tav>
                                      </p:tavLst>
                                    </p:anim>
                                    <p:anim calcmode="lin" valueType="num">
                                      <p:cBhvr>
                                        <p:cTn id="179" dur="200" accel="100000" fill="hold">
                                          <p:stCondLst>
                                            <p:cond delay="800"/>
                                          </p:stCondLst>
                                        </p:cTn>
                                        <p:tgtEl>
                                          <p:spTgt spid="48"/>
                                        </p:tgtEl>
                                        <p:attrNameLst>
                                          <p:attrName>ppt_x</p:attrName>
                                        </p:attrNameLst>
                                      </p:cBhvr>
                                      <p:tavLst>
                                        <p:tav tm="0">
                                          <p:val>
                                            <p:strVal val="#ppt_x-0.05"/>
                                          </p:val>
                                        </p:tav>
                                        <p:tav tm="100000">
                                          <p:val>
                                            <p:strVal val="#ppt_x"/>
                                          </p:val>
                                        </p:tav>
                                      </p:tavLst>
                                    </p:anim>
                                    <p:anim calcmode="lin" valueType="num">
                                      <p:cBhvr>
                                        <p:cTn id="180" dur="200" accel="100000" fill="hold">
                                          <p:stCondLst>
                                            <p:cond delay="800"/>
                                          </p:stCondLst>
                                        </p:cTn>
                                        <p:tgtEl>
                                          <p:spTgt spid="48"/>
                                        </p:tgtEl>
                                        <p:attrNameLst>
                                          <p:attrName>ppt_y</p:attrName>
                                        </p:attrNameLst>
                                      </p:cBhvr>
                                      <p:tavLst>
                                        <p:tav tm="0">
                                          <p:val>
                                            <p:strVal val="#ppt_y+0.1"/>
                                          </p:val>
                                        </p:tav>
                                        <p:tav tm="100000">
                                          <p:val>
                                            <p:strVal val="#ppt_y"/>
                                          </p:val>
                                        </p:tav>
                                      </p:tavLst>
                                    </p:anim>
                                  </p:childTnLst>
                                </p:cTn>
                              </p:par>
                              <p:par>
                                <p:cTn id="181" presetID="30" presetClass="entr" presetSubtype="0" fill="hold" grpId="32" nodeType="withEffect">
                                  <p:stCondLst>
                                    <p:cond delay="0"/>
                                  </p:stCondLst>
                                  <p:childTnLst>
                                    <p:set>
                                      <p:cBhvr>
                                        <p:cTn id="182" dur="1" fill="hold">
                                          <p:stCondLst>
                                            <p:cond delay="0"/>
                                          </p:stCondLst>
                                        </p:cTn>
                                        <p:tgtEl>
                                          <p:spTgt spid="57"/>
                                        </p:tgtEl>
                                        <p:attrNameLst>
                                          <p:attrName>style.visibility</p:attrName>
                                        </p:attrNameLst>
                                      </p:cBhvr>
                                      <p:to>
                                        <p:strVal val="visible"/>
                                      </p:to>
                                    </p:set>
                                    <p:animEffect transition="in" filter="fade">
                                      <p:cBhvr>
                                        <p:cTn id="183" dur="800" decel="100000"/>
                                        <p:tgtEl>
                                          <p:spTgt spid="57"/>
                                        </p:tgtEl>
                                      </p:cBhvr>
                                    </p:animEffect>
                                    <p:anim calcmode="lin" valueType="num">
                                      <p:cBhvr>
                                        <p:cTn id="184" dur="800" decel="100000" fill="hold"/>
                                        <p:tgtEl>
                                          <p:spTgt spid="57"/>
                                        </p:tgtEl>
                                        <p:attrNameLst>
                                          <p:attrName>style.rotation</p:attrName>
                                        </p:attrNameLst>
                                      </p:cBhvr>
                                      <p:tavLst>
                                        <p:tav tm="0">
                                          <p:val>
                                            <p:fltVal val="-90"/>
                                          </p:val>
                                        </p:tav>
                                        <p:tav tm="100000">
                                          <p:val>
                                            <p:fltVal val="0"/>
                                          </p:val>
                                        </p:tav>
                                      </p:tavLst>
                                    </p:anim>
                                    <p:anim calcmode="lin" valueType="num">
                                      <p:cBhvr>
                                        <p:cTn id="185" dur="800" decel="100000" fill="hold"/>
                                        <p:tgtEl>
                                          <p:spTgt spid="57"/>
                                        </p:tgtEl>
                                        <p:attrNameLst>
                                          <p:attrName>ppt_x</p:attrName>
                                        </p:attrNameLst>
                                      </p:cBhvr>
                                      <p:tavLst>
                                        <p:tav tm="0">
                                          <p:val>
                                            <p:strVal val="#ppt_x+0.4"/>
                                          </p:val>
                                        </p:tav>
                                        <p:tav tm="100000">
                                          <p:val>
                                            <p:strVal val="#ppt_x-0.05"/>
                                          </p:val>
                                        </p:tav>
                                      </p:tavLst>
                                    </p:anim>
                                    <p:anim calcmode="lin" valueType="num">
                                      <p:cBhvr>
                                        <p:cTn id="186" dur="800" decel="100000" fill="hold"/>
                                        <p:tgtEl>
                                          <p:spTgt spid="57"/>
                                        </p:tgtEl>
                                        <p:attrNameLst>
                                          <p:attrName>ppt_y</p:attrName>
                                        </p:attrNameLst>
                                      </p:cBhvr>
                                      <p:tavLst>
                                        <p:tav tm="0">
                                          <p:val>
                                            <p:strVal val="#ppt_y-0.4"/>
                                          </p:val>
                                        </p:tav>
                                        <p:tav tm="100000">
                                          <p:val>
                                            <p:strVal val="#ppt_y+0.1"/>
                                          </p:val>
                                        </p:tav>
                                      </p:tavLst>
                                    </p:anim>
                                    <p:anim calcmode="lin" valueType="num">
                                      <p:cBhvr>
                                        <p:cTn id="187" dur="200" accel="100000" fill="hold">
                                          <p:stCondLst>
                                            <p:cond delay="800"/>
                                          </p:stCondLst>
                                        </p:cTn>
                                        <p:tgtEl>
                                          <p:spTgt spid="57"/>
                                        </p:tgtEl>
                                        <p:attrNameLst>
                                          <p:attrName>ppt_x</p:attrName>
                                        </p:attrNameLst>
                                      </p:cBhvr>
                                      <p:tavLst>
                                        <p:tav tm="0">
                                          <p:val>
                                            <p:strVal val="#ppt_x-0.05"/>
                                          </p:val>
                                        </p:tav>
                                        <p:tav tm="100000">
                                          <p:val>
                                            <p:strVal val="#ppt_x"/>
                                          </p:val>
                                        </p:tav>
                                      </p:tavLst>
                                    </p:anim>
                                    <p:anim calcmode="lin" valueType="num">
                                      <p:cBhvr>
                                        <p:cTn id="188" dur="200" accel="100000" fill="hold">
                                          <p:stCondLst>
                                            <p:cond delay="800"/>
                                          </p:stCondLst>
                                        </p:cTn>
                                        <p:tgtEl>
                                          <p:spTgt spid="57"/>
                                        </p:tgtEl>
                                        <p:attrNameLst>
                                          <p:attrName>ppt_y</p:attrName>
                                        </p:attrNameLst>
                                      </p:cBhvr>
                                      <p:tavLst>
                                        <p:tav tm="0">
                                          <p:val>
                                            <p:strVal val="#ppt_y+0.1"/>
                                          </p:val>
                                        </p:tav>
                                        <p:tav tm="100000">
                                          <p:val>
                                            <p:strVal val="#ppt_y"/>
                                          </p:val>
                                        </p:tav>
                                      </p:tavLst>
                                    </p:anim>
                                  </p:childTnLst>
                                </p:cTn>
                              </p:par>
                              <p:par>
                                <p:cTn id="189" presetID="30" presetClass="entr" presetSubtype="0" fill="hold" grpId="32" nodeType="withEffect">
                                  <p:stCondLst>
                                    <p:cond delay="0"/>
                                  </p:stCondLst>
                                  <p:childTnLst>
                                    <p:set>
                                      <p:cBhvr>
                                        <p:cTn id="190" dur="1" fill="hold">
                                          <p:stCondLst>
                                            <p:cond delay="0"/>
                                          </p:stCondLst>
                                        </p:cTn>
                                        <p:tgtEl>
                                          <p:spTgt spid="58"/>
                                        </p:tgtEl>
                                        <p:attrNameLst>
                                          <p:attrName>style.visibility</p:attrName>
                                        </p:attrNameLst>
                                      </p:cBhvr>
                                      <p:to>
                                        <p:strVal val="visible"/>
                                      </p:to>
                                    </p:set>
                                    <p:animEffect transition="in" filter="fade">
                                      <p:cBhvr>
                                        <p:cTn id="191" dur="800" decel="100000"/>
                                        <p:tgtEl>
                                          <p:spTgt spid="58"/>
                                        </p:tgtEl>
                                      </p:cBhvr>
                                    </p:animEffect>
                                    <p:anim calcmode="lin" valueType="num">
                                      <p:cBhvr>
                                        <p:cTn id="192" dur="800" decel="100000" fill="hold"/>
                                        <p:tgtEl>
                                          <p:spTgt spid="58"/>
                                        </p:tgtEl>
                                        <p:attrNameLst>
                                          <p:attrName>style.rotation</p:attrName>
                                        </p:attrNameLst>
                                      </p:cBhvr>
                                      <p:tavLst>
                                        <p:tav tm="0">
                                          <p:val>
                                            <p:fltVal val="-90"/>
                                          </p:val>
                                        </p:tav>
                                        <p:tav tm="100000">
                                          <p:val>
                                            <p:fltVal val="0"/>
                                          </p:val>
                                        </p:tav>
                                      </p:tavLst>
                                    </p:anim>
                                    <p:anim calcmode="lin" valueType="num">
                                      <p:cBhvr>
                                        <p:cTn id="193" dur="800" decel="100000" fill="hold"/>
                                        <p:tgtEl>
                                          <p:spTgt spid="58"/>
                                        </p:tgtEl>
                                        <p:attrNameLst>
                                          <p:attrName>ppt_x</p:attrName>
                                        </p:attrNameLst>
                                      </p:cBhvr>
                                      <p:tavLst>
                                        <p:tav tm="0">
                                          <p:val>
                                            <p:strVal val="#ppt_x+0.4"/>
                                          </p:val>
                                        </p:tav>
                                        <p:tav tm="100000">
                                          <p:val>
                                            <p:strVal val="#ppt_x-0.05"/>
                                          </p:val>
                                        </p:tav>
                                      </p:tavLst>
                                    </p:anim>
                                    <p:anim calcmode="lin" valueType="num">
                                      <p:cBhvr>
                                        <p:cTn id="194" dur="800" decel="100000" fill="hold"/>
                                        <p:tgtEl>
                                          <p:spTgt spid="58"/>
                                        </p:tgtEl>
                                        <p:attrNameLst>
                                          <p:attrName>ppt_y</p:attrName>
                                        </p:attrNameLst>
                                      </p:cBhvr>
                                      <p:tavLst>
                                        <p:tav tm="0">
                                          <p:val>
                                            <p:strVal val="#ppt_y-0.4"/>
                                          </p:val>
                                        </p:tav>
                                        <p:tav tm="100000">
                                          <p:val>
                                            <p:strVal val="#ppt_y+0.1"/>
                                          </p:val>
                                        </p:tav>
                                      </p:tavLst>
                                    </p:anim>
                                    <p:anim calcmode="lin" valueType="num">
                                      <p:cBhvr>
                                        <p:cTn id="195" dur="200" accel="100000" fill="hold">
                                          <p:stCondLst>
                                            <p:cond delay="800"/>
                                          </p:stCondLst>
                                        </p:cTn>
                                        <p:tgtEl>
                                          <p:spTgt spid="58"/>
                                        </p:tgtEl>
                                        <p:attrNameLst>
                                          <p:attrName>ppt_x</p:attrName>
                                        </p:attrNameLst>
                                      </p:cBhvr>
                                      <p:tavLst>
                                        <p:tav tm="0">
                                          <p:val>
                                            <p:strVal val="#ppt_x-0.05"/>
                                          </p:val>
                                        </p:tav>
                                        <p:tav tm="100000">
                                          <p:val>
                                            <p:strVal val="#ppt_x"/>
                                          </p:val>
                                        </p:tav>
                                      </p:tavLst>
                                    </p:anim>
                                    <p:anim calcmode="lin" valueType="num">
                                      <p:cBhvr>
                                        <p:cTn id="196" dur="200" accel="100000" fill="hold">
                                          <p:stCondLst>
                                            <p:cond delay="800"/>
                                          </p:stCondLst>
                                        </p:cTn>
                                        <p:tgtEl>
                                          <p:spTgt spid="58"/>
                                        </p:tgtEl>
                                        <p:attrNameLst>
                                          <p:attrName>ppt_y</p:attrName>
                                        </p:attrNameLst>
                                      </p:cBhvr>
                                      <p:tavLst>
                                        <p:tav tm="0">
                                          <p:val>
                                            <p:strVal val="#ppt_y+0.1"/>
                                          </p:val>
                                        </p:tav>
                                        <p:tav tm="100000">
                                          <p:val>
                                            <p:strVal val="#ppt_y"/>
                                          </p:val>
                                        </p:tav>
                                      </p:tavLst>
                                    </p:anim>
                                  </p:childTnLst>
                                </p:cTn>
                              </p:par>
                              <p:par>
                                <p:cTn id="197" presetID="30" presetClass="entr" presetSubtype="0" fill="hold" grpId="32" nodeType="withEffect">
                                  <p:stCondLst>
                                    <p:cond delay="0"/>
                                  </p:stCondLst>
                                  <p:childTnLst>
                                    <p:set>
                                      <p:cBhvr>
                                        <p:cTn id="198" dur="1" fill="hold">
                                          <p:stCondLst>
                                            <p:cond delay="0"/>
                                          </p:stCondLst>
                                        </p:cTn>
                                        <p:tgtEl>
                                          <p:spTgt spid="59"/>
                                        </p:tgtEl>
                                        <p:attrNameLst>
                                          <p:attrName>style.visibility</p:attrName>
                                        </p:attrNameLst>
                                      </p:cBhvr>
                                      <p:to>
                                        <p:strVal val="visible"/>
                                      </p:to>
                                    </p:set>
                                    <p:animEffect transition="in" filter="fade">
                                      <p:cBhvr>
                                        <p:cTn id="199" dur="800" decel="100000"/>
                                        <p:tgtEl>
                                          <p:spTgt spid="59"/>
                                        </p:tgtEl>
                                      </p:cBhvr>
                                    </p:animEffect>
                                    <p:anim calcmode="lin" valueType="num">
                                      <p:cBhvr>
                                        <p:cTn id="200" dur="800" decel="100000" fill="hold"/>
                                        <p:tgtEl>
                                          <p:spTgt spid="59"/>
                                        </p:tgtEl>
                                        <p:attrNameLst>
                                          <p:attrName>style.rotation</p:attrName>
                                        </p:attrNameLst>
                                      </p:cBhvr>
                                      <p:tavLst>
                                        <p:tav tm="0">
                                          <p:val>
                                            <p:fltVal val="-90"/>
                                          </p:val>
                                        </p:tav>
                                        <p:tav tm="100000">
                                          <p:val>
                                            <p:fltVal val="0"/>
                                          </p:val>
                                        </p:tav>
                                      </p:tavLst>
                                    </p:anim>
                                    <p:anim calcmode="lin" valueType="num">
                                      <p:cBhvr>
                                        <p:cTn id="201" dur="800" decel="100000" fill="hold"/>
                                        <p:tgtEl>
                                          <p:spTgt spid="59"/>
                                        </p:tgtEl>
                                        <p:attrNameLst>
                                          <p:attrName>ppt_x</p:attrName>
                                        </p:attrNameLst>
                                      </p:cBhvr>
                                      <p:tavLst>
                                        <p:tav tm="0">
                                          <p:val>
                                            <p:strVal val="#ppt_x+0.4"/>
                                          </p:val>
                                        </p:tav>
                                        <p:tav tm="100000">
                                          <p:val>
                                            <p:strVal val="#ppt_x-0.05"/>
                                          </p:val>
                                        </p:tav>
                                      </p:tavLst>
                                    </p:anim>
                                    <p:anim calcmode="lin" valueType="num">
                                      <p:cBhvr>
                                        <p:cTn id="202" dur="800" decel="100000" fill="hold"/>
                                        <p:tgtEl>
                                          <p:spTgt spid="59"/>
                                        </p:tgtEl>
                                        <p:attrNameLst>
                                          <p:attrName>ppt_y</p:attrName>
                                        </p:attrNameLst>
                                      </p:cBhvr>
                                      <p:tavLst>
                                        <p:tav tm="0">
                                          <p:val>
                                            <p:strVal val="#ppt_y-0.4"/>
                                          </p:val>
                                        </p:tav>
                                        <p:tav tm="100000">
                                          <p:val>
                                            <p:strVal val="#ppt_y+0.1"/>
                                          </p:val>
                                        </p:tav>
                                      </p:tavLst>
                                    </p:anim>
                                    <p:anim calcmode="lin" valueType="num">
                                      <p:cBhvr>
                                        <p:cTn id="203" dur="200" accel="100000" fill="hold">
                                          <p:stCondLst>
                                            <p:cond delay="800"/>
                                          </p:stCondLst>
                                        </p:cTn>
                                        <p:tgtEl>
                                          <p:spTgt spid="59"/>
                                        </p:tgtEl>
                                        <p:attrNameLst>
                                          <p:attrName>ppt_x</p:attrName>
                                        </p:attrNameLst>
                                      </p:cBhvr>
                                      <p:tavLst>
                                        <p:tav tm="0">
                                          <p:val>
                                            <p:strVal val="#ppt_x-0.05"/>
                                          </p:val>
                                        </p:tav>
                                        <p:tav tm="100000">
                                          <p:val>
                                            <p:strVal val="#ppt_x"/>
                                          </p:val>
                                        </p:tav>
                                      </p:tavLst>
                                    </p:anim>
                                    <p:anim calcmode="lin" valueType="num">
                                      <p:cBhvr>
                                        <p:cTn id="204" dur="200" accel="100000" fill="hold">
                                          <p:stCondLst>
                                            <p:cond delay="800"/>
                                          </p:stCondLst>
                                        </p:cTn>
                                        <p:tgtEl>
                                          <p:spTgt spid="59"/>
                                        </p:tgtEl>
                                        <p:attrNameLst>
                                          <p:attrName>ppt_y</p:attrName>
                                        </p:attrNameLst>
                                      </p:cBhvr>
                                      <p:tavLst>
                                        <p:tav tm="0">
                                          <p:val>
                                            <p:strVal val="#ppt_y+0.1"/>
                                          </p:val>
                                        </p:tav>
                                        <p:tav tm="100000">
                                          <p:val>
                                            <p:strVal val="#ppt_y"/>
                                          </p:val>
                                        </p:tav>
                                      </p:tavLst>
                                    </p:anim>
                                  </p:childTnLst>
                                </p:cTn>
                              </p:par>
                              <p:par>
                                <p:cTn id="205" presetID="30" presetClass="entr" presetSubtype="0" fill="hold" grpId="32" nodeType="withEffect">
                                  <p:stCondLst>
                                    <p:cond delay="0"/>
                                  </p:stCondLst>
                                  <p:childTnLst>
                                    <p:set>
                                      <p:cBhvr>
                                        <p:cTn id="206" dur="1" fill="hold">
                                          <p:stCondLst>
                                            <p:cond delay="0"/>
                                          </p:stCondLst>
                                        </p:cTn>
                                        <p:tgtEl>
                                          <p:spTgt spid="60"/>
                                        </p:tgtEl>
                                        <p:attrNameLst>
                                          <p:attrName>style.visibility</p:attrName>
                                        </p:attrNameLst>
                                      </p:cBhvr>
                                      <p:to>
                                        <p:strVal val="visible"/>
                                      </p:to>
                                    </p:set>
                                    <p:animEffect transition="in" filter="fade">
                                      <p:cBhvr>
                                        <p:cTn id="207" dur="800" decel="100000"/>
                                        <p:tgtEl>
                                          <p:spTgt spid="60"/>
                                        </p:tgtEl>
                                      </p:cBhvr>
                                    </p:animEffect>
                                    <p:anim calcmode="lin" valueType="num">
                                      <p:cBhvr>
                                        <p:cTn id="208" dur="800" decel="100000" fill="hold"/>
                                        <p:tgtEl>
                                          <p:spTgt spid="60"/>
                                        </p:tgtEl>
                                        <p:attrNameLst>
                                          <p:attrName>style.rotation</p:attrName>
                                        </p:attrNameLst>
                                      </p:cBhvr>
                                      <p:tavLst>
                                        <p:tav tm="0">
                                          <p:val>
                                            <p:fltVal val="-90"/>
                                          </p:val>
                                        </p:tav>
                                        <p:tav tm="100000">
                                          <p:val>
                                            <p:fltVal val="0"/>
                                          </p:val>
                                        </p:tav>
                                      </p:tavLst>
                                    </p:anim>
                                    <p:anim calcmode="lin" valueType="num">
                                      <p:cBhvr>
                                        <p:cTn id="209" dur="800" decel="100000" fill="hold"/>
                                        <p:tgtEl>
                                          <p:spTgt spid="60"/>
                                        </p:tgtEl>
                                        <p:attrNameLst>
                                          <p:attrName>ppt_x</p:attrName>
                                        </p:attrNameLst>
                                      </p:cBhvr>
                                      <p:tavLst>
                                        <p:tav tm="0">
                                          <p:val>
                                            <p:strVal val="#ppt_x+0.4"/>
                                          </p:val>
                                        </p:tav>
                                        <p:tav tm="100000">
                                          <p:val>
                                            <p:strVal val="#ppt_x-0.05"/>
                                          </p:val>
                                        </p:tav>
                                      </p:tavLst>
                                    </p:anim>
                                    <p:anim calcmode="lin" valueType="num">
                                      <p:cBhvr>
                                        <p:cTn id="210" dur="800" decel="100000" fill="hold"/>
                                        <p:tgtEl>
                                          <p:spTgt spid="60"/>
                                        </p:tgtEl>
                                        <p:attrNameLst>
                                          <p:attrName>ppt_y</p:attrName>
                                        </p:attrNameLst>
                                      </p:cBhvr>
                                      <p:tavLst>
                                        <p:tav tm="0">
                                          <p:val>
                                            <p:strVal val="#ppt_y-0.4"/>
                                          </p:val>
                                        </p:tav>
                                        <p:tav tm="100000">
                                          <p:val>
                                            <p:strVal val="#ppt_y+0.1"/>
                                          </p:val>
                                        </p:tav>
                                      </p:tavLst>
                                    </p:anim>
                                    <p:anim calcmode="lin" valueType="num">
                                      <p:cBhvr>
                                        <p:cTn id="211" dur="200" accel="100000" fill="hold">
                                          <p:stCondLst>
                                            <p:cond delay="800"/>
                                          </p:stCondLst>
                                        </p:cTn>
                                        <p:tgtEl>
                                          <p:spTgt spid="60"/>
                                        </p:tgtEl>
                                        <p:attrNameLst>
                                          <p:attrName>ppt_x</p:attrName>
                                        </p:attrNameLst>
                                      </p:cBhvr>
                                      <p:tavLst>
                                        <p:tav tm="0">
                                          <p:val>
                                            <p:strVal val="#ppt_x-0.05"/>
                                          </p:val>
                                        </p:tav>
                                        <p:tav tm="100000">
                                          <p:val>
                                            <p:strVal val="#ppt_x"/>
                                          </p:val>
                                        </p:tav>
                                      </p:tavLst>
                                    </p:anim>
                                    <p:anim calcmode="lin" valueType="num">
                                      <p:cBhvr>
                                        <p:cTn id="212" dur="200" accel="100000" fill="hold">
                                          <p:stCondLst>
                                            <p:cond delay="800"/>
                                          </p:stCondLst>
                                        </p:cTn>
                                        <p:tgtEl>
                                          <p:spTgt spid="60"/>
                                        </p:tgtEl>
                                        <p:attrNameLst>
                                          <p:attrName>ppt_y</p:attrName>
                                        </p:attrNameLst>
                                      </p:cBhvr>
                                      <p:tavLst>
                                        <p:tav tm="0">
                                          <p:val>
                                            <p:strVal val="#ppt_y+0.1"/>
                                          </p:val>
                                        </p:tav>
                                        <p:tav tm="100000">
                                          <p:val>
                                            <p:strVal val="#ppt_y"/>
                                          </p:val>
                                        </p:tav>
                                      </p:tavLst>
                                    </p:anim>
                                  </p:childTnLst>
                                </p:cTn>
                              </p:par>
                              <p:par>
                                <p:cTn id="213" presetID="30" presetClass="entr" presetSubtype="0" fill="hold" grpId="32" nodeType="withEffect">
                                  <p:stCondLst>
                                    <p:cond delay="0"/>
                                  </p:stCondLst>
                                  <p:childTnLst>
                                    <p:set>
                                      <p:cBhvr>
                                        <p:cTn id="214" dur="1" fill="hold">
                                          <p:stCondLst>
                                            <p:cond delay="0"/>
                                          </p:stCondLst>
                                        </p:cTn>
                                        <p:tgtEl>
                                          <p:spTgt spid="61"/>
                                        </p:tgtEl>
                                        <p:attrNameLst>
                                          <p:attrName>style.visibility</p:attrName>
                                        </p:attrNameLst>
                                      </p:cBhvr>
                                      <p:to>
                                        <p:strVal val="visible"/>
                                      </p:to>
                                    </p:set>
                                    <p:animEffect transition="in" filter="fade">
                                      <p:cBhvr>
                                        <p:cTn id="215" dur="800" decel="100000"/>
                                        <p:tgtEl>
                                          <p:spTgt spid="61"/>
                                        </p:tgtEl>
                                      </p:cBhvr>
                                    </p:animEffect>
                                    <p:anim calcmode="lin" valueType="num">
                                      <p:cBhvr>
                                        <p:cTn id="216" dur="800" decel="100000" fill="hold"/>
                                        <p:tgtEl>
                                          <p:spTgt spid="61"/>
                                        </p:tgtEl>
                                        <p:attrNameLst>
                                          <p:attrName>style.rotation</p:attrName>
                                        </p:attrNameLst>
                                      </p:cBhvr>
                                      <p:tavLst>
                                        <p:tav tm="0">
                                          <p:val>
                                            <p:fltVal val="-90"/>
                                          </p:val>
                                        </p:tav>
                                        <p:tav tm="100000">
                                          <p:val>
                                            <p:fltVal val="0"/>
                                          </p:val>
                                        </p:tav>
                                      </p:tavLst>
                                    </p:anim>
                                    <p:anim calcmode="lin" valueType="num">
                                      <p:cBhvr>
                                        <p:cTn id="217" dur="800" decel="100000" fill="hold"/>
                                        <p:tgtEl>
                                          <p:spTgt spid="61"/>
                                        </p:tgtEl>
                                        <p:attrNameLst>
                                          <p:attrName>ppt_x</p:attrName>
                                        </p:attrNameLst>
                                      </p:cBhvr>
                                      <p:tavLst>
                                        <p:tav tm="0">
                                          <p:val>
                                            <p:strVal val="#ppt_x+0.4"/>
                                          </p:val>
                                        </p:tav>
                                        <p:tav tm="100000">
                                          <p:val>
                                            <p:strVal val="#ppt_x-0.05"/>
                                          </p:val>
                                        </p:tav>
                                      </p:tavLst>
                                    </p:anim>
                                    <p:anim calcmode="lin" valueType="num">
                                      <p:cBhvr>
                                        <p:cTn id="218" dur="800" decel="100000" fill="hold"/>
                                        <p:tgtEl>
                                          <p:spTgt spid="61"/>
                                        </p:tgtEl>
                                        <p:attrNameLst>
                                          <p:attrName>ppt_y</p:attrName>
                                        </p:attrNameLst>
                                      </p:cBhvr>
                                      <p:tavLst>
                                        <p:tav tm="0">
                                          <p:val>
                                            <p:strVal val="#ppt_y-0.4"/>
                                          </p:val>
                                        </p:tav>
                                        <p:tav tm="100000">
                                          <p:val>
                                            <p:strVal val="#ppt_y+0.1"/>
                                          </p:val>
                                        </p:tav>
                                      </p:tavLst>
                                    </p:anim>
                                    <p:anim calcmode="lin" valueType="num">
                                      <p:cBhvr>
                                        <p:cTn id="219" dur="200" accel="100000" fill="hold">
                                          <p:stCondLst>
                                            <p:cond delay="800"/>
                                          </p:stCondLst>
                                        </p:cTn>
                                        <p:tgtEl>
                                          <p:spTgt spid="61"/>
                                        </p:tgtEl>
                                        <p:attrNameLst>
                                          <p:attrName>ppt_x</p:attrName>
                                        </p:attrNameLst>
                                      </p:cBhvr>
                                      <p:tavLst>
                                        <p:tav tm="0">
                                          <p:val>
                                            <p:strVal val="#ppt_x-0.05"/>
                                          </p:val>
                                        </p:tav>
                                        <p:tav tm="100000">
                                          <p:val>
                                            <p:strVal val="#ppt_x"/>
                                          </p:val>
                                        </p:tav>
                                      </p:tavLst>
                                    </p:anim>
                                    <p:anim calcmode="lin" valueType="num">
                                      <p:cBhvr>
                                        <p:cTn id="220" dur="200" accel="100000" fill="hold">
                                          <p:stCondLst>
                                            <p:cond delay="800"/>
                                          </p:stCondLst>
                                        </p:cTn>
                                        <p:tgtEl>
                                          <p:spTgt spid="61"/>
                                        </p:tgtEl>
                                        <p:attrNameLst>
                                          <p:attrName>ppt_y</p:attrName>
                                        </p:attrNameLst>
                                      </p:cBhvr>
                                      <p:tavLst>
                                        <p:tav tm="0">
                                          <p:val>
                                            <p:strVal val="#ppt_y+0.1"/>
                                          </p:val>
                                        </p:tav>
                                        <p:tav tm="100000">
                                          <p:val>
                                            <p:strVal val="#ppt_y"/>
                                          </p:val>
                                        </p:tav>
                                      </p:tavLst>
                                    </p:anim>
                                  </p:childTnLst>
                                </p:cTn>
                              </p:par>
                              <p:par>
                                <p:cTn id="221" presetID="30" presetClass="entr" presetSubtype="0" fill="hold" grpId="32" nodeType="withEffect">
                                  <p:stCondLst>
                                    <p:cond delay="0"/>
                                  </p:stCondLst>
                                  <p:childTnLst>
                                    <p:set>
                                      <p:cBhvr>
                                        <p:cTn id="222" dur="1" fill="hold">
                                          <p:stCondLst>
                                            <p:cond delay="0"/>
                                          </p:stCondLst>
                                        </p:cTn>
                                        <p:tgtEl>
                                          <p:spTgt spid="62"/>
                                        </p:tgtEl>
                                        <p:attrNameLst>
                                          <p:attrName>style.visibility</p:attrName>
                                        </p:attrNameLst>
                                      </p:cBhvr>
                                      <p:to>
                                        <p:strVal val="visible"/>
                                      </p:to>
                                    </p:set>
                                    <p:animEffect transition="in" filter="fade">
                                      <p:cBhvr>
                                        <p:cTn id="223" dur="800" decel="100000"/>
                                        <p:tgtEl>
                                          <p:spTgt spid="62"/>
                                        </p:tgtEl>
                                      </p:cBhvr>
                                    </p:animEffect>
                                    <p:anim calcmode="lin" valueType="num">
                                      <p:cBhvr>
                                        <p:cTn id="224" dur="800" decel="100000" fill="hold"/>
                                        <p:tgtEl>
                                          <p:spTgt spid="62"/>
                                        </p:tgtEl>
                                        <p:attrNameLst>
                                          <p:attrName>style.rotation</p:attrName>
                                        </p:attrNameLst>
                                      </p:cBhvr>
                                      <p:tavLst>
                                        <p:tav tm="0">
                                          <p:val>
                                            <p:fltVal val="-90"/>
                                          </p:val>
                                        </p:tav>
                                        <p:tav tm="100000">
                                          <p:val>
                                            <p:fltVal val="0"/>
                                          </p:val>
                                        </p:tav>
                                      </p:tavLst>
                                    </p:anim>
                                    <p:anim calcmode="lin" valueType="num">
                                      <p:cBhvr>
                                        <p:cTn id="225" dur="800" decel="100000" fill="hold"/>
                                        <p:tgtEl>
                                          <p:spTgt spid="62"/>
                                        </p:tgtEl>
                                        <p:attrNameLst>
                                          <p:attrName>ppt_x</p:attrName>
                                        </p:attrNameLst>
                                      </p:cBhvr>
                                      <p:tavLst>
                                        <p:tav tm="0">
                                          <p:val>
                                            <p:strVal val="#ppt_x+0.4"/>
                                          </p:val>
                                        </p:tav>
                                        <p:tav tm="100000">
                                          <p:val>
                                            <p:strVal val="#ppt_x-0.05"/>
                                          </p:val>
                                        </p:tav>
                                      </p:tavLst>
                                    </p:anim>
                                    <p:anim calcmode="lin" valueType="num">
                                      <p:cBhvr>
                                        <p:cTn id="226" dur="800" decel="100000" fill="hold"/>
                                        <p:tgtEl>
                                          <p:spTgt spid="62"/>
                                        </p:tgtEl>
                                        <p:attrNameLst>
                                          <p:attrName>ppt_y</p:attrName>
                                        </p:attrNameLst>
                                      </p:cBhvr>
                                      <p:tavLst>
                                        <p:tav tm="0">
                                          <p:val>
                                            <p:strVal val="#ppt_y-0.4"/>
                                          </p:val>
                                        </p:tav>
                                        <p:tav tm="100000">
                                          <p:val>
                                            <p:strVal val="#ppt_y+0.1"/>
                                          </p:val>
                                        </p:tav>
                                      </p:tavLst>
                                    </p:anim>
                                    <p:anim calcmode="lin" valueType="num">
                                      <p:cBhvr>
                                        <p:cTn id="227" dur="200" accel="100000" fill="hold">
                                          <p:stCondLst>
                                            <p:cond delay="800"/>
                                          </p:stCondLst>
                                        </p:cTn>
                                        <p:tgtEl>
                                          <p:spTgt spid="62"/>
                                        </p:tgtEl>
                                        <p:attrNameLst>
                                          <p:attrName>ppt_x</p:attrName>
                                        </p:attrNameLst>
                                      </p:cBhvr>
                                      <p:tavLst>
                                        <p:tav tm="0">
                                          <p:val>
                                            <p:strVal val="#ppt_x-0.05"/>
                                          </p:val>
                                        </p:tav>
                                        <p:tav tm="100000">
                                          <p:val>
                                            <p:strVal val="#ppt_x"/>
                                          </p:val>
                                        </p:tav>
                                      </p:tavLst>
                                    </p:anim>
                                    <p:anim calcmode="lin" valueType="num">
                                      <p:cBhvr>
                                        <p:cTn id="228" dur="200" accel="100000" fill="hold">
                                          <p:stCondLst>
                                            <p:cond delay="800"/>
                                          </p:stCondLst>
                                        </p:cTn>
                                        <p:tgtEl>
                                          <p:spTgt spid="62"/>
                                        </p:tgtEl>
                                        <p:attrNameLst>
                                          <p:attrName>ppt_y</p:attrName>
                                        </p:attrNameLst>
                                      </p:cBhvr>
                                      <p:tavLst>
                                        <p:tav tm="0">
                                          <p:val>
                                            <p:strVal val="#ppt_y+0.1"/>
                                          </p:val>
                                        </p:tav>
                                        <p:tav tm="100000">
                                          <p:val>
                                            <p:strVal val="#ppt_y"/>
                                          </p:val>
                                        </p:tav>
                                      </p:tavLst>
                                    </p:anim>
                                  </p:childTnLst>
                                </p:cTn>
                              </p:par>
                              <p:par>
                                <p:cTn id="229" presetID="30" presetClass="entr" presetSubtype="0" fill="hold" grpId="32" nodeType="withEffect">
                                  <p:stCondLst>
                                    <p:cond delay="0"/>
                                  </p:stCondLst>
                                  <p:childTnLst>
                                    <p:set>
                                      <p:cBhvr>
                                        <p:cTn id="230" dur="1" fill="hold">
                                          <p:stCondLst>
                                            <p:cond delay="0"/>
                                          </p:stCondLst>
                                        </p:cTn>
                                        <p:tgtEl>
                                          <p:spTgt spid="5"/>
                                        </p:tgtEl>
                                        <p:attrNameLst>
                                          <p:attrName>style.visibility</p:attrName>
                                        </p:attrNameLst>
                                      </p:cBhvr>
                                      <p:to>
                                        <p:strVal val="visible"/>
                                      </p:to>
                                    </p:set>
                                    <p:animEffect transition="in" filter="fade">
                                      <p:cBhvr>
                                        <p:cTn id="231" dur="800" decel="100000"/>
                                        <p:tgtEl>
                                          <p:spTgt spid="5"/>
                                        </p:tgtEl>
                                      </p:cBhvr>
                                    </p:animEffect>
                                    <p:anim calcmode="lin" valueType="num">
                                      <p:cBhvr>
                                        <p:cTn id="232" dur="800" decel="100000" fill="hold"/>
                                        <p:tgtEl>
                                          <p:spTgt spid="5"/>
                                        </p:tgtEl>
                                        <p:attrNameLst>
                                          <p:attrName>style.rotation</p:attrName>
                                        </p:attrNameLst>
                                      </p:cBhvr>
                                      <p:tavLst>
                                        <p:tav tm="0">
                                          <p:val>
                                            <p:fltVal val="-90"/>
                                          </p:val>
                                        </p:tav>
                                        <p:tav tm="100000">
                                          <p:val>
                                            <p:fltVal val="0"/>
                                          </p:val>
                                        </p:tav>
                                      </p:tavLst>
                                    </p:anim>
                                    <p:anim calcmode="lin" valueType="num">
                                      <p:cBhvr>
                                        <p:cTn id="233" dur="800" decel="100000" fill="hold"/>
                                        <p:tgtEl>
                                          <p:spTgt spid="5"/>
                                        </p:tgtEl>
                                        <p:attrNameLst>
                                          <p:attrName>ppt_x</p:attrName>
                                        </p:attrNameLst>
                                      </p:cBhvr>
                                      <p:tavLst>
                                        <p:tav tm="0">
                                          <p:val>
                                            <p:strVal val="#ppt_x+0.4"/>
                                          </p:val>
                                        </p:tav>
                                        <p:tav tm="100000">
                                          <p:val>
                                            <p:strVal val="#ppt_x-0.05"/>
                                          </p:val>
                                        </p:tav>
                                      </p:tavLst>
                                    </p:anim>
                                    <p:anim calcmode="lin" valueType="num">
                                      <p:cBhvr>
                                        <p:cTn id="234" dur="800" decel="100000" fill="hold"/>
                                        <p:tgtEl>
                                          <p:spTgt spid="5"/>
                                        </p:tgtEl>
                                        <p:attrNameLst>
                                          <p:attrName>ppt_y</p:attrName>
                                        </p:attrNameLst>
                                      </p:cBhvr>
                                      <p:tavLst>
                                        <p:tav tm="0">
                                          <p:val>
                                            <p:strVal val="#ppt_y-0.4"/>
                                          </p:val>
                                        </p:tav>
                                        <p:tav tm="100000">
                                          <p:val>
                                            <p:strVal val="#ppt_y+0.1"/>
                                          </p:val>
                                        </p:tav>
                                      </p:tavLst>
                                    </p:anim>
                                    <p:anim calcmode="lin" valueType="num">
                                      <p:cBhvr>
                                        <p:cTn id="235" dur="200" accel="100000" fill="hold">
                                          <p:stCondLst>
                                            <p:cond delay="800"/>
                                          </p:stCondLst>
                                        </p:cTn>
                                        <p:tgtEl>
                                          <p:spTgt spid="5"/>
                                        </p:tgtEl>
                                        <p:attrNameLst>
                                          <p:attrName>ppt_x</p:attrName>
                                        </p:attrNameLst>
                                      </p:cBhvr>
                                      <p:tavLst>
                                        <p:tav tm="0">
                                          <p:val>
                                            <p:strVal val="#ppt_x-0.05"/>
                                          </p:val>
                                        </p:tav>
                                        <p:tav tm="100000">
                                          <p:val>
                                            <p:strVal val="#ppt_x"/>
                                          </p:val>
                                        </p:tav>
                                      </p:tavLst>
                                    </p:anim>
                                    <p:anim calcmode="lin" valueType="num">
                                      <p:cBhvr>
                                        <p:cTn id="236" dur="200" accel="100000" fill="hold">
                                          <p:stCondLst>
                                            <p:cond delay="800"/>
                                          </p:stCondLst>
                                        </p:cTn>
                                        <p:tgtEl>
                                          <p:spTgt spid="5"/>
                                        </p:tgtEl>
                                        <p:attrNameLst>
                                          <p:attrName>ppt_y</p:attrName>
                                        </p:attrNameLst>
                                      </p:cBhvr>
                                      <p:tavLst>
                                        <p:tav tm="0">
                                          <p:val>
                                            <p:strVal val="#ppt_y+0.1"/>
                                          </p:val>
                                        </p:tav>
                                        <p:tav tm="100000">
                                          <p:val>
                                            <p:strVal val="#ppt_y"/>
                                          </p:val>
                                        </p:tav>
                                      </p:tavLst>
                                    </p:anim>
                                  </p:childTnLst>
                                </p:cTn>
                              </p:par>
                              <p:par>
                                <p:cTn id="237" presetID="30" presetClass="entr" presetSubtype="0" fill="hold" grpId="32" nodeType="withEffect">
                                  <p:stCondLst>
                                    <p:cond delay="0"/>
                                  </p:stCondLst>
                                  <p:childTnLst>
                                    <p:set>
                                      <p:cBhvr>
                                        <p:cTn id="238" dur="1" fill="hold">
                                          <p:stCondLst>
                                            <p:cond delay="0"/>
                                          </p:stCondLst>
                                        </p:cTn>
                                        <p:tgtEl>
                                          <p:spTgt spid="6"/>
                                        </p:tgtEl>
                                        <p:attrNameLst>
                                          <p:attrName>style.visibility</p:attrName>
                                        </p:attrNameLst>
                                      </p:cBhvr>
                                      <p:to>
                                        <p:strVal val="visible"/>
                                      </p:to>
                                    </p:set>
                                    <p:animEffect transition="in" filter="fade">
                                      <p:cBhvr>
                                        <p:cTn id="239" dur="800" decel="100000"/>
                                        <p:tgtEl>
                                          <p:spTgt spid="6"/>
                                        </p:tgtEl>
                                      </p:cBhvr>
                                    </p:animEffect>
                                    <p:anim calcmode="lin" valueType="num">
                                      <p:cBhvr>
                                        <p:cTn id="240" dur="800" decel="100000" fill="hold"/>
                                        <p:tgtEl>
                                          <p:spTgt spid="6"/>
                                        </p:tgtEl>
                                        <p:attrNameLst>
                                          <p:attrName>style.rotation</p:attrName>
                                        </p:attrNameLst>
                                      </p:cBhvr>
                                      <p:tavLst>
                                        <p:tav tm="0">
                                          <p:val>
                                            <p:fltVal val="-90"/>
                                          </p:val>
                                        </p:tav>
                                        <p:tav tm="100000">
                                          <p:val>
                                            <p:fltVal val="0"/>
                                          </p:val>
                                        </p:tav>
                                      </p:tavLst>
                                    </p:anim>
                                    <p:anim calcmode="lin" valueType="num">
                                      <p:cBhvr>
                                        <p:cTn id="241" dur="800" decel="100000" fill="hold"/>
                                        <p:tgtEl>
                                          <p:spTgt spid="6"/>
                                        </p:tgtEl>
                                        <p:attrNameLst>
                                          <p:attrName>ppt_x</p:attrName>
                                        </p:attrNameLst>
                                      </p:cBhvr>
                                      <p:tavLst>
                                        <p:tav tm="0">
                                          <p:val>
                                            <p:strVal val="#ppt_x+0.4"/>
                                          </p:val>
                                        </p:tav>
                                        <p:tav tm="100000">
                                          <p:val>
                                            <p:strVal val="#ppt_x-0.05"/>
                                          </p:val>
                                        </p:tav>
                                      </p:tavLst>
                                    </p:anim>
                                    <p:anim calcmode="lin" valueType="num">
                                      <p:cBhvr>
                                        <p:cTn id="242" dur="800" decel="100000" fill="hold"/>
                                        <p:tgtEl>
                                          <p:spTgt spid="6"/>
                                        </p:tgtEl>
                                        <p:attrNameLst>
                                          <p:attrName>ppt_y</p:attrName>
                                        </p:attrNameLst>
                                      </p:cBhvr>
                                      <p:tavLst>
                                        <p:tav tm="0">
                                          <p:val>
                                            <p:strVal val="#ppt_y-0.4"/>
                                          </p:val>
                                        </p:tav>
                                        <p:tav tm="100000">
                                          <p:val>
                                            <p:strVal val="#ppt_y+0.1"/>
                                          </p:val>
                                        </p:tav>
                                      </p:tavLst>
                                    </p:anim>
                                    <p:anim calcmode="lin" valueType="num">
                                      <p:cBhvr>
                                        <p:cTn id="243" dur="200" accel="100000" fill="hold">
                                          <p:stCondLst>
                                            <p:cond delay="800"/>
                                          </p:stCondLst>
                                        </p:cTn>
                                        <p:tgtEl>
                                          <p:spTgt spid="6"/>
                                        </p:tgtEl>
                                        <p:attrNameLst>
                                          <p:attrName>ppt_x</p:attrName>
                                        </p:attrNameLst>
                                      </p:cBhvr>
                                      <p:tavLst>
                                        <p:tav tm="0">
                                          <p:val>
                                            <p:strVal val="#ppt_x-0.05"/>
                                          </p:val>
                                        </p:tav>
                                        <p:tav tm="100000">
                                          <p:val>
                                            <p:strVal val="#ppt_x"/>
                                          </p:val>
                                        </p:tav>
                                      </p:tavLst>
                                    </p:anim>
                                    <p:anim calcmode="lin" valueType="num">
                                      <p:cBhvr>
                                        <p:cTn id="244" dur="200" accel="100000" fill="hold">
                                          <p:stCondLst>
                                            <p:cond delay="800"/>
                                          </p:stCondLst>
                                        </p:cTn>
                                        <p:tgtEl>
                                          <p:spTgt spid="6"/>
                                        </p:tgtEl>
                                        <p:attrNameLst>
                                          <p:attrName>ppt_y</p:attrName>
                                        </p:attrNameLst>
                                      </p:cBhvr>
                                      <p:tavLst>
                                        <p:tav tm="0">
                                          <p:val>
                                            <p:strVal val="#ppt_y+0.1"/>
                                          </p:val>
                                        </p:tav>
                                        <p:tav tm="100000">
                                          <p:val>
                                            <p:strVal val="#ppt_y"/>
                                          </p:val>
                                        </p:tav>
                                      </p:tavLst>
                                    </p:anim>
                                  </p:childTnLst>
                                </p:cTn>
                              </p:par>
                              <p:par>
                                <p:cTn id="245" presetID="30" presetClass="entr" presetSubtype="0" fill="hold" grpId="32" nodeType="withEffect">
                                  <p:stCondLst>
                                    <p:cond delay="0"/>
                                  </p:stCondLst>
                                  <p:childTnLst>
                                    <p:set>
                                      <p:cBhvr>
                                        <p:cTn id="246" dur="1" fill="hold">
                                          <p:stCondLst>
                                            <p:cond delay="0"/>
                                          </p:stCondLst>
                                        </p:cTn>
                                        <p:tgtEl>
                                          <p:spTgt spid="7"/>
                                        </p:tgtEl>
                                        <p:attrNameLst>
                                          <p:attrName>style.visibility</p:attrName>
                                        </p:attrNameLst>
                                      </p:cBhvr>
                                      <p:to>
                                        <p:strVal val="visible"/>
                                      </p:to>
                                    </p:set>
                                    <p:animEffect transition="in" filter="fade">
                                      <p:cBhvr>
                                        <p:cTn id="247" dur="800" decel="100000"/>
                                        <p:tgtEl>
                                          <p:spTgt spid="7"/>
                                        </p:tgtEl>
                                      </p:cBhvr>
                                    </p:animEffect>
                                    <p:anim calcmode="lin" valueType="num">
                                      <p:cBhvr>
                                        <p:cTn id="248" dur="800" decel="100000" fill="hold"/>
                                        <p:tgtEl>
                                          <p:spTgt spid="7"/>
                                        </p:tgtEl>
                                        <p:attrNameLst>
                                          <p:attrName>style.rotation</p:attrName>
                                        </p:attrNameLst>
                                      </p:cBhvr>
                                      <p:tavLst>
                                        <p:tav tm="0">
                                          <p:val>
                                            <p:fltVal val="-90"/>
                                          </p:val>
                                        </p:tav>
                                        <p:tav tm="100000">
                                          <p:val>
                                            <p:fltVal val="0"/>
                                          </p:val>
                                        </p:tav>
                                      </p:tavLst>
                                    </p:anim>
                                    <p:anim calcmode="lin" valueType="num">
                                      <p:cBhvr>
                                        <p:cTn id="249" dur="800" decel="100000" fill="hold"/>
                                        <p:tgtEl>
                                          <p:spTgt spid="7"/>
                                        </p:tgtEl>
                                        <p:attrNameLst>
                                          <p:attrName>ppt_x</p:attrName>
                                        </p:attrNameLst>
                                      </p:cBhvr>
                                      <p:tavLst>
                                        <p:tav tm="0">
                                          <p:val>
                                            <p:strVal val="#ppt_x+0.4"/>
                                          </p:val>
                                        </p:tav>
                                        <p:tav tm="100000">
                                          <p:val>
                                            <p:strVal val="#ppt_x-0.05"/>
                                          </p:val>
                                        </p:tav>
                                      </p:tavLst>
                                    </p:anim>
                                    <p:anim calcmode="lin" valueType="num">
                                      <p:cBhvr>
                                        <p:cTn id="250" dur="800" decel="100000" fill="hold"/>
                                        <p:tgtEl>
                                          <p:spTgt spid="7"/>
                                        </p:tgtEl>
                                        <p:attrNameLst>
                                          <p:attrName>ppt_y</p:attrName>
                                        </p:attrNameLst>
                                      </p:cBhvr>
                                      <p:tavLst>
                                        <p:tav tm="0">
                                          <p:val>
                                            <p:strVal val="#ppt_y-0.4"/>
                                          </p:val>
                                        </p:tav>
                                        <p:tav tm="100000">
                                          <p:val>
                                            <p:strVal val="#ppt_y+0.1"/>
                                          </p:val>
                                        </p:tav>
                                      </p:tavLst>
                                    </p:anim>
                                    <p:anim calcmode="lin" valueType="num">
                                      <p:cBhvr>
                                        <p:cTn id="251" dur="200" accel="100000" fill="hold">
                                          <p:stCondLst>
                                            <p:cond delay="800"/>
                                          </p:stCondLst>
                                        </p:cTn>
                                        <p:tgtEl>
                                          <p:spTgt spid="7"/>
                                        </p:tgtEl>
                                        <p:attrNameLst>
                                          <p:attrName>ppt_x</p:attrName>
                                        </p:attrNameLst>
                                      </p:cBhvr>
                                      <p:tavLst>
                                        <p:tav tm="0">
                                          <p:val>
                                            <p:strVal val="#ppt_x-0.05"/>
                                          </p:val>
                                        </p:tav>
                                        <p:tav tm="100000">
                                          <p:val>
                                            <p:strVal val="#ppt_x"/>
                                          </p:val>
                                        </p:tav>
                                      </p:tavLst>
                                    </p:anim>
                                    <p:anim calcmode="lin" valueType="num">
                                      <p:cBhvr>
                                        <p:cTn id="252" dur="200" accel="100000" fill="hold">
                                          <p:stCondLst>
                                            <p:cond delay="800"/>
                                          </p:stCondLst>
                                        </p:cTn>
                                        <p:tgtEl>
                                          <p:spTgt spid="7"/>
                                        </p:tgtEl>
                                        <p:attrNameLst>
                                          <p:attrName>ppt_y</p:attrName>
                                        </p:attrNameLst>
                                      </p:cBhvr>
                                      <p:tavLst>
                                        <p:tav tm="0">
                                          <p:val>
                                            <p:strVal val="#ppt_y+0.1"/>
                                          </p:val>
                                        </p:tav>
                                        <p:tav tm="100000">
                                          <p:val>
                                            <p:strVal val="#ppt_y"/>
                                          </p:val>
                                        </p:tav>
                                      </p:tavLst>
                                    </p:anim>
                                  </p:childTnLst>
                                </p:cTn>
                              </p:par>
                              <p:par>
                                <p:cTn id="253" presetID="30" presetClass="entr" presetSubtype="0" fill="hold" grpId="32" nodeType="withEffect">
                                  <p:stCondLst>
                                    <p:cond delay="0"/>
                                  </p:stCondLst>
                                  <p:childTnLst>
                                    <p:set>
                                      <p:cBhvr>
                                        <p:cTn id="254" dur="1" fill="hold">
                                          <p:stCondLst>
                                            <p:cond delay="0"/>
                                          </p:stCondLst>
                                        </p:cTn>
                                        <p:tgtEl>
                                          <p:spTgt spid="9"/>
                                        </p:tgtEl>
                                        <p:attrNameLst>
                                          <p:attrName>style.visibility</p:attrName>
                                        </p:attrNameLst>
                                      </p:cBhvr>
                                      <p:to>
                                        <p:strVal val="visible"/>
                                      </p:to>
                                    </p:set>
                                    <p:animEffect transition="in" filter="fade">
                                      <p:cBhvr>
                                        <p:cTn id="255" dur="800" decel="100000"/>
                                        <p:tgtEl>
                                          <p:spTgt spid="9"/>
                                        </p:tgtEl>
                                      </p:cBhvr>
                                    </p:animEffect>
                                    <p:anim calcmode="lin" valueType="num">
                                      <p:cBhvr>
                                        <p:cTn id="256" dur="800" decel="100000" fill="hold"/>
                                        <p:tgtEl>
                                          <p:spTgt spid="9"/>
                                        </p:tgtEl>
                                        <p:attrNameLst>
                                          <p:attrName>style.rotation</p:attrName>
                                        </p:attrNameLst>
                                      </p:cBhvr>
                                      <p:tavLst>
                                        <p:tav tm="0">
                                          <p:val>
                                            <p:fltVal val="-90"/>
                                          </p:val>
                                        </p:tav>
                                        <p:tav tm="100000">
                                          <p:val>
                                            <p:fltVal val="0"/>
                                          </p:val>
                                        </p:tav>
                                      </p:tavLst>
                                    </p:anim>
                                    <p:anim calcmode="lin" valueType="num">
                                      <p:cBhvr>
                                        <p:cTn id="257" dur="800" decel="100000" fill="hold"/>
                                        <p:tgtEl>
                                          <p:spTgt spid="9"/>
                                        </p:tgtEl>
                                        <p:attrNameLst>
                                          <p:attrName>ppt_x</p:attrName>
                                        </p:attrNameLst>
                                      </p:cBhvr>
                                      <p:tavLst>
                                        <p:tav tm="0">
                                          <p:val>
                                            <p:strVal val="#ppt_x+0.4"/>
                                          </p:val>
                                        </p:tav>
                                        <p:tav tm="100000">
                                          <p:val>
                                            <p:strVal val="#ppt_x-0.05"/>
                                          </p:val>
                                        </p:tav>
                                      </p:tavLst>
                                    </p:anim>
                                    <p:anim calcmode="lin" valueType="num">
                                      <p:cBhvr>
                                        <p:cTn id="258" dur="800" decel="100000" fill="hold"/>
                                        <p:tgtEl>
                                          <p:spTgt spid="9"/>
                                        </p:tgtEl>
                                        <p:attrNameLst>
                                          <p:attrName>ppt_y</p:attrName>
                                        </p:attrNameLst>
                                      </p:cBhvr>
                                      <p:tavLst>
                                        <p:tav tm="0">
                                          <p:val>
                                            <p:strVal val="#ppt_y-0.4"/>
                                          </p:val>
                                        </p:tav>
                                        <p:tav tm="100000">
                                          <p:val>
                                            <p:strVal val="#ppt_y+0.1"/>
                                          </p:val>
                                        </p:tav>
                                      </p:tavLst>
                                    </p:anim>
                                    <p:anim calcmode="lin" valueType="num">
                                      <p:cBhvr>
                                        <p:cTn id="259" dur="200" accel="100000" fill="hold">
                                          <p:stCondLst>
                                            <p:cond delay="800"/>
                                          </p:stCondLst>
                                        </p:cTn>
                                        <p:tgtEl>
                                          <p:spTgt spid="9"/>
                                        </p:tgtEl>
                                        <p:attrNameLst>
                                          <p:attrName>ppt_x</p:attrName>
                                        </p:attrNameLst>
                                      </p:cBhvr>
                                      <p:tavLst>
                                        <p:tav tm="0">
                                          <p:val>
                                            <p:strVal val="#ppt_x-0.05"/>
                                          </p:val>
                                        </p:tav>
                                        <p:tav tm="100000">
                                          <p:val>
                                            <p:strVal val="#ppt_x"/>
                                          </p:val>
                                        </p:tav>
                                      </p:tavLst>
                                    </p:anim>
                                    <p:anim calcmode="lin" valueType="num">
                                      <p:cBhvr>
                                        <p:cTn id="260" dur="200" accel="100000" fill="hold">
                                          <p:stCondLst>
                                            <p:cond delay="800"/>
                                          </p:stCondLst>
                                        </p:cTn>
                                        <p:tgtEl>
                                          <p:spTgt spid="9"/>
                                        </p:tgtEl>
                                        <p:attrNameLst>
                                          <p:attrName>ppt_y</p:attrName>
                                        </p:attrNameLst>
                                      </p:cBhvr>
                                      <p:tavLst>
                                        <p:tav tm="0">
                                          <p:val>
                                            <p:strVal val="#ppt_y+0.1"/>
                                          </p:val>
                                        </p:tav>
                                        <p:tav tm="100000">
                                          <p:val>
                                            <p:strVal val="#ppt_y"/>
                                          </p:val>
                                        </p:tav>
                                      </p:tavLst>
                                    </p:anim>
                                  </p:childTnLst>
                                </p:cTn>
                              </p:par>
                              <p:par>
                                <p:cTn id="261" presetID="30" presetClass="entr" presetSubtype="0" fill="hold" grpId="32" nodeType="withEffect">
                                  <p:stCondLst>
                                    <p:cond delay="0"/>
                                  </p:stCondLst>
                                  <p:childTnLst>
                                    <p:set>
                                      <p:cBhvr>
                                        <p:cTn id="262" dur="1" fill="hold">
                                          <p:stCondLst>
                                            <p:cond delay="0"/>
                                          </p:stCondLst>
                                        </p:cTn>
                                        <p:tgtEl>
                                          <p:spTgt spid="10"/>
                                        </p:tgtEl>
                                        <p:attrNameLst>
                                          <p:attrName>style.visibility</p:attrName>
                                        </p:attrNameLst>
                                      </p:cBhvr>
                                      <p:to>
                                        <p:strVal val="visible"/>
                                      </p:to>
                                    </p:set>
                                    <p:animEffect transition="in" filter="fade">
                                      <p:cBhvr>
                                        <p:cTn id="263" dur="800" decel="100000"/>
                                        <p:tgtEl>
                                          <p:spTgt spid="10"/>
                                        </p:tgtEl>
                                      </p:cBhvr>
                                    </p:animEffect>
                                    <p:anim calcmode="lin" valueType="num">
                                      <p:cBhvr>
                                        <p:cTn id="264" dur="800" decel="100000" fill="hold"/>
                                        <p:tgtEl>
                                          <p:spTgt spid="10"/>
                                        </p:tgtEl>
                                        <p:attrNameLst>
                                          <p:attrName>style.rotation</p:attrName>
                                        </p:attrNameLst>
                                      </p:cBhvr>
                                      <p:tavLst>
                                        <p:tav tm="0">
                                          <p:val>
                                            <p:fltVal val="-90"/>
                                          </p:val>
                                        </p:tav>
                                        <p:tav tm="100000">
                                          <p:val>
                                            <p:fltVal val="0"/>
                                          </p:val>
                                        </p:tav>
                                      </p:tavLst>
                                    </p:anim>
                                    <p:anim calcmode="lin" valueType="num">
                                      <p:cBhvr>
                                        <p:cTn id="265" dur="800" decel="100000" fill="hold"/>
                                        <p:tgtEl>
                                          <p:spTgt spid="10"/>
                                        </p:tgtEl>
                                        <p:attrNameLst>
                                          <p:attrName>ppt_x</p:attrName>
                                        </p:attrNameLst>
                                      </p:cBhvr>
                                      <p:tavLst>
                                        <p:tav tm="0">
                                          <p:val>
                                            <p:strVal val="#ppt_x+0.4"/>
                                          </p:val>
                                        </p:tav>
                                        <p:tav tm="100000">
                                          <p:val>
                                            <p:strVal val="#ppt_x-0.05"/>
                                          </p:val>
                                        </p:tav>
                                      </p:tavLst>
                                    </p:anim>
                                    <p:anim calcmode="lin" valueType="num">
                                      <p:cBhvr>
                                        <p:cTn id="266" dur="800" decel="100000" fill="hold"/>
                                        <p:tgtEl>
                                          <p:spTgt spid="10"/>
                                        </p:tgtEl>
                                        <p:attrNameLst>
                                          <p:attrName>ppt_y</p:attrName>
                                        </p:attrNameLst>
                                      </p:cBhvr>
                                      <p:tavLst>
                                        <p:tav tm="0">
                                          <p:val>
                                            <p:strVal val="#ppt_y-0.4"/>
                                          </p:val>
                                        </p:tav>
                                        <p:tav tm="100000">
                                          <p:val>
                                            <p:strVal val="#ppt_y+0.1"/>
                                          </p:val>
                                        </p:tav>
                                      </p:tavLst>
                                    </p:anim>
                                    <p:anim calcmode="lin" valueType="num">
                                      <p:cBhvr>
                                        <p:cTn id="267" dur="200" accel="100000" fill="hold">
                                          <p:stCondLst>
                                            <p:cond delay="800"/>
                                          </p:stCondLst>
                                        </p:cTn>
                                        <p:tgtEl>
                                          <p:spTgt spid="10"/>
                                        </p:tgtEl>
                                        <p:attrNameLst>
                                          <p:attrName>ppt_x</p:attrName>
                                        </p:attrNameLst>
                                      </p:cBhvr>
                                      <p:tavLst>
                                        <p:tav tm="0">
                                          <p:val>
                                            <p:strVal val="#ppt_x-0.05"/>
                                          </p:val>
                                        </p:tav>
                                        <p:tav tm="100000">
                                          <p:val>
                                            <p:strVal val="#ppt_x"/>
                                          </p:val>
                                        </p:tav>
                                      </p:tavLst>
                                    </p:anim>
                                    <p:anim calcmode="lin" valueType="num">
                                      <p:cBhvr>
                                        <p:cTn id="268" dur="200" accel="100000" fill="hold">
                                          <p:stCondLst>
                                            <p:cond delay="800"/>
                                          </p:stCondLst>
                                        </p:cTn>
                                        <p:tgtEl>
                                          <p:spTgt spid="10"/>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P spid="41" grpId="0"/>
      <p:bldP spid="42" grpId="0"/>
      <p:bldP spid="43" grpId="0"/>
      <p:bldP spid="44" grpId="0"/>
      <p:bldP spid="45" grpId="0"/>
      <p:bldP spid="46" grpId="0" animBg="1"/>
      <p:bldP spid="47" grpId="0" animBg="1"/>
      <p:bldP spid="48" grpId="0" animBg="1"/>
      <p:bldP spid="57" grpId="0"/>
      <p:bldP spid="58" grpId="0"/>
      <p:bldP spid="59" grpId="0"/>
      <p:bldP spid="60" grpId="0"/>
      <p:bldP spid="61" grpId="0"/>
      <p:bldP spid="62" grpId="0"/>
      <p:bldP spid="5" grpId="0" animBg="1"/>
      <p:bldP spid="6" grpId="0" animBg="1"/>
      <p:bldP spid="7" grpId="0"/>
      <p:bldP spid="9" grpId="0" animBg="1"/>
      <p:bldP spid="10" grpId="0"/>
      <p:bldP spid="17" grpId="1" animBg="1"/>
      <p:bldP spid="18" grpId="1" animBg="1"/>
      <p:bldP spid="19" grpId="1" animBg="1"/>
      <p:bldP spid="20" grpId="1" animBg="1"/>
      <p:bldP spid="21" grpId="1" animBg="1"/>
      <p:bldP spid="22" grpId="1" animBg="1"/>
      <p:bldP spid="23" grpId="1" animBg="1"/>
      <p:bldP spid="24" grpId="1" animBg="1"/>
      <p:bldP spid="25" grpId="1" animBg="1"/>
      <p:bldP spid="26" grpId="1" animBg="1"/>
      <p:bldP spid="27" grpId="1" animBg="1"/>
      <p:bldP spid="28" grpId="1" animBg="1"/>
      <p:bldP spid="29" grpId="1" animBg="1"/>
      <p:bldP spid="30" grpId="1" animBg="1"/>
      <p:bldP spid="41" grpId="1"/>
      <p:bldP spid="42" grpId="1"/>
      <p:bldP spid="43" grpId="1"/>
      <p:bldP spid="44" grpId="1"/>
      <p:bldP spid="45" grpId="1"/>
      <p:bldP spid="46" grpId="1" animBg="1"/>
      <p:bldP spid="47" grpId="1" animBg="1"/>
      <p:bldP spid="48" grpId="1" animBg="1"/>
      <p:bldP spid="57" grpId="1"/>
      <p:bldP spid="58" grpId="1"/>
      <p:bldP spid="59" grpId="1"/>
      <p:bldP spid="60" grpId="1"/>
      <p:bldP spid="61" grpId="1"/>
      <p:bldP spid="62" grpId="1"/>
      <p:bldP spid="5" grpId="1" animBg="1"/>
      <p:bldP spid="6" grpId="1" animBg="1"/>
      <p:bldP spid="7" grpId="1"/>
      <p:bldP spid="9" grpId="1" animBg="1"/>
      <p:bldP spid="10" grpId="1"/>
      <p:bldP spid="17" grpId="2" animBg="1"/>
      <p:bldP spid="18" grpId="2" animBg="1"/>
      <p:bldP spid="19" grpId="2" animBg="1"/>
      <p:bldP spid="20" grpId="2" animBg="1"/>
      <p:bldP spid="21" grpId="2" animBg="1"/>
      <p:bldP spid="22" grpId="2" animBg="1"/>
      <p:bldP spid="23" grpId="2" animBg="1"/>
      <p:bldP spid="24" grpId="2" animBg="1"/>
      <p:bldP spid="25" grpId="2" animBg="1"/>
      <p:bldP spid="26" grpId="2" animBg="1"/>
      <p:bldP spid="27" grpId="2" animBg="1"/>
      <p:bldP spid="28" grpId="2" animBg="1"/>
      <p:bldP spid="29" grpId="2" animBg="1"/>
      <p:bldP spid="30" grpId="2" animBg="1"/>
      <p:bldP spid="41" grpId="2"/>
      <p:bldP spid="42" grpId="2"/>
      <p:bldP spid="43" grpId="2"/>
      <p:bldP spid="44" grpId="2"/>
      <p:bldP spid="45" grpId="2"/>
      <p:bldP spid="46" grpId="2" animBg="1"/>
      <p:bldP spid="47" grpId="2" animBg="1"/>
      <p:bldP spid="48" grpId="2" animBg="1"/>
      <p:bldP spid="57" grpId="2"/>
      <p:bldP spid="58" grpId="2"/>
      <p:bldP spid="59" grpId="2"/>
      <p:bldP spid="60" grpId="2"/>
      <p:bldP spid="61" grpId="2"/>
      <p:bldP spid="62" grpId="2"/>
      <p:bldP spid="5" grpId="2" animBg="1"/>
      <p:bldP spid="6" grpId="2" animBg="1"/>
      <p:bldP spid="7" grpId="2"/>
      <p:bldP spid="9" grpId="2" animBg="1"/>
      <p:bldP spid="10" grpId="2"/>
      <p:bldP spid="17" grpId="3" animBg="1"/>
      <p:bldP spid="18" grpId="3" animBg="1"/>
      <p:bldP spid="19" grpId="3" animBg="1"/>
      <p:bldP spid="20" grpId="3" animBg="1"/>
      <p:bldP spid="21" grpId="3" animBg="1"/>
      <p:bldP spid="22" grpId="3" animBg="1"/>
      <p:bldP spid="23" grpId="3" animBg="1"/>
      <p:bldP spid="24" grpId="3" animBg="1"/>
      <p:bldP spid="25" grpId="3" animBg="1"/>
      <p:bldP spid="26" grpId="3" animBg="1"/>
      <p:bldP spid="27" grpId="3" animBg="1"/>
      <p:bldP spid="28" grpId="3" animBg="1"/>
      <p:bldP spid="29" grpId="3" animBg="1"/>
      <p:bldP spid="30" grpId="3" animBg="1"/>
      <p:bldP spid="41" grpId="3"/>
      <p:bldP spid="42" grpId="3"/>
      <p:bldP spid="43" grpId="3"/>
      <p:bldP spid="44" grpId="3"/>
      <p:bldP spid="45" grpId="3"/>
      <p:bldP spid="46" grpId="3" animBg="1"/>
      <p:bldP spid="47" grpId="3" animBg="1"/>
      <p:bldP spid="48" grpId="3" animBg="1"/>
      <p:bldP spid="57" grpId="3"/>
      <p:bldP spid="58" grpId="3"/>
      <p:bldP spid="59" grpId="3"/>
      <p:bldP spid="60" grpId="3"/>
      <p:bldP spid="61" grpId="3"/>
      <p:bldP spid="62" grpId="3"/>
      <p:bldP spid="5" grpId="3" animBg="1"/>
      <p:bldP spid="6" grpId="3" animBg="1"/>
      <p:bldP spid="7" grpId="3"/>
      <p:bldP spid="9" grpId="3" animBg="1"/>
      <p:bldP spid="10" grpId="3"/>
      <p:bldP spid="17" grpId="4" animBg="1"/>
      <p:bldP spid="18" grpId="4" animBg="1"/>
      <p:bldP spid="19" grpId="4" animBg="1"/>
      <p:bldP spid="20" grpId="4" animBg="1"/>
      <p:bldP spid="21" grpId="4" animBg="1"/>
      <p:bldP spid="22" grpId="4" animBg="1"/>
      <p:bldP spid="23" grpId="4" animBg="1"/>
      <p:bldP spid="24" grpId="4" animBg="1"/>
      <p:bldP spid="25" grpId="4" animBg="1"/>
      <p:bldP spid="26" grpId="4" animBg="1"/>
      <p:bldP spid="27" grpId="4" animBg="1"/>
      <p:bldP spid="28" grpId="4" animBg="1"/>
      <p:bldP spid="29" grpId="4" animBg="1"/>
      <p:bldP spid="30" grpId="4" animBg="1"/>
      <p:bldP spid="41" grpId="4"/>
      <p:bldP spid="42" grpId="4"/>
      <p:bldP spid="43" grpId="4"/>
      <p:bldP spid="44" grpId="4"/>
      <p:bldP spid="45" grpId="4"/>
      <p:bldP spid="46" grpId="4" animBg="1"/>
      <p:bldP spid="47" grpId="4" animBg="1"/>
      <p:bldP spid="48" grpId="4" animBg="1"/>
      <p:bldP spid="57" grpId="4"/>
      <p:bldP spid="58" grpId="4"/>
      <p:bldP spid="59" grpId="4"/>
      <p:bldP spid="60" grpId="4"/>
      <p:bldP spid="61" grpId="4"/>
      <p:bldP spid="62" grpId="4"/>
      <p:bldP spid="5" grpId="4" animBg="1"/>
      <p:bldP spid="6" grpId="4" animBg="1"/>
      <p:bldP spid="7" grpId="4"/>
      <p:bldP spid="9" grpId="4" animBg="1"/>
      <p:bldP spid="10" grpId="4"/>
      <p:bldP spid="17" grpId="5" animBg="1"/>
      <p:bldP spid="18" grpId="5" animBg="1"/>
      <p:bldP spid="19" grpId="5" animBg="1"/>
      <p:bldP spid="20" grpId="5" animBg="1"/>
      <p:bldP spid="21" grpId="5" animBg="1"/>
      <p:bldP spid="22" grpId="5" animBg="1"/>
      <p:bldP spid="23" grpId="5" animBg="1"/>
      <p:bldP spid="24" grpId="5" animBg="1"/>
      <p:bldP spid="25" grpId="5" animBg="1"/>
      <p:bldP spid="26" grpId="5" animBg="1"/>
      <p:bldP spid="27" grpId="5" animBg="1"/>
      <p:bldP spid="28" grpId="5" animBg="1"/>
      <p:bldP spid="29" grpId="5" animBg="1"/>
      <p:bldP spid="30" grpId="5" animBg="1"/>
      <p:bldP spid="41" grpId="5"/>
      <p:bldP spid="42" grpId="5"/>
      <p:bldP spid="43" grpId="5"/>
      <p:bldP spid="44" grpId="5"/>
      <p:bldP spid="45" grpId="5"/>
      <p:bldP spid="46" grpId="5" animBg="1"/>
      <p:bldP spid="47" grpId="5" animBg="1"/>
      <p:bldP spid="48" grpId="5" animBg="1"/>
      <p:bldP spid="57" grpId="5"/>
      <p:bldP spid="58" grpId="5"/>
      <p:bldP spid="59" grpId="5"/>
      <p:bldP spid="60" grpId="5"/>
      <p:bldP spid="61" grpId="5"/>
      <p:bldP spid="62" grpId="5"/>
      <p:bldP spid="5" grpId="5" animBg="1"/>
      <p:bldP spid="6" grpId="5" animBg="1"/>
      <p:bldP spid="7" grpId="5"/>
      <p:bldP spid="9" grpId="5" animBg="1"/>
      <p:bldP spid="10" grpId="5"/>
      <p:bldP spid="17" grpId="6" animBg="1"/>
      <p:bldP spid="18" grpId="6" animBg="1"/>
      <p:bldP spid="19" grpId="6" animBg="1"/>
      <p:bldP spid="20" grpId="6" animBg="1"/>
      <p:bldP spid="21" grpId="6" animBg="1"/>
      <p:bldP spid="22" grpId="6" animBg="1"/>
      <p:bldP spid="23" grpId="6" animBg="1"/>
      <p:bldP spid="24" grpId="6" animBg="1"/>
      <p:bldP spid="25" grpId="6" animBg="1"/>
      <p:bldP spid="26" grpId="6" animBg="1"/>
      <p:bldP spid="27" grpId="6" animBg="1"/>
      <p:bldP spid="28" grpId="6" animBg="1"/>
      <p:bldP spid="29" grpId="6" animBg="1"/>
      <p:bldP spid="30" grpId="6" animBg="1"/>
      <p:bldP spid="41" grpId="6"/>
      <p:bldP spid="42" grpId="6"/>
      <p:bldP spid="43" grpId="6"/>
      <p:bldP spid="44" grpId="6"/>
      <p:bldP spid="45" grpId="6"/>
      <p:bldP spid="46" grpId="6" animBg="1"/>
      <p:bldP spid="47" grpId="6" animBg="1"/>
      <p:bldP spid="48" grpId="6" animBg="1"/>
      <p:bldP spid="57" grpId="6"/>
      <p:bldP spid="58" grpId="6"/>
      <p:bldP spid="59" grpId="6"/>
      <p:bldP spid="60" grpId="6"/>
      <p:bldP spid="61" grpId="6"/>
      <p:bldP spid="62" grpId="6"/>
      <p:bldP spid="5" grpId="6" animBg="1"/>
      <p:bldP spid="6" grpId="6" animBg="1"/>
      <p:bldP spid="7" grpId="6"/>
      <p:bldP spid="9" grpId="6" animBg="1"/>
      <p:bldP spid="10" grpId="6"/>
      <p:bldP spid="17" grpId="7" animBg="1"/>
      <p:bldP spid="18" grpId="7" animBg="1"/>
      <p:bldP spid="19" grpId="7" animBg="1"/>
      <p:bldP spid="20" grpId="7" animBg="1"/>
      <p:bldP spid="21" grpId="7" animBg="1"/>
      <p:bldP spid="22" grpId="7" animBg="1"/>
      <p:bldP spid="23" grpId="7" animBg="1"/>
      <p:bldP spid="24" grpId="7" animBg="1"/>
      <p:bldP spid="25" grpId="7" animBg="1"/>
      <p:bldP spid="26" grpId="7" animBg="1"/>
      <p:bldP spid="27" grpId="7" animBg="1"/>
      <p:bldP spid="28" grpId="7" animBg="1"/>
      <p:bldP spid="29" grpId="7" animBg="1"/>
      <p:bldP spid="30" grpId="7" animBg="1"/>
      <p:bldP spid="41" grpId="7"/>
      <p:bldP spid="42" grpId="7"/>
      <p:bldP spid="43" grpId="7"/>
      <p:bldP spid="44" grpId="7"/>
      <p:bldP spid="45" grpId="7"/>
      <p:bldP spid="46" grpId="7" animBg="1"/>
      <p:bldP spid="47" grpId="7" animBg="1"/>
      <p:bldP spid="48" grpId="7" animBg="1"/>
      <p:bldP spid="57" grpId="7"/>
      <p:bldP spid="58" grpId="7"/>
      <p:bldP spid="59" grpId="7"/>
      <p:bldP spid="60" grpId="7"/>
      <p:bldP spid="61" grpId="7"/>
      <p:bldP spid="62" grpId="7"/>
      <p:bldP spid="5" grpId="7" animBg="1"/>
      <p:bldP spid="6" grpId="7" animBg="1"/>
      <p:bldP spid="7" grpId="7"/>
      <p:bldP spid="9" grpId="7" animBg="1"/>
      <p:bldP spid="10" grpId="7"/>
      <p:bldP spid="17" grpId="8" animBg="1"/>
      <p:bldP spid="18" grpId="8" animBg="1"/>
      <p:bldP spid="19" grpId="8" animBg="1"/>
      <p:bldP spid="20" grpId="8" animBg="1"/>
      <p:bldP spid="21" grpId="8" animBg="1"/>
      <p:bldP spid="22" grpId="8" animBg="1"/>
      <p:bldP spid="23" grpId="8" animBg="1"/>
      <p:bldP spid="24" grpId="8" animBg="1"/>
      <p:bldP spid="25" grpId="8" animBg="1"/>
      <p:bldP spid="26" grpId="8" animBg="1"/>
      <p:bldP spid="27" grpId="8" animBg="1"/>
      <p:bldP spid="28" grpId="8" animBg="1"/>
      <p:bldP spid="29" grpId="8" animBg="1"/>
      <p:bldP spid="30" grpId="8" animBg="1"/>
      <p:bldP spid="41" grpId="8"/>
      <p:bldP spid="42" grpId="8"/>
      <p:bldP spid="43" grpId="8"/>
      <p:bldP spid="44" grpId="8"/>
      <p:bldP spid="45" grpId="8"/>
      <p:bldP spid="46" grpId="8" animBg="1"/>
      <p:bldP spid="47" grpId="8" animBg="1"/>
      <p:bldP spid="48" grpId="8" animBg="1"/>
      <p:bldP spid="57" grpId="8"/>
      <p:bldP spid="58" grpId="8"/>
      <p:bldP spid="59" grpId="8"/>
      <p:bldP spid="60" grpId="8"/>
      <p:bldP spid="61" grpId="8"/>
      <p:bldP spid="62" grpId="8"/>
      <p:bldP spid="5" grpId="8" animBg="1"/>
      <p:bldP spid="6" grpId="8" animBg="1"/>
      <p:bldP spid="7" grpId="8"/>
      <p:bldP spid="9" grpId="8" animBg="1"/>
      <p:bldP spid="10" grpId="8"/>
      <p:bldP spid="17" grpId="9" animBg="1"/>
      <p:bldP spid="18" grpId="9" animBg="1"/>
      <p:bldP spid="19" grpId="9" animBg="1"/>
      <p:bldP spid="20" grpId="9" animBg="1"/>
      <p:bldP spid="21" grpId="9" animBg="1"/>
      <p:bldP spid="22" grpId="9" animBg="1"/>
      <p:bldP spid="23" grpId="9" animBg="1"/>
      <p:bldP spid="24" grpId="9" animBg="1"/>
      <p:bldP spid="25" grpId="9" animBg="1"/>
      <p:bldP spid="26" grpId="9" animBg="1"/>
      <p:bldP spid="27" grpId="9" animBg="1"/>
      <p:bldP spid="28" grpId="9" animBg="1"/>
      <p:bldP spid="29" grpId="9" animBg="1"/>
      <p:bldP spid="30" grpId="9" animBg="1"/>
      <p:bldP spid="41" grpId="9"/>
      <p:bldP spid="42" grpId="9"/>
      <p:bldP spid="43" grpId="9"/>
      <p:bldP spid="44" grpId="9"/>
      <p:bldP spid="45" grpId="9"/>
      <p:bldP spid="46" grpId="9" animBg="1"/>
      <p:bldP spid="47" grpId="9" animBg="1"/>
      <p:bldP spid="48" grpId="9" animBg="1"/>
      <p:bldP spid="57" grpId="9"/>
      <p:bldP spid="58" grpId="9"/>
      <p:bldP spid="59" grpId="9"/>
      <p:bldP spid="60" grpId="9"/>
      <p:bldP spid="61" grpId="9"/>
      <p:bldP spid="62" grpId="9"/>
      <p:bldP spid="5" grpId="9" animBg="1"/>
      <p:bldP spid="6" grpId="9" animBg="1"/>
      <p:bldP spid="7" grpId="9"/>
      <p:bldP spid="9" grpId="9" animBg="1"/>
      <p:bldP spid="10" grpId="9"/>
      <p:bldP spid="17" grpId="10" animBg="1"/>
      <p:bldP spid="18" grpId="10" animBg="1"/>
      <p:bldP spid="19" grpId="10" animBg="1"/>
      <p:bldP spid="20" grpId="10" animBg="1"/>
      <p:bldP spid="21" grpId="10" animBg="1"/>
      <p:bldP spid="22" grpId="10" animBg="1"/>
      <p:bldP spid="23" grpId="10" animBg="1"/>
      <p:bldP spid="24" grpId="10" animBg="1"/>
      <p:bldP spid="25" grpId="10" animBg="1"/>
      <p:bldP spid="26" grpId="10" animBg="1"/>
      <p:bldP spid="27" grpId="10" animBg="1"/>
      <p:bldP spid="28" grpId="10" animBg="1"/>
      <p:bldP spid="29" grpId="10" animBg="1"/>
      <p:bldP spid="30" grpId="10" animBg="1"/>
      <p:bldP spid="41" grpId="10"/>
      <p:bldP spid="42" grpId="10"/>
      <p:bldP spid="43" grpId="10"/>
      <p:bldP spid="44" grpId="10"/>
      <p:bldP spid="45" grpId="10"/>
      <p:bldP spid="46" grpId="10" animBg="1"/>
      <p:bldP spid="47" grpId="10" animBg="1"/>
      <p:bldP spid="48" grpId="10" animBg="1"/>
      <p:bldP spid="57" grpId="10"/>
      <p:bldP spid="58" grpId="10"/>
      <p:bldP spid="59" grpId="10"/>
      <p:bldP spid="60" grpId="10"/>
      <p:bldP spid="61" grpId="10"/>
      <p:bldP spid="62" grpId="10"/>
      <p:bldP spid="5" grpId="10" animBg="1"/>
      <p:bldP spid="6" grpId="10" animBg="1"/>
      <p:bldP spid="7" grpId="10"/>
      <p:bldP spid="9" grpId="10" animBg="1"/>
      <p:bldP spid="10" grpId="10"/>
      <p:bldP spid="17" grpId="11" animBg="1"/>
      <p:bldP spid="18" grpId="11" animBg="1"/>
      <p:bldP spid="19" grpId="11" animBg="1"/>
      <p:bldP spid="20" grpId="11" animBg="1"/>
      <p:bldP spid="21" grpId="11" animBg="1"/>
      <p:bldP spid="22" grpId="11" animBg="1"/>
      <p:bldP spid="23" grpId="11" animBg="1"/>
      <p:bldP spid="24" grpId="11" animBg="1"/>
      <p:bldP spid="25" grpId="11" animBg="1"/>
      <p:bldP spid="26" grpId="11" animBg="1"/>
      <p:bldP spid="27" grpId="11" animBg="1"/>
      <p:bldP spid="28" grpId="11" animBg="1"/>
      <p:bldP spid="29" grpId="11" animBg="1"/>
      <p:bldP spid="30" grpId="11" animBg="1"/>
      <p:bldP spid="41" grpId="11"/>
      <p:bldP spid="42" grpId="11"/>
      <p:bldP spid="43" grpId="11"/>
      <p:bldP spid="44" grpId="11"/>
      <p:bldP spid="45" grpId="11"/>
      <p:bldP spid="46" grpId="11" animBg="1"/>
      <p:bldP spid="47" grpId="11" animBg="1"/>
      <p:bldP spid="48" grpId="11" animBg="1"/>
      <p:bldP spid="57" grpId="11"/>
      <p:bldP spid="58" grpId="11"/>
      <p:bldP spid="59" grpId="11"/>
      <p:bldP spid="60" grpId="11"/>
      <p:bldP spid="61" grpId="11"/>
      <p:bldP spid="62" grpId="11"/>
      <p:bldP spid="5" grpId="11" animBg="1"/>
      <p:bldP spid="6" grpId="11" animBg="1"/>
      <p:bldP spid="7" grpId="11"/>
      <p:bldP spid="9" grpId="11" animBg="1"/>
      <p:bldP spid="10" grpId="11"/>
      <p:bldP spid="17" grpId="12" animBg="1"/>
      <p:bldP spid="18" grpId="12" animBg="1"/>
      <p:bldP spid="19" grpId="12" animBg="1"/>
      <p:bldP spid="20" grpId="12" animBg="1"/>
      <p:bldP spid="21" grpId="12" animBg="1"/>
      <p:bldP spid="22" grpId="12" animBg="1"/>
      <p:bldP spid="23" grpId="12" animBg="1"/>
      <p:bldP spid="24" grpId="12" animBg="1"/>
      <p:bldP spid="25" grpId="12" animBg="1"/>
      <p:bldP spid="26" grpId="12" animBg="1"/>
      <p:bldP spid="27" grpId="12" animBg="1"/>
      <p:bldP spid="28" grpId="12" animBg="1"/>
      <p:bldP spid="29" grpId="12" animBg="1"/>
      <p:bldP spid="30" grpId="12" animBg="1"/>
      <p:bldP spid="41" grpId="12"/>
      <p:bldP spid="42" grpId="12"/>
      <p:bldP spid="43" grpId="12"/>
      <p:bldP spid="44" grpId="12"/>
      <p:bldP spid="45" grpId="12"/>
      <p:bldP spid="46" grpId="12" animBg="1"/>
      <p:bldP spid="47" grpId="12" animBg="1"/>
      <p:bldP spid="48" grpId="12" animBg="1"/>
      <p:bldP spid="57" grpId="12"/>
      <p:bldP spid="58" grpId="12"/>
      <p:bldP spid="59" grpId="12"/>
      <p:bldP spid="60" grpId="12"/>
      <p:bldP spid="61" grpId="12"/>
      <p:bldP spid="62" grpId="12"/>
      <p:bldP spid="5" grpId="12" animBg="1"/>
      <p:bldP spid="6" grpId="12" animBg="1"/>
      <p:bldP spid="7" grpId="12"/>
      <p:bldP spid="9" grpId="12" animBg="1"/>
      <p:bldP spid="10" grpId="12"/>
      <p:bldP spid="17" grpId="13" animBg="1"/>
      <p:bldP spid="18" grpId="13" animBg="1"/>
      <p:bldP spid="19" grpId="13" animBg="1"/>
      <p:bldP spid="20" grpId="13" animBg="1"/>
      <p:bldP spid="21" grpId="13" animBg="1"/>
      <p:bldP spid="22" grpId="13" animBg="1"/>
      <p:bldP spid="23" grpId="13" animBg="1"/>
      <p:bldP spid="24" grpId="13" animBg="1"/>
      <p:bldP spid="25" grpId="13" animBg="1"/>
      <p:bldP spid="26" grpId="13" animBg="1"/>
      <p:bldP spid="27" grpId="13" animBg="1"/>
      <p:bldP spid="28" grpId="13" animBg="1"/>
      <p:bldP spid="29" grpId="13" animBg="1"/>
      <p:bldP spid="30" grpId="13" animBg="1"/>
      <p:bldP spid="41" grpId="13"/>
      <p:bldP spid="42" grpId="13"/>
      <p:bldP spid="43" grpId="13"/>
      <p:bldP spid="44" grpId="13"/>
      <p:bldP spid="45" grpId="13"/>
      <p:bldP spid="46" grpId="13" animBg="1"/>
      <p:bldP spid="47" grpId="13" animBg="1"/>
      <p:bldP spid="48" grpId="13" animBg="1"/>
      <p:bldP spid="57" grpId="13"/>
      <p:bldP spid="58" grpId="13"/>
      <p:bldP spid="59" grpId="13"/>
      <p:bldP spid="60" grpId="13"/>
      <p:bldP spid="61" grpId="13"/>
      <p:bldP spid="62" grpId="13"/>
      <p:bldP spid="5" grpId="13" animBg="1"/>
      <p:bldP spid="6" grpId="13" animBg="1"/>
      <p:bldP spid="7" grpId="13"/>
      <p:bldP spid="9" grpId="13" animBg="1"/>
      <p:bldP spid="10" grpId="13"/>
      <p:bldP spid="17" grpId="14" animBg="1"/>
      <p:bldP spid="18" grpId="14" animBg="1"/>
      <p:bldP spid="19" grpId="14" animBg="1"/>
      <p:bldP spid="20" grpId="14" animBg="1"/>
      <p:bldP spid="21" grpId="14" animBg="1"/>
      <p:bldP spid="22" grpId="14" animBg="1"/>
      <p:bldP spid="23" grpId="14" animBg="1"/>
      <p:bldP spid="24" grpId="14" animBg="1"/>
      <p:bldP spid="25" grpId="14" animBg="1"/>
      <p:bldP spid="26" grpId="14" animBg="1"/>
      <p:bldP spid="27" grpId="14" animBg="1"/>
      <p:bldP spid="28" grpId="14" animBg="1"/>
      <p:bldP spid="29" grpId="14" animBg="1"/>
      <p:bldP spid="30" grpId="14" animBg="1"/>
      <p:bldP spid="41" grpId="14"/>
      <p:bldP spid="42" grpId="14"/>
      <p:bldP spid="43" grpId="14"/>
      <p:bldP spid="44" grpId="14"/>
      <p:bldP spid="45" grpId="14"/>
      <p:bldP spid="46" grpId="14" animBg="1"/>
      <p:bldP spid="47" grpId="14" animBg="1"/>
      <p:bldP spid="48" grpId="14" animBg="1"/>
      <p:bldP spid="57" grpId="14"/>
      <p:bldP spid="58" grpId="14"/>
      <p:bldP spid="59" grpId="14"/>
      <p:bldP spid="60" grpId="14"/>
      <p:bldP spid="61" grpId="14"/>
      <p:bldP spid="62" grpId="14"/>
      <p:bldP spid="5" grpId="14" animBg="1"/>
      <p:bldP spid="6" grpId="14" animBg="1"/>
      <p:bldP spid="7" grpId="14"/>
      <p:bldP spid="9" grpId="14" animBg="1"/>
      <p:bldP spid="10" grpId="14"/>
      <p:bldP spid="17" grpId="15" animBg="1"/>
      <p:bldP spid="18" grpId="15" animBg="1"/>
      <p:bldP spid="19" grpId="15" animBg="1"/>
      <p:bldP spid="20" grpId="15" animBg="1"/>
      <p:bldP spid="21" grpId="15" animBg="1"/>
      <p:bldP spid="22" grpId="15" animBg="1"/>
      <p:bldP spid="23" grpId="15" animBg="1"/>
      <p:bldP spid="24" grpId="15" animBg="1"/>
      <p:bldP spid="25" grpId="15" animBg="1"/>
      <p:bldP spid="26" grpId="15" animBg="1"/>
      <p:bldP spid="27" grpId="15" animBg="1"/>
      <p:bldP spid="28" grpId="15" animBg="1"/>
      <p:bldP spid="29" grpId="15" animBg="1"/>
      <p:bldP spid="30" grpId="15" animBg="1"/>
      <p:bldP spid="41" grpId="15"/>
      <p:bldP spid="42" grpId="15"/>
      <p:bldP spid="43" grpId="15"/>
      <p:bldP spid="44" grpId="15"/>
      <p:bldP spid="45" grpId="15"/>
      <p:bldP spid="46" grpId="15" animBg="1"/>
      <p:bldP spid="47" grpId="15" animBg="1"/>
      <p:bldP spid="48" grpId="15" animBg="1"/>
      <p:bldP spid="57" grpId="15"/>
      <p:bldP spid="58" grpId="15"/>
      <p:bldP spid="59" grpId="15"/>
      <p:bldP spid="60" grpId="15"/>
      <p:bldP spid="61" grpId="15"/>
      <p:bldP spid="62" grpId="15"/>
      <p:bldP spid="5" grpId="15" animBg="1"/>
      <p:bldP spid="6" grpId="15" animBg="1"/>
      <p:bldP spid="7" grpId="15"/>
      <p:bldP spid="9" grpId="15" animBg="1"/>
      <p:bldP spid="10" grpId="15"/>
      <p:bldP spid="17" grpId="16" animBg="1"/>
      <p:bldP spid="18" grpId="16" animBg="1"/>
      <p:bldP spid="19" grpId="16" animBg="1"/>
      <p:bldP spid="20" grpId="16" animBg="1"/>
      <p:bldP spid="21" grpId="16" animBg="1"/>
      <p:bldP spid="22" grpId="16" animBg="1"/>
      <p:bldP spid="23" grpId="16" animBg="1"/>
      <p:bldP spid="24" grpId="16" animBg="1"/>
      <p:bldP spid="25" grpId="16" animBg="1"/>
      <p:bldP spid="26" grpId="16" animBg="1"/>
      <p:bldP spid="27" grpId="16" animBg="1"/>
      <p:bldP spid="28" grpId="16" animBg="1"/>
      <p:bldP spid="29" grpId="16" animBg="1"/>
      <p:bldP spid="30" grpId="16" animBg="1"/>
      <p:bldP spid="41" grpId="16"/>
      <p:bldP spid="42" grpId="16"/>
      <p:bldP spid="43" grpId="16"/>
      <p:bldP spid="44" grpId="16"/>
      <p:bldP spid="45" grpId="16"/>
      <p:bldP spid="46" grpId="16" animBg="1"/>
      <p:bldP spid="47" grpId="16" animBg="1"/>
      <p:bldP spid="48" grpId="16" animBg="1"/>
      <p:bldP spid="57" grpId="16"/>
      <p:bldP spid="58" grpId="16"/>
      <p:bldP spid="59" grpId="16"/>
      <p:bldP spid="60" grpId="16"/>
      <p:bldP spid="61" grpId="16"/>
      <p:bldP spid="62" grpId="16"/>
      <p:bldP spid="5" grpId="16" animBg="1"/>
      <p:bldP spid="6" grpId="16" animBg="1"/>
      <p:bldP spid="7" grpId="16"/>
      <p:bldP spid="9" grpId="16" animBg="1"/>
      <p:bldP spid="10" grpId="16"/>
      <p:bldP spid="17" grpId="17" animBg="1"/>
      <p:bldP spid="18" grpId="17" animBg="1"/>
      <p:bldP spid="19" grpId="17" animBg="1"/>
      <p:bldP spid="20" grpId="17" animBg="1"/>
      <p:bldP spid="21" grpId="17" animBg="1"/>
      <p:bldP spid="22" grpId="17" animBg="1"/>
      <p:bldP spid="23" grpId="17" animBg="1"/>
      <p:bldP spid="24" grpId="17" animBg="1"/>
      <p:bldP spid="25" grpId="17" animBg="1"/>
      <p:bldP spid="26" grpId="17" animBg="1"/>
      <p:bldP spid="27" grpId="17" animBg="1"/>
      <p:bldP spid="28" grpId="17" animBg="1"/>
      <p:bldP spid="29" grpId="17" animBg="1"/>
      <p:bldP spid="30" grpId="17" animBg="1"/>
      <p:bldP spid="41" grpId="17"/>
      <p:bldP spid="42" grpId="17"/>
      <p:bldP spid="43" grpId="17"/>
      <p:bldP spid="44" grpId="17"/>
      <p:bldP spid="45" grpId="17"/>
      <p:bldP spid="46" grpId="17" animBg="1"/>
      <p:bldP spid="47" grpId="17" animBg="1"/>
      <p:bldP spid="48" grpId="17" animBg="1"/>
      <p:bldP spid="57" grpId="17"/>
      <p:bldP spid="58" grpId="17"/>
      <p:bldP spid="59" grpId="17"/>
      <p:bldP spid="60" grpId="17"/>
      <p:bldP spid="61" grpId="17"/>
      <p:bldP spid="62" grpId="17"/>
      <p:bldP spid="5" grpId="17" animBg="1"/>
      <p:bldP spid="6" grpId="17" animBg="1"/>
      <p:bldP spid="7" grpId="17"/>
      <p:bldP spid="9" grpId="17" animBg="1"/>
      <p:bldP spid="10" grpId="17"/>
      <p:bldP spid="17" grpId="18" animBg="1"/>
      <p:bldP spid="18" grpId="18" animBg="1"/>
      <p:bldP spid="19" grpId="18" animBg="1"/>
      <p:bldP spid="20" grpId="18" animBg="1"/>
      <p:bldP spid="21" grpId="18" animBg="1"/>
      <p:bldP spid="22" grpId="18" animBg="1"/>
      <p:bldP spid="23" grpId="18" animBg="1"/>
      <p:bldP spid="24" grpId="18" animBg="1"/>
      <p:bldP spid="25" grpId="18" animBg="1"/>
      <p:bldP spid="26" grpId="18" animBg="1"/>
      <p:bldP spid="27" grpId="18" animBg="1"/>
      <p:bldP spid="28" grpId="18" animBg="1"/>
      <p:bldP spid="29" grpId="18" animBg="1"/>
      <p:bldP spid="30" grpId="18" animBg="1"/>
      <p:bldP spid="41" grpId="18"/>
      <p:bldP spid="42" grpId="18"/>
      <p:bldP spid="43" grpId="18"/>
      <p:bldP spid="44" grpId="18"/>
      <p:bldP spid="45" grpId="18"/>
      <p:bldP spid="46" grpId="18" animBg="1"/>
      <p:bldP spid="47" grpId="18" animBg="1"/>
      <p:bldP spid="48" grpId="18" animBg="1"/>
      <p:bldP spid="57" grpId="18"/>
      <p:bldP spid="58" grpId="18"/>
      <p:bldP spid="59" grpId="18"/>
      <p:bldP spid="60" grpId="18"/>
      <p:bldP spid="61" grpId="18"/>
      <p:bldP spid="62" grpId="18"/>
      <p:bldP spid="5" grpId="18" animBg="1"/>
      <p:bldP spid="6" grpId="18" animBg="1"/>
      <p:bldP spid="7" grpId="18"/>
      <p:bldP spid="9" grpId="18" animBg="1"/>
      <p:bldP spid="10" grpId="18"/>
      <p:bldP spid="17" grpId="19" animBg="1"/>
      <p:bldP spid="18" grpId="19" animBg="1"/>
      <p:bldP spid="19" grpId="19" animBg="1"/>
      <p:bldP spid="20" grpId="19" animBg="1"/>
      <p:bldP spid="21" grpId="19" animBg="1"/>
      <p:bldP spid="22" grpId="19" animBg="1"/>
      <p:bldP spid="23" grpId="19" animBg="1"/>
      <p:bldP spid="24" grpId="19" animBg="1"/>
      <p:bldP spid="25" grpId="19" animBg="1"/>
      <p:bldP spid="26" grpId="19" animBg="1"/>
      <p:bldP spid="27" grpId="19" animBg="1"/>
      <p:bldP spid="28" grpId="19" animBg="1"/>
      <p:bldP spid="29" grpId="19" animBg="1"/>
      <p:bldP spid="30" grpId="19" animBg="1"/>
      <p:bldP spid="41" grpId="19"/>
      <p:bldP spid="42" grpId="19"/>
      <p:bldP spid="43" grpId="19"/>
      <p:bldP spid="44" grpId="19"/>
      <p:bldP spid="45" grpId="19"/>
      <p:bldP spid="46" grpId="19" animBg="1"/>
      <p:bldP spid="47" grpId="19" animBg="1"/>
      <p:bldP spid="48" grpId="19" animBg="1"/>
      <p:bldP spid="57" grpId="19"/>
      <p:bldP spid="58" grpId="19"/>
      <p:bldP spid="59" grpId="19"/>
      <p:bldP spid="60" grpId="19"/>
      <p:bldP spid="61" grpId="19"/>
      <p:bldP spid="62" grpId="19"/>
      <p:bldP spid="5" grpId="19" animBg="1"/>
      <p:bldP spid="6" grpId="19" animBg="1"/>
      <p:bldP spid="7" grpId="19"/>
      <p:bldP spid="9" grpId="19" animBg="1"/>
      <p:bldP spid="10" grpId="19"/>
      <p:bldP spid="17" grpId="20" animBg="1"/>
      <p:bldP spid="18" grpId="20" animBg="1"/>
      <p:bldP spid="19" grpId="20" animBg="1"/>
      <p:bldP spid="20" grpId="20" animBg="1"/>
      <p:bldP spid="21" grpId="20" animBg="1"/>
      <p:bldP spid="22" grpId="20" animBg="1"/>
      <p:bldP spid="23" grpId="20" animBg="1"/>
      <p:bldP spid="24" grpId="20" animBg="1"/>
      <p:bldP spid="25" grpId="20" animBg="1"/>
      <p:bldP spid="26" grpId="20" animBg="1"/>
      <p:bldP spid="27" grpId="20" animBg="1"/>
      <p:bldP spid="28" grpId="20" animBg="1"/>
      <p:bldP spid="29" grpId="20" animBg="1"/>
      <p:bldP spid="30" grpId="20" animBg="1"/>
      <p:bldP spid="41" grpId="20"/>
      <p:bldP spid="42" grpId="20"/>
      <p:bldP spid="43" grpId="20"/>
      <p:bldP spid="44" grpId="20"/>
      <p:bldP spid="45" grpId="20"/>
      <p:bldP spid="46" grpId="20" animBg="1"/>
      <p:bldP spid="47" grpId="20" animBg="1"/>
      <p:bldP spid="48" grpId="20" animBg="1"/>
      <p:bldP spid="57" grpId="20"/>
      <p:bldP spid="58" grpId="20"/>
      <p:bldP spid="59" grpId="20"/>
      <p:bldP spid="60" grpId="20"/>
      <p:bldP spid="61" grpId="20"/>
      <p:bldP spid="62" grpId="20"/>
      <p:bldP spid="5" grpId="20" animBg="1"/>
      <p:bldP spid="6" grpId="20" animBg="1"/>
      <p:bldP spid="7" grpId="20"/>
      <p:bldP spid="9" grpId="20" animBg="1"/>
      <p:bldP spid="10" grpId="20"/>
      <p:bldP spid="17" grpId="21" animBg="1"/>
      <p:bldP spid="18" grpId="21" animBg="1"/>
      <p:bldP spid="19" grpId="21" animBg="1"/>
      <p:bldP spid="20" grpId="21" animBg="1"/>
      <p:bldP spid="21" grpId="21" animBg="1"/>
      <p:bldP spid="22" grpId="21" animBg="1"/>
      <p:bldP spid="23" grpId="21" animBg="1"/>
      <p:bldP spid="24" grpId="21" animBg="1"/>
      <p:bldP spid="25" grpId="21" animBg="1"/>
      <p:bldP spid="26" grpId="21" animBg="1"/>
      <p:bldP spid="27" grpId="21" animBg="1"/>
      <p:bldP spid="28" grpId="21" animBg="1"/>
      <p:bldP spid="29" grpId="21" animBg="1"/>
      <p:bldP spid="30" grpId="21" animBg="1"/>
      <p:bldP spid="41" grpId="21"/>
      <p:bldP spid="42" grpId="21"/>
      <p:bldP spid="43" grpId="21"/>
      <p:bldP spid="44" grpId="21"/>
      <p:bldP spid="45" grpId="21"/>
      <p:bldP spid="46" grpId="21" animBg="1"/>
      <p:bldP spid="47" grpId="21" animBg="1"/>
      <p:bldP spid="48" grpId="21" animBg="1"/>
      <p:bldP spid="57" grpId="21"/>
      <p:bldP spid="58" grpId="21"/>
      <p:bldP spid="59" grpId="21"/>
      <p:bldP spid="60" grpId="21"/>
      <p:bldP spid="61" grpId="21"/>
      <p:bldP spid="62" grpId="21"/>
      <p:bldP spid="5" grpId="21" animBg="1"/>
      <p:bldP spid="6" grpId="21" animBg="1"/>
      <p:bldP spid="7" grpId="21"/>
      <p:bldP spid="9" grpId="21" animBg="1"/>
      <p:bldP spid="10" grpId="21"/>
      <p:bldP spid="17" grpId="22" animBg="1"/>
      <p:bldP spid="18" grpId="22" animBg="1"/>
      <p:bldP spid="19" grpId="22" animBg="1"/>
      <p:bldP spid="20" grpId="22" animBg="1"/>
      <p:bldP spid="21" grpId="22" animBg="1"/>
      <p:bldP spid="22" grpId="22" animBg="1"/>
      <p:bldP spid="23" grpId="22" animBg="1"/>
      <p:bldP spid="24" grpId="22" animBg="1"/>
      <p:bldP spid="25" grpId="22" animBg="1"/>
      <p:bldP spid="26" grpId="22" animBg="1"/>
      <p:bldP spid="27" grpId="22" animBg="1"/>
      <p:bldP spid="28" grpId="22" animBg="1"/>
      <p:bldP spid="29" grpId="22" animBg="1"/>
      <p:bldP spid="30" grpId="22" animBg="1"/>
      <p:bldP spid="41" grpId="22"/>
      <p:bldP spid="42" grpId="22"/>
      <p:bldP spid="43" grpId="22"/>
      <p:bldP spid="44" grpId="22"/>
      <p:bldP spid="45" grpId="22"/>
      <p:bldP spid="46" grpId="22" animBg="1"/>
      <p:bldP spid="47" grpId="22" animBg="1"/>
      <p:bldP spid="48" grpId="22" animBg="1"/>
      <p:bldP spid="57" grpId="22"/>
      <p:bldP spid="58" grpId="22"/>
      <p:bldP spid="59" grpId="22"/>
      <p:bldP spid="60" grpId="22"/>
      <p:bldP spid="61" grpId="22"/>
      <p:bldP spid="62" grpId="22"/>
      <p:bldP spid="5" grpId="22" animBg="1"/>
      <p:bldP spid="6" grpId="22" animBg="1"/>
      <p:bldP spid="7" grpId="22"/>
      <p:bldP spid="9" grpId="22" animBg="1"/>
      <p:bldP spid="10" grpId="22"/>
      <p:bldP spid="17" grpId="23" animBg="1"/>
      <p:bldP spid="18" grpId="23" animBg="1"/>
      <p:bldP spid="19" grpId="23" animBg="1"/>
      <p:bldP spid="20" grpId="23" animBg="1"/>
      <p:bldP spid="21" grpId="23" animBg="1"/>
      <p:bldP spid="22" grpId="23" animBg="1"/>
      <p:bldP spid="23" grpId="23" animBg="1"/>
      <p:bldP spid="24" grpId="23" animBg="1"/>
      <p:bldP spid="25" grpId="23" animBg="1"/>
      <p:bldP spid="26" grpId="23" animBg="1"/>
      <p:bldP spid="27" grpId="23" animBg="1"/>
      <p:bldP spid="28" grpId="23" animBg="1"/>
      <p:bldP spid="29" grpId="23" animBg="1"/>
      <p:bldP spid="30" grpId="23" animBg="1"/>
      <p:bldP spid="41" grpId="23"/>
      <p:bldP spid="42" grpId="23"/>
      <p:bldP spid="43" grpId="23"/>
      <p:bldP spid="44" grpId="23"/>
      <p:bldP spid="45" grpId="23"/>
      <p:bldP spid="46" grpId="23" animBg="1"/>
      <p:bldP spid="47" grpId="23" animBg="1"/>
      <p:bldP spid="48" grpId="23" animBg="1"/>
      <p:bldP spid="57" grpId="23"/>
      <p:bldP spid="58" grpId="23"/>
      <p:bldP spid="59" grpId="23"/>
      <p:bldP spid="60" grpId="23"/>
      <p:bldP spid="61" grpId="23"/>
      <p:bldP spid="62" grpId="23"/>
      <p:bldP spid="5" grpId="23" animBg="1"/>
      <p:bldP spid="6" grpId="23" animBg="1"/>
      <p:bldP spid="7" grpId="23"/>
      <p:bldP spid="9" grpId="23" animBg="1"/>
      <p:bldP spid="10" grpId="23"/>
      <p:bldP spid="17" grpId="24" animBg="1"/>
      <p:bldP spid="18" grpId="24" animBg="1"/>
      <p:bldP spid="19" grpId="24" animBg="1"/>
      <p:bldP spid="20" grpId="24" animBg="1"/>
      <p:bldP spid="21" grpId="24" animBg="1"/>
      <p:bldP spid="22" grpId="24" animBg="1"/>
      <p:bldP spid="23" grpId="24" animBg="1"/>
      <p:bldP spid="24" grpId="24" animBg="1"/>
      <p:bldP spid="25" grpId="24" animBg="1"/>
      <p:bldP spid="26" grpId="24" animBg="1"/>
      <p:bldP spid="27" grpId="24" animBg="1"/>
      <p:bldP spid="28" grpId="24" animBg="1"/>
      <p:bldP spid="29" grpId="24" animBg="1"/>
      <p:bldP spid="30" grpId="24" animBg="1"/>
      <p:bldP spid="41" grpId="24"/>
      <p:bldP spid="42" grpId="24"/>
      <p:bldP spid="43" grpId="24"/>
      <p:bldP spid="44" grpId="24"/>
      <p:bldP spid="45" grpId="24"/>
      <p:bldP spid="46" grpId="24" animBg="1"/>
      <p:bldP spid="47" grpId="24" animBg="1"/>
      <p:bldP spid="48" grpId="24" animBg="1"/>
      <p:bldP spid="57" grpId="24"/>
      <p:bldP spid="58" grpId="24"/>
      <p:bldP spid="59" grpId="24"/>
      <p:bldP spid="60" grpId="24"/>
      <p:bldP spid="61" grpId="24"/>
      <p:bldP spid="62" grpId="24"/>
      <p:bldP spid="5" grpId="24" animBg="1"/>
      <p:bldP spid="6" grpId="24" animBg="1"/>
      <p:bldP spid="7" grpId="24"/>
      <p:bldP spid="9" grpId="24" animBg="1"/>
      <p:bldP spid="10" grpId="24"/>
      <p:bldP spid="17" grpId="25" animBg="1"/>
      <p:bldP spid="18" grpId="25" animBg="1"/>
      <p:bldP spid="19" grpId="25" animBg="1"/>
      <p:bldP spid="20" grpId="25" animBg="1"/>
      <p:bldP spid="21" grpId="25" animBg="1"/>
      <p:bldP spid="22" grpId="25" animBg="1"/>
      <p:bldP spid="23" grpId="25" animBg="1"/>
      <p:bldP spid="24" grpId="25" animBg="1"/>
      <p:bldP spid="25" grpId="25" animBg="1"/>
      <p:bldP spid="26" grpId="25" animBg="1"/>
      <p:bldP spid="27" grpId="25" animBg="1"/>
      <p:bldP spid="28" grpId="25" animBg="1"/>
      <p:bldP spid="29" grpId="25" animBg="1"/>
      <p:bldP spid="30" grpId="25" animBg="1"/>
      <p:bldP spid="41" grpId="25"/>
      <p:bldP spid="42" grpId="25"/>
      <p:bldP spid="43" grpId="25"/>
      <p:bldP spid="44" grpId="25"/>
      <p:bldP spid="45" grpId="25"/>
      <p:bldP spid="46" grpId="25" animBg="1"/>
      <p:bldP spid="47" grpId="25" animBg="1"/>
      <p:bldP spid="48" grpId="25" animBg="1"/>
      <p:bldP spid="57" grpId="25"/>
      <p:bldP spid="58" grpId="25"/>
      <p:bldP spid="59" grpId="25"/>
      <p:bldP spid="60" grpId="25"/>
      <p:bldP spid="61" grpId="25"/>
      <p:bldP spid="62" grpId="25"/>
      <p:bldP spid="5" grpId="25" animBg="1"/>
      <p:bldP spid="6" grpId="25" animBg="1"/>
      <p:bldP spid="7" grpId="25"/>
      <p:bldP spid="9" grpId="25" animBg="1"/>
      <p:bldP spid="10" grpId="25"/>
      <p:bldP spid="17" grpId="26" animBg="1"/>
      <p:bldP spid="18" grpId="26" animBg="1"/>
      <p:bldP spid="19" grpId="26" animBg="1"/>
      <p:bldP spid="20" grpId="26" animBg="1"/>
      <p:bldP spid="21" grpId="26" animBg="1"/>
      <p:bldP spid="22" grpId="26" animBg="1"/>
      <p:bldP spid="23" grpId="26" animBg="1"/>
      <p:bldP spid="24" grpId="26" animBg="1"/>
      <p:bldP spid="25" grpId="26" animBg="1"/>
      <p:bldP spid="26" grpId="26" animBg="1"/>
      <p:bldP spid="27" grpId="26" animBg="1"/>
      <p:bldP spid="28" grpId="26" animBg="1"/>
      <p:bldP spid="29" grpId="26" animBg="1"/>
      <p:bldP spid="30" grpId="26" animBg="1"/>
      <p:bldP spid="41" grpId="26"/>
      <p:bldP spid="42" grpId="26"/>
      <p:bldP spid="43" grpId="26"/>
      <p:bldP spid="44" grpId="26"/>
      <p:bldP spid="45" grpId="26"/>
      <p:bldP spid="46" grpId="26" animBg="1"/>
      <p:bldP spid="47" grpId="26" animBg="1"/>
      <p:bldP spid="48" grpId="26" animBg="1"/>
      <p:bldP spid="57" grpId="26"/>
      <p:bldP spid="58" grpId="26"/>
      <p:bldP spid="59" grpId="26"/>
      <p:bldP spid="60" grpId="26"/>
      <p:bldP spid="61" grpId="26"/>
      <p:bldP spid="62" grpId="26"/>
      <p:bldP spid="5" grpId="26" animBg="1"/>
      <p:bldP spid="6" grpId="26" animBg="1"/>
      <p:bldP spid="7" grpId="26"/>
      <p:bldP spid="9" grpId="26" animBg="1"/>
      <p:bldP spid="10" grpId="26"/>
      <p:bldP spid="17" grpId="27" animBg="1"/>
      <p:bldP spid="18" grpId="27" animBg="1"/>
      <p:bldP spid="19" grpId="27" animBg="1"/>
      <p:bldP spid="20" grpId="27" animBg="1"/>
      <p:bldP spid="21" grpId="27" animBg="1"/>
      <p:bldP spid="22" grpId="27" animBg="1"/>
      <p:bldP spid="23" grpId="27" animBg="1"/>
      <p:bldP spid="24" grpId="27" animBg="1"/>
      <p:bldP spid="25" grpId="27" animBg="1"/>
      <p:bldP spid="26" grpId="27" animBg="1"/>
      <p:bldP spid="27" grpId="27" animBg="1"/>
      <p:bldP spid="28" grpId="27" animBg="1"/>
      <p:bldP spid="29" grpId="27" animBg="1"/>
      <p:bldP spid="30" grpId="27" animBg="1"/>
      <p:bldP spid="41" grpId="27"/>
      <p:bldP spid="42" grpId="27"/>
      <p:bldP spid="43" grpId="27"/>
      <p:bldP spid="44" grpId="27"/>
      <p:bldP spid="45" grpId="27"/>
      <p:bldP spid="46" grpId="27" animBg="1"/>
      <p:bldP spid="47" grpId="27" animBg="1"/>
      <p:bldP spid="48" grpId="27" animBg="1"/>
      <p:bldP spid="57" grpId="27"/>
      <p:bldP spid="58" grpId="27"/>
      <p:bldP spid="59" grpId="27"/>
      <p:bldP spid="60" grpId="27"/>
      <p:bldP spid="61" grpId="27"/>
      <p:bldP spid="62" grpId="27"/>
      <p:bldP spid="5" grpId="27" animBg="1"/>
      <p:bldP spid="6" grpId="27" animBg="1"/>
      <p:bldP spid="7" grpId="27"/>
      <p:bldP spid="9" grpId="27" animBg="1"/>
      <p:bldP spid="10" grpId="27"/>
      <p:bldP spid="17" grpId="28" animBg="1"/>
      <p:bldP spid="18" grpId="28" animBg="1"/>
      <p:bldP spid="19" grpId="28" animBg="1"/>
      <p:bldP spid="20" grpId="28" animBg="1"/>
      <p:bldP spid="21" grpId="28" animBg="1"/>
      <p:bldP spid="22" grpId="28" animBg="1"/>
      <p:bldP spid="23" grpId="28" animBg="1"/>
      <p:bldP spid="24" grpId="28" animBg="1"/>
      <p:bldP spid="25" grpId="28" animBg="1"/>
      <p:bldP spid="26" grpId="28" animBg="1"/>
      <p:bldP spid="27" grpId="28" animBg="1"/>
      <p:bldP spid="28" grpId="28" animBg="1"/>
      <p:bldP spid="29" grpId="28" animBg="1"/>
      <p:bldP spid="30" grpId="28" animBg="1"/>
      <p:bldP spid="41" grpId="28"/>
      <p:bldP spid="42" grpId="28"/>
      <p:bldP spid="43" grpId="28"/>
      <p:bldP spid="44" grpId="28"/>
      <p:bldP spid="45" grpId="28"/>
      <p:bldP spid="46" grpId="28" animBg="1"/>
      <p:bldP spid="47" grpId="28" animBg="1"/>
      <p:bldP spid="48" grpId="28" animBg="1"/>
      <p:bldP spid="57" grpId="28"/>
      <p:bldP spid="58" grpId="28"/>
      <p:bldP spid="59" grpId="28"/>
      <p:bldP spid="60" grpId="28"/>
      <p:bldP spid="61" grpId="28"/>
      <p:bldP spid="62" grpId="28"/>
      <p:bldP spid="5" grpId="28" animBg="1"/>
      <p:bldP spid="6" grpId="28" animBg="1"/>
      <p:bldP spid="7" grpId="28"/>
      <p:bldP spid="9" grpId="28" animBg="1"/>
      <p:bldP spid="10" grpId="28"/>
      <p:bldP spid="17" grpId="29" animBg="1"/>
      <p:bldP spid="18" grpId="29" animBg="1"/>
      <p:bldP spid="19" grpId="29" animBg="1"/>
      <p:bldP spid="20" grpId="29" animBg="1"/>
      <p:bldP spid="21" grpId="29" animBg="1"/>
      <p:bldP spid="22" grpId="29" animBg="1"/>
      <p:bldP spid="23" grpId="29" animBg="1"/>
      <p:bldP spid="24" grpId="29" animBg="1"/>
      <p:bldP spid="25" grpId="29" animBg="1"/>
      <p:bldP spid="26" grpId="29" animBg="1"/>
      <p:bldP spid="27" grpId="29" animBg="1"/>
      <p:bldP spid="28" grpId="29" animBg="1"/>
      <p:bldP spid="29" grpId="29" animBg="1"/>
      <p:bldP spid="30" grpId="29" animBg="1"/>
      <p:bldP spid="41" grpId="29"/>
      <p:bldP spid="42" grpId="29"/>
      <p:bldP spid="43" grpId="29"/>
      <p:bldP spid="44" grpId="29"/>
      <p:bldP spid="45" grpId="29"/>
      <p:bldP spid="46" grpId="29" animBg="1"/>
      <p:bldP spid="47" grpId="29" animBg="1"/>
      <p:bldP spid="48" grpId="29" animBg="1"/>
      <p:bldP spid="57" grpId="29"/>
      <p:bldP spid="58" grpId="29"/>
      <p:bldP spid="59" grpId="29"/>
      <p:bldP spid="60" grpId="29"/>
      <p:bldP spid="61" grpId="29"/>
      <p:bldP spid="62" grpId="29"/>
      <p:bldP spid="5" grpId="29" animBg="1"/>
      <p:bldP spid="6" grpId="29" animBg="1"/>
      <p:bldP spid="7" grpId="29"/>
      <p:bldP spid="9" grpId="29" animBg="1"/>
      <p:bldP spid="10" grpId="29"/>
      <p:bldP spid="17" grpId="30" animBg="1"/>
      <p:bldP spid="18" grpId="30" animBg="1"/>
      <p:bldP spid="19" grpId="30" animBg="1"/>
      <p:bldP spid="20" grpId="30" animBg="1"/>
      <p:bldP spid="21" grpId="30" animBg="1"/>
      <p:bldP spid="22" grpId="30" animBg="1"/>
      <p:bldP spid="23" grpId="30" animBg="1"/>
      <p:bldP spid="24" grpId="30" animBg="1"/>
      <p:bldP spid="25" grpId="30" animBg="1"/>
      <p:bldP spid="26" grpId="30" animBg="1"/>
      <p:bldP spid="27" grpId="30" animBg="1"/>
      <p:bldP spid="28" grpId="30" animBg="1"/>
      <p:bldP spid="29" grpId="30" animBg="1"/>
      <p:bldP spid="30" grpId="30" animBg="1"/>
      <p:bldP spid="41" grpId="30"/>
      <p:bldP spid="42" grpId="30"/>
      <p:bldP spid="43" grpId="30"/>
      <p:bldP spid="44" grpId="30"/>
      <p:bldP spid="45" grpId="30"/>
      <p:bldP spid="46" grpId="30" animBg="1"/>
      <p:bldP spid="47" grpId="30" animBg="1"/>
      <p:bldP spid="48" grpId="30" animBg="1"/>
      <p:bldP spid="57" grpId="30"/>
      <p:bldP spid="58" grpId="30"/>
      <p:bldP spid="59" grpId="30"/>
      <p:bldP spid="60" grpId="30"/>
      <p:bldP spid="61" grpId="30"/>
      <p:bldP spid="62" grpId="30"/>
      <p:bldP spid="5" grpId="30" animBg="1"/>
      <p:bldP spid="6" grpId="30" animBg="1"/>
      <p:bldP spid="7" grpId="30"/>
      <p:bldP spid="9" grpId="30" animBg="1"/>
      <p:bldP spid="10" grpId="30"/>
      <p:bldP spid="17" grpId="31" animBg="1"/>
      <p:bldP spid="18" grpId="31" animBg="1"/>
      <p:bldP spid="19" grpId="31" animBg="1"/>
      <p:bldP spid="20" grpId="31" animBg="1"/>
      <p:bldP spid="21" grpId="31" animBg="1"/>
      <p:bldP spid="22" grpId="31" animBg="1"/>
      <p:bldP spid="23" grpId="31" animBg="1"/>
      <p:bldP spid="24" grpId="31" animBg="1"/>
      <p:bldP spid="25" grpId="31" animBg="1"/>
      <p:bldP spid="26" grpId="31" animBg="1"/>
      <p:bldP spid="27" grpId="31" animBg="1"/>
      <p:bldP spid="28" grpId="31" animBg="1"/>
      <p:bldP spid="29" grpId="31" animBg="1"/>
      <p:bldP spid="30" grpId="31" animBg="1"/>
      <p:bldP spid="41" grpId="31"/>
      <p:bldP spid="42" grpId="31"/>
      <p:bldP spid="43" grpId="31"/>
      <p:bldP spid="44" grpId="31"/>
      <p:bldP spid="45" grpId="31"/>
      <p:bldP spid="46" grpId="31" animBg="1"/>
      <p:bldP spid="47" grpId="31" animBg="1"/>
      <p:bldP spid="48" grpId="31" animBg="1"/>
      <p:bldP spid="57" grpId="31"/>
      <p:bldP spid="58" grpId="31"/>
      <p:bldP spid="59" grpId="31"/>
      <p:bldP spid="60" grpId="31"/>
      <p:bldP spid="61" grpId="31"/>
      <p:bldP spid="62" grpId="31"/>
      <p:bldP spid="5" grpId="31" animBg="1"/>
      <p:bldP spid="6" grpId="31" animBg="1"/>
      <p:bldP spid="7" grpId="31"/>
      <p:bldP spid="9" grpId="31" animBg="1"/>
      <p:bldP spid="10" grpId="31"/>
      <p:bldP spid="17" grpId="32" animBg="1"/>
      <p:bldP spid="18" grpId="32" animBg="1"/>
      <p:bldP spid="19" grpId="32" animBg="1"/>
      <p:bldP spid="20" grpId="32" animBg="1"/>
      <p:bldP spid="21" grpId="32" animBg="1"/>
      <p:bldP spid="22" grpId="32" animBg="1"/>
      <p:bldP spid="23" grpId="32" animBg="1"/>
      <p:bldP spid="24" grpId="32" animBg="1"/>
      <p:bldP spid="25" grpId="32" animBg="1"/>
      <p:bldP spid="26" grpId="32" animBg="1"/>
      <p:bldP spid="27" grpId="32" animBg="1"/>
      <p:bldP spid="28" grpId="32" animBg="1"/>
      <p:bldP spid="29" grpId="32" animBg="1"/>
      <p:bldP spid="30" grpId="32" animBg="1"/>
      <p:bldP spid="41" grpId="32"/>
      <p:bldP spid="42" grpId="32"/>
      <p:bldP spid="43" grpId="32"/>
      <p:bldP spid="44" grpId="32"/>
      <p:bldP spid="45" grpId="32"/>
      <p:bldP spid="46" grpId="32" animBg="1"/>
      <p:bldP spid="47" grpId="32" animBg="1"/>
      <p:bldP spid="48" grpId="32" animBg="1"/>
      <p:bldP spid="57" grpId="32"/>
      <p:bldP spid="58" grpId="32"/>
      <p:bldP spid="59" grpId="32"/>
      <p:bldP spid="60" grpId="32"/>
      <p:bldP spid="61" grpId="32"/>
      <p:bldP spid="62" grpId="32"/>
      <p:bldP spid="5" grpId="32" animBg="1"/>
      <p:bldP spid="6" grpId="32" animBg="1"/>
      <p:bldP spid="7" grpId="32"/>
      <p:bldP spid="9" grpId="32" animBg="1"/>
      <p:bldP spid="10" grpId="32"/>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875503" y="914682"/>
            <a:ext cx="2700048" cy="45719"/>
          </a:xfrm>
          <a:prstGeom prst="rect">
            <a:avLst/>
          </a:prstGeom>
          <a:solidFill>
            <a:srgbClr val="FF0000"/>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矩形 2"/>
          <p:cNvSpPr/>
          <p:nvPr/>
        </p:nvSpPr>
        <p:spPr>
          <a:xfrm>
            <a:off x="8869465" y="1268760"/>
            <a:ext cx="2700048" cy="45719"/>
          </a:xfrm>
          <a:prstGeom prst="rect">
            <a:avLst/>
          </a:prstGeom>
          <a:solidFill>
            <a:srgbClr val="FF0000"/>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 name="平行四边形 3"/>
          <p:cNvSpPr/>
          <p:nvPr/>
        </p:nvSpPr>
        <p:spPr>
          <a:xfrm>
            <a:off x="3698262" y="4792712"/>
            <a:ext cx="8205492" cy="1419676"/>
          </a:xfrm>
          <a:prstGeom prst="parallelogram">
            <a:avLst>
              <a:gd name="adj" fmla="val 40913"/>
            </a:avLst>
          </a:prstGeom>
          <a:solidFill>
            <a:schemeClr val="bg1">
              <a:lumMod val="75000"/>
            </a:schemeClr>
          </a:solidFill>
          <a:ln>
            <a:solidFill>
              <a:schemeClr val="accent5">
                <a:lumMod val="20000"/>
                <a:lumOff val="80000"/>
              </a:schemeClr>
            </a:solidFill>
          </a:ln>
          <a:effectLst>
            <a:reflection blurRad="6350" stA="52000" endA="300" endPos="35000" dir="5400000" sy="-100000" algn="bl" rotWithShape="0"/>
          </a:effectLst>
          <a:scene3d>
            <a:camera prst="orthographicFront"/>
            <a:lightRig rig="threePt" dir="t"/>
          </a:scene3d>
          <a:sp3d extrusionH="1778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381000">
              <a:lnSpc>
                <a:spcPct val="150000"/>
              </a:lnSpc>
              <a:spcAft>
                <a:spcPts val="0"/>
              </a:spcAft>
            </a:pPr>
            <a:r>
              <a:rPr lang="en-US" altLang="zh-CN" sz="1100" kern="100" dirty="0">
                <a:solidFill>
                  <a:schemeClr val="tx1"/>
                </a:solidFill>
                <a:latin typeface="微软雅黑" panose="020B0503020204020204" pitchFamily="34" charset="-122"/>
                <a:ea typeface="微软雅黑" panose="020B0503020204020204" pitchFamily="34" charset="-122"/>
              </a:rPr>
              <a:t>1.</a:t>
            </a:r>
            <a:r>
              <a:rPr lang="zh-CN" altLang="zh-CN" sz="1100" kern="100" dirty="0">
                <a:solidFill>
                  <a:schemeClr val="tx1"/>
                </a:solidFill>
                <a:latin typeface="微软雅黑" panose="020B0503020204020204" pitchFamily="34" charset="-122"/>
                <a:ea typeface="微软雅黑" panose="020B0503020204020204" pitchFamily="34" charset="-122"/>
              </a:rPr>
              <a:t>上证</a:t>
            </a:r>
            <a:r>
              <a:rPr lang="en-US" altLang="zh-CN" sz="1100" kern="100" dirty="0">
                <a:solidFill>
                  <a:schemeClr val="tx1"/>
                </a:solidFill>
                <a:latin typeface="微软雅黑" panose="020B0503020204020204" pitchFamily="34" charset="-122"/>
                <a:ea typeface="微软雅黑" panose="020B0503020204020204" pitchFamily="34" charset="-122"/>
              </a:rPr>
              <a:t>180</a:t>
            </a:r>
            <a:r>
              <a:rPr lang="zh-CN" altLang="zh-CN" sz="1100" kern="100" dirty="0">
                <a:solidFill>
                  <a:schemeClr val="tx1"/>
                </a:solidFill>
                <a:latin typeface="微软雅黑" panose="020B0503020204020204" pitchFamily="34" charset="-122"/>
                <a:ea typeface="微软雅黑" panose="020B0503020204020204" pitchFamily="34" charset="-122"/>
              </a:rPr>
              <a:t>指数成份股股票的折算率最高不超过</a:t>
            </a:r>
            <a:r>
              <a:rPr lang="en-US" altLang="zh-CN" sz="1100" b="1" kern="100" dirty="0">
                <a:solidFill>
                  <a:srgbClr val="FF6600"/>
                </a:solidFill>
                <a:latin typeface="微软雅黑" panose="020B0503020204020204" pitchFamily="34" charset="-122"/>
                <a:ea typeface="微软雅黑" panose="020B0503020204020204" pitchFamily="34" charset="-122"/>
              </a:rPr>
              <a:t>70%</a:t>
            </a:r>
            <a:r>
              <a:rPr lang="zh-CN" altLang="zh-CN" sz="1100" kern="100" dirty="0">
                <a:solidFill>
                  <a:schemeClr val="tx1"/>
                </a:solidFill>
                <a:latin typeface="微软雅黑" panose="020B0503020204020204" pitchFamily="34" charset="-122"/>
                <a:ea typeface="微软雅黑" panose="020B0503020204020204" pitchFamily="34" charset="-122"/>
              </a:rPr>
              <a:t>，其他</a:t>
            </a:r>
            <a:r>
              <a:rPr lang="en-US" altLang="zh-CN" sz="1100" kern="100" dirty="0">
                <a:solidFill>
                  <a:schemeClr val="tx1"/>
                </a:solidFill>
                <a:latin typeface="微软雅黑" panose="020B0503020204020204" pitchFamily="34" charset="-122"/>
                <a:ea typeface="微软雅黑" panose="020B0503020204020204" pitchFamily="34" charset="-122"/>
              </a:rPr>
              <a:t>A</a:t>
            </a:r>
            <a:r>
              <a:rPr lang="zh-CN" altLang="zh-CN" sz="1100" kern="100" dirty="0">
                <a:solidFill>
                  <a:schemeClr val="tx1"/>
                </a:solidFill>
                <a:latin typeface="微软雅黑" panose="020B0503020204020204" pitchFamily="34" charset="-122"/>
                <a:ea typeface="微软雅黑" panose="020B0503020204020204" pitchFamily="34" charset="-122"/>
              </a:rPr>
              <a:t>股股票折算率最高不超过</a:t>
            </a:r>
            <a:r>
              <a:rPr lang="en-US" altLang="zh-CN" sz="1100" b="1" kern="100" dirty="0">
                <a:solidFill>
                  <a:srgbClr val="FF6600"/>
                </a:solidFill>
                <a:latin typeface="微软雅黑" panose="020B0503020204020204" pitchFamily="34" charset="-122"/>
                <a:ea typeface="微软雅黑" panose="020B0503020204020204" pitchFamily="34" charset="-122"/>
              </a:rPr>
              <a:t>65%</a:t>
            </a:r>
            <a:r>
              <a:rPr lang="zh-CN" altLang="zh-CN" sz="1100" b="1" kern="100" dirty="0">
                <a:solidFill>
                  <a:srgbClr val="FF6600"/>
                </a:solidFill>
                <a:latin typeface="微软雅黑" panose="020B0503020204020204" pitchFamily="34" charset="-122"/>
                <a:ea typeface="微软雅黑" panose="020B0503020204020204" pitchFamily="34" charset="-122"/>
              </a:rPr>
              <a:t>；</a:t>
            </a:r>
            <a:r>
              <a:rPr lang="zh-CN" altLang="zh-CN" sz="1100" kern="100" dirty="0">
                <a:solidFill>
                  <a:schemeClr val="tx1"/>
                </a:solidFill>
                <a:latin typeface="微软雅黑" panose="020B0503020204020204" pitchFamily="34" charset="-122"/>
                <a:ea typeface="微软雅黑" panose="020B0503020204020204" pitchFamily="34" charset="-122"/>
              </a:rPr>
              <a:t> </a:t>
            </a:r>
            <a:endParaRPr lang="zh-CN" altLang="zh-CN" sz="400" kern="100" dirty="0">
              <a:solidFill>
                <a:schemeClr val="tx1"/>
              </a:solidFill>
              <a:latin typeface="微软雅黑" panose="020B0503020204020204" pitchFamily="34" charset="-122"/>
              <a:ea typeface="微软雅黑" panose="020B0503020204020204" pitchFamily="34" charset="-122"/>
            </a:endParaRPr>
          </a:p>
          <a:p>
            <a:pPr indent="381000">
              <a:lnSpc>
                <a:spcPct val="150000"/>
              </a:lnSpc>
              <a:spcAft>
                <a:spcPts val="0"/>
              </a:spcAft>
            </a:pPr>
            <a:r>
              <a:rPr lang="en-US" altLang="zh-CN" sz="1100" kern="100" dirty="0">
                <a:solidFill>
                  <a:schemeClr val="tx1"/>
                </a:solidFill>
                <a:latin typeface="微软雅黑" panose="020B0503020204020204" pitchFamily="34" charset="-122"/>
                <a:ea typeface="微软雅黑" panose="020B0503020204020204" pitchFamily="34" charset="-122"/>
              </a:rPr>
              <a:t>2.</a:t>
            </a:r>
            <a:r>
              <a:rPr lang="zh-CN" altLang="zh-CN" sz="1100" kern="100" dirty="0">
                <a:solidFill>
                  <a:schemeClr val="tx1"/>
                </a:solidFill>
                <a:latin typeface="微软雅黑" panose="020B0503020204020204" pitchFamily="34" charset="-122"/>
                <a:ea typeface="微软雅黑" panose="020B0503020204020204" pitchFamily="34" charset="-122"/>
              </a:rPr>
              <a:t>交易型开放式指数基金折算率最高不超过</a:t>
            </a:r>
            <a:r>
              <a:rPr lang="en-US" altLang="zh-CN" sz="1100" b="1" kern="100" dirty="0">
                <a:solidFill>
                  <a:srgbClr val="FF6600"/>
                </a:solidFill>
                <a:latin typeface="微软雅黑" panose="020B0503020204020204" pitchFamily="34" charset="-122"/>
                <a:ea typeface="微软雅黑" panose="020B0503020204020204" pitchFamily="34" charset="-122"/>
              </a:rPr>
              <a:t>90%</a:t>
            </a:r>
            <a:r>
              <a:rPr lang="zh-CN" altLang="zh-CN" sz="1100" b="1" kern="100" dirty="0">
                <a:solidFill>
                  <a:srgbClr val="FF6600"/>
                </a:solidFill>
                <a:latin typeface="微软雅黑" panose="020B0503020204020204" pitchFamily="34" charset="-122"/>
                <a:ea typeface="微软雅黑" panose="020B0503020204020204" pitchFamily="34" charset="-122"/>
              </a:rPr>
              <a:t>；</a:t>
            </a:r>
            <a:endParaRPr lang="zh-CN" altLang="zh-CN" sz="400" b="1" kern="100" dirty="0">
              <a:solidFill>
                <a:srgbClr val="FF6600"/>
              </a:solidFill>
              <a:latin typeface="微软雅黑" panose="020B0503020204020204" pitchFamily="34" charset="-122"/>
              <a:ea typeface="微软雅黑" panose="020B0503020204020204" pitchFamily="34" charset="-122"/>
            </a:endParaRPr>
          </a:p>
          <a:p>
            <a:pPr indent="381000">
              <a:lnSpc>
                <a:spcPct val="150000"/>
              </a:lnSpc>
              <a:spcAft>
                <a:spcPts val="0"/>
              </a:spcAft>
            </a:pPr>
            <a:r>
              <a:rPr lang="en-US" altLang="zh-CN" sz="1100" kern="100" dirty="0">
                <a:solidFill>
                  <a:schemeClr val="tx1"/>
                </a:solidFill>
                <a:latin typeface="微软雅黑" panose="020B0503020204020204" pitchFamily="34" charset="-122"/>
                <a:ea typeface="微软雅黑" panose="020B0503020204020204" pitchFamily="34" charset="-122"/>
              </a:rPr>
              <a:t>3.</a:t>
            </a:r>
            <a:r>
              <a:rPr lang="zh-CN" altLang="zh-CN" sz="1100" kern="100" dirty="0">
                <a:solidFill>
                  <a:schemeClr val="tx1"/>
                </a:solidFill>
                <a:latin typeface="微软雅黑" panose="020B0503020204020204" pitchFamily="34" charset="-122"/>
                <a:ea typeface="微软雅黑" panose="020B0503020204020204" pitchFamily="34" charset="-122"/>
              </a:rPr>
              <a:t>证券公司现金管理产品、货币市场基金、国债折算率最高不超过</a:t>
            </a:r>
            <a:r>
              <a:rPr lang="en-US" altLang="zh-CN" sz="1100" b="1" kern="100" dirty="0">
                <a:solidFill>
                  <a:srgbClr val="FF6600"/>
                </a:solidFill>
                <a:latin typeface="微软雅黑" panose="020B0503020204020204" pitchFamily="34" charset="-122"/>
                <a:ea typeface="微软雅黑" panose="020B0503020204020204" pitchFamily="34" charset="-122"/>
              </a:rPr>
              <a:t>95%</a:t>
            </a:r>
            <a:r>
              <a:rPr lang="zh-CN" altLang="zh-CN" sz="1100" b="1" kern="100" dirty="0">
                <a:solidFill>
                  <a:srgbClr val="FF6600"/>
                </a:solidFill>
                <a:latin typeface="微软雅黑" panose="020B0503020204020204" pitchFamily="34" charset="-122"/>
                <a:ea typeface="微软雅黑" panose="020B0503020204020204" pitchFamily="34" charset="-122"/>
              </a:rPr>
              <a:t>；</a:t>
            </a:r>
            <a:endParaRPr lang="zh-CN" altLang="zh-CN" sz="400" b="1" kern="100" dirty="0">
              <a:solidFill>
                <a:srgbClr val="FF6600"/>
              </a:solidFill>
              <a:latin typeface="微软雅黑" panose="020B0503020204020204" pitchFamily="34" charset="-122"/>
              <a:ea typeface="微软雅黑" panose="020B0503020204020204" pitchFamily="34" charset="-122"/>
            </a:endParaRPr>
          </a:p>
          <a:p>
            <a:pPr indent="381000">
              <a:lnSpc>
                <a:spcPct val="150000"/>
              </a:lnSpc>
              <a:spcAft>
                <a:spcPts val="0"/>
              </a:spcAft>
            </a:pPr>
            <a:r>
              <a:rPr lang="en-US" altLang="zh-CN" sz="1100" kern="100" dirty="0">
                <a:solidFill>
                  <a:schemeClr val="tx1"/>
                </a:solidFill>
                <a:latin typeface="微软雅黑" panose="020B0503020204020204" pitchFamily="34" charset="-122"/>
                <a:ea typeface="微软雅黑" panose="020B0503020204020204" pitchFamily="34" charset="-122"/>
              </a:rPr>
              <a:t>4.</a:t>
            </a:r>
            <a:r>
              <a:rPr lang="zh-CN" altLang="zh-CN" sz="1100" kern="100" dirty="0">
                <a:solidFill>
                  <a:schemeClr val="tx1"/>
                </a:solidFill>
                <a:latin typeface="微软雅黑" panose="020B0503020204020204" pitchFamily="34" charset="-122"/>
                <a:ea typeface="微软雅黑" panose="020B0503020204020204" pitchFamily="34" charset="-122"/>
              </a:rPr>
              <a:t>被实施风险警示、暂停上市或进入退市整理期的</a:t>
            </a:r>
            <a:r>
              <a:rPr lang="en-US" altLang="zh-CN" sz="1100" kern="100" dirty="0">
                <a:solidFill>
                  <a:schemeClr val="tx1"/>
                </a:solidFill>
                <a:latin typeface="微软雅黑" panose="020B0503020204020204" pitchFamily="34" charset="-122"/>
                <a:ea typeface="微软雅黑" panose="020B0503020204020204" pitchFamily="34" charset="-122"/>
              </a:rPr>
              <a:t>A</a:t>
            </a:r>
            <a:r>
              <a:rPr lang="zh-CN" altLang="zh-CN" sz="1100" kern="100" dirty="0">
                <a:solidFill>
                  <a:schemeClr val="tx1"/>
                </a:solidFill>
                <a:latin typeface="微软雅黑" panose="020B0503020204020204" pitchFamily="34" charset="-122"/>
                <a:ea typeface="微软雅黑" panose="020B0503020204020204" pitchFamily="34" charset="-122"/>
              </a:rPr>
              <a:t>股股票、权证折算率为</a:t>
            </a:r>
            <a:r>
              <a:rPr lang="en-US" altLang="zh-CN" sz="1100" b="1" kern="100" dirty="0">
                <a:solidFill>
                  <a:srgbClr val="FF6600"/>
                </a:solidFill>
                <a:latin typeface="微软雅黑" panose="020B0503020204020204" pitchFamily="34" charset="-122"/>
                <a:ea typeface="微软雅黑" panose="020B0503020204020204" pitchFamily="34" charset="-122"/>
              </a:rPr>
              <a:t>0%</a:t>
            </a:r>
            <a:r>
              <a:rPr lang="zh-CN" altLang="zh-CN" sz="1100" b="1" kern="100" dirty="0">
                <a:solidFill>
                  <a:srgbClr val="FF6600"/>
                </a:solidFill>
                <a:latin typeface="微软雅黑" panose="020B0503020204020204" pitchFamily="34" charset="-122"/>
                <a:ea typeface="微软雅黑" panose="020B0503020204020204" pitchFamily="34" charset="-122"/>
              </a:rPr>
              <a:t>；</a:t>
            </a:r>
            <a:endParaRPr lang="zh-CN" altLang="zh-CN" sz="400" b="1" kern="100" dirty="0">
              <a:solidFill>
                <a:srgbClr val="FF6600"/>
              </a:solidFill>
              <a:latin typeface="微软雅黑" panose="020B0503020204020204" pitchFamily="34" charset="-122"/>
              <a:ea typeface="微软雅黑" panose="020B0503020204020204" pitchFamily="34" charset="-122"/>
            </a:endParaRPr>
          </a:p>
          <a:p>
            <a:pPr indent="381000">
              <a:lnSpc>
                <a:spcPct val="150000"/>
              </a:lnSpc>
              <a:spcAft>
                <a:spcPts val="0"/>
              </a:spcAft>
            </a:pPr>
            <a:r>
              <a:rPr lang="en-US" altLang="zh-CN" sz="1100" kern="100" dirty="0">
                <a:solidFill>
                  <a:schemeClr val="tx1"/>
                </a:solidFill>
                <a:latin typeface="微软雅黑" panose="020B0503020204020204" pitchFamily="34" charset="-122"/>
                <a:ea typeface="微软雅黑" panose="020B0503020204020204" pitchFamily="34" charset="-122"/>
              </a:rPr>
              <a:t>5.</a:t>
            </a:r>
            <a:r>
              <a:rPr lang="zh-CN" altLang="zh-CN" sz="1100" kern="100" dirty="0">
                <a:solidFill>
                  <a:schemeClr val="tx1"/>
                </a:solidFill>
                <a:latin typeface="微软雅黑" panose="020B0503020204020204" pitchFamily="34" charset="-122"/>
                <a:ea typeface="微软雅黑" panose="020B0503020204020204" pitchFamily="34" charset="-122"/>
              </a:rPr>
              <a:t>其他上市证券投资基金和债券折算率最高不超过</a:t>
            </a:r>
            <a:r>
              <a:rPr lang="en-US" altLang="zh-CN" sz="1100" b="1" kern="100" dirty="0">
                <a:solidFill>
                  <a:srgbClr val="FF6600"/>
                </a:solidFill>
                <a:latin typeface="微软雅黑" panose="020B0503020204020204" pitchFamily="34" charset="-122"/>
                <a:ea typeface="微软雅黑" panose="020B0503020204020204" pitchFamily="34" charset="-122"/>
              </a:rPr>
              <a:t>80%</a:t>
            </a:r>
            <a:endParaRPr lang="zh-CN" altLang="en-US" sz="1100" b="1" dirty="0">
              <a:solidFill>
                <a:srgbClr val="FF6600"/>
              </a:solidFill>
            </a:endParaRPr>
          </a:p>
        </p:txBody>
      </p:sp>
      <p:sp>
        <p:nvSpPr>
          <p:cNvPr id="5" name="文本框 4"/>
          <p:cNvSpPr txBox="1"/>
          <p:nvPr/>
        </p:nvSpPr>
        <p:spPr>
          <a:xfrm>
            <a:off x="2620431" y="1579270"/>
            <a:ext cx="8384684" cy="2169825"/>
          </a:xfrm>
          <a:prstGeom prst="rect">
            <a:avLst/>
          </a:prstGeom>
          <a:noFill/>
        </p:spPr>
        <p:txBody>
          <a:bodyPr wrap="square" rtlCol="0">
            <a:spAutoFit/>
          </a:bodyPr>
          <a:lstStyle/>
          <a:p>
            <a:pPr>
              <a:lnSpc>
                <a:spcPct val="150000"/>
              </a:lnSpc>
            </a:pPr>
            <a:r>
              <a:rPr lang="zh-CN" altLang="en-US" dirty="0" smtClean="0">
                <a:solidFill>
                  <a:schemeClr val="tx2">
                    <a:lumMod val="60000"/>
                    <a:lumOff val="40000"/>
                  </a:schemeClr>
                </a:solidFill>
                <a:latin typeface="微软雅黑" panose="020B0503020204020204" pitchFamily="34" charset="-122"/>
                <a:ea typeface="微软雅黑" panose="020B0503020204020204" pitchFamily="34" charset="-122"/>
              </a:rPr>
              <a:t>为控制信用</a:t>
            </a:r>
            <a:r>
              <a:rPr lang="zh-CN" altLang="en-US" dirty="0">
                <a:solidFill>
                  <a:schemeClr val="tx2">
                    <a:lumMod val="60000"/>
                    <a:lumOff val="40000"/>
                  </a:schemeClr>
                </a:solidFill>
                <a:latin typeface="微软雅黑" panose="020B0503020204020204" pitchFamily="34" charset="-122"/>
                <a:ea typeface="微软雅黑" panose="020B0503020204020204" pitchFamily="34" charset="-122"/>
              </a:rPr>
              <a:t>风险，投资者证券公司向投资者融资、融券前，应当事先向投资者收取一定比例的</a:t>
            </a:r>
            <a:r>
              <a:rPr lang="zh-CN" altLang="en-US" dirty="0" smtClean="0">
                <a:solidFill>
                  <a:schemeClr val="tx2">
                    <a:lumMod val="60000"/>
                    <a:lumOff val="40000"/>
                  </a:schemeClr>
                </a:solidFill>
                <a:latin typeface="微软雅黑" panose="020B0503020204020204" pitchFamily="34" charset="-122"/>
                <a:ea typeface="微软雅黑" panose="020B0503020204020204" pitchFamily="34" charset="-122"/>
              </a:rPr>
              <a:t>保证金。</a:t>
            </a:r>
            <a:endParaRPr lang="en-US" altLang="zh-CN" dirty="0" smtClean="0">
              <a:solidFill>
                <a:schemeClr val="tx2">
                  <a:lumMod val="60000"/>
                  <a:lumOff val="40000"/>
                </a:schemeClr>
              </a:solidFill>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dirty="0" smtClean="0">
                <a:solidFill>
                  <a:schemeClr val="tx2">
                    <a:lumMod val="60000"/>
                    <a:lumOff val="40000"/>
                  </a:schemeClr>
                </a:solidFill>
                <a:latin typeface="微软雅黑" panose="020B0503020204020204" pitchFamily="34" charset="-122"/>
                <a:ea typeface="微软雅黑" panose="020B0503020204020204" pitchFamily="34" charset="-122"/>
              </a:rPr>
              <a:t>保证金资金</a:t>
            </a:r>
            <a:endParaRPr lang="en-US" altLang="zh-CN" dirty="0" smtClean="0">
              <a:solidFill>
                <a:schemeClr val="tx2">
                  <a:lumMod val="60000"/>
                  <a:lumOff val="40000"/>
                </a:schemeClr>
              </a:solidFill>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dirty="0" smtClean="0">
                <a:solidFill>
                  <a:schemeClr val="tx2">
                    <a:lumMod val="60000"/>
                    <a:lumOff val="40000"/>
                  </a:schemeClr>
                </a:solidFill>
                <a:latin typeface="微软雅黑" panose="020B0503020204020204" pitchFamily="34" charset="-122"/>
                <a:ea typeface="微软雅黑" panose="020B0503020204020204" pitchFamily="34" charset="-122"/>
              </a:rPr>
              <a:t>保证金证券（可充抵保证金证券）</a:t>
            </a:r>
            <a:endParaRPr lang="en-US" altLang="zh-CN" dirty="0" smtClean="0">
              <a:solidFill>
                <a:schemeClr val="tx2">
                  <a:lumMod val="60000"/>
                  <a:lumOff val="40000"/>
                </a:schemeClr>
              </a:solidFill>
              <a:latin typeface="微软雅黑" panose="020B0503020204020204" pitchFamily="34" charset="-122"/>
              <a:ea typeface="微软雅黑" panose="020B0503020204020204" pitchFamily="34" charset="-122"/>
            </a:endParaRPr>
          </a:p>
          <a:p>
            <a:pPr lvl="0">
              <a:lnSpc>
                <a:spcPct val="150000"/>
              </a:lnSpc>
            </a:pPr>
            <a:r>
              <a:rPr lang="zh-CN" altLang="en-US" dirty="0">
                <a:latin typeface="微软雅黑" panose="020B0503020204020204" pitchFamily="34" charset="-122"/>
                <a:ea typeface="微软雅黑" panose="020B0503020204020204" pitchFamily="34" charset="-122"/>
              </a:rPr>
              <a:t>保证金</a:t>
            </a: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保证金资金 </a:t>
            </a: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保证金证券市值 * 折算</a:t>
            </a:r>
            <a:r>
              <a:rPr lang="zh-CN" altLang="en-US" dirty="0" smtClean="0">
                <a:latin typeface="微软雅黑" panose="020B0503020204020204" pitchFamily="34" charset="-122"/>
                <a:ea typeface="微软雅黑" panose="020B0503020204020204" pitchFamily="34" charset="-122"/>
              </a:rPr>
              <a:t>率</a:t>
            </a:r>
            <a:endParaRPr lang="en-US" altLang="zh-CN" dirty="0">
              <a:latin typeface="微软雅黑" panose="020B0503020204020204" pitchFamily="34" charset="-122"/>
              <a:ea typeface="微软雅黑" panose="020B0503020204020204" pitchFamily="34" charset="-122"/>
            </a:endParaRPr>
          </a:p>
        </p:txBody>
      </p:sp>
      <p:grpSp>
        <p:nvGrpSpPr>
          <p:cNvPr id="7" name="组合 6"/>
          <p:cNvGrpSpPr/>
          <p:nvPr/>
        </p:nvGrpSpPr>
        <p:grpSpPr>
          <a:xfrm>
            <a:off x="5190094" y="3055580"/>
            <a:ext cx="2878371" cy="1689939"/>
            <a:chOff x="2219914" y="2116761"/>
            <a:chExt cx="2920549" cy="1689939"/>
          </a:xfrm>
        </p:grpSpPr>
        <p:sp>
          <p:nvSpPr>
            <p:cNvPr id="8" name="椭圆 7"/>
            <p:cNvSpPr/>
            <p:nvPr/>
          </p:nvSpPr>
          <p:spPr>
            <a:xfrm>
              <a:off x="4204463" y="2116761"/>
              <a:ext cx="936000" cy="936000"/>
            </a:xfrm>
            <a:prstGeom prst="ellipse">
              <a:avLst/>
            </a:prstGeom>
            <a:noFill/>
            <a:ln w="38100"/>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cxnSp>
          <p:nvCxnSpPr>
            <p:cNvPr id="9" name="直接连接符 8"/>
            <p:cNvCxnSpPr/>
            <p:nvPr/>
          </p:nvCxnSpPr>
          <p:spPr>
            <a:xfrm flipH="1">
              <a:off x="3371040" y="2915687"/>
              <a:ext cx="1010599" cy="847024"/>
            </a:xfrm>
            <a:prstGeom prst="line">
              <a:avLst/>
            </a:prstGeom>
          </p:spPr>
          <p:style>
            <a:lnRef idx="3">
              <a:schemeClr val="accent6"/>
            </a:lnRef>
            <a:fillRef idx="0">
              <a:schemeClr val="accent6"/>
            </a:fillRef>
            <a:effectRef idx="2">
              <a:schemeClr val="accent6"/>
            </a:effectRef>
            <a:fontRef idx="minor">
              <a:schemeClr val="tx1"/>
            </a:fontRef>
          </p:style>
        </p:cxnSp>
        <p:cxnSp>
          <p:nvCxnSpPr>
            <p:cNvPr id="10" name="直接连接符 9"/>
            <p:cNvCxnSpPr/>
            <p:nvPr/>
          </p:nvCxnSpPr>
          <p:spPr>
            <a:xfrm flipH="1">
              <a:off x="2219914" y="3762711"/>
              <a:ext cx="1151126" cy="0"/>
            </a:xfrm>
            <a:prstGeom prst="line">
              <a:avLst/>
            </a:prstGeom>
          </p:spPr>
          <p:style>
            <a:lnRef idx="3">
              <a:schemeClr val="accent6"/>
            </a:lnRef>
            <a:fillRef idx="0">
              <a:schemeClr val="accent6"/>
            </a:fillRef>
            <a:effectRef idx="2">
              <a:schemeClr val="accent6"/>
            </a:effectRef>
            <a:fontRef idx="minor">
              <a:schemeClr val="tx1"/>
            </a:fontRef>
          </p:style>
        </p:cxnSp>
        <p:sp>
          <p:nvSpPr>
            <p:cNvPr id="11" name="椭圆 10"/>
            <p:cNvSpPr/>
            <p:nvPr/>
          </p:nvSpPr>
          <p:spPr>
            <a:xfrm>
              <a:off x="2229373" y="3690703"/>
              <a:ext cx="45719" cy="115997"/>
            </a:xfrm>
            <a:prstGeom prst="ellipse">
              <a:avLst/>
            </a:prstGeom>
            <a:solidFill>
              <a:schemeClr val="accent6"/>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grpSp>
      <p:grpSp>
        <p:nvGrpSpPr>
          <p:cNvPr id="12" name="组合 11"/>
          <p:cNvGrpSpPr/>
          <p:nvPr/>
        </p:nvGrpSpPr>
        <p:grpSpPr>
          <a:xfrm>
            <a:off x="419939" y="1552373"/>
            <a:ext cx="2057400" cy="1781005"/>
            <a:chOff x="-120662" y="2121869"/>
            <a:chExt cx="2057400" cy="1781005"/>
          </a:xfrm>
        </p:grpSpPr>
        <p:sp>
          <p:nvSpPr>
            <p:cNvPr id="14" name="Freeform 4"/>
            <p:cNvSpPr/>
            <p:nvPr/>
          </p:nvSpPr>
          <p:spPr bwMode="gray">
            <a:xfrm>
              <a:off x="22430" y="2121869"/>
              <a:ext cx="1771217" cy="1781005"/>
            </a:xfrm>
            <a:custGeom>
              <a:avLst/>
              <a:gdLst/>
              <a:ahLst/>
              <a:cxnLst>
                <a:cxn ang="0">
                  <a:pos x="264" y="20"/>
                </a:cxn>
                <a:cxn ang="0">
                  <a:pos x="286" y="52"/>
                </a:cxn>
                <a:cxn ang="0">
                  <a:pos x="242" y="68"/>
                </a:cxn>
                <a:cxn ang="0">
                  <a:pos x="202" y="72"/>
                </a:cxn>
                <a:cxn ang="0">
                  <a:pos x="194" y="102"/>
                </a:cxn>
                <a:cxn ang="0">
                  <a:pos x="140" y="114"/>
                </a:cxn>
                <a:cxn ang="0">
                  <a:pos x="116" y="136"/>
                </a:cxn>
                <a:cxn ang="0">
                  <a:pos x="84" y="164"/>
                </a:cxn>
                <a:cxn ang="0">
                  <a:pos x="76" y="182"/>
                </a:cxn>
                <a:cxn ang="0">
                  <a:pos x="60" y="224"/>
                </a:cxn>
                <a:cxn ang="0">
                  <a:pos x="42" y="272"/>
                </a:cxn>
                <a:cxn ang="0">
                  <a:pos x="24" y="296"/>
                </a:cxn>
                <a:cxn ang="0">
                  <a:pos x="12" y="330"/>
                </a:cxn>
                <a:cxn ang="0">
                  <a:pos x="16" y="352"/>
                </a:cxn>
                <a:cxn ang="0">
                  <a:pos x="6" y="396"/>
                </a:cxn>
                <a:cxn ang="0">
                  <a:pos x="30" y="420"/>
                </a:cxn>
                <a:cxn ang="0">
                  <a:pos x="22" y="448"/>
                </a:cxn>
                <a:cxn ang="0">
                  <a:pos x="38" y="472"/>
                </a:cxn>
                <a:cxn ang="0">
                  <a:pos x="64" y="500"/>
                </a:cxn>
                <a:cxn ang="0">
                  <a:pos x="76" y="546"/>
                </a:cxn>
                <a:cxn ang="0">
                  <a:pos x="126" y="572"/>
                </a:cxn>
                <a:cxn ang="0">
                  <a:pos x="130" y="602"/>
                </a:cxn>
                <a:cxn ang="0">
                  <a:pos x="170" y="614"/>
                </a:cxn>
                <a:cxn ang="0">
                  <a:pos x="188" y="636"/>
                </a:cxn>
                <a:cxn ang="0">
                  <a:pos x="212" y="644"/>
                </a:cxn>
                <a:cxn ang="0">
                  <a:pos x="238" y="662"/>
                </a:cxn>
                <a:cxn ang="0">
                  <a:pos x="280" y="668"/>
                </a:cxn>
                <a:cxn ang="0">
                  <a:pos x="300" y="676"/>
                </a:cxn>
                <a:cxn ang="0">
                  <a:pos x="330" y="688"/>
                </a:cxn>
                <a:cxn ang="0">
                  <a:pos x="350" y="694"/>
                </a:cxn>
                <a:cxn ang="0">
                  <a:pos x="392" y="718"/>
                </a:cxn>
                <a:cxn ang="0">
                  <a:pos x="398" y="686"/>
                </a:cxn>
                <a:cxn ang="0">
                  <a:pos x="428" y="688"/>
                </a:cxn>
                <a:cxn ang="0">
                  <a:pos x="504" y="660"/>
                </a:cxn>
                <a:cxn ang="0">
                  <a:pos x="534" y="656"/>
                </a:cxn>
                <a:cxn ang="0">
                  <a:pos x="550" y="644"/>
                </a:cxn>
                <a:cxn ang="0">
                  <a:pos x="570" y="612"/>
                </a:cxn>
                <a:cxn ang="0">
                  <a:pos x="612" y="586"/>
                </a:cxn>
                <a:cxn ang="0">
                  <a:pos x="630" y="554"/>
                </a:cxn>
                <a:cxn ang="0">
                  <a:pos x="656" y="520"/>
                </a:cxn>
                <a:cxn ang="0">
                  <a:pos x="682" y="492"/>
                </a:cxn>
                <a:cxn ang="0">
                  <a:pos x="692" y="466"/>
                </a:cxn>
                <a:cxn ang="0">
                  <a:pos x="696" y="410"/>
                </a:cxn>
                <a:cxn ang="0">
                  <a:pos x="734" y="352"/>
                </a:cxn>
                <a:cxn ang="0">
                  <a:pos x="718" y="316"/>
                </a:cxn>
                <a:cxn ang="0">
                  <a:pos x="710" y="292"/>
                </a:cxn>
                <a:cxn ang="0">
                  <a:pos x="698" y="258"/>
                </a:cxn>
                <a:cxn ang="0">
                  <a:pos x="678" y="212"/>
                </a:cxn>
                <a:cxn ang="0">
                  <a:pos x="654" y="182"/>
                </a:cxn>
                <a:cxn ang="0">
                  <a:pos x="632" y="154"/>
                </a:cxn>
                <a:cxn ang="0">
                  <a:pos x="612" y="104"/>
                </a:cxn>
                <a:cxn ang="0">
                  <a:pos x="592" y="108"/>
                </a:cxn>
                <a:cxn ang="0">
                  <a:pos x="548" y="100"/>
                </a:cxn>
                <a:cxn ang="0">
                  <a:pos x="508" y="22"/>
                </a:cxn>
                <a:cxn ang="0">
                  <a:pos x="456" y="48"/>
                </a:cxn>
                <a:cxn ang="0">
                  <a:pos x="430" y="46"/>
                </a:cxn>
                <a:cxn ang="0">
                  <a:pos x="370" y="10"/>
                </a:cxn>
                <a:cxn ang="0">
                  <a:pos x="348" y="10"/>
                </a:cxn>
                <a:cxn ang="0">
                  <a:pos x="326" y="28"/>
                </a:cxn>
                <a:cxn ang="0">
                  <a:pos x="294" y="42"/>
                </a:cxn>
                <a:cxn ang="0">
                  <a:pos x="256" y="12"/>
                </a:cxn>
              </a:cxnLst>
              <a:rect l="0" t="0" r="r" b="b"/>
              <a:pathLst>
                <a:path w="742" h="718">
                  <a:moveTo>
                    <a:pt x="256" y="12"/>
                  </a:moveTo>
                  <a:lnTo>
                    <a:pt x="252" y="8"/>
                  </a:lnTo>
                  <a:lnTo>
                    <a:pt x="252" y="6"/>
                  </a:lnTo>
                  <a:lnTo>
                    <a:pt x="250" y="6"/>
                  </a:lnTo>
                  <a:lnTo>
                    <a:pt x="252" y="8"/>
                  </a:lnTo>
                  <a:lnTo>
                    <a:pt x="254" y="10"/>
                  </a:lnTo>
                  <a:lnTo>
                    <a:pt x="256" y="12"/>
                  </a:lnTo>
                  <a:lnTo>
                    <a:pt x="260" y="16"/>
                  </a:lnTo>
                  <a:lnTo>
                    <a:pt x="264" y="20"/>
                  </a:lnTo>
                  <a:lnTo>
                    <a:pt x="268" y="24"/>
                  </a:lnTo>
                  <a:lnTo>
                    <a:pt x="270" y="28"/>
                  </a:lnTo>
                  <a:lnTo>
                    <a:pt x="274" y="32"/>
                  </a:lnTo>
                  <a:lnTo>
                    <a:pt x="278" y="34"/>
                  </a:lnTo>
                  <a:lnTo>
                    <a:pt x="280" y="36"/>
                  </a:lnTo>
                  <a:lnTo>
                    <a:pt x="280" y="38"/>
                  </a:lnTo>
                  <a:lnTo>
                    <a:pt x="282" y="38"/>
                  </a:lnTo>
                  <a:lnTo>
                    <a:pt x="288" y="48"/>
                  </a:lnTo>
                  <a:lnTo>
                    <a:pt x="286" y="52"/>
                  </a:lnTo>
                  <a:lnTo>
                    <a:pt x="278" y="56"/>
                  </a:lnTo>
                  <a:lnTo>
                    <a:pt x="268" y="58"/>
                  </a:lnTo>
                  <a:lnTo>
                    <a:pt x="256" y="58"/>
                  </a:lnTo>
                  <a:lnTo>
                    <a:pt x="246" y="56"/>
                  </a:lnTo>
                  <a:lnTo>
                    <a:pt x="238" y="54"/>
                  </a:lnTo>
                  <a:lnTo>
                    <a:pt x="242" y="58"/>
                  </a:lnTo>
                  <a:lnTo>
                    <a:pt x="246" y="62"/>
                  </a:lnTo>
                  <a:lnTo>
                    <a:pt x="244" y="64"/>
                  </a:lnTo>
                  <a:lnTo>
                    <a:pt x="242" y="68"/>
                  </a:lnTo>
                  <a:lnTo>
                    <a:pt x="238" y="70"/>
                  </a:lnTo>
                  <a:lnTo>
                    <a:pt x="232" y="72"/>
                  </a:lnTo>
                  <a:lnTo>
                    <a:pt x="228" y="72"/>
                  </a:lnTo>
                  <a:lnTo>
                    <a:pt x="222" y="70"/>
                  </a:lnTo>
                  <a:lnTo>
                    <a:pt x="216" y="68"/>
                  </a:lnTo>
                  <a:lnTo>
                    <a:pt x="212" y="64"/>
                  </a:lnTo>
                  <a:lnTo>
                    <a:pt x="206" y="64"/>
                  </a:lnTo>
                  <a:lnTo>
                    <a:pt x="204" y="68"/>
                  </a:lnTo>
                  <a:lnTo>
                    <a:pt x="202" y="72"/>
                  </a:lnTo>
                  <a:lnTo>
                    <a:pt x="200" y="76"/>
                  </a:lnTo>
                  <a:lnTo>
                    <a:pt x="196" y="78"/>
                  </a:lnTo>
                  <a:lnTo>
                    <a:pt x="190" y="80"/>
                  </a:lnTo>
                  <a:lnTo>
                    <a:pt x="196" y="82"/>
                  </a:lnTo>
                  <a:lnTo>
                    <a:pt x="198" y="86"/>
                  </a:lnTo>
                  <a:lnTo>
                    <a:pt x="200" y="90"/>
                  </a:lnTo>
                  <a:lnTo>
                    <a:pt x="200" y="94"/>
                  </a:lnTo>
                  <a:lnTo>
                    <a:pt x="198" y="98"/>
                  </a:lnTo>
                  <a:lnTo>
                    <a:pt x="194" y="102"/>
                  </a:lnTo>
                  <a:lnTo>
                    <a:pt x="186" y="102"/>
                  </a:lnTo>
                  <a:lnTo>
                    <a:pt x="172" y="100"/>
                  </a:lnTo>
                  <a:lnTo>
                    <a:pt x="162" y="100"/>
                  </a:lnTo>
                  <a:lnTo>
                    <a:pt x="164" y="102"/>
                  </a:lnTo>
                  <a:lnTo>
                    <a:pt x="166" y="106"/>
                  </a:lnTo>
                  <a:lnTo>
                    <a:pt x="168" y="110"/>
                  </a:lnTo>
                  <a:lnTo>
                    <a:pt x="154" y="110"/>
                  </a:lnTo>
                  <a:lnTo>
                    <a:pt x="140" y="110"/>
                  </a:lnTo>
                  <a:lnTo>
                    <a:pt x="140" y="114"/>
                  </a:lnTo>
                  <a:lnTo>
                    <a:pt x="142" y="116"/>
                  </a:lnTo>
                  <a:lnTo>
                    <a:pt x="136" y="118"/>
                  </a:lnTo>
                  <a:lnTo>
                    <a:pt x="130" y="118"/>
                  </a:lnTo>
                  <a:lnTo>
                    <a:pt x="124" y="118"/>
                  </a:lnTo>
                  <a:lnTo>
                    <a:pt x="126" y="122"/>
                  </a:lnTo>
                  <a:lnTo>
                    <a:pt x="126" y="126"/>
                  </a:lnTo>
                  <a:lnTo>
                    <a:pt x="126" y="130"/>
                  </a:lnTo>
                  <a:lnTo>
                    <a:pt x="128" y="134"/>
                  </a:lnTo>
                  <a:lnTo>
                    <a:pt x="116" y="136"/>
                  </a:lnTo>
                  <a:lnTo>
                    <a:pt x="106" y="140"/>
                  </a:lnTo>
                  <a:lnTo>
                    <a:pt x="96" y="144"/>
                  </a:lnTo>
                  <a:lnTo>
                    <a:pt x="82" y="142"/>
                  </a:lnTo>
                  <a:lnTo>
                    <a:pt x="88" y="146"/>
                  </a:lnTo>
                  <a:lnTo>
                    <a:pt x="92" y="148"/>
                  </a:lnTo>
                  <a:lnTo>
                    <a:pt x="92" y="152"/>
                  </a:lnTo>
                  <a:lnTo>
                    <a:pt x="92" y="156"/>
                  </a:lnTo>
                  <a:lnTo>
                    <a:pt x="88" y="160"/>
                  </a:lnTo>
                  <a:lnTo>
                    <a:pt x="84" y="164"/>
                  </a:lnTo>
                  <a:lnTo>
                    <a:pt x="78" y="166"/>
                  </a:lnTo>
                  <a:lnTo>
                    <a:pt x="74" y="168"/>
                  </a:lnTo>
                  <a:lnTo>
                    <a:pt x="68" y="170"/>
                  </a:lnTo>
                  <a:lnTo>
                    <a:pt x="62" y="172"/>
                  </a:lnTo>
                  <a:lnTo>
                    <a:pt x="58" y="172"/>
                  </a:lnTo>
                  <a:lnTo>
                    <a:pt x="64" y="174"/>
                  </a:lnTo>
                  <a:lnTo>
                    <a:pt x="68" y="176"/>
                  </a:lnTo>
                  <a:lnTo>
                    <a:pt x="72" y="180"/>
                  </a:lnTo>
                  <a:lnTo>
                    <a:pt x="76" y="182"/>
                  </a:lnTo>
                  <a:lnTo>
                    <a:pt x="78" y="184"/>
                  </a:lnTo>
                  <a:lnTo>
                    <a:pt x="78" y="190"/>
                  </a:lnTo>
                  <a:lnTo>
                    <a:pt x="78" y="194"/>
                  </a:lnTo>
                  <a:lnTo>
                    <a:pt x="76" y="202"/>
                  </a:lnTo>
                  <a:lnTo>
                    <a:pt x="70" y="204"/>
                  </a:lnTo>
                  <a:lnTo>
                    <a:pt x="62" y="204"/>
                  </a:lnTo>
                  <a:lnTo>
                    <a:pt x="54" y="204"/>
                  </a:lnTo>
                  <a:lnTo>
                    <a:pt x="60" y="214"/>
                  </a:lnTo>
                  <a:lnTo>
                    <a:pt x="60" y="224"/>
                  </a:lnTo>
                  <a:lnTo>
                    <a:pt x="56" y="236"/>
                  </a:lnTo>
                  <a:lnTo>
                    <a:pt x="56" y="248"/>
                  </a:lnTo>
                  <a:lnTo>
                    <a:pt x="46" y="248"/>
                  </a:lnTo>
                  <a:lnTo>
                    <a:pt x="34" y="248"/>
                  </a:lnTo>
                  <a:lnTo>
                    <a:pt x="38" y="250"/>
                  </a:lnTo>
                  <a:lnTo>
                    <a:pt x="42" y="254"/>
                  </a:lnTo>
                  <a:lnTo>
                    <a:pt x="44" y="260"/>
                  </a:lnTo>
                  <a:lnTo>
                    <a:pt x="44" y="268"/>
                  </a:lnTo>
                  <a:lnTo>
                    <a:pt x="42" y="272"/>
                  </a:lnTo>
                  <a:lnTo>
                    <a:pt x="38" y="276"/>
                  </a:lnTo>
                  <a:lnTo>
                    <a:pt x="34" y="278"/>
                  </a:lnTo>
                  <a:lnTo>
                    <a:pt x="28" y="280"/>
                  </a:lnTo>
                  <a:lnTo>
                    <a:pt x="24" y="280"/>
                  </a:lnTo>
                  <a:lnTo>
                    <a:pt x="18" y="282"/>
                  </a:lnTo>
                  <a:lnTo>
                    <a:pt x="24" y="284"/>
                  </a:lnTo>
                  <a:lnTo>
                    <a:pt x="26" y="288"/>
                  </a:lnTo>
                  <a:lnTo>
                    <a:pt x="26" y="292"/>
                  </a:lnTo>
                  <a:lnTo>
                    <a:pt x="24" y="296"/>
                  </a:lnTo>
                  <a:lnTo>
                    <a:pt x="18" y="300"/>
                  </a:lnTo>
                  <a:lnTo>
                    <a:pt x="28" y="302"/>
                  </a:lnTo>
                  <a:lnTo>
                    <a:pt x="38" y="306"/>
                  </a:lnTo>
                  <a:lnTo>
                    <a:pt x="38" y="312"/>
                  </a:lnTo>
                  <a:lnTo>
                    <a:pt x="34" y="316"/>
                  </a:lnTo>
                  <a:lnTo>
                    <a:pt x="28" y="320"/>
                  </a:lnTo>
                  <a:lnTo>
                    <a:pt x="24" y="322"/>
                  </a:lnTo>
                  <a:lnTo>
                    <a:pt x="18" y="326"/>
                  </a:lnTo>
                  <a:lnTo>
                    <a:pt x="12" y="330"/>
                  </a:lnTo>
                  <a:lnTo>
                    <a:pt x="8" y="334"/>
                  </a:lnTo>
                  <a:lnTo>
                    <a:pt x="12" y="336"/>
                  </a:lnTo>
                  <a:lnTo>
                    <a:pt x="18" y="338"/>
                  </a:lnTo>
                  <a:lnTo>
                    <a:pt x="22" y="338"/>
                  </a:lnTo>
                  <a:lnTo>
                    <a:pt x="20" y="342"/>
                  </a:lnTo>
                  <a:lnTo>
                    <a:pt x="18" y="344"/>
                  </a:lnTo>
                  <a:lnTo>
                    <a:pt x="14" y="348"/>
                  </a:lnTo>
                  <a:lnTo>
                    <a:pt x="12" y="350"/>
                  </a:lnTo>
                  <a:lnTo>
                    <a:pt x="16" y="352"/>
                  </a:lnTo>
                  <a:lnTo>
                    <a:pt x="22" y="354"/>
                  </a:lnTo>
                  <a:lnTo>
                    <a:pt x="26" y="356"/>
                  </a:lnTo>
                  <a:lnTo>
                    <a:pt x="24" y="358"/>
                  </a:lnTo>
                  <a:lnTo>
                    <a:pt x="22" y="362"/>
                  </a:lnTo>
                  <a:lnTo>
                    <a:pt x="32" y="364"/>
                  </a:lnTo>
                  <a:lnTo>
                    <a:pt x="44" y="368"/>
                  </a:lnTo>
                  <a:lnTo>
                    <a:pt x="22" y="382"/>
                  </a:lnTo>
                  <a:lnTo>
                    <a:pt x="0" y="394"/>
                  </a:lnTo>
                  <a:lnTo>
                    <a:pt x="6" y="396"/>
                  </a:lnTo>
                  <a:lnTo>
                    <a:pt x="14" y="398"/>
                  </a:lnTo>
                  <a:lnTo>
                    <a:pt x="20" y="402"/>
                  </a:lnTo>
                  <a:lnTo>
                    <a:pt x="24" y="406"/>
                  </a:lnTo>
                  <a:lnTo>
                    <a:pt x="22" y="408"/>
                  </a:lnTo>
                  <a:lnTo>
                    <a:pt x="20" y="410"/>
                  </a:lnTo>
                  <a:lnTo>
                    <a:pt x="16" y="412"/>
                  </a:lnTo>
                  <a:lnTo>
                    <a:pt x="22" y="414"/>
                  </a:lnTo>
                  <a:lnTo>
                    <a:pt x="28" y="416"/>
                  </a:lnTo>
                  <a:lnTo>
                    <a:pt x="30" y="420"/>
                  </a:lnTo>
                  <a:lnTo>
                    <a:pt x="32" y="424"/>
                  </a:lnTo>
                  <a:lnTo>
                    <a:pt x="32" y="428"/>
                  </a:lnTo>
                  <a:lnTo>
                    <a:pt x="28" y="434"/>
                  </a:lnTo>
                  <a:lnTo>
                    <a:pt x="32" y="434"/>
                  </a:lnTo>
                  <a:lnTo>
                    <a:pt x="34" y="434"/>
                  </a:lnTo>
                  <a:lnTo>
                    <a:pt x="34" y="440"/>
                  </a:lnTo>
                  <a:lnTo>
                    <a:pt x="30" y="442"/>
                  </a:lnTo>
                  <a:lnTo>
                    <a:pt x="26" y="446"/>
                  </a:lnTo>
                  <a:lnTo>
                    <a:pt x="22" y="448"/>
                  </a:lnTo>
                  <a:lnTo>
                    <a:pt x="20" y="452"/>
                  </a:lnTo>
                  <a:lnTo>
                    <a:pt x="16" y="456"/>
                  </a:lnTo>
                  <a:lnTo>
                    <a:pt x="22" y="454"/>
                  </a:lnTo>
                  <a:lnTo>
                    <a:pt x="28" y="456"/>
                  </a:lnTo>
                  <a:lnTo>
                    <a:pt x="34" y="458"/>
                  </a:lnTo>
                  <a:lnTo>
                    <a:pt x="40" y="460"/>
                  </a:lnTo>
                  <a:lnTo>
                    <a:pt x="44" y="464"/>
                  </a:lnTo>
                  <a:lnTo>
                    <a:pt x="40" y="468"/>
                  </a:lnTo>
                  <a:lnTo>
                    <a:pt x="38" y="472"/>
                  </a:lnTo>
                  <a:lnTo>
                    <a:pt x="34" y="476"/>
                  </a:lnTo>
                  <a:lnTo>
                    <a:pt x="40" y="478"/>
                  </a:lnTo>
                  <a:lnTo>
                    <a:pt x="44" y="482"/>
                  </a:lnTo>
                  <a:lnTo>
                    <a:pt x="48" y="486"/>
                  </a:lnTo>
                  <a:lnTo>
                    <a:pt x="48" y="490"/>
                  </a:lnTo>
                  <a:lnTo>
                    <a:pt x="48" y="496"/>
                  </a:lnTo>
                  <a:lnTo>
                    <a:pt x="54" y="496"/>
                  </a:lnTo>
                  <a:lnTo>
                    <a:pt x="60" y="498"/>
                  </a:lnTo>
                  <a:lnTo>
                    <a:pt x="64" y="500"/>
                  </a:lnTo>
                  <a:lnTo>
                    <a:pt x="66" y="504"/>
                  </a:lnTo>
                  <a:lnTo>
                    <a:pt x="66" y="508"/>
                  </a:lnTo>
                  <a:lnTo>
                    <a:pt x="66" y="514"/>
                  </a:lnTo>
                  <a:lnTo>
                    <a:pt x="62" y="520"/>
                  </a:lnTo>
                  <a:lnTo>
                    <a:pt x="68" y="524"/>
                  </a:lnTo>
                  <a:lnTo>
                    <a:pt x="72" y="528"/>
                  </a:lnTo>
                  <a:lnTo>
                    <a:pt x="74" y="534"/>
                  </a:lnTo>
                  <a:lnTo>
                    <a:pt x="76" y="540"/>
                  </a:lnTo>
                  <a:lnTo>
                    <a:pt x="76" y="546"/>
                  </a:lnTo>
                  <a:lnTo>
                    <a:pt x="96" y="546"/>
                  </a:lnTo>
                  <a:lnTo>
                    <a:pt x="118" y="544"/>
                  </a:lnTo>
                  <a:lnTo>
                    <a:pt x="114" y="552"/>
                  </a:lnTo>
                  <a:lnTo>
                    <a:pt x="112" y="558"/>
                  </a:lnTo>
                  <a:lnTo>
                    <a:pt x="110" y="566"/>
                  </a:lnTo>
                  <a:lnTo>
                    <a:pt x="108" y="572"/>
                  </a:lnTo>
                  <a:lnTo>
                    <a:pt x="114" y="572"/>
                  </a:lnTo>
                  <a:lnTo>
                    <a:pt x="120" y="572"/>
                  </a:lnTo>
                  <a:lnTo>
                    <a:pt x="126" y="572"/>
                  </a:lnTo>
                  <a:lnTo>
                    <a:pt x="122" y="578"/>
                  </a:lnTo>
                  <a:lnTo>
                    <a:pt x="118" y="584"/>
                  </a:lnTo>
                  <a:lnTo>
                    <a:pt x="116" y="592"/>
                  </a:lnTo>
                  <a:lnTo>
                    <a:pt x="122" y="592"/>
                  </a:lnTo>
                  <a:lnTo>
                    <a:pt x="128" y="592"/>
                  </a:lnTo>
                  <a:lnTo>
                    <a:pt x="136" y="592"/>
                  </a:lnTo>
                  <a:lnTo>
                    <a:pt x="134" y="594"/>
                  </a:lnTo>
                  <a:lnTo>
                    <a:pt x="132" y="598"/>
                  </a:lnTo>
                  <a:lnTo>
                    <a:pt x="130" y="602"/>
                  </a:lnTo>
                  <a:lnTo>
                    <a:pt x="128" y="604"/>
                  </a:lnTo>
                  <a:lnTo>
                    <a:pt x="144" y="606"/>
                  </a:lnTo>
                  <a:lnTo>
                    <a:pt x="156" y="610"/>
                  </a:lnTo>
                  <a:lnTo>
                    <a:pt x="164" y="622"/>
                  </a:lnTo>
                  <a:lnTo>
                    <a:pt x="162" y="620"/>
                  </a:lnTo>
                  <a:lnTo>
                    <a:pt x="160" y="618"/>
                  </a:lnTo>
                  <a:lnTo>
                    <a:pt x="164" y="614"/>
                  </a:lnTo>
                  <a:lnTo>
                    <a:pt x="168" y="614"/>
                  </a:lnTo>
                  <a:lnTo>
                    <a:pt x="170" y="614"/>
                  </a:lnTo>
                  <a:lnTo>
                    <a:pt x="172" y="614"/>
                  </a:lnTo>
                  <a:lnTo>
                    <a:pt x="174" y="618"/>
                  </a:lnTo>
                  <a:lnTo>
                    <a:pt x="174" y="620"/>
                  </a:lnTo>
                  <a:lnTo>
                    <a:pt x="176" y="624"/>
                  </a:lnTo>
                  <a:lnTo>
                    <a:pt x="178" y="628"/>
                  </a:lnTo>
                  <a:lnTo>
                    <a:pt x="178" y="630"/>
                  </a:lnTo>
                  <a:lnTo>
                    <a:pt x="180" y="632"/>
                  </a:lnTo>
                  <a:lnTo>
                    <a:pt x="184" y="634"/>
                  </a:lnTo>
                  <a:lnTo>
                    <a:pt x="188" y="636"/>
                  </a:lnTo>
                  <a:lnTo>
                    <a:pt x="190" y="636"/>
                  </a:lnTo>
                  <a:lnTo>
                    <a:pt x="194" y="638"/>
                  </a:lnTo>
                  <a:lnTo>
                    <a:pt x="198" y="638"/>
                  </a:lnTo>
                  <a:lnTo>
                    <a:pt x="200" y="640"/>
                  </a:lnTo>
                  <a:lnTo>
                    <a:pt x="202" y="644"/>
                  </a:lnTo>
                  <a:lnTo>
                    <a:pt x="204" y="648"/>
                  </a:lnTo>
                  <a:lnTo>
                    <a:pt x="206" y="646"/>
                  </a:lnTo>
                  <a:lnTo>
                    <a:pt x="210" y="646"/>
                  </a:lnTo>
                  <a:lnTo>
                    <a:pt x="212" y="644"/>
                  </a:lnTo>
                  <a:lnTo>
                    <a:pt x="216" y="648"/>
                  </a:lnTo>
                  <a:lnTo>
                    <a:pt x="220" y="654"/>
                  </a:lnTo>
                  <a:lnTo>
                    <a:pt x="222" y="658"/>
                  </a:lnTo>
                  <a:lnTo>
                    <a:pt x="224" y="654"/>
                  </a:lnTo>
                  <a:lnTo>
                    <a:pt x="228" y="650"/>
                  </a:lnTo>
                  <a:lnTo>
                    <a:pt x="232" y="652"/>
                  </a:lnTo>
                  <a:lnTo>
                    <a:pt x="234" y="654"/>
                  </a:lnTo>
                  <a:lnTo>
                    <a:pt x="238" y="656"/>
                  </a:lnTo>
                  <a:lnTo>
                    <a:pt x="238" y="662"/>
                  </a:lnTo>
                  <a:lnTo>
                    <a:pt x="240" y="666"/>
                  </a:lnTo>
                  <a:lnTo>
                    <a:pt x="252" y="662"/>
                  </a:lnTo>
                  <a:lnTo>
                    <a:pt x="262" y="666"/>
                  </a:lnTo>
                  <a:lnTo>
                    <a:pt x="270" y="674"/>
                  </a:lnTo>
                  <a:lnTo>
                    <a:pt x="276" y="686"/>
                  </a:lnTo>
                  <a:lnTo>
                    <a:pt x="274" y="678"/>
                  </a:lnTo>
                  <a:lnTo>
                    <a:pt x="276" y="674"/>
                  </a:lnTo>
                  <a:lnTo>
                    <a:pt x="278" y="670"/>
                  </a:lnTo>
                  <a:lnTo>
                    <a:pt x="280" y="668"/>
                  </a:lnTo>
                  <a:lnTo>
                    <a:pt x="284" y="666"/>
                  </a:lnTo>
                  <a:lnTo>
                    <a:pt x="288" y="668"/>
                  </a:lnTo>
                  <a:lnTo>
                    <a:pt x="292" y="672"/>
                  </a:lnTo>
                  <a:lnTo>
                    <a:pt x="296" y="678"/>
                  </a:lnTo>
                  <a:lnTo>
                    <a:pt x="294" y="674"/>
                  </a:lnTo>
                  <a:lnTo>
                    <a:pt x="294" y="674"/>
                  </a:lnTo>
                  <a:lnTo>
                    <a:pt x="296" y="674"/>
                  </a:lnTo>
                  <a:lnTo>
                    <a:pt x="298" y="674"/>
                  </a:lnTo>
                  <a:lnTo>
                    <a:pt x="300" y="676"/>
                  </a:lnTo>
                  <a:lnTo>
                    <a:pt x="302" y="680"/>
                  </a:lnTo>
                  <a:lnTo>
                    <a:pt x="304" y="682"/>
                  </a:lnTo>
                  <a:lnTo>
                    <a:pt x="304" y="686"/>
                  </a:lnTo>
                  <a:lnTo>
                    <a:pt x="310" y="682"/>
                  </a:lnTo>
                  <a:lnTo>
                    <a:pt x="318" y="680"/>
                  </a:lnTo>
                  <a:lnTo>
                    <a:pt x="324" y="678"/>
                  </a:lnTo>
                  <a:lnTo>
                    <a:pt x="326" y="682"/>
                  </a:lnTo>
                  <a:lnTo>
                    <a:pt x="328" y="684"/>
                  </a:lnTo>
                  <a:lnTo>
                    <a:pt x="330" y="688"/>
                  </a:lnTo>
                  <a:lnTo>
                    <a:pt x="330" y="692"/>
                  </a:lnTo>
                  <a:lnTo>
                    <a:pt x="332" y="686"/>
                  </a:lnTo>
                  <a:lnTo>
                    <a:pt x="332" y="684"/>
                  </a:lnTo>
                  <a:lnTo>
                    <a:pt x="334" y="682"/>
                  </a:lnTo>
                  <a:lnTo>
                    <a:pt x="338" y="684"/>
                  </a:lnTo>
                  <a:lnTo>
                    <a:pt x="340" y="684"/>
                  </a:lnTo>
                  <a:lnTo>
                    <a:pt x="344" y="688"/>
                  </a:lnTo>
                  <a:lnTo>
                    <a:pt x="346" y="690"/>
                  </a:lnTo>
                  <a:lnTo>
                    <a:pt x="350" y="694"/>
                  </a:lnTo>
                  <a:lnTo>
                    <a:pt x="352" y="698"/>
                  </a:lnTo>
                  <a:lnTo>
                    <a:pt x="356" y="702"/>
                  </a:lnTo>
                  <a:lnTo>
                    <a:pt x="358" y="706"/>
                  </a:lnTo>
                  <a:lnTo>
                    <a:pt x="360" y="708"/>
                  </a:lnTo>
                  <a:lnTo>
                    <a:pt x="364" y="700"/>
                  </a:lnTo>
                  <a:lnTo>
                    <a:pt x="370" y="700"/>
                  </a:lnTo>
                  <a:lnTo>
                    <a:pt x="378" y="704"/>
                  </a:lnTo>
                  <a:lnTo>
                    <a:pt x="386" y="712"/>
                  </a:lnTo>
                  <a:lnTo>
                    <a:pt x="392" y="718"/>
                  </a:lnTo>
                  <a:lnTo>
                    <a:pt x="386" y="714"/>
                  </a:lnTo>
                  <a:lnTo>
                    <a:pt x="384" y="710"/>
                  </a:lnTo>
                  <a:lnTo>
                    <a:pt x="382" y="706"/>
                  </a:lnTo>
                  <a:lnTo>
                    <a:pt x="382" y="702"/>
                  </a:lnTo>
                  <a:lnTo>
                    <a:pt x="384" y="696"/>
                  </a:lnTo>
                  <a:lnTo>
                    <a:pt x="386" y="692"/>
                  </a:lnTo>
                  <a:lnTo>
                    <a:pt x="390" y="690"/>
                  </a:lnTo>
                  <a:lnTo>
                    <a:pt x="394" y="686"/>
                  </a:lnTo>
                  <a:lnTo>
                    <a:pt x="398" y="686"/>
                  </a:lnTo>
                  <a:lnTo>
                    <a:pt x="404" y="688"/>
                  </a:lnTo>
                  <a:lnTo>
                    <a:pt x="408" y="690"/>
                  </a:lnTo>
                  <a:lnTo>
                    <a:pt x="412" y="696"/>
                  </a:lnTo>
                  <a:lnTo>
                    <a:pt x="414" y="692"/>
                  </a:lnTo>
                  <a:lnTo>
                    <a:pt x="414" y="690"/>
                  </a:lnTo>
                  <a:lnTo>
                    <a:pt x="418" y="688"/>
                  </a:lnTo>
                  <a:lnTo>
                    <a:pt x="420" y="686"/>
                  </a:lnTo>
                  <a:lnTo>
                    <a:pt x="424" y="686"/>
                  </a:lnTo>
                  <a:lnTo>
                    <a:pt x="428" y="688"/>
                  </a:lnTo>
                  <a:lnTo>
                    <a:pt x="432" y="690"/>
                  </a:lnTo>
                  <a:lnTo>
                    <a:pt x="434" y="694"/>
                  </a:lnTo>
                  <a:lnTo>
                    <a:pt x="438" y="682"/>
                  </a:lnTo>
                  <a:lnTo>
                    <a:pt x="450" y="676"/>
                  </a:lnTo>
                  <a:lnTo>
                    <a:pt x="462" y="674"/>
                  </a:lnTo>
                  <a:lnTo>
                    <a:pt x="472" y="680"/>
                  </a:lnTo>
                  <a:lnTo>
                    <a:pt x="482" y="672"/>
                  </a:lnTo>
                  <a:lnTo>
                    <a:pt x="494" y="666"/>
                  </a:lnTo>
                  <a:lnTo>
                    <a:pt x="504" y="660"/>
                  </a:lnTo>
                  <a:lnTo>
                    <a:pt x="506" y="658"/>
                  </a:lnTo>
                  <a:lnTo>
                    <a:pt x="508" y="656"/>
                  </a:lnTo>
                  <a:lnTo>
                    <a:pt x="508" y="654"/>
                  </a:lnTo>
                  <a:lnTo>
                    <a:pt x="510" y="654"/>
                  </a:lnTo>
                  <a:lnTo>
                    <a:pt x="514" y="652"/>
                  </a:lnTo>
                  <a:lnTo>
                    <a:pt x="520" y="652"/>
                  </a:lnTo>
                  <a:lnTo>
                    <a:pt x="524" y="652"/>
                  </a:lnTo>
                  <a:lnTo>
                    <a:pt x="528" y="654"/>
                  </a:lnTo>
                  <a:lnTo>
                    <a:pt x="534" y="656"/>
                  </a:lnTo>
                  <a:lnTo>
                    <a:pt x="540" y="658"/>
                  </a:lnTo>
                  <a:lnTo>
                    <a:pt x="538" y="654"/>
                  </a:lnTo>
                  <a:lnTo>
                    <a:pt x="538" y="652"/>
                  </a:lnTo>
                  <a:lnTo>
                    <a:pt x="538" y="648"/>
                  </a:lnTo>
                  <a:lnTo>
                    <a:pt x="550" y="648"/>
                  </a:lnTo>
                  <a:lnTo>
                    <a:pt x="562" y="650"/>
                  </a:lnTo>
                  <a:lnTo>
                    <a:pt x="558" y="648"/>
                  </a:lnTo>
                  <a:lnTo>
                    <a:pt x="552" y="646"/>
                  </a:lnTo>
                  <a:lnTo>
                    <a:pt x="550" y="644"/>
                  </a:lnTo>
                  <a:lnTo>
                    <a:pt x="546" y="640"/>
                  </a:lnTo>
                  <a:lnTo>
                    <a:pt x="544" y="634"/>
                  </a:lnTo>
                  <a:lnTo>
                    <a:pt x="544" y="628"/>
                  </a:lnTo>
                  <a:lnTo>
                    <a:pt x="546" y="622"/>
                  </a:lnTo>
                  <a:lnTo>
                    <a:pt x="548" y="616"/>
                  </a:lnTo>
                  <a:lnTo>
                    <a:pt x="552" y="614"/>
                  </a:lnTo>
                  <a:lnTo>
                    <a:pt x="558" y="612"/>
                  </a:lnTo>
                  <a:lnTo>
                    <a:pt x="564" y="612"/>
                  </a:lnTo>
                  <a:lnTo>
                    <a:pt x="570" y="612"/>
                  </a:lnTo>
                  <a:lnTo>
                    <a:pt x="576" y="612"/>
                  </a:lnTo>
                  <a:lnTo>
                    <a:pt x="572" y="608"/>
                  </a:lnTo>
                  <a:lnTo>
                    <a:pt x="572" y="606"/>
                  </a:lnTo>
                  <a:lnTo>
                    <a:pt x="570" y="602"/>
                  </a:lnTo>
                  <a:lnTo>
                    <a:pt x="570" y="598"/>
                  </a:lnTo>
                  <a:lnTo>
                    <a:pt x="584" y="600"/>
                  </a:lnTo>
                  <a:lnTo>
                    <a:pt x="592" y="598"/>
                  </a:lnTo>
                  <a:lnTo>
                    <a:pt x="600" y="594"/>
                  </a:lnTo>
                  <a:lnTo>
                    <a:pt x="612" y="586"/>
                  </a:lnTo>
                  <a:lnTo>
                    <a:pt x="614" y="582"/>
                  </a:lnTo>
                  <a:lnTo>
                    <a:pt x="620" y="580"/>
                  </a:lnTo>
                  <a:lnTo>
                    <a:pt x="624" y="580"/>
                  </a:lnTo>
                  <a:lnTo>
                    <a:pt x="626" y="576"/>
                  </a:lnTo>
                  <a:lnTo>
                    <a:pt x="628" y="572"/>
                  </a:lnTo>
                  <a:lnTo>
                    <a:pt x="628" y="568"/>
                  </a:lnTo>
                  <a:lnTo>
                    <a:pt x="628" y="562"/>
                  </a:lnTo>
                  <a:lnTo>
                    <a:pt x="628" y="558"/>
                  </a:lnTo>
                  <a:lnTo>
                    <a:pt x="630" y="554"/>
                  </a:lnTo>
                  <a:lnTo>
                    <a:pt x="626" y="552"/>
                  </a:lnTo>
                  <a:lnTo>
                    <a:pt x="622" y="548"/>
                  </a:lnTo>
                  <a:lnTo>
                    <a:pt x="620" y="548"/>
                  </a:lnTo>
                  <a:lnTo>
                    <a:pt x="630" y="536"/>
                  </a:lnTo>
                  <a:lnTo>
                    <a:pt x="642" y="532"/>
                  </a:lnTo>
                  <a:lnTo>
                    <a:pt x="656" y="534"/>
                  </a:lnTo>
                  <a:lnTo>
                    <a:pt x="656" y="530"/>
                  </a:lnTo>
                  <a:lnTo>
                    <a:pt x="656" y="524"/>
                  </a:lnTo>
                  <a:lnTo>
                    <a:pt x="656" y="520"/>
                  </a:lnTo>
                  <a:lnTo>
                    <a:pt x="658" y="516"/>
                  </a:lnTo>
                  <a:lnTo>
                    <a:pt x="658" y="512"/>
                  </a:lnTo>
                  <a:lnTo>
                    <a:pt x="662" y="510"/>
                  </a:lnTo>
                  <a:lnTo>
                    <a:pt x="666" y="508"/>
                  </a:lnTo>
                  <a:lnTo>
                    <a:pt x="672" y="508"/>
                  </a:lnTo>
                  <a:lnTo>
                    <a:pt x="674" y="502"/>
                  </a:lnTo>
                  <a:lnTo>
                    <a:pt x="676" y="498"/>
                  </a:lnTo>
                  <a:lnTo>
                    <a:pt x="678" y="494"/>
                  </a:lnTo>
                  <a:lnTo>
                    <a:pt x="682" y="492"/>
                  </a:lnTo>
                  <a:lnTo>
                    <a:pt x="684" y="490"/>
                  </a:lnTo>
                  <a:lnTo>
                    <a:pt x="688" y="490"/>
                  </a:lnTo>
                  <a:lnTo>
                    <a:pt x="692" y="488"/>
                  </a:lnTo>
                  <a:lnTo>
                    <a:pt x="696" y="484"/>
                  </a:lnTo>
                  <a:lnTo>
                    <a:pt x="698" y="482"/>
                  </a:lnTo>
                  <a:lnTo>
                    <a:pt x="694" y="478"/>
                  </a:lnTo>
                  <a:lnTo>
                    <a:pt x="690" y="476"/>
                  </a:lnTo>
                  <a:lnTo>
                    <a:pt x="688" y="472"/>
                  </a:lnTo>
                  <a:lnTo>
                    <a:pt x="692" y="466"/>
                  </a:lnTo>
                  <a:lnTo>
                    <a:pt x="700" y="462"/>
                  </a:lnTo>
                  <a:lnTo>
                    <a:pt x="708" y="458"/>
                  </a:lnTo>
                  <a:lnTo>
                    <a:pt x="714" y="452"/>
                  </a:lnTo>
                  <a:lnTo>
                    <a:pt x="704" y="446"/>
                  </a:lnTo>
                  <a:lnTo>
                    <a:pt x="700" y="436"/>
                  </a:lnTo>
                  <a:lnTo>
                    <a:pt x="700" y="424"/>
                  </a:lnTo>
                  <a:lnTo>
                    <a:pt x="708" y="414"/>
                  </a:lnTo>
                  <a:lnTo>
                    <a:pt x="702" y="412"/>
                  </a:lnTo>
                  <a:lnTo>
                    <a:pt x="696" y="410"/>
                  </a:lnTo>
                  <a:lnTo>
                    <a:pt x="692" y="408"/>
                  </a:lnTo>
                  <a:lnTo>
                    <a:pt x="706" y="402"/>
                  </a:lnTo>
                  <a:lnTo>
                    <a:pt x="712" y="398"/>
                  </a:lnTo>
                  <a:lnTo>
                    <a:pt x="714" y="392"/>
                  </a:lnTo>
                  <a:lnTo>
                    <a:pt x="716" y="382"/>
                  </a:lnTo>
                  <a:lnTo>
                    <a:pt x="718" y="370"/>
                  </a:lnTo>
                  <a:lnTo>
                    <a:pt x="724" y="362"/>
                  </a:lnTo>
                  <a:lnTo>
                    <a:pt x="728" y="356"/>
                  </a:lnTo>
                  <a:lnTo>
                    <a:pt x="734" y="352"/>
                  </a:lnTo>
                  <a:lnTo>
                    <a:pt x="736" y="348"/>
                  </a:lnTo>
                  <a:lnTo>
                    <a:pt x="736" y="342"/>
                  </a:lnTo>
                  <a:lnTo>
                    <a:pt x="732" y="332"/>
                  </a:lnTo>
                  <a:lnTo>
                    <a:pt x="736" y="330"/>
                  </a:lnTo>
                  <a:lnTo>
                    <a:pt x="742" y="328"/>
                  </a:lnTo>
                  <a:lnTo>
                    <a:pt x="736" y="326"/>
                  </a:lnTo>
                  <a:lnTo>
                    <a:pt x="730" y="322"/>
                  </a:lnTo>
                  <a:lnTo>
                    <a:pt x="722" y="320"/>
                  </a:lnTo>
                  <a:lnTo>
                    <a:pt x="718" y="316"/>
                  </a:lnTo>
                  <a:lnTo>
                    <a:pt x="714" y="312"/>
                  </a:lnTo>
                  <a:lnTo>
                    <a:pt x="710" y="306"/>
                  </a:lnTo>
                  <a:lnTo>
                    <a:pt x="716" y="306"/>
                  </a:lnTo>
                  <a:lnTo>
                    <a:pt x="720" y="302"/>
                  </a:lnTo>
                  <a:lnTo>
                    <a:pt x="726" y="302"/>
                  </a:lnTo>
                  <a:lnTo>
                    <a:pt x="722" y="298"/>
                  </a:lnTo>
                  <a:lnTo>
                    <a:pt x="718" y="296"/>
                  </a:lnTo>
                  <a:lnTo>
                    <a:pt x="714" y="294"/>
                  </a:lnTo>
                  <a:lnTo>
                    <a:pt x="710" y="292"/>
                  </a:lnTo>
                  <a:lnTo>
                    <a:pt x="706" y="290"/>
                  </a:lnTo>
                  <a:lnTo>
                    <a:pt x="702" y="286"/>
                  </a:lnTo>
                  <a:lnTo>
                    <a:pt x="706" y="284"/>
                  </a:lnTo>
                  <a:lnTo>
                    <a:pt x="708" y="282"/>
                  </a:lnTo>
                  <a:lnTo>
                    <a:pt x="708" y="276"/>
                  </a:lnTo>
                  <a:lnTo>
                    <a:pt x="704" y="272"/>
                  </a:lnTo>
                  <a:lnTo>
                    <a:pt x="700" y="268"/>
                  </a:lnTo>
                  <a:lnTo>
                    <a:pt x="694" y="268"/>
                  </a:lnTo>
                  <a:lnTo>
                    <a:pt x="698" y="258"/>
                  </a:lnTo>
                  <a:lnTo>
                    <a:pt x="704" y="248"/>
                  </a:lnTo>
                  <a:lnTo>
                    <a:pt x="710" y="238"/>
                  </a:lnTo>
                  <a:lnTo>
                    <a:pt x="700" y="250"/>
                  </a:lnTo>
                  <a:lnTo>
                    <a:pt x="694" y="252"/>
                  </a:lnTo>
                  <a:lnTo>
                    <a:pt x="690" y="250"/>
                  </a:lnTo>
                  <a:lnTo>
                    <a:pt x="682" y="244"/>
                  </a:lnTo>
                  <a:lnTo>
                    <a:pt x="672" y="234"/>
                  </a:lnTo>
                  <a:lnTo>
                    <a:pt x="680" y="222"/>
                  </a:lnTo>
                  <a:lnTo>
                    <a:pt x="678" y="212"/>
                  </a:lnTo>
                  <a:lnTo>
                    <a:pt x="672" y="206"/>
                  </a:lnTo>
                  <a:lnTo>
                    <a:pt x="662" y="202"/>
                  </a:lnTo>
                  <a:lnTo>
                    <a:pt x="650" y="202"/>
                  </a:lnTo>
                  <a:lnTo>
                    <a:pt x="654" y="198"/>
                  </a:lnTo>
                  <a:lnTo>
                    <a:pt x="658" y="196"/>
                  </a:lnTo>
                  <a:lnTo>
                    <a:pt x="662" y="192"/>
                  </a:lnTo>
                  <a:lnTo>
                    <a:pt x="664" y="188"/>
                  </a:lnTo>
                  <a:lnTo>
                    <a:pt x="660" y="184"/>
                  </a:lnTo>
                  <a:lnTo>
                    <a:pt x="654" y="182"/>
                  </a:lnTo>
                  <a:lnTo>
                    <a:pt x="650" y="180"/>
                  </a:lnTo>
                  <a:lnTo>
                    <a:pt x="648" y="184"/>
                  </a:lnTo>
                  <a:lnTo>
                    <a:pt x="646" y="190"/>
                  </a:lnTo>
                  <a:lnTo>
                    <a:pt x="644" y="192"/>
                  </a:lnTo>
                  <a:lnTo>
                    <a:pt x="640" y="196"/>
                  </a:lnTo>
                  <a:lnTo>
                    <a:pt x="640" y="184"/>
                  </a:lnTo>
                  <a:lnTo>
                    <a:pt x="640" y="172"/>
                  </a:lnTo>
                  <a:lnTo>
                    <a:pt x="638" y="162"/>
                  </a:lnTo>
                  <a:lnTo>
                    <a:pt x="632" y="154"/>
                  </a:lnTo>
                  <a:lnTo>
                    <a:pt x="622" y="152"/>
                  </a:lnTo>
                  <a:lnTo>
                    <a:pt x="622" y="146"/>
                  </a:lnTo>
                  <a:lnTo>
                    <a:pt x="622" y="140"/>
                  </a:lnTo>
                  <a:lnTo>
                    <a:pt x="622" y="134"/>
                  </a:lnTo>
                  <a:lnTo>
                    <a:pt x="622" y="128"/>
                  </a:lnTo>
                  <a:lnTo>
                    <a:pt x="618" y="110"/>
                  </a:lnTo>
                  <a:lnTo>
                    <a:pt x="614" y="94"/>
                  </a:lnTo>
                  <a:lnTo>
                    <a:pt x="612" y="98"/>
                  </a:lnTo>
                  <a:lnTo>
                    <a:pt x="612" y="104"/>
                  </a:lnTo>
                  <a:lnTo>
                    <a:pt x="610" y="108"/>
                  </a:lnTo>
                  <a:lnTo>
                    <a:pt x="608" y="114"/>
                  </a:lnTo>
                  <a:lnTo>
                    <a:pt x="606" y="118"/>
                  </a:lnTo>
                  <a:lnTo>
                    <a:pt x="602" y="120"/>
                  </a:lnTo>
                  <a:lnTo>
                    <a:pt x="598" y="122"/>
                  </a:lnTo>
                  <a:lnTo>
                    <a:pt x="592" y="122"/>
                  </a:lnTo>
                  <a:lnTo>
                    <a:pt x="592" y="118"/>
                  </a:lnTo>
                  <a:lnTo>
                    <a:pt x="592" y="114"/>
                  </a:lnTo>
                  <a:lnTo>
                    <a:pt x="592" y="108"/>
                  </a:lnTo>
                  <a:lnTo>
                    <a:pt x="590" y="112"/>
                  </a:lnTo>
                  <a:lnTo>
                    <a:pt x="586" y="114"/>
                  </a:lnTo>
                  <a:lnTo>
                    <a:pt x="582" y="116"/>
                  </a:lnTo>
                  <a:lnTo>
                    <a:pt x="574" y="100"/>
                  </a:lnTo>
                  <a:lnTo>
                    <a:pt x="568" y="80"/>
                  </a:lnTo>
                  <a:lnTo>
                    <a:pt x="564" y="90"/>
                  </a:lnTo>
                  <a:lnTo>
                    <a:pt x="558" y="96"/>
                  </a:lnTo>
                  <a:lnTo>
                    <a:pt x="552" y="104"/>
                  </a:lnTo>
                  <a:lnTo>
                    <a:pt x="548" y="100"/>
                  </a:lnTo>
                  <a:lnTo>
                    <a:pt x="544" y="94"/>
                  </a:lnTo>
                  <a:lnTo>
                    <a:pt x="542" y="90"/>
                  </a:lnTo>
                  <a:lnTo>
                    <a:pt x="540" y="82"/>
                  </a:lnTo>
                  <a:lnTo>
                    <a:pt x="540" y="76"/>
                  </a:lnTo>
                  <a:lnTo>
                    <a:pt x="536" y="80"/>
                  </a:lnTo>
                  <a:lnTo>
                    <a:pt x="534" y="82"/>
                  </a:lnTo>
                  <a:lnTo>
                    <a:pt x="530" y="84"/>
                  </a:lnTo>
                  <a:lnTo>
                    <a:pt x="520" y="52"/>
                  </a:lnTo>
                  <a:lnTo>
                    <a:pt x="508" y="22"/>
                  </a:lnTo>
                  <a:lnTo>
                    <a:pt x="504" y="30"/>
                  </a:lnTo>
                  <a:lnTo>
                    <a:pt x="498" y="40"/>
                  </a:lnTo>
                  <a:lnTo>
                    <a:pt x="490" y="48"/>
                  </a:lnTo>
                  <a:lnTo>
                    <a:pt x="482" y="52"/>
                  </a:lnTo>
                  <a:lnTo>
                    <a:pt x="472" y="50"/>
                  </a:lnTo>
                  <a:lnTo>
                    <a:pt x="468" y="52"/>
                  </a:lnTo>
                  <a:lnTo>
                    <a:pt x="464" y="54"/>
                  </a:lnTo>
                  <a:lnTo>
                    <a:pt x="460" y="58"/>
                  </a:lnTo>
                  <a:lnTo>
                    <a:pt x="456" y="48"/>
                  </a:lnTo>
                  <a:lnTo>
                    <a:pt x="450" y="38"/>
                  </a:lnTo>
                  <a:lnTo>
                    <a:pt x="448" y="30"/>
                  </a:lnTo>
                  <a:lnTo>
                    <a:pt x="444" y="28"/>
                  </a:lnTo>
                  <a:lnTo>
                    <a:pt x="440" y="28"/>
                  </a:lnTo>
                  <a:lnTo>
                    <a:pt x="440" y="36"/>
                  </a:lnTo>
                  <a:lnTo>
                    <a:pt x="438" y="40"/>
                  </a:lnTo>
                  <a:lnTo>
                    <a:pt x="436" y="44"/>
                  </a:lnTo>
                  <a:lnTo>
                    <a:pt x="432" y="46"/>
                  </a:lnTo>
                  <a:lnTo>
                    <a:pt x="430" y="46"/>
                  </a:lnTo>
                  <a:lnTo>
                    <a:pt x="424" y="44"/>
                  </a:lnTo>
                  <a:lnTo>
                    <a:pt x="420" y="40"/>
                  </a:lnTo>
                  <a:lnTo>
                    <a:pt x="416" y="34"/>
                  </a:lnTo>
                  <a:lnTo>
                    <a:pt x="412" y="38"/>
                  </a:lnTo>
                  <a:lnTo>
                    <a:pt x="408" y="40"/>
                  </a:lnTo>
                  <a:lnTo>
                    <a:pt x="404" y="44"/>
                  </a:lnTo>
                  <a:lnTo>
                    <a:pt x="386" y="22"/>
                  </a:lnTo>
                  <a:lnTo>
                    <a:pt x="368" y="0"/>
                  </a:lnTo>
                  <a:lnTo>
                    <a:pt x="370" y="10"/>
                  </a:lnTo>
                  <a:lnTo>
                    <a:pt x="372" y="18"/>
                  </a:lnTo>
                  <a:lnTo>
                    <a:pt x="372" y="28"/>
                  </a:lnTo>
                  <a:lnTo>
                    <a:pt x="364" y="26"/>
                  </a:lnTo>
                  <a:lnTo>
                    <a:pt x="360" y="22"/>
                  </a:lnTo>
                  <a:lnTo>
                    <a:pt x="354" y="16"/>
                  </a:lnTo>
                  <a:lnTo>
                    <a:pt x="352" y="10"/>
                  </a:lnTo>
                  <a:lnTo>
                    <a:pt x="350" y="2"/>
                  </a:lnTo>
                  <a:lnTo>
                    <a:pt x="350" y="6"/>
                  </a:lnTo>
                  <a:lnTo>
                    <a:pt x="348" y="10"/>
                  </a:lnTo>
                  <a:lnTo>
                    <a:pt x="348" y="14"/>
                  </a:lnTo>
                  <a:lnTo>
                    <a:pt x="346" y="20"/>
                  </a:lnTo>
                  <a:lnTo>
                    <a:pt x="344" y="24"/>
                  </a:lnTo>
                  <a:lnTo>
                    <a:pt x="342" y="28"/>
                  </a:lnTo>
                  <a:lnTo>
                    <a:pt x="340" y="32"/>
                  </a:lnTo>
                  <a:lnTo>
                    <a:pt x="338" y="34"/>
                  </a:lnTo>
                  <a:lnTo>
                    <a:pt x="334" y="34"/>
                  </a:lnTo>
                  <a:lnTo>
                    <a:pt x="330" y="32"/>
                  </a:lnTo>
                  <a:lnTo>
                    <a:pt x="326" y="28"/>
                  </a:lnTo>
                  <a:lnTo>
                    <a:pt x="326" y="32"/>
                  </a:lnTo>
                  <a:lnTo>
                    <a:pt x="328" y="38"/>
                  </a:lnTo>
                  <a:lnTo>
                    <a:pt x="324" y="36"/>
                  </a:lnTo>
                  <a:lnTo>
                    <a:pt x="320" y="34"/>
                  </a:lnTo>
                  <a:lnTo>
                    <a:pt x="316" y="32"/>
                  </a:lnTo>
                  <a:lnTo>
                    <a:pt x="314" y="36"/>
                  </a:lnTo>
                  <a:lnTo>
                    <a:pt x="314" y="40"/>
                  </a:lnTo>
                  <a:lnTo>
                    <a:pt x="312" y="44"/>
                  </a:lnTo>
                  <a:lnTo>
                    <a:pt x="294" y="42"/>
                  </a:lnTo>
                  <a:lnTo>
                    <a:pt x="278" y="32"/>
                  </a:lnTo>
                  <a:lnTo>
                    <a:pt x="264" y="18"/>
                  </a:lnTo>
                  <a:lnTo>
                    <a:pt x="250" y="4"/>
                  </a:lnTo>
                  <a:lnTo>
                    <a:pt x="260" y="6"/>
                  </a:lnTo>
                  <a:lnTo>
                    <a:pt x="266" y="14"/>
                  </a:lnTo>
                  <a:lnTo>
                    <a:pt x="270" y="24"/>
                  </a:lnTo>
                  <a:lnTo>
                    <a:pt x="274" y="34"/>
                  </a:lnTo>
                  <a:lnTo>
                    <a:pt x="282" y="40"/>
                  </a:lnTo>
                  <a:lnTo>
                    <a:pt x="256" y="12"/>
                  </a:lnTo>
                  <a:close/>
                </a:path>
              </a:pathLst>
            </a:custGeom>
            <a:solidFill>
              <a:schemeClr val="accent5"/>
            </a:solidFill>
            <a:ln w="0">
              <a:noFill/>
              <a:prstDash val="solid"/>
              <a:round/>
            </a:ln>
          </p:spPr>
          <p:txBody>
            <a:bodyPr/>
            <a:lstStyle/>
            <a:p>
              <a:pPr>
                <a:defRPr/>
              </a:pPr>
              <a:endParaRPr lang="zh-CN" altLang="en-US"/>
            </a:p>
          </p:txBody>
        </p:sp>
        <p:sp>
          <p:nvSpPr>
            <p:cNvPr id="17" name="AutoShape 10"/>
            <p:cNvSpPr>
              <a:spLocks noChangeArrowheads="1"/>
            </p:cNvSpPr>
            <p:nvPr/>
          </p:nvSpPr>
          <p:spPr bwMode="auto">
            <a:xfrm>
              <a:off x="-120662" y="2725033"/>
              <a:ext cx="2057400" cy="574675"/>
            </a:xfrm>
            <a:prstGeom prst="roundRect">
              <a:avLst>
                <a:gd name="adj" fmla="val 50000"/>
              </a:avLst>
            </a:prstGeom>
            <a:noFill/>
            <a:ln w="38100" algn="ctr">
              <a:noFill/>
              <a:round/>
            </a:ln>
          </p:spPr>
          <p:txBody>
            <a:bodyPr wrap="none" anchor="ctr"/>
            <a:lstStyle/>
            <a:p>
              <a:pPr algn="ctr" eaLnBrk="0" hangingPunct="0"/>
              <a:r>
                <a:rPr lang="zh-CN" altLang="en-US" sz="2000" b="1" dirty="0" smtClean="0">
                  <a:solidFill>
                    <a:schemeClr val="bg1"/>
                  </a:solidFill>
                  <a:latin typeface="微软雅黑" panose="020B0503020204020204" pitchFamily="34" charset="-122"/>
                  <a:ea typeface="微软雅黑" panose="020B0503020204020204" pitchFamily="34" charset="-122"/>
                </a:rPr>
                <a:t>保证金</a:t>
              </a:r>
              <a:endParaRPr lang="en-US" altLang="zh-CN" sz="2000" b="1" dirty="0">
                <a:solidFill>
                  <a:schemeClr val="bg1"/>
                </a:solidFill>
                <a:latin typeface="微软雅黑" panose="020B0503020204020204" pitchFamily="34" charset="-122"/>
                <a:ea typeface="微软雅黑" panose="020B0503020204020204" pitchFamily="34" charset="-122"/>
              </a:endParaRPr>
            </a:p>
          </p:txBody>
        </p:sp>
      </p:grpSp>
      <p:grpSp>
        <p:nvGrpSpPr>
          <p:cNvPr id="47" name="组合 46"/>
          <p:cNvGrpSpPr/>
          <p:nvPr/>
        </p:nvGrpSpPr>
        <p:grpSpPr>
          <a:xfrm>
            <a:off x="1209040" y="3991610"/>
            <a:ext cx="3952875" cy="2691765"/>
            <a:chOff x="1377703" y="3578159"/>
            <a:chExt cx="3953158" cy="2875177"/>
          </a:xfrm>
        </p:grpSpPr>
        <p:sp>
          <p:nvSpPr>
            <p:cNvPr id="44" name="矩形 43"/>
            <p:cNvSpPr/>
            <p:nvPr/>
          </p:nvSpPr>
          <p:spPr>
            <a:xfrm>
              <a:off x="3652755" y="5635861"/>
              <a:ext cx="1504562" cy="8174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36" name="组合 35"/>
            <p:cNvGrpSpPr/>
            <p:nvPr/>
          </p:nvGrpSpPr>
          <p:grpSpPr>
            <a:xfrm>
              <a:off x="1377703" y="3578159"/>
              <a:ext cx="3953158" cy="2254047"/>
              <a:chOff x="6644333" y="4963921"/>
              <a:chExt cx="2777265" cy="1567303"/>
            </a:xfrm>
            <a:effectLst>
              <a:outerShdw blurRad="50800" dist="50800" dir="3000000" sx="1000" sy="1000" algn="ctr" rotWithShape="0">
                <a:srgbClr val="000000">
                  <a:alpha val="43137"/>
                </a:srgbClr>
              </a:outerShdw>
              <a:reflection blurRad="6350" stA="52000" endA="300" endPos="35000" dir="5400000" sy="-100000" algn="bl" rotWithShape="0"/>
            </a:effectLst>
          </p:grpSpPr>
          <p:sp>
            <p:nvSpPr>
              <p:cNvPr id="33" name="Rectangle 5"/>
              <p:cNvSpPr/>
              <p:nvPr/>
            </p:nvSpPr>
            <p:spPr bwMode="auto">
              <a:xfrm>
                <a:off x="6644333" y="4963921"/>
                <a:ext cx="2674276" cy="1567303"/>
              </a:xfrm>
              <a:prstGeom prst="rect">
                <a:avLst/>
              </a:prstGeom>
              <a:solidFill>
                <a:schemeClr val="accent6"/>
              </a:solidFill>
              <a:ln w="9525" cap="flat" cmpd="sng" algn="ctr">
                <a:noFill/>
                <a:prstDash val="solid"/>
                <a:headEnd type="none" w="med" len="med"/>
                <a:tailEnd type="none" w="med" len="med"/>
              </a:ln>
              <a:effectLst/>
            </p:spPr>
            <p:txBody>
              <a:bodyPr rot="0" spcFirstLastPara="0" vertOverflow="overflow" horzOverflow="overflow" vert="horz" wrap="square" lIns="68586" tIns="34294" rIns="34294" bIns="68586" numCol="1" spcCol="0" rtlCol="0" fromWordArt="0" anchor="b" anchorCtr="0" forceAA="0" compatLnSpc="1">
                <a:noAutofit/>
              </a:bodyPr>
              <a:p>
                <a:pPr defTabSz="685165" fontAlgn="base">
                  <a:spcBef>
                    <a:spcPct val="0"/>
                  </a:spcBef>
                  <a:spcAft>
                    <a:spcPct val="0"/>
                  </a:spcAft>
                </a:pPr>
                <a:r>
                  <a:rPr lang="zh-CN" altLang="en-US" sz="1600" b="1" kern="0" spc="-38" dirty="0" smtClean="0">
                    <a:gradFill>
                      <a:gsLst>
                        <a:gs pos="0">
                          <a:srgbClr val="FFFFFF"/>
                        </a:gs>
                        <a:gs pos="100000">
                          <a:srgbClr val="FFFFFF"/>
                        </a:gs>
                      </a:gsLst>
                      <a:lin ang="5400000" scaled="0"/>
                    </a:gradFill>
                    <a:latin typeface="微软雅黑" panose="020B0503020204020204" pitchFamily="34" charset="-122"/>
                    <a:ea typeface="微软雅黑" panose="020B0503020204020204" pitchFamily="34" charset="-122"/>
                    <a:cs typeface="Segoe UI" panose="020B0502040204020203" pitchFamily="34" charset="0"/>
                  </a:rPr>
                  <a:t>可充抵保证证券</a:t>
                </a:r>
                <a:endParaRPr lang="en-US" altLang="zh-CN" sz="1600" b="1" kern="0" spc="-38" dirty="0" smtClean="0">
                  <a:gradFill>
                    <a:gsLst>
                      <a:gs pos="0">
                        <a:srgbClr val="FFFFFF"/>
                      </a:gs>
                      <a:gs pos="100000">
                        <a:srgbClr val="FFFFFF"/>
                      </a:gs>
                    </a:gsLst>
                    <a:lin ang="5400000" scaled="0"/>
                  </a:gradFill>
                  <a:latin typeface="微软雅黑" panose="020B0503020204020204" pitchFamily="34" charset="-122"/>
                  <a:ea typeface="微软雅黑" panose="020B0503020204020204" pitchFamily="34" charset="-122"/>
                  <a:cs typeface="Segoe UI" panose="020B0502040204020203" pitchFamily="34" charset="0"/>
                </a:endParaRPr>
              </a:p>
              <a:p>
                <a:pPr defTabSz="685165" fontAlgn="base">
                  <a:spcBef>
                    <a:spcPct val="0"/>
                  </a:spcBef>
                  <a:spcAft>
                    <a:spcPct val="0"/>
                  </a:spcAft>
                </a:pPr>
                <a:r>
                  <a:rPr lang="zh-CN" altLang="en-US" sz="1600" kern="0" spc="-38" dirty="0" smtClean="0">
                    <a:gradFill>
                      <a:gsLst>
                        <a:gs pos="0">
                          <a:srgbClr val="FFFFFF"/>
                        </a:gs>
                        <a:gs pos="100000">
                          <a:srgbClr val="FFFFFF"/>
                        </a:gs>
                      </a:gsLst>
                      <a:lin ang="5400000" scaled="0"/>
                    </a:gradFill>
                    <a:latin typeface="微软雅黑" panose="020B0503020204020204" pitchFamily="34" charset="-122"/>
                    <a:ea typeface="微软雅黑" panose="020B0503020204020204" pitchFamily="34" charset="-122"/>
                    <a:cs typeface="Segoe UI" panose="020B0502040204020203" pitchFamily="34" charset="0"/>
                  </a:rPr>
                  <a:t>在</a:t>
                </a:r>
                <a:r>
                  <a:rPr lang="zh-CN" altLang="en-US" sz="1600" kern="0" spc="-38" dirty="0">
                    <a:gradFill>
                      <a:gsLst>
                        <a:gs pos="0">
                          <a:srgbClr val="FFFFFF"/>
                        </a:gs>
                        <a:gs pos="100000">
                          <a:srgbClr val="FFFFFF"/>
                        </a:gs>
                      </a:gsLst>
                      <a:lin ang="5400000" scaled="0"/>
                    </a:gradFill>
                    <a:latin typeface="微软雅黑" panose="020B0503020204020204" pitchFamily="34" charset="-122"/>
                    <a:ea typeface="微软雅黑" panose="020B0503020204020204" pitchFamily="34" charset="-122"/>
                    <a:cs typeface="Segoe UI" panose="020B0502040204020203" pitchFamily="34" charset="0"/>
                  </a:rPr>
                  <a:t>计算保证金金额时应当</a:t>
                </a:r>
                <a:r>
                  <a:rPr lang="zh-CN" altLang="en-US" sz="1600" kern="0" spc="-38" dirty="0" smtClean="0">
                    <a:gradFill>
                      <a:gsLst>
                        <a:gs pos="0">
                          <a:srgbClr val="FFFFFF"/>
                        </a:gs>
                        <a:gs pos="100000">
                          <a:srgbClr val="FFFFFF"/>
                        </a:gs>
                      </a:gsLst>
                      <a:lin ang="5400000" scaled="0"/>
                    </a:gradFill>
                    <a:latin typeface="微软雅黑" panose="020B0503020204020204" pitchFamily="34" charset="-122"/>
                    <a:ea typeface="微软雅黑" panose="020B0503020204020204" pitchFamily="34" charset="-122"/>
                    <a:cs typeface="Segoe UI" panose="020B0502040204020203" pitchFamily="34" charset="0"/>
                  </a:rPr>
                  <a:t>以</a:t>
                </a:r>
                <a:endParaRPr lang="en-US" altLang="zh-CN" sz="1600" kern="0" spc="-38" dirty="0" smtClean="0">
                  <a:gradFill>
                    <a:gsLst>
                      <a:gs pos="0">
                        <a:srgbClr val="FFFFFF"/>
                      </a:gs>
                      <a:gs pos="100000">
                        <a:srgbClr val="FFFFFF"/>
                      </a:gs>
                    </a:gsLst>
                    <a:lin ang="5400000" scaled="0"/>
                  </a:gradFill>
                  <a:latin typeface="微软雅黑" panose="020B0503020204020204" pitchFamily="34" charset="-122"/>
                  <a:ea typeface="微软雅黑" panose="020B0503020204020204" pitchFamily="34" charset="-122"/>
                  <a:cs typeface="Segoe UI" panose="020B0502040204020203" pitchFamily="34" charset="0"/>
                </a:endParaRPr>
              </a:p>
              <a:p>
                <a:pPr defTabSz="685165" fontAlgn="base">
                  <a:spcBef>
                    <a:spcPct val="0"/>
                  </a:spcBef>
                  <a:spcAft>
                    <a:spcPct val="0"/>
                  </a:spcAft>
                </a:pPr>
                <a:r>
                  <a:rPr lang="zh-CN" altLang="en-US" sz="1600" kern="0" spc="-38" dirty="0" smtClean="0">
                    <a:gradFill>
                      <a:gsLst>
                        <a:gs pos="0">
                          <a:srgbClr val="FFFFFF"/>
                        </a:gs>
                        <a:gs pos="100000">
                          <a:srgbClr val="FFFFFF"/>
                        </a:gs>
                      </a:gsLst>
                      <a:lin ang="5400000" scaled="0"/>
                    </a:gradFill>
                    <a:latin typeface="微软雅黑" panose="020B0503020204020204" pitchFamily="34" charset="-122"/>
                    <a:ea typeface="微软雅黑" panose="020B0503020204020204" pitchFamily="34" charset="-122"/>
                    <a:cs typeface="Segoe UI" panose="020B0502040204020203" pitchFamily="34" charset="0"/>
                  </a:rPr>
                  <a:t>证券</a:t>
                </a:r>
                <a:r>
                  <a:rPr lang="zh-CN" altLang="en-US" sz="1600" kern="0" spc="-38" dirty="0">
                    <a:gradFill>
                      <a:gsLst>
                        <a:gs pos="0">
                          <a:srgbClr val="FFFFFF"/>
                        </a:gs>
                        <a:gs pos="100000">
                          <a:srgbClr val="FFFFFF"/>
                        </a:gs>
                      </a:gsLst>
                      <a:lin ang="5400000" scaled="0"/>
                    </a:gradFill>
                    <a:latin typeface="微软雅黑" panose="020B0503020204020204" pitchFamily="34" charset="-122"/>
                    <a:ea typeface="微软雅黑" panose="020B0503020204020204" pitchFamily="34" charset="-122"/>
                    <a:cs typeface="Segoe UI" panose="020B0502040204020203" pitchFamily="34" charset="0"/>
                  </a:rPr>
                  <a:t>市值或净值</a:t>
                </a:r>
                <a:r>
                  <a:rPr lang="zh-CN" altLang="en-US" sz="1600" kern="0" spc="-38" dirty="0" smtClean="0">
                    <a:gradFill>
                      <a:gsLst>
                        <a:gs pos="0">
                          <a:srgbClr val="FFFFFF"/>
                        </a:gs>
                        <a:gs pos="100000">
                          <a:srgbClr val="FFFFFF"/>
                        </a:gs>
                      </a:gsLst>
                      <a:lin ang="5400000" scaled="0"/>
                    </a:gradFill>
                    <a:latin typeface="微软雅黑" panose="020B0503020204020204" pitchFamily="34" charset="-122"/>
                    <a:ea typeface="微软雅黑" panose="020B0503020204020204" pitchFamily="34" charset="-122"/>
                    <a:cs typeface="Segoe UI" panose="020B0502040204020203" pitchFamily="34" charset="0"/>
                  </a:rPr>
                  <a:t>按相应折算</a:t>
                </a:r>
                <a:r>
                  <a:rPr lang="zh-CN" altLang="en-US" sz="1600" kern="0" spc="-38" dirty="0">
                    <a:gradFill>
                      <a:gsLst>
                        <a:gs pos="0">
                          <a:srgbClr val="FFFFFF"/>
                        </a:gs>
                        <a:gs pos="100000">
                          <a:srgbClr val="FFFFFF"/>
                        </a:gs>
                      </a:gsLst>
                      <a:lin ang="5400000" scaled="0"/>
                    </a:gradFill>
                    <a:latin typeface="微软雅黑" panose="020B0503020204020204" pitchFamily="34" charset="-122"/>
                    <a:ea typeface="微软雅黑" panose="020B0503020204020204" pitchFamily="34" charset="-122"/>
                    <a:cs typeface="Segoe UI" panose="020B0502040204020203" pitchFamily="34" charset="0"/>
                  </a:rPr>
                  <a:t>率</a:t>
                </a:r>
                <a:r>
                  <a:rPr lang="zh-CN" altLang="en-US" sz="1600" kern="0" spc="-38" dirty="0" smtClean="0">
                    <a:gradFill>
                      <a:gsLst>
                        <a:gs pos="0">
                          <a:srgbClr val="FFFFFF"/>
                        </a:gs>
                        <a:gs pos="100000">
                          <a:srgbClr val="FFFFFF"/>
                        </a:gs>
                      </a:gsLst>
                      <a:lin ang="5400000" scaled="0"/>
                    </a:gradFill>
                    <a:latin typeface="微软雅黑" panose="020B0503020204020204" pitchFamily="34" charset="-122"/>
                    <a:ea typeface="微软雅黑" panose="020B0503020204020204" pitchFamily="34" charset="-122"/>
                    <a:cs typeface="Segoe UI" panose="020B0502040204020203" pitchFamily="34" charset="0"/>
                  </a:rPr>
                  <a:t>进</a:t>
                </a:r>
                <a:endParaRPr lang="en-US" altLang="zh-CN" sz="1600" kern="0" spc="-38" dirty="0" smtClean="0">
                  <a:gradFill>
                    <a:gsLst>
                      <a:gs pos="0">
                        <a:srgbClr val="FFFFFF"/>
                      </a:gs>
                      <a:gs pos="100000">
                        <a:srgbClr val="FFFFFF"/>
                      </a:gs>
                    </a:gsLst>
                    <a:lin ang="5400000" scaled="0"/>
                  </a:gradFill>
                  <a:latin typeface="微软雅黑" panose="020B0503020204020204" pitchFamily="34" charset="-122"/>
                  <a:ea typeface="微软雅黑" panose="020B0503020204020204" pitchFamily="34" charset="-122"/>
                  <a:cs typeface="Segoe UI" panose="020B0502040204020203" pitchFamily="34" charset="0"/>
                </a:endParaRPr>
              </a:p>
              <a:p>
                <a:pPr defTabSz="685165" fontAlgn="base">
                  <a:spcBef>
                    <a:spcPct val="0"/>
                  </a:spcBef>
                  <a:spcAft>
                    <a:spcPct val="0"/>
                  </a:spcAft>
                </a:pPr>
                <a:r>
                  <a:rPr lang="zh-CN" altLang="en-US" sz="1600" kern="0" spc="-38" dirty="0" smtClean="0">
                    <a:gradFill>
                      <a:gsLst>
                        <a:gs pos="0">
                          <a:srgbClr val="FFFFFF"/>
                        </a:gs>
                        <a:gs pos="100000">
                          <a:srgbClr val="FFFFFF"/>
                        </a:gs>
                      </a:gsLst>
                      <a:lin ang="5400000" scaled="0"/>
                    </a:gradFill>
                    <a:latin typeface="微软雅黑" panose="020B0503020204020204" pitchFamily="34" charset="-122"/>
                    <a:ea typeface="微软雅黑" panose="020B0503020204020204" pitchFamily="34" charset="-122"/>
                    <a:cs typeface="Segoe UI" panose="020B0502040204020203" pitchFamily="34" charset="0"/>
                  </a:rPr>
                  <a:t>行折算。</a:t>
                </a:r>
                <a:endParaRPr lang="en-US" altLang="zh-CN" sz="1600" kern="0" spc="-38" dirty="0" smtClean="0">
                  <a:gradFill>
                    <a:gsLst>
                      <a:gs pos="0">
                        <a:srgbClr val="FFFFFF"/>
                      </a:gs>
                      <a:gs pos="100000">
                        <a:srgbClr val="FFFFFF"/>
                      </a:gs>
                    </a:gsLst>
                    <a:lin ang="5400000" scaled="0"/>
                  </a:gradFill>
                  <a:latin typeface="微软雅黑" panose="020B0503020204020204" pitchFamily="34" charset="-122"/>
                  <a:ea typeface="微软雅黑" panose="020B0503020204020204" pitchFamily="34" charset="-122"/>
                  <a:cs typeface="Segoe UI" panose="020B0502040204020203" pitchFamily="34" charset="0"/>
                </a:endParaRPr>
              </a:p>
              <a:p>
                <a:pPr marL="285750" indent="-285750" defTabSz="685165" fontAlgn="base">
                  <a:spcBef>
                    <a:spcPct val="0"/>
                  </a:spcBef>
                  <a:spcAft>
                    <a:spcPct val="0"/>
                  </a:spcAft>
                  <a:buFont typeface="Arial" panose="020B0604020202020204" pitchFamily="34" charset="0"/>
                  <a:buChar char="•"/>
                </a:pPr>
                <a:r>
                  <a:rPr lang="zh-CN" altLang="en-US" sz="1600" kern="0" spc="-38" dirty="0" smtClean="0">
                    <a:gradFill>
                      <a:gsLst>
                        <a:gs pos="0">
                          <a:srgbClr val="FFFFFF"/>
                        </a:gs>
                        <a:gs pos="100000">
                          <a:srgbClr val="FFFFFF"/>
                        </a:gs>
                      </a:gsLst>
                      <a:lin ang="5400000" scaled="0"/>
                    </a:gradFill>
                    <a:latin typeface="微软雅黑" panose="020B0503020204020204" pitchFamily="34" charset="-122"/>
                    <a:ea typeface="微软雅黑" panose="020B0503020204020204" pitchFamily="34" charset="-122"/>
                    <a:cs typeface="Segoe UI" panose="020B0502040204020203" pitchFamily="34" charset="0"/>
                  </a:rPr>
                  <a:t>股票    </a:t>
                </a:r>
                <a:endParaRPr lang="en-US" altLang="zh-CN" sz="1600" kern="0" spc="-38" dirty="0" smtClean="0">
                  <a:gradFill>
                    <a:gsLst>
                      <a:gs pos="0">
                        <a:srgbClr val="FFFFFF"/>
                      </a:gs>
                      <a:gs pos="100000">
                        <a:srgbClr val="FFFFFF"/>
                      </a:gs>
                    </a:gsLst>
                    <a:lin ang="5400000" scaled="0"/>
                  </a:gradFill>
                  <a:latin typeface="微软雅黑" panose="020B0503020204020204" pitchFamily="34" charset="-122"/>
                  <a:ea typeface="微软雅黑" panose="020B0503020204020204" pitchFamily="34" charset="-122"/>
                  <a:cs typeface="Segoe UI" panose="020B0502040204020203" pitchFamily="34" charset="0"/>
                </a:endParaRPr>
              </a:p>
              <a:p>
                <a:pPr marL="285750" indent="-285750" defTabSz="685165" fontAlgn="base">
                  <a:spcBef>
                    <a:spcPct val="0"/>
                  </a:spcBef>
                  <a:spcAft>
                    <a:spcPct val="0"/>
                  </a:spcAft>
                  <a:buFont typeface="Arial" panose="020B0604020202020204" pitchFamily="34" charset="0"/>
                  <a:buChar char="•"/>
                </a:pPr>
                <a:r>
                  <a:rPr lang="zh-CN" altLang="en-US" sz="1600" kern="0" spc="-38" dirty="0" smtClean="0">
                    <a:gradFill>
                      <a:gsLst>
                        <a:gs pos="0">
                          <a:srgbClr val="FFFFFF"/>
                        </a:gs>
                        <a:gs pos="100000">
                          <a:srgbClr val="FFFFFF"/>
                        </a:gs>
                      </a:gsLst>
                      <a:lin ang="5400000" scaled="0"/>
                    </a:gradFill>
                    <a:latin typeface="微软雅黑" panose="020B0503020204020204" pitchFamily="34" charset="-122"/>
                    <a:ea typeface="微软雅黑" panose="020B0503020204020204" pitchFamily="34" charset="-122"/>
                    <a:cs typeface="Segoe UI" panose="020B0502040204020203" pitchFamily="34" charset="0"/>
                  </a:rPr>
                  <a:t>债券</a:t>
                </a:r>
                <a:endParaRPr lang="en-US" altLang="zh-CN" sz="1600" kern="0" spc="-38" dirty="0" smtClean="0">
                  <a:gradFill>
                    <a:gsLst>
                      <a:gs pos="0">
                        <a:srgbClr val="FFFFFF"/>
                      </a:gs>
                      <a:gs pos="100000">
                        <a:srgbClr val="FFFFFF"/>
                      </a:gs>
                    </a:gsLst>
                    <a:lin ang="5400000" scaled="0"/>
                  </a:gradFill>
                  <a:latin typeface="微软雅黑" panose="020B0503020204020204" pitchFamily="34" charset="-122"/>
                  <a:ea typeface="微软雅黑" panose="020B0503020204020204" pitchFamily="34" charset="-122"/>
                  <a:cs typeface="Segoe UI" panose="020B0502040204020203" pitchFamily="34" charset="0"/>
                </a:endParaRPr>
              </a:p>
              <a:p>
                <a:pPr marL="285750" indent="-285750" defTabSz="685165" fontAlgn="base">
                  <a:spcBef>
                    <a:spcPct val="0"/>
                  </a:spcBef>
                  <a:spcAft>
                    <a:spcPct val="0"/>
                  </a:spcAft>
                  <a:buFont typeface="Arial" panose="020B0604020202020204" pitchFamily="34" charset="0"/>
                  <a:buChar char="•"/>
                </a:pPr>
                <a:r>
                  <a:rPr lang="zh-CN" altLang="en-US" sz="1600" kern="0" spc="-38" dirty="0" smtClean="0">
                    <a:gradFill>
                      <a:gsLst>
                        <a:gs pos="0">
                          <a:srgbClr val="FFFFFF"/>
                        </a:gs>
                        <a:gs pos="100000">
                          <a:srgbClr val="FFFFFF"/>
                        </a:gs>
                      </a:gsLst>
                      <a:lin ang="5400000" scaled="0"/>
                    </a:gradFill>
                    <a:latin typeface="微软雅黑" panose="020B0503020204020204" pitchFamily="34" charset="-122"/>
                    <a:ea typeface="微软雅黑" panose="020B0503020204020204" pitchFamily="34" charset="-122"/>
                    <a:cs typeface="Segoe UI" panose="020B0502040204020203" pitchFamily="34" charset="0"/>
                  </a:rPr>
                  <a:t>其他</a:t>
                </a:r>
                <a:endParaRPr lang="en-US" altLang="zh-CN" sz="1600" kern="0" spc="-38" dirty="0" smtClean="0">
                  <a:gradFill>
                    <a:gsLst>
                      <a:gs pos="0">
                        <a:srgbClr val="FFFFFF"/>
                      </a:gs>
                      <a:gs pos="100000">
                        <a:srgbClr val="FFFFFF"/>
                      </a:gs>
                    </a:gsLst>
                    <a:lin ang="5400000" scaled="0"/>
                  </a:gradFill>
                  <a:latin typeface="微软雅黑" panose="020B0503020204020204" pitchFamily="34" charset="-122"/>
                  <a:ea typeface="微软雅黑" panose="020B0503020204020204" pitchFamily="34" charset="-122"/>
                  <a:cs typeface="Segoe UI" panose="020B0502040204020203" pitchFamily="34" charset="0"/>
                </a:endParaRPr>
              </a:p>
            </p:txBody>
          </p:sp>
          <p:pic>
            <p:nvPicPr>
              <p:cNvPr id="35" name="Picture 25" descr="\\MAGNUM\Projects\Microsoft\Cloud Power FY12\Design\ICONS_PNG\Application.png"/>
              <p:cNvPicPr>
                <a:picLocks noChangeAspect="1" noChangeArrowheads="1"/>
              </p:cNvPicPr>
              <p:nvPr/>
            </p:nvPicPr>
            <p:blipFill rotWithShape="1">
              <a:blip r:embed="rId1" cstate="print">
                <a:biLevel thresh="25000"/>
              </a:blip>
              <a:srcRect l="30174" t="36465" r="28608" b="29915"/>
              <a:stretch>
                <a:fillRect/>
              </a:stretch>
            </p:blipFill>
            <p:spPr bwMode="auto">
              <a:xfrm>
                <a:off x="8412226" y="4963921"/>
                <a:ext cx="1009372" cy="823309"/>
              </a:xfrm>
              <a:prstGeom prst="rect">
                <a:avLst/>
              </a:prstGeom>
              <a:noFill/>
              <a:ln>
                <a:noFill/>
              </a:ln>
            </p:spPr>
          </p:pic>
        </p:grpSp>
        <p:sp>
          <p:nvSpPr>
            <p:cNvPr id="40" name="矩形 39"/>
            <p:cNvSpPr/>
            <p:nvPr/>
          </p:nvSpPr>
          <p:spPr>
            <a:xfrm>
              <a:off x="2357202" y="4974267"/>
              <a:ext cx="2591106" cy="886496"/>
            </a:xfrm>
            <a:prstGeom prst="rect">
              <a:avLst/>
            </a:prstGeom>
          </p:spPr>
          <p:txBody>
            <a:bodyPr wrap="square">
              <a:spAutoFit/>
            </a:bodyPr>
            <a:p>
              <a:pPr marL="285750" indent="-285750" defTabSz="685165" fontAlgn="base">
                <a:spcBef>
                  <a:spcPct val="0"/>
                </a:spcBef>
                <a:spcAft>
                  <a:spcPct val="0"/>
                </a:spcAft>
                <a:buFont typeface="Arial" panose="020B0604020202020204" pitchFamily="34" charset="0"/>
                <a:buChar char="•"/>
              </a:pPr>
              <a:r>
                <a:rPr lang="zh-CN" altLang="en-US" sz="1600" kern="0" spc="-38" dirty="0" smtClean="0">
                  <a:gradFill>
                    <a:gsLst>
                      <a:gs pos="0">
                        <a:srgbClr val="FFFFFF"/>
                      </a:gs>
                      <a:gs pos="100000">
                        <a:srgbClr val="FFFFFF"/>
                      </a:gs>
                    </a:gsLst>
                    <a:lin ang="5400000" scaled="0"/>
                  </a:gradFill>
                  <a:latin typeface="微软雅黑" panose="020B0503020204020204" pitchFamily="34" charset="-122"/>
                  <a:ea typeface="微软雅黑" panose="020B0503020204020204" pitchFamily="34" charset="-122"/>
                  <a:cs typeface="Segoe UI" panose="020B0502040204020203" pitchFamily="34" charset="0"/>
                </a:rPr>
                <a:t>证券投资基金     </a:t>
              </a:r>
              <a:endParaRPr lang="en-US" altLang="zh-CN" sz="1600" kern="0" spc="-38" dirty="0">
                <a:gradFill>
                  <a:gsLst>
                    <a:gs pos="0">
                      <a:srgbClr val="FFFFFF"/>
                    </a:gs>
                    <a:gs pos="100000">
                      <a:srgbClr val="FFFFFF"/>
                    </a:gs>
                  </a:gsLst>
                  <a:lin ang="5400000" scaled="0"/>
                </a:gradFill>
                <a:latin typeface="微软雅黑" panose="020B0503020204020204" pitchFamily="34" charset="-122"/>
                <a:ea typeface="微软雅黑" panose="020B0503020204020204" pitchFamily="34" charset="-122"/>
                <a:cs typeface="Segoe UI" panose="020B0502040204020203" pitchFamily="34" charset="0"/>
              </a:endParaRPr>
            </a:p>
            <a:p>
              <a:pPr marL="285750" indent="-285750" defTabSz="685165" fontAlgn="base">
                <a:spcBef>
                  <a:spcPct val="0"/>
                </a:spcBef>
                <a:spcAft>
                  <a:spcPct val="0"/>
                </a:spcAft>
                <a:buFont typeface="Arial" panose="020B0604020202020204" pitchFamily="34" charset="0"/>
                <a:buChar char="•"/>
              </a:pPr>
              <a:r>
                <a:rPr lang="zh-CN" altLang="en-US" sz="1600" kern="0" spc="-38" dirty="0" smtClean="0">
                  <a:gradFill>
                    <a:gsLst>
                      <a:gs pos="0">
                        <a:srgbClr val="FFFFFF"/>
                      </a:gs>
                      <a:gs pos="100000">
                        <a:srgbClr val="FFFFFF"/>
                      </a:gs>
                    </a:gsLst>
                    <a:lin ang="5400000" scaled="0"/>
                  </a:gradFill>
                  <a:latin typeface="微软雅黑" panose="020B0503020204020204" pitchFamily="34" charset="-122"/>
                  <a:ea typeface="微软雅黑" panose="020B0503020204020204" pitchFamily="34" charset="-122"/>
                  <a:cs typeface="Segoe UI" panose="020B0502040204020203" pitchFamily="34" charset="0"/>
                </a:rPr>
                <a:t>货币市场基金</a:t>
              </a:r>
              <a:endParaRPr lang="en-US" altLang="zh-CN" sz="1600" kern="0" spc="-38" dirty="0" smtClean="0">
                <a:gradFill>
                  <a:gsLst>
                    <a:gs pos="0">
                      <a:srgbClr val="FFFFFF"/>
                    </a:gs>
                    <a:gs pos="100000">
                      <a:srgbClr val="FFFFFF"/>
                    </a:gs>
                  </a:gsLst>
                  <a:lin ang="5400000" scaled="0"/>
                </a:gradFill>
                <a:latin typeface="微软雅黑" panose="020B0503020204020204" pitchFamily="34" charset="-122"/>
                <a:ea typeface="微软雅黑" panose="020B0503020204020204" pitchFamily="34" charset="-122"/>
                <a:cs typeface="Segoe UI" panose="020B0502040204020203" pitchFamily="34" charset="0"/>
              </a:endParaRPr>
            </a:p>
            <a:p>
              <a:pPr marL="285750" indent="-285750" defTabSz="685165" fontAlgn="base">
                <a:spcBef>
                  <a:spcPct val="0"/>
                </a:spcBef>
                <a:spcAft>
                  <a:spcPct val="0"/>
                </a:spcAft>
                <a:buFont typeface="Arial" panose="020B0604020202020204" pitchFamily="34" charset="0"/>
                <a:buChar char="•"/>
              </a:pPr>
              <a:r>
                <a:rPr lang="zh-CN" altLang="en-US" sz="1600" kern="0" spc="-38" dirty="0">
                  <a:gradFill>
                    <a:gsLst>
                      <a:gs pos="0">
                        <a:srgbClr val="FFFFFF"/>
                      </a:gs>
                      <a:gs pos="100000">
                        <a:srgbClr val="FFFFFF"/>
                      </a:gs>
                    </a:gsLst>
                    <a:lin ang="5400000" scaled="0"/>
                  </a:gradFill>
                  <a:latin typeface="微软雅黑" panose="020B0503020204020204" pitchFamily="34" charset="-122"/>
                  <a:ea typeface="微软雅黑" panose="020B0503020204020204" pitchFamily="34" charset="-122"/>
                  <a:cs typeface="Segoe UI" panose="020B0502040204020203" pitchFamily="34" charset="0"/>
                </a:rPr>
                <a:t>证券公司现金管理</a:t>
              </a:r>
              <a:r>
                <a:rPr lang="zh-CN" altLang="en-US" sz="1600" kern="0" spc="-38" dirty="0" smtClean="0">
                  <a:gradFill>
                    <a:gsLst>
                      <a:gs pos="0">
                        <a:srgbClr val="FFFFFF"/>
                      </a:gs>
                      <a:gs pos="100000">
                        <a:srgbClr val="FFFFFF"/>
                      </a:gs>
                    </a:gsLst>
                    <a:lin ang="5400000" scaled="0"/>
                  </a:gradFill>
                  <a:latin typeface="微软雅黑" panose="020B0503020204020204" pitchFamily="34" charset="-122"/>
                  <a:ea typeface="微软雅黑" panose="020B0503020204020204" pitchFamily="34" charset="-122"/>
                  <a:cs typeface="Segoe UI" panose="020B0502040204020203" pitchFamily="34" charset="0"/>
                </a:rPr>
                <a:t>产品</a:t>
              </a:r>
              <a:endParaRPr lang="en-US" altLang="zh-CN" sz="1600" kern="0" spc="-38" dirty="0">
                <a:gradFill>
                  <a:gsLst>
                    <a:gs pos="0">
                      <a:srgbClr val="FFFFFF"/>
                    </a:gs>
                    <a:gs pos="100000">
                      <a:srgbClr val="FFFFFF"/>
                    </a:gs>
                  </a:gsLst>
                  <a:lin ang="5400000" scaled="0"/>
                </a:gradFill>
                <a:latin typeface="微软雅黑" panose="020B0503020204020204" pitchFamily="34" charset="-122"/>
                <a:ea typeface="微软雅黑" panose="020B0503020204020204" pitchFamily="34" charset="-122"/>
                <a:cs typeface="Segoe UI" panose="020B0502040204020203" pitchFamily="34" charset="0"/>
              </a:endParaRPr>
            </a:p>
          </p:txBody>
        </p:sp>
      </p:gr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slide(fromBottom)">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up)">
                                      <p:cBhvr>
                                        <p:cTn id="12" dur="500"/>
                                        <p:tgtEl>
                                          <p:spTgt spid="7"/>
                                        </p:tgtEl>
                                      </p:cBhvr>
                                    </p:animEffect>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wipe(left)">
                                      <p:cBhvr>
                                        <p:cTn id="16" dur="500"/>
                                        <p:tgtEl>
                                          <p:spTgt spid="4"/>
                                        </p:tgtEl>
                                      </p:cBhvr>
                                    </p:animEffect>
                                  </p:childTnLst>
                                </p:cTn>
                              </p:par>
                            </p:childTnLst>
                          </p:cTn>
                        </p:par>
                        <p:par>
                          <p:cTn id="17" fill="hold">
                            <p:stCondLst>
                              <p:cond delay="1000"/>
                            </p:stCondLst>
                            <p:childTnLst>
                              <p:par>
                                <p:cTn id="18" presetID="22" presetClass="entr" presetSubtype="2" fill="hold" nodeType="afterEffect">
                                  <p:stCondLst>
                                    <p:cond delay="0"/>
                                  </p:stCondLst>
                                  <p:childTnLst>
                                    <p:set>
                                      <p:cBhvr>
                                        <p:cTn id="19" dur="1" fill="hold">
                                          <p:stCondLst>
                                            <p:cond delay="0"/>
                                          </p:stCondLst>
                                        </p:cTn>
                                        <p:tgtEl>
                                          <p:spTgt spid="47"/>
                                        </p:tgtEl>
                                        <p:attrNameLst>
                                          <p:attrName>style.visibility</p:attrName>
                                        </p:attrNameLst>
                                      </p:cBhvr>
                                      <p:to>
                                        <p:strVal val="visible"/>
                                      </p:to>
                                    </p:set>
                                    <p:animEffect transition="in" filter="wipe(right)">
                                      <p:cBhvr>
                                        <p:cTn id="20"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875503" y="914682"/>
            <a:ext cx="2700048" cy="45719"/>
          </a:xfrm>
          <a:prstGeom prst="rect">
            <a:avLst/>
          </a:prstGeom>
          <a:solidFill>
            <a:srgbClr val="FF0000"/>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矩形 2"/>
          <p:cNvSpPr/>
          <p:nvPr/>
        </p:nvSpPr>
        <p:spPr>
          <a:xfrm>
            <a:off x="8869465" y="1268760"/>
            <a:ext cx="2700048" cy="45719"/>
          </a:xfrm>
          <a:prstGeom prst="rect">
            <a:avLst/>
          </a:prstGeom>
          <a:solidFill>
            <a:srgbClr val="FF0000"/>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AutoShape 3"/>
          <p:cNvSpPr>
            <a:spLocks noChangeArrowheads="1"/>
          </p:cNvSpPr>
          <p:nvPr/>
        </p:nvSpPr>
        <p:spPr bwMode="gray">
          <a:xfrm>
            <a:off x="1821180" y="2192020"/>
            <a:ext cx="2743200" cy="4419600"/>
          </a:xfrm>
          <a:prstGeom prst="rightArrow">
            <a:avLst>
              <a:gd name="adj1" fmla="val 62787"/>
              <a:gd name="adj2" fmla="val 41259"/>
            </a:avLst>
          </a:prstGeom>
          <a:gradFill flip="none" rotWithShape="1">
            <a:gsLst>
              <a:gs pos="0">
                <a:schemeClr val="accent4">
                  <a:lumMod val="40000"/>
                  <a:lumOff val="60000"/>
                </a:schemeClr>
              </a:gs>
              <a:gs pos="100000">
                <a:schemeClr val="bg2">
                  <a:alpha val="50000"/>
                </a:schemeClr>
              </a:gs>
            </a:gsLst>
            <a:lin ang="10800000" scaled="1"/>
            <a:tileRect/>
          </a:gradFill>
          <a:ln w="19050" cap="rnd" algn="ctr">
            <a:solidFill>
              <a:schemeClr val="bg2"/>
            </a:solidFill>
            <a:prstDash val="sysDot"/>
            <a:miter lim="800000"/>
          </a:ln>
          <a:effectLst/>
        </p:spPr>
        <p:txBody>
          <a:bodyPr wrap="none" anchor="ctr"/>
          <a:p>
            <a:pPr algn="ctr">
              <a:defRPr/>
            </a:pPr>
            <a:endParaRPr lang="zh-CN" altLang="en-US"/>
          </a:p>
        </p:txBody>
      </p:sp>
      <p:sp>
        <p:nvSpPr>
          <p:cNvPr id="6" name="Text Box 4"/>
          <p:cNvSpPr txBox="1">
            <a:spLocks noChangeArrowheads="1"/>
          </p:cNvSpPr>
          <p:nvPr/>
        </p:nvSpPr>
        <p:spPr bwMode="black">
          <a:xfrm>
            <a:off x="1925955" y="3182620"/>
            <a:ext cx="2181225" cy="2308225"/>
          </a:xfrm>
          <a:prstGeom prst="rect">
            <a:avLst/>
          </a:prstGeom>
          <a:noFill/>
          <a:ln w="9525">
            <a:noFill/>
            <a:miter lim="800000"/>
          </a:ln>
        </p:spPr>
        <p:txBody>
          <a:bodyPr>
            <a:spAutoFit/>
          </a:bodyPr>
          <a:p>
            <a:pPr marL="120650" indent="-120650" eaLnBrk="0" hangingPunct="0">
              <a:buFont typeface="Wingdings" panose="05000000000000000000" pitchFamily="2" charset="2"/>
              <a:buNone/>
              <a:defRPr/>
            </a:pPr>
            <a:r>
              <a:rPr lang="zh-CN" altLang="en-US" sz="2400" dirty="0">
                <a:latin typeface="微软雅黑" panose="020B0503020204020204" pitchFamily="34" charset="-122"/>
                <a:ea typeface="微软雅黑" panose="020B0503020204020204" pitchFamily="34" charset="-122"/>
              </a:rPr>
              <a:t>     </a:t>
            </a:r>
            <a:r>
              <a:rPr lang="zh-CN" altLang="en-US" sz="2400" b="1" dirty="0">
                <a:solidFill>
                  <a:schemeClr val="accent4">
                    <a:lumMod val="50000"/>
                  </a:schemeClr>
                </a:solidFill>
                <a:latin typeface="微软雅黑" panose="020B0503020204020204" pitchFamily="34" charset="-122"/>
                <a:ea typeface="微软雅黑" panose="020B0503020204020204" pitchFamily="34" charset="-122"/>
              </a:rPr>
              <a:t>标的证券 </a:t>
            </a:r>
            <a:r>
              <a:rPr lang="zh-CN" altLang="en-US" sz="2400" dirty="0">
                <a:solidFill>
                  <a:schemeClr val="accent4">
                    <a:lumMod val="75000"/>
                  </a:schemeClr>
                </a:solidFill>
                <a:latin typeface="微软雅黑" panose="020B0503020204020204" pitchFamily="34" charset="-122"/>
                <a:ea typeface="微软雅黑" panose="020B0503020204020204" pitchFamily="34" charset="-122"/>
              </a:rPr>
              <a:t>是投资者融入资金可买入的证券和证券公司可对投资者融出的证券。</a:t>
            </a:r>
            <a:endParaRPr lang="en-US" altLang="zh-CN" sz="2400" dirty="0">
              <a:solidFill>
                <a:schemeClr val="accent4">
                  <a:lumMod val="75000"/>
                </a:schemeClr>
              </a:solidFill>
              <a:latin typeface="微软雅黑" panose="020B0503020204020204" pitchFamily="34" charset="-122"/>
              <a:ea typeface="微软雅黑" panose="020B0503020204020204" pitchFamily="34" charset="-122"/>
            </a:endParaRPr>
          </a:p>
        </p:txBody>
      </p:sp>
      <p:sp>
        <p:nvSpPr>
          <p:cNvPr id="14341" name="AutoShape 5"/>
          <p:cNvSpPr>
            <a:spLocks noChangeArrowheads="1"/>
          </p:cNvSpPr>
          <p:nvPr/>
        </p:nvSpPr>
        <p:spPr bwMode="auto">
          <a:xfrm>
            <a:off x="4716780" y="2268220"/>
            <a:ext cx="5105400" cy="4191000"/>
          </a:xfrm>
          <a:prstGeom prst="roundRect">
            <a:avLst>
              <a:gd name="adj" fmla="val 3481"/>
            </a:avLst>
          </a:prstGeom>
          <a:noFill/>
          <a:ln w="19050" cap="rnd">
            <a:solidFill>
              <a:schemeClr val="bg2"/>
            </a:solidFill>
            <a:prstDash val="sysDot"/>
            <a:round/>
          </a:ln>
        </p:spPr>
        <p:txBody>
          <a:bodyPr wrap="none" anchor="ctr"/>
          <a:p>
            <a:endParaRPr lang="zh-CN" altLang="zh-CN"/>
          </a:p>
        </p:txBody>
      </p:sp>
      <p:grpSp>
        <p:nvGrpSpPr>
          <p:cNvPr id="7" name="Group 6"/>
          <p:cNvGrpSpPr/>
          <p:nvPr/>
        </p:nvGrpSpPr>
        <p:grpSpPr bwMode="auto">
          <a:xfrm>
            <a:off x="4792980" y="2420620"/>
            <a:ext cx="4924425" cy="1228725"/>
            <a:chOff x="2304" y="1200"/>
            <a:chExt cx="3102" cy="774"/>
          </a:xfrm>
        </p:grpSpPr>
        <p:sp>
          <p:nvSpPr>
            <p:cNvPr id="9" name="AutoShape 7"/>
            <p:cNvSpPr>
              <a:spLocks noChangeArrowheads="1"/>
            </p:cNvSpPr>
            <p:nvPr/>
          </p:nvSpPr>
          <p:spPr bwMode="gray">
            <a:xfrm>
              <a:off x="2334" y="1200"/>
              <a:ext cx="3072" cy="774"/>
            </a:xfrm>
            <a:prstGeom prst="roundRect">
              <a:avLst>
                <a:gd name="adj" fmla="val 10889"/>
              </a:avLst>
            </a:prstGeom>
            <a:gradFill rotWithShape="1">
              <a:gsLst>
                <a:gs pos="0">
                  <a:schemeClr val="accent1"/>
                </a:gs>
                <a:gs pos="100000">
                  <a:schemeClr val="accent1">
                    <a:gamma/>
                    <a:tint val="21176"/>
                    <a:invGamma/>
                  </a:schemeClr>
                </a:gs>
              </a:gsLst>
              <a:lin ang="0" scaled="1"/>
            </a:gradFill>
            <a:ln w="38100">
              <a:noFill/>
              <a:round/>
            </a:ln>
            <a:effectLst/>
          </p:spPr>
          <p:txBody>
            <a:bodyPr wrap="none" anchor="ctr"/>
            <a:p>
              <a:pPr>
                <a:defRPr/>
              </a:pPr>
              <a:endParaRPr lang="zh-CN" altLang="en-US"/>
            </a:p>
          </p:txBody>
        </p:sp>
        <p:sp>
          <p:nvSpPr>
            <p:cNvPr id="14354" name="AutoShape 8"/>
            <p:cNvSpPr>
              <a:spLocks noChangeArrowheads="1"/>
            </p:cNvSpPr>
            <p:nvPr/>
          </p:nvSpPr>
          <p:spPr bwMode="gray">
            <a:xfrm>
              <a:off x="2304" y="1488"/>
              <a:ext cx="336" cy="240"/>
            </a:xfrm>
            <a:prstGeom prst="rightArrow">
              <a:avLst>
                <a:gd name="adj1" fmla="val 50000"/>
                <a:gd name="adj2" fmla="val 58333"/>
              </a:avLst>
            </a:prstGeom>
            <a:solidFill>
              <a:schemeClr val="bg1"/>
            </a:solidFill>
            <a:ln w="9525">
              <a:noFill/>
              <a:miter lim="800000"/>
            </a:ln>
          </p:spPr>
          <p:txBody>
            <a:bodyPr wrap="none" anchor="ctr"/>
            <a:p>
              <a:endParaRPr lang="zh-CN" altLang="zh-CN"/>
            </a:p>
          </p:txBody>
        </p:sp>
      </p:grpSp>
      <p:grpSp>
        <p:nvGrpSpPr>
          <p:cNvPr id="8" name="Group 9"/>
          <p:cNvGrpSpPr/>
          <p:nvPr/>
        </p:nvGrpSpPr>
        <p:grpSpPr bwMode="auto">
          <a:xfrm>
            <a:off x="4792980" y="3782695"/>
            <a:ext cx="4924425" cy="1228725"/>
            <a:chOff x="2304" y="2058"/>
            <a:chExt cx="3102" cy="774"/>
          </a:xfrm>
        </p:grpSpPr>
        <p:sp>
          <p:nvSpPr>
            <p:cNvPr id="12" name="AutoShape 10"/>
            <p:cNvSpPr>
              <a:spLocks noChangeArrowheads="1"/>
            </p:cNvSpPr>
            <p:nvPr/>
          </p:nvSpPr>
          <p:spPr bwMode="gray">
            <a:xfrm>
              <a:off x="2334" y="2058"/>
              <a:ext cx="3072" cy="774"/>
            </a:xfrm>
            <a:prstGeom prst="roundRect">
              <a:avLst>
                <a:gd name="adj" fmla="val 10889"/>
              </a:avLst>
            </a:prstGeom>
            <a:gradFill rotWithShape="1">
              <a:gsLst>
                <a:gs pos="100000">
                  <a:schemeClr val="accent5">
                    <a:lumMod val="20000"/>
                    <a:lumOff val="80000"/>
                  </a:schemeClr>
                </a:gs>
                <a:gs pos="100000">
                  <a:schemeClr val="bg1"/>
                </a:gs>
                <a:gs pos="39999">
                  <a:srgbClr val="85C2FF"/>
                </a:gs>
                <a:gs pos="70000">
                  <a:srgbClr val="C4D6EB"/>
                </a:gs>
                <a:gs pos="100000">
                  <a:srgbClr val="FFEBFA"/>
                </a:gs>
              </a:gsLst>
              <a:lin ang="0" scaled="0"/>
            </a:gradFill>
            <a:ln w="38100">
              <a:noFill/>
              <a:round/>
            </a:ln>
            <a:effectLst/>
          </p:spPr>
          <p:txBody>
            <a:bodyPr wrap="none" anchor="ctr"/>
            <a:p>
              <a:pPr>
                <a:defRPr/>
              </a:pPr>
              <a:endParaRPr lang="zh-CN" altLang="en-US"/>
            </a:p>
          </p:txBody>
        </p:sp>
        <p:sp>
          <p:nvSpPr>
            <p:cNvPr id="14352" name="AutoShape 11"/>
            <p:cNvSpPr>
              <a:spLocks noChangeArrowheads="1"/>
            </p:cNvSpPr>
            <p:nvPr/>
          </p:nvSpPr>
          <p:spPr bwMode="gray">
            <a:xfrm>
              <a:off x="2304" y="2352"/>
              <a:ext cx="336" cy="240"/>
            </a:xfrm>
            <a:prstGeom prst="rightArrow">
              <a:avLst>
                <a:gd name="adj1" fmla="val 50000"/>
                <a:gd name="adj2" fmla="val 58333"/>
              </a:avLst>
            </a:prstGeom>
            <a:solidFill>
              <a:schemeClr val="bg1"/>
            </a:solidFill>
            <a:ln w="9525">
              <a:noFill/>
              <a:miter lim="800000"/>
            </a:ln>
          </p:spPr>
          <p:txBody>
            <a:bodyPr wrap="none" anchor="ctr"/>
            <a:p>
              <a:endParaRPr lang="zh-CN" altLang="zh-CN"/>
            </a:p>
          </p:txBody>
        </p:sp>
      </p:grpSp>
      <p:grpSp>
        <p:nvGrpSpPr>
          <p:cNvPr id="10" name="Group 12"/>
          <p:cNvGrpSpPr/>
          <p:nvPr/>
        </p:nvGrpSpPr>
        <p:grpSpPr bwMode="auto">
          <a:xfrm>
            <a:off x="4792980" y="5087620"/>
            <a:ext cx="4924425" cy="1228725"/>
            <a:chOff x="2304" y="2880"/>
            <a:chExt cx="3102" cy="774"/>
          </a:xfrm>
        </p:grpSpPr>
        <p:sp>
          <p:nvSpPr>
            <p:cNvPr id="11" name="AutoShape 13"/>
            <p:cNvSpPr>
              <a:spLocks noChangeArrowheads="1"/>
            </p:cNvSpPr>
            <p:nvPr/>
          </p:nvSpPr>
          <p:spPr bwMode="gray">
            <a:xfrm>
              <a:off x="2334" y="2880"/>
              <a:ext cx="3072" cy="774"/>
            </a:xfrm>
            <a:prstGeom prst="roundRect">
              <a:avLst>
                <a:gd name="adj" fmla="val 10889"/>
              </a:avLst>
            </a:prstGeom>
            <a:gradFill rotWithShape="1">
              <a:gsLst>
                <a:gs pos="0">
                  <a:schemeClr val="accent2"/>
                </a:gs>
                <a:gs pos="100000">
                  <a:schemeClr val="accent2">
                    <a:gamma/>
                    <a:tint val="21176"/>
                    <a:invGamma/>
                  </a:schemeClr>
                </a:gs>
              </a:gsLst>
              <a:lin ang="0" scaled="1"/>
            </a:gradFill>
            <a:ln w="38100">
              <a:noFill/>
              <a:round/>
            </a:ln>
            <a:effectLst/>
          </p:spPr>
          <p:txBody>
            <a:bodyPr wrap="none" anchor="ctr"/>
            <a:p>
              <a:pPr>
                <a:defRPr/>
              </a:pPr>
              <a:endParaRPr lang="zh-CN" altLang="en-US"/>
            </a:p>
          </p:txBody>
        </p:sp>
        <p:sp>
          <p:nvSpPr>
            <p:cNvPr id="14350" name="AutoShape 14"/>
            <p:cNvSpPr>
              <a:spLocks noChangeArrowheads="1"/>
            </p:cNvSpPr>
            <p:nvPr/>
          </p:nvSpPr>
          <p:spPr bwMode="gray">
            <a:xfrm>
              <a:off x="2304" y="3168"/>
              <a:ext cx="336" cy="240"/>
            </a:xfrm>
            <a:prstGeom prst="rightArrow">
              <a:avLst>
                <a:gd name="adj1" fmla="val 50000"/>
                <a:gd name="adj2" fmla="val 58333"/>
              </a:avLst>
            </a:prstGeom>
            <a:solidFill>
              <a:schemeClr val="bg1"/>
            </a:solidFill>
            <a:ln w="9525">
              <a:noFill/>
              <a:miter lim="800000"/>
            </a:ln>
          </p:spPr>
          <p:txBody>
            <a:bodyPr wrap="none" anchor="ctr"/>
            <a:p>
              <a:endParaRPr lang="zh-CN" altLang="zh-CN"/>
            </a:p>
          </p:txBody>
        </p:sp>
      </p:grpSp>
      <p:sp>
        <p:nvSpPr>
          <p:cNvPr id="14345" name="Text Box 15"/>
          <p:cNvSpPr txBox="1">
            <a:spLocks noChangeArrowheads="1"/>
          </p:cNvSpPr>
          <p:nvPr/>
        </p:nvSpPr>
        <p:spPr bwMode="gray">
          <a:xfrm>
            <a:off x="5497830" y="5306695"/>
            <a:ext cx="4032250" cy="830263"/>
          </a:xfrm>
          <a:prstGeom prst="rect">
            <a:avLst/>
          </a:prstGeom>
          <a:noFill/>
          <a:ln w="9525" algn="ctr">
            <a:noFill/>
            <a:miter lim="800000"/>
          </a:ln>
        </p:spPr>
        <p:txBody>
          <a:bodyPr>
            <a:spAutoFit/>
          </a:bodyPr>
          <a:p>
            <a:pPr eaLnBrk="0" hangingPunct="0"/>
            <a:r>
              <a:rPr lang="en-US" altLang="zh-CN" sz="1600" b="1">
                <a:solidFill>
                  <a:srgbClr val="000000"/>
                </a:solidFill>
                <a:latin typeface="微软雅黑" panose="020B0503020204020204" pitchFamily="34" charset="-122"/>
                <a:ea typeface="微软雅黑" panose="020B0503020204020204" pitchFamily="34" charset="-122"/>
              </a:rPr>
              <a:t>3</a:t>
            </a:r>
            <a:r>
              <a:rPr lang="zh-CN" altLang="en-US" sz="1600" b="1">
                <a:solidFill>
                  <a:srgbClr val="000000"/>
                </a:solidFill>
                <a:latin typeface="微软雅黑" panose="020B0503020204020204" pitchFamily="34" charset="-122"/>
                <a:ea typeface="微软雅黑" panose="020B0503020204020204" pitchFamily="34" charset="-122"/>
              </a:rPr>
              <a:t>、</a:t>
            </a:r>
            <a:r>
              <a:rPr lang="zh-CN" altLang="en-US" sz="1600" b="1">
                <a:latin typeface="微软雅黑" panose="020B0503020204020204" pitchFamily="34" charset="-122"/>
                <a:ea typeface="微软雅黑" panose="020B0503020204020204" pitchFamily="34" charset="-122"/>
              </a:rPr>
              <a:t>证券交易所规定融资买入标的证券和融券卖出标的证券限于其认可的上市股票、证券投资基金、债券及其他证券。</a:t>
            </a:r>
            <a:endParaRPr lang="en-US" altLang="zh-CN" sz="1600">
              <a:solidFill>
                <a:srgbClr val="000000"/>
              </a:solidFill>
            </a:endParaRPr>
          </a:p>
        </p:txBody>
      </p:sp>
      <p:sp>
        <p:nvSpPr>
          <p:cNvPr id="14346" name="Text Box 16"/>
          <p:cNvSpPr txBox="1">
            <a:spLocks noChangeArrowheads="1"/>
          </p:cNvSpPr>
          <p:nvPr/>
        </p:nvSpPr>
        <p:spPr bwMode="gray">
          <a:xfrm>
            <a:off x="5497830" y="3877945"/>
            <a:ext cx="4032250" cy="1077913"/>
          </a:xfrm>
          <a:prstGeom prst="rect">
            <a:avLst/>
          </a:prstGeom>
          <a:noFill/>
          <a:ln w="9525" algn="ctr">
            <a:noFill/>
            <a:miter lim="800000"/>
          </a:ln>
        </p:spPr>
        <p:txBody>
          <a:bodyPr>
            <a:spAutoFit/>
          </a:bodyPr>
          <a:p>
            <a:pPr eaLnBrk="0" hangingPunct="0"/>
            <a:r>
              <a:rPr lang="en-US" altLang="zh-CN" sz="1600" b="1" dirty="0">
                <a:solidFill>
                  <a:srgbClr val="000000"/>
                </a:solidFill>
                <a:latin typeface="微软雅黑" panose="020B0503020204020204" pitchFamily="34" charset="-122"/>
                <a:ea typeface="微软雅黑" panose="020B0503020204020204" pitchFamily="34" charset="-122"/>
              </a:rPr>
              <a:t>2</a:t>
            </a:r>
            <a:r>
              <a:rPr lang="zh-CN" altLang="en-US" sz="1600" b="1" dirty="0">
                <a:solidFill>
                  <a:srgbClr val="000000"/>
                </a:solidFill>
                <a:latin typeface="微软雅黑" panose="020B0503020204020204" pitchFamily="34" charset="-122"/>
                <a:ea typeface="微软雅黑" panose="020B0503020204020204" pitchFamily="34" charset="-122"/>
              </a:rPr>
              <a:t>、</a:t>
            </a:r>
            <a:r>
              <a:rPr lang="zh-CN" altLang="en-US" sz="1600" b="1" dirty="0">
                <a:latin typeface="微软雅黑" panose="020B0503020204020204" pitchFamily="34" charset="-122"/>
                <a:ea typeface="微软雅黑" panose="020B0503020204020204" pitchFamily="34" charset="-122"/>
              </a:rPr>
              <a:t>投资者融资买入、融券卖出的标的证券必须在交易所公布的标的证券范围内，同时也必须在证券公司自行确定的标的证券名单上。</a:t>
            </a:r>
            <a:endParaRPr lang="en-US" altLang="zh-CN" sz="1600" b="1" dirty="0">
              <a:solidFill>
                <a:srgbClr val="000000"/>
              </a:solidFill>
              <a:latin typeface="微软雅黑" panose="020B0503020204020204" pitchFamily="34" charset="-122"/>
              <a:ea typeface="微软雅黑" panose="020B0503020204020204" pitchFamily="34" charset="-122"/>
            </a:endParaRPr>
          </a:p>
        </p:txBody>
      </p:sp>
      <p:sp>
        <p:nvSpPr>
          <p:cNvPr id="14347" name="Text Box 17"/>
          <p:cNvSpPr txBox="1">
            <a:spLocks noChangeArrowheads="1"/>
          </p:cNvSpPr>
          <p:nvPr/>
        </p:nvSpPr>
        <p:spPr bwMode="gray">
          <a:xfrm>
            <a:off x="5497830" y="2520633"/>
            <a:ext cx="4032250" cy="1077912"/>
          </a:xfrm>
          <a:prstGeom prst="rect">
            <a:avLst/>
          </a:prstGeom>
          <a:noFill/>
          <a:ln w="9525" algn="ctr">
            <a:noFill/>
            <a:miter lim="800000"/>
          </a:ln>
        </p:spPr>
        <p:txBody>
          <a:bodyPr>
            <a:spAutoFit/>
          </a:bodyPr>
          <a:p>
            <a:pPr eaLnBrk="0" hangingPunct="0"/>
            <a:r>
              <a:rPr lang="en-US" altLang="zh-CN" sz="1600" b="1" dirty="0">
                <a:latin typeface="微软雅黑" panose="020B0503020204020204" pitchFamily="34" charset="-122"/>
                <a:ea typeface="微软雅黑" panose="020B0503020204020204" pitchFamily="34" charset="-122"/>
              </a:rPr>
              <a:t>1</a:t>
            </a:r>
            <a:r>
              <a:rPr lang="zh-CN" altLang="en-US" sz="1600" b="1" dirty="0">
                <a:latin typeface="微软雅黑" panose="020B0503020204020204" pitchFamily="34" charset="-122"/>
                <a:ea typeface="微软雅黑" panose="020B0503020204020204" pitchFamily="34" charset="-122"/>
              </a:rPr>
              <a:t>、交易所确定可作为标的证券的名单，并向市场公布。证券公司根据情况，自行确定标的证券名单，且不得超出交易所公布的标的证券范围。</a:t>
            </a:r>
            <a:endParaRPr lang="en-US" altLang="zh-CN" sz="1600" b="1" dirty="0">
              <a:solidFill>
                <a:srgbClr val="000000"/>
              </a:solidFill>
              <a:latin typeface="微软雅黑" panose="020B0503020204020204" pitchFamily="34" charset="-122"/>
              <a:ea typeface="微软雅黑" panose="020B0503020204020204" pitchFamily="34" charset="-122"/>
            </a:endParaRPr>
          </a:p>
        </p:txBody>
      </p:sp>
      <p:sp>
        <p:nvSpPr>
          <p:cNvPr id="26" name="矩形 25"/>
          <p:cNvSpPr/>
          <p:nvPr/>
        </p:nvSpPr>
        <p:spPr>
          <a:xfrm>
            <a:off x="4354820" y="1520490"/>
            <a:ext cx="2444900" cy="646331"/>
          </a:xfrm>
          <a:prstGeom prst="rect">
            <a:avLst/>
          </a:prstGeom>
          <a:noFill/>
        </p:spPr>
        <p:txBody>
          <a:bodyPr wrap="none">
            <a:spAutoFit/>
          </a:bodyPr>
          <a:p>
            <a:pPr algn="ctr">
              <a:defRPr/>
            </a:pPr>
            <a:r>
              <a:rPr lang="zh-CN" altLang="en-US" sz="3600" b="1" dirty="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latin typeface="微软雅黑" panose="020B0503020204020204" pitchFamily="34" charset="-122"/>
                <a:ea typeface="微软雅黑" panose="020B0503020204020204" pitchFamily="34" charset="-122"/>
                <a:cs typeface="Arial Unicode MS" panose="020B0604020202020204" pitchFamily="34" charset="-122"/>
              </a:rPr>
              <a:t>标 的 证 券</a:t>
            </a:r>
            <a:endParaRPr lang="zh-CN" altLang="en-US" sz="3600" b="1" dirty="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4"/>
          <p:cNvSpPr txBox="1">
            <a:spLocks noChangeArrowheads="1"/>
          </p:cNvSpPr>
          <p:nvPr/>
        </p:nvSpPr>
        <p:spPr bwMode="auto">
          <a:xfrm>
            <a:off x="3363888" y="3004715"/>
            <a:ext cx="3671390" cy="396875"/>
          </a:xfrm>
          <a:prstGeom prst="rect">
            <a:avLst/>
          </a:prstGeom>
          <a:solidFill>
            <a:srgbClr val="0066FF"/>
          </a:solidFill>
          <a:ln w="9525" algn="ctr">
            <a:noFill/>
            <a:miter lim="800000"/>
          </a:ln>
          <a:effectLst>
            <a:outerShdw dist="35921" dir="2700000" algn="ctr" rotWithShape="0">
              <a:schemeClr val="bg2"/>
            </a:outerShdw>
          </a:effectLst>
        </p:spPr>
        <p:txBody>
          <a:bodyPr wrap="square">
            <a:spAutoFit/>
          </a:bodyPr>
          <a:lstStyle>
            <a:lvl1pPr eaLnBrk="0" hangingPunct="0">
              <a:defRPr sz="2000">
                <a:solidFill>
                  <a:srgbClr val="FF0000"/>
                </a:solidFill>
                <a:latin typeface="宋体" panose="02010600030101010101" pitchFamily="2" charset="-122"/>
                <a:ea typeface="宋体" panose="02010600030101010101" pitchFamily="2" charset="-122"/>
              </a:defRPr>
            </a:lvl1pPr>
            <a:lvl2pPr marL="742950" indent="-285750" eaLnBrk="0" hangingPunct="0">
              <a:defRPr sz="2000">
                <a:solidFill>
                  <a:srgbClr val="FF0000"/>
                </a:solidFill>
                <a:latin typeface="宋体" panose="02010600030101010101" pitchFamily="2" charset="-122"/>
                <a:ea typeface="宋体" panose="02010600030101010101" pitchFamily="2" charset="-122"/>
              </a:defRPr>
            </a:lvl2pPr>
            <a:lvl3pPr marL="1143000" indent="-228600" eaLnBrk="0" hangingPunct="0">
              <a:defRPr sz="2000">
                <a:solidFill>
                  <a:srgbClr val="FF0000"/>
                </a:solidFill>
                <a:latin typeface="宋体" panose="02010600030101010101" pitchFamily="2" charset="-122"/>
                <a:ea typeface="宋体" panose="02010600030101010101" pitchFamily="2" charset="-122"/>
              </a:defRPr>
            </a:lvl3pPr>
            <a:lvl4pPr marL="1600200" indent="-228600" eaLnBrk="0" hangingPunct="0">
              <a:defRPr sz="2000">
                <a:solidFill>
                  <a:srgbClr val="FF0000"/>
                </a:solidFill>
                <a:latin typeface="宋体" panose="02010600030101010101" pitchFamily="2" charset="-122"/>
                <a:ea typeface="宋体" panose="02010600030101010101" pitchFamily="2" charset="-122"/>
              </a:defRPr>
            </a:lvl4pPr>
            <a:lvl5pPr marL="2057400" indent="-228600" eaLnBrk="0" hangingPunct="0">
              <a:defRPr sz="2000">
                <a:solidFill>
                  <a:srgbClr val="FF0000"/>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sz="2000">
                <a:solidFill>
                  <a:srgbClr val="FF0000"/>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sz="2000">
                <a:solidFill>
                  <a:srgbClr val="FF0000"/>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sz="2000">
                <a:solidFill>
                  <a:srgbClr val="FF0000"/>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sz="2000">
                <a:solidFill>
                  <a:srgbClr val="FF0000"/>
                </a:solidFill>
                <a:latin typeface="宋体" panose="02010600030101010101" pitchFamily="2" charset="-122"/>
                <a:ea typeface="宋体" panose="02010600030101010101" pitchFamily="2" charset="-122"/>
              </a:defRPr>
            </a:lvl9pPr>
          </a:lstStyle>
          <a:p>
            <a:pPr eaLnBrk="1" hangingPunct="1">
              <a:spcBef>
                <a:spcPct val="50000"/>
              </a:spcBef>
            </a:pPr>
            <a:r>
              <a:rPr lang="en-US" altLang="zh-CN" b="1" dirty="0">
                <a:solidFill>
                  <a:schemeClr val="bg1"/>
                </a:solidFill>
                <a:latin typeface="黑体" panose="02010609060101010101" pitchFamily="49" charset="-122"/>
                <a:ea typeface="黑体" panose="02010609060101010101" pitchFamily="49" charset="-122"/>
              </a:rPr>
              <a:t>1</a:t>
            </a:r>
            <a:r>
              <a:rPr lang="zh-CN" altLang="en-US" b="1" dirty="0" smtClean="0">
                <a:solidFill>
                  <a:schemeClr val="bg1"/>
                </a:solidFill>
                <a:latin typeface="黑体" panose="02010609060101010101" pitchFamily="49" charset="-122"/>
                <a:ea typeface="黑体" panose="02010609060101010101" pitchFamily="49" charset="-122"/>
              </a:rPr>
              <a:t>、个人介绍</a:t>
            </a:r>
            <a:endParaRPr lang="zh-CN" altLang="en-US" b="1" dirty="0">
              <a:solidFill>
                <a:schemeClr val="bg1"/>
              </a:solidFill>
              <a:latin typeface="黑体" panose="02010609060101010101" pitchFamily="49" charset="-122"/>
              <a:ea typeface="黑体" panose="02010609060101010101" pitchFamily="49" charset="-122"/>
            </a:endParaRPr>
          </a:p>
        </p:txBody>
      </p:sp>
      <p:sp>
        <p:nvSpPr>
          <p:cNvPr id="3" name="Text Box 16"/>
          <p:cNvSpPr txBox="1">
            <a:spLocks noChangeArrowheads="1"/>
          </p:cNvSpPr>
          <p:nvPr/>
        </p:nvSpPr>
        <p:spPr bwMode="auto">
          <a:xfrm>
            <a:off x="3350087" y="3933056"/>
            <a:ext cx="3685191" cy="396875"/>
          </a:xfrm>
          <a:prstGeom prst="rect">
            <a:avLst/>
          </a:prstGeom>
          <a:solidFill>
            <a:srgbClr val="0066FF"/>
          </a:solidFill>
          <a:ln w="9525" algn="ctr">
            <a:noFill/>
            <a:miter lim="800000"/>
          </a:ln>
          <a:effectLst>
            <a:outerShdw dist="35921" dir="2700000" algn="ctr" rotWithShape="0">
              <a:schemeClr val="bg2"/>
            </a:outerShdw>
          </a:effectLst>
        </p:spPr>
        <p:txBody>
          <a:bodyPr wrap="square">
            <a:spAutoFit/>
          </a:bodyPr>
          <a:lstStyle>
            <a:lvl1pPr eaLnBrk="0" hangingPunct="0">
              <a:defRPr sz="2000">
                <a:solidFill>
                  <a:srgbClr val="FF0000"/>
                </a:solidFill>
                <a:latin typeface="宋体" panose="02010600030101010101" pitchFamily="2" charset="-122"/>
                <a:ea typeface="宋体" panose="02010600030101010101" pitchFamily="2" charset="-122"/>
              </a:defRPr>
            </a:lvl1pPr>
            <a:lvl2pPr marL="742950" indent="-285750" eaLnBrk="0" hangingPunct="0">
              <a:defRPr sz="2000">
                <a:solidFill>
                  <a:srgbClr val="FF0000"/>
                </a:solidFill>
                <a:latin typeface="宋体" panose="02010600030101010101" pitchFamily="2" charset="-122"/>
                <a:ea typeface="宋体" panose="02010600030101010101" pitchFamily="2" charset="-122"/>
              </a:defRPr>
            </a:lvl2pPr>
            <a:lvl3pPr marL="1143000" indent="-228600" eaLnBrk="0" hangingPunct="0">
              <a:defRPr sz="2000">
                <a:solidFill>
                  <a:srgbClr val="FF0000"/>
                </a:solidFill>
                <a:latin typeface="宋体" panose="02010600030101010101" pitchFamily="2" charset="-122"/>
                <a:ea typeface="宋体" panose="02010600030101010101" pitchFamily="2" charset="-122"/>
              </a:defRPr>
            </a:lvl3pPr>
            <a:lvl4pPr marL="1600200" indent="-228600" eaLnBrk="0" hangingPunct="0">
              <a:defRPr sz="2000">
                <a:solidFill>
                  <a:srgbClr val="FF0000"/>
                </a:solidFill>
                <a:latin typeface="宋体" panose="02010600030101010101" pitchFamily="2" charset="-122"/>
                <a:ea typeface="宋体" panose="02010600030101010101" pitchFamily="2" charset="-122"/>
              </a:defRPr>
            </a:lvl4pPr>
            <a:lvl5pPr marL="2057400" indent="-228600" eaLnBrk="0" hangingPunct="0">
              <a:defRPr sz="2000">
                <a:solidFill>
                  <a:srgbClr val="FF0000"/>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sz="2000">
                <a:solidFill>
                  <a:srgbClr val="FF0000"/>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sz="2000">
                <a:solidFill>
                  <a:srgbClr val="FF0000"/>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sz="2000">
                <a:solidFill>
                  <a:srgbClr val="FF0000"/>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sz="2000">
                <a:solidFill>
                  <a:srgbClr val="FF0000"/>
                </a:solidFill>
                <a:latin typeface="宋体" panose="02010600030101010101" pitchFamily="2" charset="-122"/>
                <a:ea typeface="宋体" panose="02010600030101010101" pitchFamily="2" charset="-122"/>
              </a:defRPr>
            </a:lvl9pPr>
          </a:lstStyle>
          <a:p>
            <a:pPr eaLnBrk="1" hangingPunct="1">
              <a:spcBef>
                <a:spcPct val="50000"/>
              </a:spcBef>
            </a:pPr>
            <a:r>
              <a:rPr lang="en-US" altLang="zh-CN" b="1" dirty="0" smtClean="0">
                <a:solidFill>
                  <a:schemeClr val="bg1"/>
                </a:solidFill>
                <a:latin typeface="黑体" panose="02010609060101010101" pitchFamily="49" charset="-122"/>
                <a:ea typeface="黑体" panose="02010609060101010101" pitchFamily="49" charset="-122"/>
              </a:rPr>
              <a:t>2</a:t>
            </a:r>
            <a:r>
              <a:rPr lang="zh-CN" altLang="en-US" b="1" dirty="0" smtClean="0">
                <a:solidFill>
                  <a:schemeClr val="bg1"/>
                </a:solidFill>
                <a:latin typeface="黑体" panose="02010609060101010101" pitchFamily="49" charset="-122"/>
                <a:ea typeface="黑体" panose="02010609060101010101" pitchFamily="49" charset="-122"/>
              </a:rPr>
              <a:t>、个人岗位介绍</a:t>
            </a:r>
            <a:endParaRPr lang="zh-CN" altLang="en-US" b="1" dirty="0">
              <a:solidFill>
                <a:schemeClr val="bg1"/>
              </a:solidFill>
              <a:latin typeface="黑体" panose="02010609060101010101" pitchFamily="49" charset="-122"/>
              <a:ea typeface="黑体" panose="02010609060101010101" pitchFamily="49" charset="-122"/>
            </a:endParaRPr>
          </a:p>
        </p:txBody>
      </p:sp>
      <p:sp>
        <p:nvSpPr>
          <p:cNvPr id="4" name="Text Box 20"/>
          <p:cNvSpPr txBox="1">
            <a:spLocks noChangeArrowheads="1"/>
          </p:cNvSpPr>
          <p:nvPr/>
        </p:nvSpPr>
        <p:spPr bwMode="auto">
          <a:xfrm>
            <a:off x="3362871" y="4832325"/>
            <a:ext cx="3672408" cy="396875"/>
          </a:xfrm>
          <a:prstGeom prst="rect">
            <a:avLst/>
          </a:prstGeom>
          <a:solidFill>
            <a:srgbClr val="0066FF"/>
          </a:solidFill>
          <a:ln w="9525" algn="ctr">
            <a:noFill/>
            <a:miter lim="800000"/>
          </a:ln>
          <a:effectLst>
            <a:outerShdw dist="35921" dir="2700000" algn="ctr" rotWithShape="0">
              <a:schemeClr val="bg2"/>
            </a:outerShdw>
          </a:effectLst>
        </p:spPr>
        <p:txBody>
          <a:bodyPr wrap="square">
            <a:spAutoFit/>
          </a:bodyPr>
          <a:lstStyle>
            <a:lvl1pPr eaLnBrk="0" hangingPunct="0">
              <a:defRPr sz="2000">
                <a:solidFill>
                  <a:srgbClr val="FF0000"/>
                </a:solidFill>
                <a:latin typeface="宋体" panose="02010600030101010101" pitchFamily="2" charset="-122"/>
                <a:ea typeface="宋体" panose="02010600030101010101" pitchFamily="2" charset="-122"/>
              </a:defRPr>
            </a:lvl1pPr>
            <a:lvl2pPr marL="742950" indent="-285750" eaLnBrk="0" hangingPunct="0">
              <a:defRPr sz="2000">
                <a:solidFill>
                  <a:srgbClr val="FF0000"/>
                </a:solidFill>
                <a:latin typeface="宋体" panose="02010600030101010101" pitchFamily="2" charset="-122"/>
                <a:ea typeface="宋体" panose="02010600030101010101" pitchFamily="2" charset="-122"/>
              </a:defRPr>
            </a:lvl2pPr>
            <a:lvl3pPr marL="1143000" indent="-228600" eaLnBrk="0" hangingPunct="0">
              <a:defRPr sz="2000">
                <a:solidFill>
                  <a:srgbClr val="FF0000"/>
                </a:solidFill>
                <a:latin typeface="宋体" panose="02010600030101010101" pitchFamily="2" charset="-122"/>
                <a:ea typeface="宋体" panose="02010600030101010101" pitchFamily="2" charset="-122"/>
              </a:defRPr>
            </a:lvl3pPr>
            <a:lvl4pPr marL="1600200" indent="-228600" eaLnBrk="0" hangingPunct="0">
              <a:defRPr sz="2000">
                <a:solidFill>
                  <a:srgbClr val="FF0000"/>
                </a:solidFill>
                <a:latin typeface="宋体" panose="02010600030101010101" pitchFamily="2" charset="-122"/>
                <a:ea typeface="宋体" panose="02010600030101010101" pitchFamily="2" charset="-122"/>
              </a:defRPr>
            </a:lvl4pPr>
            <a:lvl5pPr marL="2057400" indent="-228600" eaLnBrk="0" hangingPunct="0">
              <a:defRPr sz="2000">
                <a:solidFill>
                  <a:srgbClr val="FF0000"/>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sz="2000">
                <a:solidFill>
                  <a:srgbClr val="FF0000"/>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sz="2000">
                <a:solidFill>
                  <a:srgbClr val="FF0000"/>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sz="2000">
                <a:solidFill>
                  <a:srgbClr val="FF0000"/>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sz="2000">
                <a:solidFill>
                  <a:srgbClr val="FF0000"/>
                </a:solidFill>
                <a:latin typeface="宋体" panose="02010600030101010101" pitchFamily="2" charset="-122"/>
                <a:ea typeface="宋体" panose="02010600030101010101" pitchFamily="2" charset="-122"/>
              </a:defRPr>
            </a:lvl9pPr>
          </a:lstStyle>
          <a:p>
            <a:pPr eaLnBrk="1" hangingPunct="1">
              <a:spcBef>
                <a:spcPct val="50000"/>
              </a:spcBef>
            </a:pPr>
            <a:r>
              <a:rPr lang="en-US" altLang="zh-CN" b="1" dirty="0">
                <a:solidFill>
                  <a:schemeClr val="bg1"/>
                </a:solidFill>
                <a:latin typeface="黑体" panose="02010609060101010101" pitchFamily="49" charset="-122"/>
                <a:ea typeface="黑体" panose="02010609060101010101" pitchFamily="49" charset="-122"/>
              </a:rPr>
              <a:t>3</a:t>
            </a:r>
            <a:r>
              <a:rPr lang="zh-CN" altLang="en-US" b="1" dirty="0" smtClean="0">
                <a:solidFill>
                  <a:schemeClr val="bg1"/>
                </a:solidFill>
                <a:latin typeface="黑体" panose="02010609060101010101" pitchFamily="49" charset="-122"/>
                <a:ea typeface="黑体" panose="02010609060101010101" pitchFamily="49" charset="-122"/>
              </a:rPr>
              <a:t>、试用期工作总结及计划</a:t>
            </a:r>
            <a:endParaRPr lang="zh-CN" altLang="en-US" b="1" dirty="0">
              <a:solidFill>
                <a:schemeClr val="bg1"/>
              </a:solidFill>
              <a:latin typeface="黑体" panose="02010609060101010101" pitchFamily="49" charset="-122"/>
              <a:ea typeface="黑体" panose="02010609060101010101" pitchFamily="49" charset="-122"/>
            </a:endParaRPr>
          </a:p>
        </p:txBody>
      </p:sp>
      <p:sp>
        <p:nvSpPr>
          <p:cNvPr id="5" name="Text Box 22"/>
          <p:cNvSpPr txBox="1">
            <a:spLocks noChangeArrowheads="1"/>
          </p:cNvSpPr>
          <p:nvPr/>
        </p:nvSpPr>
        <p:spPr bwMode="auto">
          <a:xfrm>
            <a:off x="3400872" y="5693186"/>
            <a:ext cx="4858543" cy="400110"/>
          </a:xfrm>
          <a:prstGeom prst="rect">
            <a:avLst/>
          </a:prstGeom>
          <a:solidFill>
            <a:srgbClr val="0066FF"/>
          </a:solidFill>
          <a:ln w="9525" algn="ctr">
            <a:noFill/>
            <a:miter lim="800000"/>
          </a:ln>
          <a:effectLst>
            <a:outerShdw dist="35921" dir="2700000" algn="ctr" rotWithShape="0">
              <a:schemeClr val="bg2"/>
            </a:outerShdw>
          </a:effectLst>
        </p:spPr>
        <p:txBody>
          <a:bodyPr wrap="square">
            <a:spAutoFit/>
          </a:bodyPr>
          <a:lstStyle>
            <a:lvl1pPr eaLnBrk="0" hangingPunct="0">
              <a:defRPr sz="2000">
                <a:solidFill>
                  <a:srgbClr val="FF0000"/>
                </a:solidFill>
                <a:latin typeface="宋体" panose="02010600030101010101" pitchFamily="2" charset="-122"/>
                <a:ea typeface="宋体" panose="02010600030101010101" pitchFamily="2" charset="-122"/>
              </a:defRPr>
            </a:lvl1pPr>
            <a:lvl2pPr marL="742950" indent="-285750" eaLnBrk="0" hangingPunct="0">
              <a:defRPr sz="2000">
                <a:solidFill>
                  <a:srgbClr val="FF0000"/>
                </a:solidFill>
                <a:latin typeface="宋体" panose="02010600030101010101" pitchFamily="2" charset="-122"/>
                <a:ea typeface="宋体" panose="02010600030101010101" pitchFamily="2" charset="-122"/>
              </a:defRPr>
            </a:lvl2pPr>
            <a:lvl3pPr marL="1143000" indent="-228600" eaLnBrk="0" hangingPunct="0">
              <a:defRPr sz="2000">
                <a:solidFill>
                  <a:srgbClr val="FF0000"/>
                </a:solidFill>
                <a:latin typeface="宋体" panose="02010600030101010101" pitchFamily="2" charset="-122"/>
                <a:ea typeface="宋体" panose="02010600030101010101" pitchFamily="2" charset="-122"/>
              </a:defRPr>
            </a:lvl3pPr>
            <a:lvl4pPr marL="1600200" indent="-228600" eaLnBrk="0" hangingPunct="0">
              <a:defRPr sz="2000">
                <a:solidFill>
                  <a:srgbClr val="FF0000"/>
                </a:solidFill>
                <a:latin typeface="宋体" panose="02010600030101010101" pitchFamily="2" charset="-122"/>
                <a:ea typeface="宋体" panose="02010600030101010101" pitchFamily="2" charset="-122"/>
              </a:defRPr>
            </a:lvl4pPr>
            <a:lvl5pPr marL="2057400" indent="-228600" eaLnBrk="0" hangingPunct="0">
              <a:defRPr sz="2000">
                <a:solidFill>
                  <a:srgbClr val="FF0000"/>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sz="2000">
                <a:solidFill>
                  <a:srgbClr val="FF0000"/>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sz="2000">
                <a:solidFill>
                  <a:srgbClr val="FF0000"/>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sz="2000">
                <a:solidFill>
                  <a:srgbClr val="FF0000"/>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sz="2000">
                <a:solidFill>
                  <a:srgbClr val="FF0000"/>
                </a:solidFill>
                <a:latin typeface="宋体" panose="02010600030101010101" pitchFamily="2" charset="-122"/>
                <a:ea typeface="宋体" panose="02010600030101010101" pitchFamily="2" charset="-122"/>
              </a:defRPr>
            </a:lvl9pPr>
          </a:lstStyle>
          <a:p>
            <a:pPr eaLnBrk="1" hangingPunct="1">
              <a:spcBef>
                <a:spcPct val="50000"/>
              </a:spcBef>
            </a:pPr>
            <a:r>
              <a:rPr lang="en-US" altLang="zh-CN" b="1" dirty="0">
                <a:solidFill>
                  <a:schemeClr val="bg1"/>
                </a:solidFill>
                <a:latin typeface="黑体" panose="02010609060101010101" pitchFamily="49" charset="-122"/>
                <a:ea typeface="黑体" panose="02010609060101010101" pitchFamily="49" charset="-122"/>
              </a:rPr>
              <a:t>4</a:t>
            </a:r>
            <a:r>
              <a:rPr lang="zh-CN" altLang="en-US" b="1" dirty="0" smtClean="0">
                <a:solidFill>
                  <a:schemeClr val="bg1"/>
                </a:solidFill>
                <a:latin typeface="黑体" panose="02010609060101010101" pitchFamily="49" charset="-122"/>
                <a:ea typeface="黑体" panose="02010609060101010101" pitchFamily="49" charset="-122"/>
              </a:rPr>
              <a:t>、论文正文</a:t>
            </a:r>
            <a:endParaRPr lang="zh-CN" altLang="en-US" b="1" dirty="0">
              <a:solidFill>
                <a:schemeClr val="bg1"/>
              </a:solidFill>
              <a:latin typeface="黑体" panose="02010609060101010101" pitchFamily="49" charset="-122"/>
              <a:ea typeface="黑体" panose="020106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875503" y="914682"/>
            <a:ext cx="2700048" cy="45719"/>
          </a:xfrm>
          <a:prstGeom prst="rect">
            <a:avLst/>
          </a:prstGeom>
          <a:solidFill>
            <a:srgbClr val="FF0000"/>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矩形 2"/>
          <p:cNvSpPr/>
          <p:nvPr/>
        </p:nvSpPr>
        <p:spPr>
          <a:xfrm>
            <a:off x="8869465" y="1268760"/>
            <a:ext cx="2700048" cy="45719"/>
          </a:xfrm>
          <a:prstGeom prst="rect">
            <a:avLst/>
          </a:prstGeom>
          <a:solidFill>
            <a:srgbClr val="FF0000"/>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TextBox 19"/>
          <p:cNvSpPr txBox="1"/>
          <p:nvPr/>
        </p:nvSpPr>
        <p:spPr>
          <a:xfrm>
            <a:off x="7568261" y="1827529"/>
            <a:ext cx="611268" cy="214031"/>
          </a:xfrm>
          <a:prstGeom prst="rect">
            <a:avLst/>
          </a:prstGeom>
          <a:noFill/>
        </p:spPr>
        <p:txBody>
          <a:bodyPr wrap="none" rtlCol="0">
            <a:spAutoFit/>
          </a:bodyPr>
          <a:p>
            <a:r>
              <a:rPr lang="zh-CN" altLang="en-US" sz="1200" dirty="0">
                <a:solidFill>
                  <a:schemeClr val="bg1"/>
                </a:solidFill>
                <a:latin typeface="微软雅黑" panose="020B0503020204020204" pitchFamily="34" charset="-122"/>
                <a:ea typeface="微软雅黑" panose="020B0503020204020204" pitchFamily="34" charset="-122"/>
              </a:rPr>
              <a:t>投资者</a:t>
            </a:r>
            <a:endParaRPr lang="zh-CN" altLang="en-US" sz="1200" dirty="0">
              <a:solidFill>
                <a:schemeClr val="bg1"/>
              </a:solidFill>
              <a:latin typeface="微软雅黑" panose="020B0503020204020204" pitchFamily="34" charset="-122"/>
              <a:ea typeface="微软雅黑" panose="020B0503020204020204" pitchFamily="34" charset="-122"/>
            </a:endParaRPr>
          </a:p>
        </p:txBody>
      </p:sp>
      <p:sp>
        <p:nvSpPr>
          <p:cNvPr id="6" name="圆角矩形 5"/>
          <p:cNvSpPr/>
          <p:nvPr/>
        </p:nvSpPr>
        <p:spPr>
          <a:xfrm>
            <a:off x="5003588" y="1738030"/>
            <a:ext cx="1844516" cy="792088"/>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p>
            <a:pPr algn="ctr"/>
            <a:r>
              <a:rPr lang="zh-CN" altLang="en-US" sz="2000" b="1" dirty="0" smtClean="0">
                <a:latin typeface="微软雅黑" panose="020B0503020204020204" pitchFamily="34" charset="-122"/>
                <a:ea typeface="微软雅黑" panose="020B0503020204020204" pitchFamily="34" charset="-122"/>
              </a:rPr>
              <a:t>保证金比例</a:t>
            </a:r>
            <a:endParaRPr lang="zh-CN" altLang="en-US" sz="2000" b="1" dirty="0">
              <a:latin typeface="微软雅黑" panose="020B0503020204020204" pitchFamily="34" charset="-122"/>
              <a:ea typeface="微软雅黑" panose="020B0503020204020204" pitchFamily="34" charset="-122"/>
            </a:endParaRPr>
          </a:p>
        </p:txBody>
      </p:sp>
      <p:grpSp>
        <p:nvGrpSpPr>
          <p:cNvPr id="7" name="组合 6"/>
          <p:cNvGrpSpPr/>
          <p:nvPr/>
        </p:nvGrpSpPr>
        <p:grpSpPr>
          <a:xfrm>
            <a:off x="1447976" y="2592263"/>
            <a:ext cx="4248000" cy="4072458"/>
            <a:chOff x="1566086" y="1762953"/>
            <a:chExt cx="4248000" cy="4072458"/>
          </a:xfrm>
        </p:grpSpPr>
        <p:sp>
          <p:nvSpPr>
            <p:cNvPr id="8" name="圆角矩形 7"/>
            <p:cNvSpPr/>
            <p:nvPr/>
          </p:nvSpPr>
          <p:spPr>
            <a:xfrm>
              <a:off x="1566086" y="3270791"/>
              <a:ext cx="4248000" cy="2564620"/>
            </a:xfrm>
            <a:prstGeom prst="roundRect">
              <a:avLst/>
            </a:prstGeom>
            <a:solidFill>
              <a:schemeClr val="bg1">
                <a:lumMod val="95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285750" indent="-285750">
                <a:lnSpc>
                  <a:spcPct val="150000"/>
                </a:lnSpc>
                <a:buFont typeface="Arial" panose="020B0604020202020204" pitchFamily="34" charset="0"/>
                <a:buChar char="•"/>
              </a:pP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是指投资者融资买入证券时交付的保证金与融资交易金额的比例。</a:t>
              </a:r>
              <a:endParaRPr lang="zh-CN" altLang="en-US" dirty="0">
                <a:solidFill>
                  <a:schemeClr val="tx1">
                    <a:lumMod val="65000"/>
                    <a:lumOff val="35000"/>
                  </a:schemeClr>
                </a:solidFill>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投资者融资买入证券时，融资保证金比例不得</a:t>
              </a:r>
              <a:r>
                <a:rPr lang="zh-CN" altLang="en-US" dirty="0" smtClean="0">
                  <a:solidFill>
                    <a:schemeClr val="tx1">
                      <a:lumMod val="65000"/>
                      <a:lumOff val="35000"/>
                    </a:schemeClr>
                  </a:solidFill>
                  <a:latin typeface="微软雅黑" panose="020B0503020204020204" pitchFamily="34" charset="-122"/>
                  <a:ea typeface="微软雅黑" panose="020B0503020204020204" pitchFamily="34" charset="-122"/>
                </a:rPr>
                <a:t>低于</a:t>
              </a:r>
              <a:r>
                <a:rPr lang="en-US" altLang="zh-CN" dirty="0" smtClean="0">
                  <a:solidFill>
                    <a:srgbClr val="FF0000"/>
                  </a:solidFill>
                  <a:latin typeface="微软雅黑" panose="020B0503020204020204" pitchFamily="34" charset="-122"/>
                  <a:ea typeface="微软雅黑" panose="020B0503020204020204" pitchFamily="34" charset="-122"/>
                </a:rPr>
                <a:t>50%</a:t>
              </a:r>
              <a:r>
                <a:rPr lang="zh-CN" altLang="en-US" dirty="0" smtClean="0">
                  <a:solidFill>
                    <a:schemeClr val="tx1">
                      <a:lumMod val="50000"/>
                      <a:lumOff val="50000"/>
                    </a:schemeClr>
                  </a:solidFill>
                  <a:latin typeface="微软雅黑" panose="020B0503020204020204" pitchFamily="34" charset="-122"/>
                  <a:ea typeface="微软雅黑" panose="020B0503020204020204" pitchFamily="34" charset="-122"/>
                </a:rPr>
                <a:t>。</a:t>
              </a:r>
              <a:endParaRPr lang="zh-CN" altLang="en-US" dirty="0" smtClean="0">
                <a:solidFill>
                  <a:schemeClr val="tx1">
                    <a:lumMod val="50000"/>
                    <a:lumOff val="50000"/>
                  </a:schemeClr>
                </a:solidFill>
                <a:latin typeface="微软雅黑" panose="020B0503020204020204" pitchFamily="34" charset="-122"/>
                <a:ea typeface="微软雅黑" panose="020B0503020204020204" pitchFamily="34" charset="-122"/>
              </a:endParaRPr>
            </a:p>
          </p:txBody>
        </p:sp>
        <p:grpSp>
          <p:nvGrpSpPr>
            <p:cNvPr id="9" name="组合 8"/>
            <p:cNvGrpSpPr/>
            <p:nvPr/>
          </p:nvGrpSpPr>
          <p:grpSpPr>
            <a:xfrm>
              <a:off x="2806184" y="1762953"/>
              <a:ext cx="1370260" cy="1059805"/>
              <a:chOff x="1634679" y="2813601"/>
              <a:chExt cx="1448859" cy="1371600"/>
            </a:xfrm>
          </p:grpSpPr>
          <p:sp>
            <p:nvSpPr>
              <p:cNvPr id="12" name="Freeform 274"/>
              <p:cNvSpPr/>
              <p:nvPr/>
            </p:nvSpPr>
            <p:spPr bwMode="auto">
              <a:xfrm>
                <a:off x="1634679" y="2813601"/>
                <a:ext cx="1376363" cy="1371600"/>
              </a:xfrm>
              <a:custGeom>
                <a:avLst/>
                <a:gdLst>
                  <a:gd name="T0" fmla="*/ 183 w 367"/>
                  <a:gd name="T1" fmla="*/ 0 h 366"/>
                  <a:gd name="T2" fmla="*/ 0 w 367"/>
                  <a:gd name="T3" fmla="*/ 183 h 366"/>
                  <a:gd name="T4" fmla="*/ 183 w 367"/>
                  <a:gd name="T5" fmla="*/ 366 h 366"/>
                  <a:gd name="T6" fmla="*/ 367 w 367"/>
                  <a:gd name="T7" fmla="*/ 183 h 366"/>
                  <a:gd name="T8" fmla="*/ 367 w 367"/>
                  <a:gd name="T9" fmla="*/ 0 h 366"/>
                  <a:gd name="T10" fmla="*/ 183 w 367"/>
                  <a:gd name="T11" fmla="*/ 0 h 366"/>
                </a:gdLst>
                <a:ahLst/>
                <a:cxnLst>
                  <a:cxn ang="0">
                    <a:pos x="T0" y="T1"/>
                  </a:cxn>
                  <a:cxn ang="0">
                    <a:pos x="T2" y="T3"/>
                  </a:cxn>
                  <a:cxn ang="0">
                    <a:pos x="T4" y="T5"/>
                  </a:cxn>
                  <a:cxn ang="0">
                    <a:pos x="T6" y="T7"/>
                  </a:cxn>
                  <a:cxn ang="0">
                    <a:pos x="T8" y="T9"/>
                  </a:cxn>
                  <a:cxn ang="0">
                    <a:pos x="T10" y="T11"/>
                  </a:cxn>
                </a:cxnLst>
                <a:rect l="0" t="0" r="r" b="b"/>
                <a:pathLst>
                  <a:path w="367" h="366">
                    <a:moveTo>
                      <a:pt x="183" y="0"/>
                    </a:moveTo>
                    <a:cubicBezTo>
                      <a:pt x="82" y="0"/>
                      <a:pt x="0" y="82"/>
                      <a:pt x="0" y="183"/>
                    </a:cubicBezTo>
                    <a:cubicBezTo>
                      <a:pt x="0" y="284"/>
                      <a:pt x="82" y="366"/>
                      <a:pt x="183" y="366"/>
                    </a:cubicBezTo>
                    <a:cubicBezTo>
                      <a:pt x="285" y="366"/>
                      <a:pt x="367" y="284"/>
                      <a:pt x="367" y="183"/>
                    </a:cubicBezTo>
                    <a:cubicBezTo>
                      <a:pt x="367" y="0"/>
                      <a:pt x="367" y="0"/>
                      <a:pt x="367" y="0"/>
                    </a:cubicBezTo>
                    <a:lnTo>
                      <a:pt x="183" y="0"/>
                    </a:lnTo>
                    <a:close/>
                  </a:path>
                </a:pathLst>
              </a:custGeom>
              <a:solidFill>
                <a:srgbClr val="0070C0"/>
              </a:solidFill>
              <a:ln>
                <a:noFill/>
              </a:ln>
              <a:effectLst>
                <a:reflection endPos="21000" dist="50800" dir="5400000" sy="-100000" algn="bl" rotWithShape="0"/>
              </a:effectLst>
            </p:spPr>
            <p:txBody>
              <a:bodyPr vert="horz" wrap="square" lIns="91440" tIns="45720" rIns="91440" bIns="45720" numCol="1" anchor="t" anchorCtr="0" compatLnSpc="1"/>
              <a:p>
                <a:endParaRPr lang="zh-CN" altLang="en-US" dirty="0"/>
              </a:p>
            </p:txBody>
          </p:sp>
          <p:sp>
            <p:nvSpPr>
              <p:cNvPr id="13" name="矩形 12"/>
              <p:cNvSpPr/>
              <p:nvPr/>
            </p:nvSpPr>
            <p:spPr>
              <a:xfrm>
                <a:off x="1749573" y="3101826"/>
                <a:ext cx="1333965" cy="916145"/>
              </a:xfrm>
              <a:prstGeom prst="rect">
                <a:avLst/>
              </a:prstGeom>
            </p:spPr>
            <p:txBody>
              <a:bodyPr wrap="square">
                <a:spAutoFit/>
              </a:bodyPr>
              <a:p>
                <a:r>
                  <a:rPr lang="zh-CN" altLang="en-US" sz="2000" dirty="0" smtClean="0">
                    <a:solidFill>
                      <a:schemeClr val="bg1"/>
                    </a:solidFill>
                    <a:latin typeface="微软雅黑" panose="020B0503020204020204" pitchFamily="34" charset="-122"/>
                    <a:ea typeface="微软雅黑" panose="020B0503020204020204" pitchFamily="34" charset="-122"/>
                  </a:rPr>
                  <a:t>融资保证金比例</a:t>
                </a:r>
                <a:endParaRPr lang="zh-CN" altLang="en-US" sz="2000" dirty="0">
                  <a:solidFill>
                    <a:schemeClr val="bg1"/>
                  </a:solidFill>
                  <a:latin typeface="微软雅黑" panose="020B0503020204020204" pitchFamily="34" charset="-122"/>
                  <a:ea typeface="微软雅黑" panose="020B0503020204020204" pitchFamily="34" charset="-122"/>
                </a:endParaRPr>
              </a:p>
            </p:txBody>
          </p:sp>
        </p:grpSp>
        <p:sp>
          <p:nvSpPr>
            <p:cNvPr id="15" name="Freeform 26"/>
            <p:cNvSpPr/>
            <p:nvPr/>
          </p:nvSpPr>
          <p:spPr bwMode="gray">
            <a:xfrm>
              <a:off x="5303912" y="1785938"/>
              <a:ext cx="500063" cy="928687"/>
            </a:xfrm>
            <a:custGeom>
              <a:avLst/>
              <a:gdLst/>
              <a:ahLst/>
              <a:cxnLst>
                <a:cxn ang="0">
                  <a:pos x="580" y="0"/>
                </a:cxn>
                <a:cxn ang="0">
                  <a:pos x="578" y="90"/>
                </a:cxn>
                <a:cxn ang="0">
                  <a:pos x="568" y="174"/>
                </a:cxn>
                <a:cxn ang="0">
                  <a:pos x="552" y="252"/>
                </a:cxn>
                <a:cxn ang="0">
                  <a:pos x="526" y="324"/>
                </a:cxn>
                <a:cxn ang="0">
                  <a:pos x="494" y="390"/>
                </a:cxn>
                <a:cxn ang="0">
                  <a:pos x="452" y="450"/>
                </a:cxn>
                <a:cxn ang="0">
                  <a:pos x="402" y="508"/>
                </a:cxn>
                <a:cxn ang="0">
                  <a:pos x="342" y="560"/>
                </a:cxn>
                <a:cxn ang="0">
                  <a:pos x="270" y="610"/>
                </a:cxn>
                <a:cxn ang="0">
                  <a:pos x="188" y="656"/>
                </a:cxn>
                <a:cxn ang="0">
                  <a:pos x="188" y="798"/>
                </a:cxn>
                <a:cxn ang="0">
                  <a:pos x="0" y="514"/>
                </a:cxn>
                <a:cxn ang="0">
                  <a:pos x="188" y="230"/>
                </a:cxn>
                <a:cxn ang="0">
                  <a:pos x="188" y="372"/>
                </a:cxn>
                <a:cxn ang="0">
                  <a:pos x="224" y="368"/>
                </a:cxn>
                <a:cxn ang="0">
                  <a:pos x="264" y="356"/>
                </a:cxn>
                <a:cxn ang="0">
                  <a:pos x="306" y="336"/>
                </a:cxn>
                <a:cxn ang="0">
                  <a:pos x="348" y="310"/>
                </a:cxn>
                <a:cxn ang="0">
                  <a:pos x="392" y="280"/>
                </a:cxn>
                <a:cxn ang="0">
                  <a:pos x="432" y="246"/>
                </a:cxn>
                <a:cxn ang="0">
                  <a:pos x="472" y="208"/>
                </a:cxn>
                <a:cxn ang="0">
                  <a:pos x="506" y="166"/>
                </a:cxn>
                <a:cxn ang="0">
                  <a:pos x="536" y="124"/>
                </a:cxn>
                <a:cxn ang="0">
                  <a:pos x="558" y="82"/>
                </a:cxn>
                <a:cxn ang="0">
                  <a:pos x="574" y="40"/>
                </a:cxn>
                <a:cxn ang="0">
                  <a:pos x="578" y="0"/>
                </a:cxn>
                <a:cxn ang="0">
                  <a:pos x="580" y="0"/>
                </a:cxn>
              </a:cxnLst>
              <a:rect l="0" t="0" r="r" b="b"/>
              <a:pathLst>
                <a:path w="580" h="798">
                  <a:moveTo>
                    <a:pt x="580" y="0"/>
                  </a:moveTo>
                  <a:lnTo>
                    <a:pt x="578" y="90"/>
                  </a:lnTo>
                  <a:lnTo>
                    <a:pt x="568" y="174"/>
                  </a:lnTo>
                  <a:lnTo>
                    <a:pt x="552" y="252"/>
                  </a:lnTo>
                  <a:lnTo>
                    <a:pt x="526" y="324"/>
                  </a:lnTo>
                  <a:lnTo>
                    <a:pt x="494" y="390"/>
                  </a:lnTo>
                  <a:lnTo>
                    <a:pt x="452" y="450"/>
                  </a:lnTo>
                  <a:lnTo>
                    <a:pt x="402" y="508"/>
                  </a:lnTo>
                  <a:lnTo>
                    <a:pt x="342" y="560"/>
                  </a:lnTo>
                  <a:lnTo>
                    <a:pt x="270" y="610"/>
                  </a:lnTo>
                  <a:lnTo>
                    <a:pt x="188" y="656"/>
                  </a:lnTo>
                  <a:lnTo>
                    <a:pt x="188" y="798"/>
                  </a:lnTo>
                  <a:lnTo>
                    <a:pt x="0" y="514"/>
                  </a:lnTo>
                  <a:lnTo>
                    <a:pt x="188" y="230"/>
                  </a:lnTo>
                  <a:lnTo>
                    <a:pt x="188" y="372"/>
                  </a:lnTo>
                  <a:lnTo>
                    <a:pt x="224" y="368"/>
                  </a:lnTo>
                  <a:lnTo>
                    <a:pt x="264" y="356"/>
                  </a:lnTo>
                  <a:lnTo>
                    <a:pt x="306" y="336"/>
                  </a:lnTo>
                  <a:lnTo>
                    <a:pt x="348" y="310"/>
                  </a:lnTo>
                  <a:lnTo>
                    <a:pt x="392" y="280"/>
                  </a:lnTo>
                  <a:lnTo>
                    <a:pt x="432" y="246"/>
                  </a:lnTo>
                  <a:lnTo>
                    <a:pt x="472" y="208"/>
                  </a:lnTo>
                  <a:lnTo>
                    <a:pt x="506" y="166"/>
                  </a:lnTo>
                  <a:lnTo>
                    <a:pt x="536" y="124"/>
                  </a:lnTo>
                  <a:lnTo>
                    <a:pt x="558" y="82"/>
                  </a:lnTo>
                  <a:lnTo>
                    <a:pt x="574" y="40"/>
                  </a:lnTo>
                  <a:lnTo>
                    <a:pt x="578" y="0"/>
                  </a:lnTo>
                  <a:lnTo>
                    <a:pt x="580" y="0"/>
                  </a:lnTo>
                  <a:close/>
                </a:path>
              </a:pathLst>
            </a:custGeom>
            <a:solidFill>
              <a:schemeClr val="tx2">
                <a:lumMod val="60000"/>
                <a:lumOff val="40000"/>
              </a:schemeClr>
            </a:solidFill>
            <a:ln w="0">
              <a:noFill/>
              <a:prstDash val="solid"/>
              <a:round/>
            </a:ln>
          </p:spPr>
          <p:txBody>
            <a:bodyPr/>
            <a:p>
              <a:pPr>
                <a:defRPr/>
              </a:pPr>
              <a:endParaRPr lang="zh-CN" altLang="en-US"/>
            </a:p>
          </p:txBody>
        </p:sp>
      </p:grpSp>
      <p:grpSp>
        <p:nvGrpSpPr>
          <p:cNvPr id="16" name="组合 15"/>
          <p:cNvGrpSpPr/>
          <p:nvPr/>
        </p:nvGrpSpPr>
        <p:grpSpPr>
          <a:xfrm>
            <a:off x="6114490" y="2592263"/>
            <a:ext cx="4765961" cy="4072458"/>
            <a:chOff x="6232600" y="1762953"/>
            <a:chExt cx="4765961" cy="4072458"/>
          </a:xfrm>
        </p:grpSpPr>
        <p:sp>
          <p:nvSpPr>
            <p:cNvPr id="17" name="圆角矩形 16"/>
            <p:cNvSpPr/>
            <p:nvPr/>
          </p:nvSpPr>
          <p:spPr>
            <a:xfrm>
              <a:off x="6750561" y="3270791"/>
              <a:ext cx="4248000" cy="2564620"/>
            </a:xfrm>
            <a:prstGeom prst="roundRect">
              <a:avLst/>
            </a:prstGeom>
            <a:solidFill>
              <a:schemeClr val="bg1">
                <a:lumMod val="95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285750" indent="-285750">
                <a:lnSpc>
                  <a:spcPct val="150000"/>
                </a:lnSpc>
                <a:buFont typeface="Arial" panose="020B0604020202020204" pitchFamily="34" charset="0"/>
                <a:buChar char="•"/>
              </a:pP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是指投资者融券卖出时交付的保证金与融券交易金额的比例。</a:t>
              </a:r>
              <a:endParaRPr lang="zh-CN" altLang="en-US" dirty="0">
                <a:solidFill>
                  <a:schemeClr val="tx1">
                    <a:lumMod val="65000"/>
                    <a:lumOff val="35000"/>
                  </a:schemeClr>
                </a:solidFill>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投资者融券卖出时，融券保证金比例不得</a:t>
              </a:r>
              <a:r>
                <a:rPr lang="zh-CN" altLang="en-US" dirty="0" smtClean="0">
                  <a:solidFill>
                    <a:schemeClr val="tx1">
                      <a:lumMod val="65000"/>
                      <a:lumOff val="35000"/>
                    </a:schemeClr>
                  </a:solidFill>
                  <a:latin typeface="微软雅黑" panose="020B0503020204020204" pitchFamily="34" charset="-122"/>
                  <a:ea typeface="微软雅黑" panose="020B0503020204020204" pitchFamily="34" charset="-122"/>
                </a:rPr>
                <a:t>低于</a:t>
              </a:r>
              <a:r>
                <a:rPr lang="en-US" altLang="zh-CN" dirty="0" smtClean="0">
                  <a:solidFill>
                    <a:srgbClr val="FF0000"/>
                  </a:solidFill>
                  <a:latin typeface="微软雅黑" panose="020B0503020204020204" pitchFamily="34" charset="-122"/>
                  <a:ea typeface="微软雅黑" panose="020B0503020204020204" pitchFamily="34" charset="-122"/>
                </a:rPr>
                <a:t>50%</a:t>
              </a:r>
              <a:r>
                <a:rPr lang="zh-CN" altLang="en-US" dirty="0" smtClean="0">
                  <a:solidFill>
                    <a:schemeClr val="tx1">
                      <a:lumMod val="50000"/>
                      <a:lumOff val="50000"/>
                    </a:schemeClr>
                  </a:solidFill>
                  <a:latin typeface="微软雅黑" panose="020B0503020204020204" pitchFamily="34" charset="-122"/>
                  <a:ea typeface="微软雅黑" panose="020B0503020204020204" pitchFamily="34" charset="-122"/>
                </a:rPr>
                <a:t>。</a:t>
              </a:r>
              <a:endParaRPr lang="zh-CN" altLang="en-US" dirty="0" smtClean="0">
                <a:solidFill>
                  <a:schemeClr val="tx1">
                    <a:lumMod val="50000"/>
                    <a:lumOff val="50000"/>
                  </a:schemeClr>
                </a:solidFill>
                <a:latin typeface="微软雅黑" panose="020B0503020204020204" pitchFamily="34" charset="-122"/>
                <a:ea typeface="微软雅黑" panose="020B0503020204020204" pitchFamily="34" charset="-122"/>
              </a:endParaRPr>
            </a:p>
          </p:txBody>
        </p:sp>
        <p:grpSp>
          <p:nvGrpSpPr>
            <p:cNvPr id="18" name="组合 17"/>
            <p:cNvGrpSpPr/>
            <p:nvPr/>
          </p:nvGrpSpPr>
          <p:grpSpPr>
            <a:xfrm>
              <a:off x="8004605" y="1762953"/>
              <a:ext cx="1382378" cy="1059805"/>
              <a:chOff x="2380931" y="1503342"/>
              <a:chExt cx="1382378" cy="1059805"/>
            </a:xfrm>
          </p:grpSpPr>
          <p:sp>
            <p:nvSpPr>
              <p:cNvPr id="19" name="Freeform 274"/>
              <p:cNvSpPr/>
              <p:nvPr/>
            </p:nvSpPr>
            <p:spPr bwMode="auto">
              <a:xfrm>
                <a:off x="2380931" y="1503342"/>
                <a:ext cx="1301697" cy="1059805"/>
              </a:xfrm>
              <a:custGeom>
                <a:avLst/>
                <a:gdLst>
                  <a:gd name="T0" fmla="*/ 183 w 367"/>
                  <a:gd name="T1" fmla="*/ 0 h 366"/>
                  <a:gd name="T2" fmla="*/ 0 w 367"/>
                  <a:gd name="T3" fmla="*/ 183 h 366"/>
                  <a:gd name="T4" fmla="*/ 183 w 367"/>
                  <a:gd name="T5" fmla="*/ 366 h 366"/>
                  <a:gd name="T6" fmla="*/ 367 w 367"/>
                  <a:gd name="T7" fmla="*/ 183 h 366"/>
                  <a:gd name="T8" fmla="*/ 367 w 367"/>
                  <a:gd name="T9" fmla="*/ 0 h 366"/>
                  <a:gd name="T10" fmla="*/ 183 w 367"/>
                  <a:gd name="T11" fmla="*/ 0 h 366"/>
                </a:gdLst>
                <a:ahLst/>
                <a:cxnLst>
                  <a:cxn ang="0">
                    <a:pos x="T0" y="T1"/>
                  </a:cxn>
                  <a:cxn ang="0">
                    <a:pos x="T2" y="T3"/>
                  </a:cxn>
                  <a:cxn ang="0">
                    <a:pos x="T4" y="T5"/>
                  </a:cxn>
                  <a:cxn ang="0">
                    <a:pos x="T6" y="T7"/>
                  </a:cxn>
                  <a:cxn ang="0">
                    <a:pos x="T8" y="T9"/>
                  </a:cxn>
                  <a:cxn ang="0">
                    <a:pos x="T10" y="T11"/>
                  </a:cxn>
                </a:cxnLst>
                <a:rect l="0" t="0" r="r" b="b"/>
                <a:pathLst>
                  <a:path w="367" h="366">
                    <a:moveTo>
                      <a:pt x="183" y="0"/>
                    </a:moveTo>
                    <a:cubicBezTo>
                      <a:pt x="82" y="0"/>
                      <a:pt x="0" y="82"/>
                      <a:pt x="0" y="183"/>
                    </a:cubicBezTo>
                    <a:cubicBezTo>
                      <a:pt x="0" y="284"/>
                      <a:pt x="82" y="366"/>
                      <a:pt x="183" y="366"/>
                    </a:cubicBezTo>
                    <a:cubicBezTo>
                      <a:pt x="285" y="366"/>
                      <a:pt x="367" y="284"/>
                      <a:pt x="367" y="183"/>
                    </a:cubicBezTo>
                    <a:cubicBezTo>
                      <a:pt x="367" y="0"/>
                      <a:pt x="367" y="0"/>
                      <a:pt x="367" y="0"/>
                    </a:cubicBezTo>
                    <a:lnTo>
                      <a:pt x="183" y="0"/>
                    </a:lnTo>
                    <a:close/>
                  </a:path>
                </a:pathLst>
              </a:custGeom>
              <a:solidFill>
                <a:schemeClr val="accent6"/>
              </a:solidFill>
              <a:ln>
                <a:noFill/>
              </a:ln>
              <a:effectLst>
                <a:reflection endPos="21000" dist="50800" dir="5400000" sy="-100000" algn="bl" rotWithShape="0"/>
              </a:effectLst>
            </p:spPr>
            <p:txBody>
              <a:bodyPr vert="horz" wrap="square" lIns="91440" tIns="45720" rIns="91440" bIns="45720" numCol="1" anchor="t" anchorCtr="0" compatLnSpc="1"/>
              <a:p>
                <a:endParaRPr lang="zh-CN" altLang="en-US" dirty="0"/>
              </a:p>
            </p:txBody>
          </p:sp>
          <p:sp>
            <p:nvSpPr>
              <p:cNvPr id="20" name="矩形 19"/>
              <p:cNvSpPr/>
              <p:nvPr/>
            </p:nvSpPr>
            <p:spPr>
              <a:xfrm>
                <a:off x="2501710" y="1736794"/>
                <a:ext cx="1261599" cy="707886"/>
              </a:xfrm>
              <a:prstGeom prst="rect">
                <a:avLst/>
              </a:prstGeom>
            </p:spPr>
            <p:txBody>
              <a:bodyPr wrap="square">
                <a:spAutoFit/>
              </a:bodyPr>
              <a:p>
                <a:r>
                  <a:rPr lang="zh-CN" altLang="en-US" sz="2000" dirty="0">
                    <a:solidFill>
                      <a:schemeClr val="bg1"/>
                    </a:solidFill>
                    <a:latin typeface="微软雅黑" panose="020B0503020204020204" pitchFamily="34" charset="-122"/>
                    <a:ea typeface="微软雅黑" panose="020B0503020204020204" pitchFamily="34" charset="-122"/>
                  </a:rPr>
                  <a:t>融</a:t>
                </a:r>
                <a:r>
                  <a:rPr lang="zh-CN" altLang="en-US" sz="2000" dirty="0" smtClean="0">
                    <a:solidFill>
                      <a:schemeClr val="bg1"/>
                    </a:solidFill>
                    <a:latin typeface="微软雅黑" panose="020B0503020204020204" pitchFamily="34" charset="-122"/>
                    <a:ea typeface="微软雅黑" panose="020B0503020204020204" pitchFamily="34" charset="-122"/>
                  </a:rPr>
                  <a:t>券保证金比例</a:t>
                </a:r>
                <a:endParaRPr lang="zh-CN" altLang="en-US" sz="2000" dirty="0">
                  <a:solidFill>
                    <a:schemeClr val="bg1"/>
                  </a:solidFill>
                  <a:latin typeface="微软雅黑" panose="020B0503020204020204" pitchFamily="34" charset="-122"/>
                  <a:ea typeface="微软雅黑" panose="020B0503020204020204" pitchFamily="34" charset="-122"/>
                </a:endParaRPr>
              </a:p>
            </p:txBody>
          </p:sp>
        </p:grpSp>
        <p:sp>
          <p:nvSpPr>
            <p:cNvPr id="22" name="Freeform 28"/>
            <p:cNvSpPr/>
            <p:nvPr/>
          </p:nvSpPr>
          <p:spPr bwMode="gray">
            <a:xfrm flipH="1">
              <a:off x="6232600" y="1785938"/>
              <a:ext cx="571500" cy="928687"/>
            </a:xfrm>
            <a:custGeom>
              <a:avLst/>
              <a:gdLst/>
              <a:ahLst/>
              <a:cxnLst>
                <a:cxn ang="0">
                  <a:pos x="580" y="0"/>
                </a:cxn>
                <a:cxn ang="0">
                  <a:pos x="578" y="90"/>
                </a:cxn>
                <a:cxn ang="0">
                  <a:pos x="568" y="174"/>
                </a:cxn>
                <a:cxn ang="0">
                  <a:pos x="552" y="252"/>
                </a:cxn>
                <a:cxn ang="0">
                  <a:pos x="526" y="324"/>
                </a:cxn>
                <a:cxn ang="0">
                  <a:pos x="494" y="390"/>
                </a:cxn>
                <a:cxn ang="0">
                  <a:pos x="452" y="450"/>
                </a:cxn>
                <a:cxn ang="0">
                  <a:pos x="402" y="508"/>
                </a:cxn>
                <a:cxn ang="0">
                  <a:pos x="342" y="560"/>
                </a:cxn>
                <a:cxn ang="0">
                  <a:pos x="270" y="610"/>
                </a:cxn>
                <a:cxn ang="0">
                  <a:pos x="188" y="656"/>
                </a:cxn>
                <a:cxn ang="0">
                  <a:pos x="188" y="798"/>
                </a:cxn>
                <a:cxn ang="0">
                  <a:pos x="0" y="514"/>
                </a:cxn>
                <a:cxn ang="0">
                  <a:pos x="188" y="230"/>
                </a:cxn>
                <a:cxn ang="0">
                  <a:pos x="188" y="372"/>
                </a:cxn>
                <a:cxn ang="0">
                  <a:pos x="224" y="368"/>
                </a:cxn>
                <a:cxn ang="0">
                  <a:pos x="264" y="356"/>
                </a:cxn>
                <a:cxn ang="0">
                  <a:pos x="306" y="336"/>
                </a:cxn>
                <a:cxn ang="0">
                  <a:pos x="348" y="310"/>
                </a:cxn>
                <a:cxn ang="0">
                  <a:pos x="392" y="280"/>
                </a:cxn>
                <a:cxn ang="0">
                  <a:pos x="432" y="246"/>
                </a:cxn>
                <a:cxn ang="0">
                  <a:pos x="472" y="208"/>
                </a:cxn>
                <a:cxn ang="0">
                  <a:pos x="506" y="166"/>
                </a:cxn>
                <a:cxn ang="0">
                  <a:pos x="536" y="124"/>
                </a:cxn>
                <a:cxn ang="0">
                  <a:pos x="558" y="82"/>
                </a:cxn>
                <a:cxn ang="0">
                  <a:pos x="574" y="40"/>
                </a:cxn>
                <a:cxn ang="0">
                  <a:pos x="578" y="0"/>
                </a:cxn>
                <a:cxn ang="0">
                  <a:pos x="580" y="0"/>
                </a:cxn>
              </a:cxnLst>
              <a:rect l="0" t="0" r="r" b="b"/>
              <a:pathLst>
                <a:path w="580" h="798">
                  <a:moveTo>
                    <a:pt x="580" y="0"/>
                  </a:moveTo>
                  <a:lnTo>
                    <a:pt x="578" y="90"/>
                  </a:lnTo>
                  <a:lnTo>
                    <a:pt x="568" y="174"/>
                  </a:lnTo>
                  <a:lnTo>
                    <a:pt x="552" y="252"/>
                  </a:lnTo>
                  <a:lnTo>
                    <a:pt x="526" y="324"/>
                  </a:lnTo>
                  <a:lnTo>
                    <a:pt x="494" y="390"/>
                  </a:lnTo>
                  <a:lnTo>
                    <a:pt x="452" y="450"/>
                  </a:lnTo>
                  <a:lnTo>
                    <a:pt x="402" y="508"/>
                  </a:lnTo>
                  <a:lnTo>
                    <a:pt x="342" y="560"/>
                  </a:lnTo>
                  <a:lnTo>
                    <a:pt x="270" y="610"/>
                  </a:lnTo>
                  <a:lnTo>
                    <a:pt x="188" y="656"/>
                  </a:lnTo>
                  <a:lnTo>
                    <a:pt x="188" y="798"/>
                  </a:lnTo>
                  <a:lnTo>
                    <a:pt x="0" y="514"/>
                  </a:lnTo>
                  <a:lnTo>
                    <a:pt x="188" y="230"/>
                  </a:lnTo>
                  <a:lnTo>
                    <a:pt x="188" y="372"/>
                  </a:lnTo>
                  <a:lnTo>
                    <a:pt x="224" y="368"/>
                  </a:lnTo>
                  <a:lnTo>
                    <a:pt x="264" y="356"/>
                  </a:lnTo>
                  <a:lnTo>
                    <a:pt x="306" y="336"/>
                  </a:lnTo>
                  <a:lnTo>
                    <a:pt x="348" y="310"/>
                  </a:lnTo>
                  <a:lnTo>
                    <a:pt x="392" y="280"/>
                  </a:lnTo>
                  <a:lnTo>
                    <a:pt x="432" y="246"/>
                  </a:lnTo>
                  <a:lnTo>
                    <a:pt x="472" y="208"/>
                  </a:lnTo>
                  <a:lnTo>
                    <a:pt x="506" y="166"/>
                  </a:lnTo>
                  <a:lnTo>
                    <a:pt x="536" y="124"/>
                  </a:lnTo>
                  <a:lnTo>
                    <a:pt x="558" y="82"/>
                  </a:lnTo>
                  <a:lnTo>
                    <a:pt x="574" y="40"/>
                  </a:lnTo>
                  <a:lnTo>
                    <a:pt x="578" y="0"/>
                  </a:lnTo>
                  <a:lnTo>
                    <a:pt x="580" y="0"/>
                  </a:lnTo>
                  <a:close/>
                </a:path>
              </a:pathLst>
            </a:custGeom>
            <a:solidFill>
              <a:schemeClr val="accent6">
                <a:lumMod val="60000"/>
                <a:lumOff val="40000"/>
              </a:schemeClr>
            </a:solidFill>
            <a:ln w="0">
              <a:noFill/>
              <a:prstDash val="solid"/>
              <a:round/>
            </a:ln>
          </p:spPr>
          <p:txBody>
            <a:bodyPr/>
            <a:p>
              <a:pPr>
                <a:defRPr/>
              </a:pPr>
              <a:endParaRPr lang="zh-CN" altLang="en-US"/>
            </a:p>
          </p:txBody>
        </p:sp>
      </p:gr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wipe(down)">
                                      <p:cBhvr>
                                        <p:cTn id="1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875503" y="914682"/>
            <a:ext cx="2700048" cy="45719"/>
          </a:xfrm>
          <a:prstGeom prst="rect">
            <a:avLst/>
          </a:prstGeom>
          <a:solidFill>
            <a:srgbClr val="FF0000"/>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矩形 2"/>
          <p:cNvSpPr/>
          <p:nvPr/>
        </p:nvSpPr>
        <p:spPr>
          <a:xfrm>
            <a:off x="8869465" y="1268760"/>
            <a:ext cx="2700048" cy="45719"/>
          </a:xfrm>
          <a:prstGeom prst="rect">
            <a:avLst/>
          </a:prstGeom>
          <a:solidFill>
            <a:srgbClr val="FF0000"/>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6" name="文本框 15"/>
          <p:cNvSpPr txBox="1"/>
          <p:nvPr/>
        </p:nvSpPr>
        <p:spPr>
          <a:xfrm>
            <a:off x="1367979" y="3700060"/>
            <a:ext cx="3600400" cy="2308324"/>
          </a:xfrm>
          <a:prstGeom prst="rect">
            <a:avLst/>
          </a:prstGeom>
          <a:noFill/>
        </p:spPr>
        <p:txBody>
          <a:bodyPr wrap="square" rtlCol="0">
            <a:spAutoFit/>
          </a:bodyPr>
          <a:p>
            <a:pPr marL="285750" indent="-285750">
              <a:lnSpc>
                <a:spcPct val="200000"/>
              </a:lnSpc>
              <a:buFont typeface="Wingdings" panose="05000000000000000000" pitchFamily="2" charset="2"/>
              <a:buChar char="p"/>
            </a:pPr>
            <a:r>
              <a:rPr lang="zh-CN" altLang="en-US" b="1" dirty="0" smtClean="0">
                <a:solidFill>
                  <a:schemeClr val="tx2">
                    <a:lumMod val="60000"/>
                    <a:lumOff val="40000"/>
                  </a:schemeClr>
                </a:solidFill>
                <a:latin typeface="微软雅黑" panose="020B0503020204020204" pitchFamily="34" charset="-122"/>
                <a:ea typeface="微软雅黑" panose="020B0503020204020204" pitchFamily="34" charset="-122"/>
              </a:rPr>
              <a:t>作为保证金的现金</a:t>
            </a:r>
            <a:endParaRPr lang="en-US" altLang="zh-CN" b="1" dirty="0" smtClean="0">
              <a:solidFill>
                <a:schemeClr val="tx2">
                  <a:lumMod val="60000"/>
                  <a:lumOff val="40000"/>
                </a:schemeClr>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b="1" dirty="0" smtClean="0">
                <a:solidFill>
                  <a:schemeClr val="tx2">
                    <a:lumMod val="60000"/>
                    <a:lumOff val="40000"/>
                  </a:schemeClr>
                </a:solidFill>
                <a:latin typeface="微软雅黑" panose="020B0503020204020204" pitchFamily="34" charset="-122"/>
                <a:ea typeface="微软雅黑" panose="020B0503020204020204" pitchFamily="34" charset="-122"/>
              </a:rPr>
              <a:t>可充抵保证金的证券</a:t>
            </a:r>
            <a:endParaRPr lang="en-US" altLang="zh-CN" b="1" dirty="0" smtClean="0">
              <a:solidFill>
                <a:schemeClr val="tx2">
                  <a:lumMod val="60000"/>
                  <a:lumOff val="40000"/>
                </a:schemeClr>
              </a:solidFill>
              <a:latin typeface="微软雅黑" panose="020B0503020204020204" pitchFamily="34" charset="-122"/>
              <a:ea typeface="微软雅黑" panose="020B0503020204020204" pitchFamily="34" charset="-122"/>
            </a:endParaRPr>
          </a:p>
          <a:p>
            <a:pPr marL="285750" lvl="0" indent="-285750">
              <a:lnSpc>
                <a:spcPct val="200000"/>
              </a:lnSpc>
              <a:buFont typeface="Wingdings" panose="05000000000000000000" pitchFamily="2" charset="2"/>
              <a:buChar char="p"/>
            </a:pPr>
            <a:r>
              <a:rPr lang="zh-CN" altLang="en-US" b="1" dirty="0">
                <a:solidFill>
                  <a:schemeClr val="tx2">
                    <a:lumMod val="60000"/>
                    <a:lumOff val="40000"/>
                  </a:schemeClr>
                </a:solidFill>
                <a:latin typeface="微软雅黑" panose="020B0503020204020204" pitchFamily="34" charset="-122"/>
                <a:ea typeface="微软雅黑" panose="020B0503020204020204" pitchFamily="34" charset="-122"/>
              </a:rPr>
              <a:t>融资融</a:t>
            </a:r>
            <a:r>
              <a:rPr lang="zh-CN" altLang="en-US" b="1" dirty="0" smtClean="0">
                <a:solidFill>
                  <a:schemeClr val="tx2">
                    <a:lumMod val="60000"/>
                    <a:lumOff val="40000"/>
                  </a:schemeClr>
                </a:solidFill>
                <a:latin typeface="微软雅黑" panose="020B0503020204020204" pitchFamily="34" charset="-122"/>
                <a:ea typeface="微软雅黑" panose="020B0503020204020204" pitchFamily="34" charset="-122"/>
              </a:rPr>
              <a:t>券交易产生的浮</a:t>
            </a:r>
            <a:r>
              <a:rPr lang="zh-CN" altLang="en-US" b="1" dirty="0">
                <a:solidFill>
                  <a:schemeClr val="tx2">
                    <a:lumMod val="60000"/>
                    <a:lumOff val="40000"/>
                  </a:schemeClr>
                </a:solidFill>
                <a:latin typeface="微软雅黑" panose="020B0503020204020204" pitchFamily="34" charset="-122"/>
                <a:ea typeface="微软雅黑" panose="020B0503020204020204" pitchFamily="34" charset="-122"/>
              </a:rPr>
              <a:t>盈</a:t>
            </a:r>
            <a:r>
              <a:rPr lang="zh-CN" altLang="en-US" b="1" dirty="0" smtClean="0">
                <a:solidFill>
                  <a:schemeClr val="tx2">
                    <a:lumMod val="60000"/>
                    <a:lumOff val="40000"/>
                  </a:schemeClr>
                </a:solidFill>
                <a:latin typeface="微软雅黑" panose="020B0503020204020204" pitchFamily="34" charset="-122"/>
                <a:ea typeface="微软雅黑" panose="020B0503020204020204" pitchFamily="34" charset="-122"/>
              </a:rPr>
              <a:t>部分</a:t>
            </a:r>
            <a:endParaRPr lang="en-US" altLang="zh-CN" b="1" dirty="0" smtClean="0">
              <a:solidFill>
                <a:schemeClr val="tx2">
                  <a:lumMod val="60000"/>
                  <a:lumOff val="40000"/>
                </a:schemeClr>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b="1" dirty="0">
                <a:solidFill>
                  <a:schemeClr val="tx2">
                    <a:lumMod val="60000"/>
                    <a:lumOff val="40000"/>
                  </a:schemeClr>
                </a:solidFill>
                <a:latin typeface="微软雅黑" panose="020B0503020204020204" pitchFamily="34" charset="-122"/>
                <a:ea typeface="微软雅黑" panose="020B0503020204020204" pitchFamily="34" charset="-122"/>
              </a:rPr>
              <a:t>未</a:t>
            </a:r>
            <a:r>
              <a:rPr lang="zh-CN" altLang="en-US" b="1" dirty="0" smtClean="0">
                <a:solidFill>
                  <a:schemeClr val="tx2">
                    <a:lumMod val="60000"/>
                    <a:lumOff val="40000"/>
                  </a:schemeClr>
                </a:solidFill>
                <a:latin typeface="微软雅黑" panose="020B0503020204020204" pitchFamily="34" charset="-122"/>
                <a:ea typeface="微软雅黑" panose="020B0503020204020204" pitchFamily="34" charset="-122"/>
              </a:rPr>
              <a:t>了结部分（占用保证金）</a:t>
            </a:r>
            <a:endParaRPr lang="zh-CN" altLang="en-US" b="1" dirty="0">
              <a:solidFill>
                <a:schemeClr val="tx2">
                  <a:lumMod val="60000"/>
                  <a:lumOff val="40000"/>
                </a:schemeClr>
              </a:solidFill>
              <a:latin typeface="微软雅黑" panose="020B0503020204020204" pitchFamily="34" charset="-122"/>
              <a:ea typeface="微软雅黑" panose="020B0503020204020204" pitchFamily="34" charset="-122"/>
            </a:endParaRPr>
          </a:p>
        </p:txBody>
      </p:sp>
      <p:pic>
        <p:nvPicPr>
          <p:cNvPr id="8" name="图片 7"/>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5400000">
            <a:off x="910779" y="3818923"/>
            <a:ext cx="457200" cy="457200"/>
          </a:xfrm>
          <a:prstGeom prst="rect">
            <a:avLst/>
          </a:prstGeom>
        </p:spPr>
      </p:pic>
      <p:pic>
        <p:nvPicPr>
          <p:cNvPr id="9" name="图片 8"/>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5400000">
            <a:off x="896331" y="4937189"/>
            <a:ext cx="457200" cy="457200"/>
          </a:xfrm>
          <a:prstGeom prst="rect">
            <a:avLst/>
          </a:prstGeom>
        </p:spPr>
      </p:pic>
      <p:pic>
        <p:nvPicPr>
          <p:cNvPr id="10" name="图片 9"/>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5400000">
            <a:off x="910779" y="4361125"/>
            <a:ext cx="457200" cy="457200"/>
          </a:xfrm>
          <a:prstGeom prst="rect">
            <a:avLst/>
          </a:prstGeom>
        </p:spPr>
      </p:pic>
      <p:pic>
        <p:nvPicPr>
          <p:cNvPr id="12" name="图片 1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5400000">
            <a:off x="896331" y="5513253"/>
            <a:ext cx="457200" cy="457200"/>
          </a:xfrm>
          <a:prstGeom prst="rect">
            <a:avLst/>
          </a:prstGeom>
        </p:spPr>
      </p:pic>
      <p:sp>
        <p:nvSpPr>
          <p:cNvPr id="13" name="Freeform 4"/>
          <p:cNvSpPr/>
          <p:nvPr/>
        </p:nvSpPr>
        <p:spPr bwMode="gray">
          <a:xfrm>
            <a:off x="430951" y="1579043"/>
            <a:ext cx="1771217" cy="1781005"/>
          </a:xfrm>
          <a:custGeom>
            <a:avLst/>
            <a:gdLst/>
            <a:ahLst/>
            <a:cxnLst>
              <a:cxn ang="0">
                <a:pos x="264" y="20"/>
              </a:cxn>
              <a:cxn ang="0">
                <a:pos x="286" y="52"/>
              </a:cxn>
              <a:cxn ang="0">
                <a:pos x="242" y="68"/>
              </a:cxn>
              <a:cxn ang="0">
                <a:pos x="202" y="72"/>
              </a:cxn>
              <a:cxn ang="0">
                <a:pos x="194" y="102"/>
              </a:cxn>
              <a:cxn ang="0">
                <a:pos x="140" y="114"/>
              </a:cxn>
              <a:cxn ang="0">
                <a:pos x="116" y="136"/>
              </a:cxn>
              <a:cxn ang="0">
                <a:pos x="84" y="164"/>
              </a:cxn>
              <a:cxn ang="0">
                <a:pos x="76" y="182"/>
              </a:cxn>
              <a:cxn ang="0">
                <a:pos x="60" y="224"/>
              </a:cxn>
              <a:cxn ang="0">
                <a:pos x="42" y="272"/>
              </a:cxn>
              <a:cxn ang="0">
                <a:pos x="24" y="296"/>
              </a:cxn>
              <a:cxn ang="0">
                <a:pos x="12" y="330"/>
              </a:cxn>
              <a:cxn ang="0">
                <a:pos x="16" y="352"/>
              </a:cxn>
              <a:cxn ang="0">
                <a:pos x="6" y="396"/>
              </a:cxn>
              <a:cxn ang="0">
                <a:pos x="30" y="420"/>
              </a:cxn>
              <a:cxn ang="0">
                <a:pos x="22" y="448"/>
              </a:cxn>
              <a:cxn ang="0">
                <a:pos x="38" y="472"/>
              </a:cxn>
              <a:cxn ang="0">
                <a:pos x="64" y="500"/>
              </a:cxn>
              <a:cxn ang="0">
                <a:pos x="76" y="546"/>
              </a:cxn>
              <a:cxn ang="0">
                <a:pos x="126" y="572"/>
              </a:cxn>
              <a:cxn ang="0">
                <a:pos x="130" y="602"/>
              </a:cxn>
              <a:cxn ang="0">
                <a:pos x="170" y="614"/>
              </a:cxn>
              <a:cxn ang="0">
                <a:pos x="188" y="636"/>
              </a:cxn>
              <a:cxn ang="0">
                <a:pos x="212" y="644"/>
              </a:cxn>
              <a:cxn ang="0">
                <a:pos x="238" y="662"/>
              </a:cxn>
              <a:cxn ang="0">
                <a:pos x="280" y="668"/>
              </a:cxn>
              <a:cxn ang="0">
                <a:pos x="300" y="676"/>
              </a:cxn>
              <a:cxn ang="0">
                <a:pos x="330" y="688"/>
              </a:cxn>
              <a:cxn ang="0">
                <a:pos x="350" y="694"/>
              </a:cxn>
              <a:cxn ang="0">
                <a:pos x="392" y="718"/>
              </a:cxn>
              <a:cxn ang="0">
                <a:pos x="398" y="686"/>
              </a:cxn>
              <a:cxn ang="0">
                <a:pos x="428" y="688"/>
              </a:cxn>
              <a:cxn ang="0">
                <a:pos x="504" y="660"/>
              </a:cxn>
              <a:cxn ang="0">
                <a:pos x="534" y="656"/>
              </a:cxn>
              <a:cxn ang="0">
                <a:pos x="550" y="644"/>
              </a:cxn>
              <a:cxn ang="0">
                <a:pos x="570" y="612"/>
              </a:cxn>
              <a:cxn ang="0">
                <a:pos x="612" y="586"/>
              </a:cxn>
              <a:cxn ang="0">
                <a:pos x="630" y="554"/>
              </a:cxn>
              <a:cxn ang="0">
                <a:pos x="656" y="520"/>
              </a:cxn>
              <a:cxn ang="0">
                <a:pos x="682" y="492"/>
              </a:cxn>
              <a:cxn ang="0">
                <a:pos x="692" y="466"/>
              </a:cxn>
              <a:cxn ang="0">
                <a:pos x="696" y="410"/>
              </a:cxn>
              <a:cxn ang="0">
                <a:pos x="734" y="352"/>
              </a:cxn>
              <a:cxn ang="0">
                <a:pos x="718" y="316"/>
              </a:cxn>
              <a:cxn ang="0">
                <a:pos x="710" y="292"/>
              </a:cxn>
              <a:cxn ang="0">
                <a:pos x="698" y="258"/>
              </a:cxn>
              <a:cxn ang="0">
                <a:pos x="678" y="212"/>
              </a:cxn>
              <a:cxn ang="0">
                <a:pos x="654" y="182"/>
              </a:cxn>
              <a:cxn ang="0">
                <a:pos x="632" y="154"/>
              </a:cxn>
              <a:cxn ang="0">
                <a:pos x="612" y="104"/>
              </a:cxn>
              <a:cxn ang="0">
                <a:pos x="592" y="108"/>
              </a:cxn>
              <a:cxn ang="0">
                <a:pos x="548" y="100"/>
              </a:cxn>
              <a:cxn ang="0">
                <a:pos x="508" y="22"/>
              </a:cxn>
              <a:cxn ang="0">
                <a:pos x="456" y="48"/>
              </a:cxn>
              <a:cxn ang="0">
                <a:pos x="430" y="46"/>
              </a:cxn>
              <a:cxn ang="0">
                <a:pos x="370" y="10"/>
              </a:cxn>
              <a:cxn ang="0">
                <a:pos x="348" y="10"/>
              </a:cxn>
              <a:cxn ang="0">
                <a:pos x="326" y="28"/>
              </a:cxn>
              <a:cxn ang="0">
                <a:pos x="294" y="42"/>
              </a:cxn>
              <a:cxn ang="0">
                <a:pos x="256" y="12"/>
              </a:cxn>
            </a:cxnLst>
            <a:rect l="0" t="0" r="r" b="b"/>
            <a:pathLst>
              <a:path w="742" h="718">
                <a:moveTo>
                  <a:pt x="256" y="12"/>
                </a:moveTo>
                <a:lnTo>
                  <a:pt x="252" y="8"/>
                </a:lnTo>
                <a:lnTo>
                  <a:pt x="252" y="6"/>
                </a:lnTo>
                <a:lnTo>
                  <a:pt x="250" y="6"/>
                </a:lnTo>
                <a:lnTo>
                  <a:pt x="252" y="8"/>
                </a:lnTo>
                <a:lnTo>
                  <a:pt x="254" y="10"/>
                </a:lnTo>
                <a:lnTo>
                  <a:pt x="256" y="12"/>
                </a:lnTo>
                <a:lnTo>
                  <a:pt x="260" y="16"/>
                </a:lnTo>
                <a:lnTo>
                  <a:pt x="264" y="20"/>
                </a:lnTo>
                <a:lnTo>
                  <a:pt x="268" y="24"/>
                </a:lnTo>
                <a:lnTo>
                  <a:pt x="270" y="28"/>
                </a:lnTo>
                <a:lnTo>
                  <a:pt x="274" y="32"/>
                </a:lnTo>
                <a:lnTo>
                  <a:pt x="278" y="34"/>
                </a:lnTo>
                <a:lnTo>
                  <a:pt x="280" y="36"/>
                </a:lnTo>
                <a:lnTo>
                  <a:pt x="280" y="38"/>
                </a:lnTo>
                <a:lnTo>
                  <a:pt x="282" y="38"/>
                </a:lnTo>
                <a:lnTo>
                  <a:pt x="288" y="48"/>
                </a:lnTo>
                <a:lnTo>
                  <a:pt x="286" y="52"/>
                </a:lnTo>
                <a:lnTo>
                  <a:pt x="278" y="56"/>
                </a:lnTo>
                <a:lnTo>
                  <a:pt x="268" y="58"/>
                </a:lnTo>
                <a:lnTo>
                  <a:pt x="256" y="58"/>
                </a:lnTo>
                <a:lnTo>
                  <a:pt x="246" y="56"/>
                </a:lnTo>
                <a:lnTo>
                  <a:pt x="238" y="54"/>
                </a:lnTo>
                <a:lnTo>
                  <a:pt x="242" y="58"/>
                </a:lnTo>
                <a:lnTo>
                  <a:pt x="246" y="62"/>
                </a:lnTo>
                <a:lnTo>
                  <a:pt x="244" y="64"/>
                </a:lnTo>
                <a:lnTo>
                  <a:pt x="242" y="68"/>
                </a:lnTo>
                <a:lnTo>
                  <a:pt x="238" y="70"/>
                </a:lnTo>
                <a:lnTo>
                  <a:pt x="232" y="72"/>
                </a:lnTo>
                <a:lnTo>
                  <a:pt x="228" y="72"/>
                </a:lnTo>
                <a:lnTo>
                  <a:pt x="222" y="70"/>
                </a:lnTo>
                <a:lnTo>
                  <a:pt x="216" y="68"/>
                </a:lnTo>
                <a:lnTo>
                  <a:pt x="212" y="64"/>
                </a:lnTo>
                <a:lnTo>
                  <a:pt x="206" y="64"/>
                </a:lnTo>
                <a:lnTo>
                  <a:pt x="204" y="68"/>
                </a:lnTo>
                <a:lnTo>
                  <a:pt x="202" y="72"/>
                </a:lnTo>
                <a:lnTo>
                  <a:pt x="200" y="76"/>
                </a:lnTo>
                <a:lnTo>
                  <a:pt x="196" y="78"/>
                </a:lnTo>
                <a:lnTo>
                  <a:pt x="190" y="80"/>
                </a:lnTo>
                <a:lnTo>
                  <a:pt x="196" y="82"/>
                </a:lnTo>
                <a:lnTo>
                  <a:pt x="198" y="86"/>
                </a:lnTo>
                <a:lnTo>
                  <a:pt x="200" y="90"/>
                </a:lnTo>
                <a:lnTo>
                  <a:pt x="200" y="94"/>
                </a:lnTo>
                <a:lnTo>
                  <a:pt x="198" y="98"/>
                </a:lnTo>
                <a:lnTo>
                  <a:pt x="194" y="102"/>
                </a:lnTo>
                <a:lnTo>
                  <a:pt x="186" y="102"/>
                </a:lnTo>
                <a:lnTo>
                  <a:pt x="172" y="100"/>
                </a:lnTo>
                <a:lnTo>
                  <a:pt x="162" y="100"/>
                </a:lnTo>
                <a:lnTo>
                  <a:pt x="164" y="102"/>
                </a:lnTo>
                <a:lnTo>
                  <a:pt x="166" y="106"/>
                </a:lnTo>
                <a:lnTo>
                  <a:pt x="168" y="110"/>
                </a:lnTo>
                <a:lnTo>
                  <a:pt x="154" y="110"/>
                </a:lnTo>
                <a:lnTo>
                  <a:pt x="140" y="110"/>
                </a:lnTo>
                <a:lnTo>
                  <a:pt x="140" y="114"/>
                </a:lnTo>
                <a:lnTo>
                  <a:pt x="142" y="116"/>
                </a:lnTo>
                <a:lnTo>
                  <a:pt x="136" y="118"/>
                </a:lnTo>
                <a:lnTo>
                  <a:pt x="130" y="118"/>
                </a:lnTo>
                <a:lnTo>
                  <a:pt x="124" y="118"/>
                </a:lnTo>
                <a:lnTo>
                  <a:pt x="126" y="122"/>
                </a:lnTo>
                <a:lnTo>
                  <a:pt x="126" y="126"/>
                </a:lnTo>
                <a:lnTo>
                  <a:pt x="126" y="130"/>
                </a:lnTo>
                <a:lnTo>
                  <a:pt x="128" y="134"/>
                </a:lnTo>
                <a:lnTo>
                  <a:pt x="116" y="136"/>
                </a:lnTo>
                <a:lnTo>
                  <a:pt x="106" y="140"/>
                </a:lnTo>
                <a:lnTo>
                  <a:pt x="96" y="144"/>
                </a:lnTo>
                <a:lnTo>
                  <a:pt x="82" y="142"/>
                </a:lnTo>
                <a:lnTo>
                  <a:pt x="88" y="146"/>
                </a:lnTo>
                <a:lnTo>
                  <a:pt x="92" y="148"/>
                </a:lnTo>
                <a:lnTo>
                  <a:pt x="92" y="152"/>
                </a:lnTo>
                <a:lnTo>
                  <a:pt x="92" y="156"/>
                </a:lnTo>
                <a:lnTo>
                  <a:pt x="88" y="160"/>
                </a:lnTo>
                <a:lnTo>
                  <a:pt x="84" y="164"/>
                </a:lnTo>
                <a:lnTo>
                  <a:pt x="78" y="166"/>
                </a:lnTo>
                <a:lnTo>
                  <a:pt x="74" y="168"/>
                </a:lnTo>
                <a:lnTo>
                  <a:pt x="68" y="170"/>
                </a:lnTo>
                <a:lnTo>
                  <a:pt x="62" y="172"/>
                </a:lnTo>
                <a:lnTo>
                  <a:pt x="58" y="172"/>
                </a:lnTo>
                <a:lnTo>
                  <a:pt x="64" y="174"/>
                </a:lnTo>
                <a:lnTo>
                  <a:pt x="68" y="176"/>
                </a:lnTo>
                <a:lnTo>
                  <a:pt x="72" y="180"/>
                </a:lnTo>
                <a:lnTo>
                  <a:pt x="76" y="182"/>
                </a:lnTo>
                <a:lnTo>
                  <a:pt x="78" y="184"/>
                </a:lnTo>
                <a:lnTo>
                  <a:pt x="78" y="190"/>
                </a:lnTo>
                <a:lnTo>
                  <a:pt x="78" y="194"/>
                </a:lnTo>
                <a:lnTo>
                  <a:pt x="76" y="202"/>
                </a:lnTo>
                <a:lnTo>
                  <a:pt x="70" y="204"/>
                </a:lnTo>
                <a:lnTo>
                  <a:pt x="62" y="204"/>
                </a:lnTo>
                <a:lnTo>
                  <a:pt x="54" y="204"/>
                </a:lnTo>
                <a:lnTo>
                  <a:pt x="60" y="214"/>
                </a:lnTo>
                <a:lnTo>
                  <a:pt x="60" y="224"/>
                </a:lnTo>
                <a:lnTo>
                  <a:pt x="56" y="236"/>
                </a:lnTo>
                <a:lnTo>
                  <a:pt x="56" y="248"/>
                </a:lnTo>
                <a:lnTo>
                  <a:pt x="46" y="248"/>
                </a:lnTo>
                <a:lnTo>
                  <a:pt x="34" y="248"/>
                </a:lnTo>
                <a:lnTo>
                  <a:pt x="38" y="250"/>
                </a:lnTo>
                <a:lnTo>
                  <a:pt x="42" y="254"/>
                </a:lnTo>
                <a:lnTo>
                  <a:pt x="44" y="260"/>
                </a:lnTo>
                <a:lnTo>
                  <a:pt x="44" y="268"/>
                </a:lnTo>
                <a:lnTo>
                  <a:pt x="42" y="272"/>
                </a:lnTo>
                <a:lnTo>
                  <a:pt x="38" y="276"/>
                </a:lnTo>
                <a:lnTo>
                  <a:pt x="34" y="278"/>
                </a:lnTo>
                <a:lnTo>
                  <a:pt x="28" y="280"/>
                </a:lnTo>
                <a:lnTo>
                  <a:pt x="24" y="280"/>
                </a:lnTo>
                <a:lnTo>
                  <a:pt x="18" y="282"/>
                </a:lnTo>
                <a:lnTo>
                  <a:pt x="24" y="284"/>
                </a:lnTo>
                <a:lnTo>
                  <a:pt x="26" y="288"/>
                </a:lnTo>
                <a:lnTo>
                  <a:pt x="26" y="292"/>
                </a:lnTo>
                <a:lnTo>
                  <a:pt x="24" y="296"/>
                </a:lnTo>
                <a:lnTo>
                  <a:pt x="18" y="300"/>
                </a:lnTo>
                <a:lnTo>
                  <a:pt x="28" y="302"/>
                </a:lnTo>
                <a:lnTo>
                  <a:pt x="38" y="306"/>
                </a:lnTo>
                <a:lnTo>
                  <a:pt x="38" y="312"/>
                </a:lnTo>
                <a:lnTo>
                  <a:pt x="34" y="316"/>
                </a:lnTo>
                <a:lnTo>
                  <a:pt x="28" y="320"/>
                </a:lnTo>
                <a:lnTo>
                  <a:pt x="24" y="322"/>
                </a:lnTo>
                <a:lnTo>
                  <a:pt x="18" y="326"/>
                </a:lnTo>
                <a:lnTo>
                  <a:pt x="12" y="330"/>
                </a:lnTo>
                <a:lnTo>
                  <a:pt x="8" y="334"/>
                </a:lnTo>
                <a:lnTo>
                  <a:pt x="12" y="336"/>
                </a:lnTo>
                <a:lnTo>
                  <a:pt x="18" y="338"/>
                </a:lnTo>
                <a:lnTo>
                  <a:pt x="22" y="338"/>
                </a:lnTo>
                <a:lnTo>
                  <a:pt x="20" y="342"/>
                </a:lnTo>
                <a:lnTo>
                  <a:pt x="18" y="344"/>
                </a:lnTo>
                <a:lnTo>
                  <a:pt x="14" y="348"/>
                </a:lnTo>
                <a:lnTo>
                  <a:pt x="12" y="350"/>
                </a:lnTo>
                <a:lnTo>
                  <a:pt x="16" y="352"/>
                </a:lnTo>
                <a:lnTo>
                  <a:pt x="22" y="354"/>
                </a:lnTo>
                <a:lnTo>
                  <a:pt x="26" y="356"/>
                </a:lnTo>
                <a:lnTo>
                  <a:pt x="24" y="358"/>
                </a:lnTo>
                <a:lnTo>
                  <a:pt x="22" y="362"/>
                </a:lnTo>
                <a:lnTo>
                  <a:pt x="32" y="364"/>
                </a:lnTo>
                <a:lnTo>
                  <a:pt x="44" y="368"/>
                </a:lnTo>
                <a:lnTo>
                  <a:pt x="22" y="382"/>
                </a:lnTo>
                <a:lnTo>
                  <a:pt x="0" y="394"/>
                </a:lnTo>
                <a:lnTo>
                  <a:pt x="6" y="396"/>
                </a:lnTo>
                <a:lnTo>
                  <a:pt x="14" y="398"/>
                </a:lnTo>
                <a:lnTo>
                  <a:pt x="20" y="402"/>
                </a:lnTo>
                <a:lnTo>
                  <a:pt x="24" y="406"/>
                </a:lnTo>
                <a:lnTo>
                  <a:pt x="22" y="408"/>
                </a:lnTo>
                <a:lnTo>
                  <a:pt x="20" y="410"/>
                </a:lnTo>
                <a:lnTo>
                  <a:pt x="16" y="412"/>
                </a:lnTo>
                <a:lnTo>
                  <a:pt x="22" y="414"/>
                </a:lnTo>
                <a:lnTo>
                  <a:pt x="28" y="416"/>
                </a:lnTo>
                <a:lnTo>
                  <a:pt x="30" y="420"/>
                </a:lnTo>
                <a:lnTo>
                  <a:pt x="32" y="424"/>
                </a:lnTo>
                <a:lnTo>
                  <a:pt x="32" y="428"/>
                </a:lnTo>
                <a:lnTo>
                  <a:pt x="28" y="434"/>
                </a:lnTo>
                <a:lnTo>
                  <a:pt x="32" y="434"/>
                </a:lnTo>
                <a:lnTo>
                  <a:pt x="34" y="434"/>
                </a:lnTo>
                <a:lnTo>
                  <a:pt x="34" y="440"/>
                </a:lnTo>
                <a:lnTo>
                  <a:pt x="30" y="442"/>
                </a:lnTo>
                <a:lnTo>
                  <a:pt x="26" y="446"/>
                </a:lnTo>
                <a:lnTo>
                  <a:pt x="22" y="448"/>
                </a:lnTo>
                <a:lnTo>
                  <a:pt x="20" y="452"/>
                </a:lnTo>
                <a:lnTo>
                  <a:pt x="16" y="456"/>
                </a:lnTo>
                <a:lnTo>
                  <a:pt x="22" y="454"/>
                </a:lnTo>
                <a:lnTo>
                  <a:pt x="28" y="456"/>
                </a:lnTo>
                <a:lnTo>
                  <a:pt x="34" y="458"/>
                </a:lnTo>
                <a:lnTo>
                  <a:pt x="40" y="460"/>
                </a:lnTo>
                <a:lnTo>
                  <a:pt x="44" y="464"/>
                </a:lnTo>
                <a:lnTo>
                  <a:pt x="40" y="468"/>
                </a:lnTo>
                <a:lnTo>
                  <a:pt x="38" y="472"/>
                </a:lnTo>
                <a:lnTo>
                  <a:pt x="34" y="476"/>
                </a:lnTo>
                <a:lnTo>
                  <a:pt x="40" y="478"/>
                </a:lnTo>
                <a:lnTo>
                  <a:pt x="44" y="482"/>
                </a:lnTo>
                <a:lnTo>
                  <a:pt x="48" y="486"/>
                </a:lnTo>
                <a:lnTo>
                  <a:pt x="48" y="490"/>
                </a:lnTo>
                <a:lnTo>
                  <a:pt x="48" y="496"/>
                </a:lnTo>
                <a:lnTo>
                  <a:pt x="54" y="496"/>
                </a:lnTo>
                <a:lnTo>
                  <a:pt x="60" y="498"/>
                </a:lnTo>
                <a:lnTo>
                  <a:pt x="64" y="500"/>
                </a:lnTo>
                <a:lnTo>
                  <a:pt x="66" y="504"/>
                </a:lnTo>
                <a:lnTo>
                  <a:pt x="66" y="508"/>
                </a:lnTo>
                <a:lnTo>
                  <a:pt x="66" y="514"/>
                </a:lnTo>
                <a:lnTo>
                  <a:pt x="62" y="520"/>
                </a:lnTo>
                <a:lnTo>
                  <a:pt x="68" y="524"/>
                </a:lnTo>
                <a:lnTo>
                  <a:pt x="72" y="528"/>
                </a:lnTo>
                <a:lnTo>
                  <a:pt x="74" y="534"/>
                </a:lnTo>
                <a:lnTo>
                  <a:pt x="76" y="540"/>
                </a:lnTo>
                <a:lnTo>
                  <a:pt x="76" y="546"/>
                </a:lnTo>
                <a:lnTo>
                  <a:pt x="96" y="546"/>
                </a:lnTo>
                <a:lnTo>
                  <a:pt x="118" y="544"/>
                </a:lnTo>
                <a:lnTo>
                  <a:pt x="114" y="552"/>
                </a:lnTo>
                <a:lnTo>
                  <a:pt x="112" y="558"/>
                </a:lnTo>
                <a:lnTo>
                  <a:pt x="110" y="566"/>
                </a:lnTo>
                <a:lnTo>
                  <a:pt x="108" y="572"/>
                </a:lnTo>
                <a:lnTo>
                  <a:pt x="114" y="572"/>
                </a:lnTo>
                <a:lnTo>
                  <a:pt x="120" y="572"/>
                </a:lnTo>
                <a:lnTo>
                  <a:pt x="126" y="572"/>
                </a:lnTo>
                <a:lnTo>
                  <a:pt x="122" y="578"/>
                </a:lnTo>
                <a:lnTo>
                  <a:pt x="118" y="584"/>
                </a:lnTo>
                <a:lnTo>
                  <a:pt x="116" y="592"/>
                </a:lnTo>
                <a:lnTo>
                  <a:pt x="122" y="592"/>
                </a:lnTo>
                <a:lnTo>
                  <a:pt x="128" y="592"/>
                </a:lnTo>
                <a:lnTo>
                  <a:pt x="136" y="592"/>
                </a:lnTo>
                <a:lnTo>
                  <a:pt x="134" y="594"/>
                </a:lnTo>
                <a:lnTo>
                  <a:pt x="132" y="598"/>
                </a:lnTo>
                <a:lnTo>
                  <a:pt x="130" y="602"/>
                </a:lnTo>
                <a:lnTo>
                  <a:pt x="128" y="604"/>
                </a:lnTo>
                <a:lnTo>
                  <a:pt x="144" y="606"/>
                </a:lnTo>
                <a:lnTo>
                  <a:pt x="156" y="610"/>
                </a:lnTo>
                <a:lnTo>
                  <a:pt x="164" y="622"/>
                </a:lnTo>
                <a:lnTo>
                  <a:pt x="162" y="620"/>
                </a:lnTo>
                <a:lnTo>
                  <a:pt x="160" y="618"/>
                </a:lnTo>
                <a:lnTo>
                  <a:pt x="164" y="614"/>
                </a:lnTo>
                <a:lnTo>
                  <a:pt x="168" y="614"/>
                </a:lnTo>
                <a:lnTo>
                  <a:pt x="170" y="614"/>
                </a:lnTo>
                <a:lnTo>
                  <a:pt x="172" y="614"/>
                </a:lnTo>
                <a:lnTo>
                  <a:pt x="174" y="618"/>
                </a:lnTo>
                <a:lnTo>
                  <a:pt x="174" y="620"/>
                </a:lnTo>
                <a:lnTo>
                  <a:pt x="176" y="624"/>
                </a:lnTo>
                <a:lnTo>
                  <a:pt x="178" y="628"/>
                </a:lnTo>
                <a:lnTo>
                  <a:pt x="178" y="630"/>
                </a:lnTo>
                <a:lnTo>
                  <a:pt x="180" y="632"/>
                </a:lnTo>
                <a:lnTo>
                  <a:pt x="184" y="634"/>
                </a:lnTo>
                <a:lnTo>
                  <a:pt x="188" y="636"/>
                </a:lnTo>
                <a:lnTo>
                  <a:pt x="190" y="636"/>
                </a:lnTo>
                <a:lnTo>
                  <a:pt x="194" y="638"/>
                </a:lnTo>
                <a:lnTo>
                  <a:pt x="198" y="638"/>
                </a:lnTo>
                <a:lnTo>
                  <a:pt x="200" y="640"/>
                </a:lnTo>
                <a:lnTo>
                  <a:pt x="202" y="644"/>
                </a:lnTo>
                <a:lnTo>
                  <a:pt x="204" y="648"/>
                </a:lnTo>
                <a:lnTo>
                  <a:pt x="206" y="646"/>
                </a:lnTo>
                <a:lnTo>
                  <a:pt x="210" y="646"/>
                </a:lnTo>
                <a:lnTo>
                  <a:pt x="212" y="644"/>
                </a:lnTo>
                <a:lnTo>
                  <a:pt x="216" y="648"/>
                </a:lnTo>
                <a:lnTo>
                  <a:pt x="220" y="654"/>
                </a:lnTo>
                <a:lnTo>
                  <a:pt x="222" y="658"/>
                </a:lnTo>
                <a:lnTo>
                  <a:pt x="224" y="654"/>
                </a:lnTo>
                <a:lnTo>
                  <a:pt x="228" y="650"/>
                </a:lnTo>
                <a:lnTo>
                  <a:pt x="232" y="652"/>
                </a:lnTo>
                <a:lnTo>
                  <a:pt x="234" y="654"/>
                </a:lnTo>
                <a:lnTo>
                  <a:pt x="238" y="656"/>
                </a:lnTo>
                <a:lnTo>
                  <a:pt x="238" y="662"/>
                </a:lnTo>
                <a:lnTo>
                  <a:pt x="240" y="666"/>
                </a:lnTo>
                <a:lnTo>
                  <a:pt x="252" y="662"/>
                </a:lnTo>
                <a:lnTo>
                  <a:pt x="262" y="666"/>
                </a:lnTo>
                <a:lnTo>
                  <a:pt x="270" y="674"/>
                </a:lnTo>
                <a:lnTo>
                  <a:pt x="276" y="686"/>
                </a:lnTo>
                <a:lnTo>
                  <a:pt x="274" y="678"/>
                </a:lnTo>
                <a:lnTo>
                  <a:pt x="276" y="674"/>
                </a:lnTo>
                <a:lnTo>
                  <a:pt x="278" y="670"/>
                </a:lnTo>
                <a:lnTo>
                  <a:pt x="280" y="668"/>
                </a:lnTo>
                <a:lnTo>
                  <a:pt x="284" y="666"/>
                </a:lnTo>
                <a:lnTo>
                  <a:pt x="288" y="668"/>
                </a:lnTo>
                <a:lnTo>
                  <a:pt x="292" y="672"/>
                </a:lnTo>
                <a:lnTo>
                  <a:pt x="296" y="678"/>
                </a:lnTo>
                <a:lnTo>
                  <a:pt x="294" y="674"/>
                </a:lnTo>
                <a:lnTo>
                  <a:pt x="294" y="674"/>
                </a:lnTo>
                <a:lnTo>
                  <a:pt x="296" y="674"/>
                </a:lnTo>
                <a:lnTo>
                  <a:pt x="298" y="674"/>
                </a:lnTo>
                <a:lnTo>
                  <a:pt x="300" y="676"/>
                </a:lnTo>
                <a:lnTo>
                  <a:pt x="302" y="680"/>
                </a:lnTo>
                <a:lnTo>
                  <a:pt x="304" y="682"/>
                </a:lnTo>
                <a:lnTo>
                  <a:pt x="304" y="686"/>
                </a:lnTo>
                <a:lnTo>
                  <a:pt x="310" y="682"/>
                </a:lnTo>
                <a:lnTo>
                  <a:pt x="318" y="680"/>
                </a:lnTo>
                <a:lnTo>
                  <a:pt x="324" y="678"/>
                </a:lnTo>
                <a:lnTo>
                  <a:pt x="326" y="682"/>
                </a:lnTo>
                <a:lnTo>
                  <a:pt x="328" y="684"/>
                </a:lnTo>
                <a:lnTo>
                  <a:pt x="330" y="688"/>
                </a:lnTo>
                <a:lnTo>
                  <a:pt x="330" y="692"/>
                </a:lnTo>
                <a:lnTo>
                  <a:pt x="332" y="686"/>
                </a:lnTo>
                <a:lnTo>
                  <a:pt x="332" y="684"/>
                </a:lnTo>
                <a:lnTo>
                  <a:pt x="334" y="682"/>
                </a:lnTo>
                <a:lnTo>
                  <a:pt x="338" y="684"/>
                </a:lnTo>
                <a:lnTo>
                  <a:pt x="340" y="684"/>
                </a:lnTo>
                <a:lnTo>
                  <a:pt x="344" y="688"/>
                </a:lnTo>
                <a:lnTo>
                  <a:pt x="346" y="690"/>
                </a:lnTo>
                <a:lnTo>
                  <a:pt x="350" y="694"/>
                </a:lnTo>
                <a:lnTo>
                  <a:pt x="352" y="698"/>
                </a:lnTo>
                <a:lnTo>
                  <a:pt x="356" y="702"/>
                </a:lnTo>
                <a:lnTo>
                  <a:pt x="358" y="706"/>
                </a:lnTo>
                <a:lnTo>
                  <a:pt x="360" y="708"/>
                </a:lnTo>
                <a:lnTo>
                  <a:pt x="364" y="700"/>
                </a:lnTo>
                <a:lnTo>
                  <a:pt x="370" y="700"/>
                </a:lnTo>
                <a:lnTo>
                  <a:pt x="378" y="704"/>
                </a:lnTo>
                <a:lnTo>
                  <a:pt x="386" y="712"/>
                </a:lnTo>
                <a:lnTo>
                  <a:pt x="392" y="718"/>
                </a:lnTo>
                <a:lnTo>
                  <a:pt x="386" y="714"/>
                </a:lnTo>
                <a:lnTo>
                  <a:pt x="384" y="710"/>
                </a:lnTo>
                <a:lnTo>
                  <a:pt x="382" y="706"/>
                </a:lnTo>
                <a:lnTo>
                  <a:pt x="382" y="702"/>
                </a:lnTo>
                <a:lnTo>
                  <a:pt x="384" y="696"/>
                </a:lnTo>
                <a:lnTo>
                  <a:pt x="386" y="692"/>
                </a:lnTo>
                <a:lnTo>
                  <a:pt x="390" y="690"/>
                </a:lnTo>
                <a:lnTo>
                  <a:pt x="394" y="686"/>
                </a:lnTo>
                <a:lnTo>
                  <a:pt x="398" y="686"/>
                </a:lnTo>
                <a:lnTo>
                  <a:pt x="404" y="688"/>
                </a:lnTo>
                <a:lnTo>
                  <a:pt x="408" y="690"/>
                </a:lnTo>
                <a:lnTo>
                  <a:pt x="412" y="696"/>
                </a:lnTo>
                <a:lnTo>
                  <a:pt x="414" y="692"/>
                </a:lnTo>
                <a:lnTo>
                  <a:pt x="414" y="690"/>
                </a:lnTo>
                <a:lnTo>
                  <a:pt x="418" y="688"/>
                </a:lnTo>
                <a:lnTo>
                  <a:pt x="420" y="686"/>
                </a:lnTo>
                <a:lnTo>
                  <a:pt x="424" y="686"/>
                </a:lnTo>
                <a:lnTo>
                  <a:pt x="428" y="688"/>
                </a:lnTo>
                <a:lnTo>
                  <a:pt x="432" y="690"/>
                </a:lnTo>
                <a:lnTo>
                  <a:pt x="434" y="694"/>
                </a:lnTo>
                <a:lnTo>
                  <a:pt x="438" y="682"/>
                </a:lnTo>
                <a:lnTo>
                  <a:pt x="450" y="676"/>
                </a:lnTo>
                <a:lnTo>
                  <a:pt x="462" y="674"/>
                </a:lnTo>
                <a:lnTo>
                  <a:pt x="472" y="680"/>
                </a:lnTo>
                <a:lnTo>
                  <a:pt x="482" y="672"/>
                </a:lnTo>
                <a:lnTo>
                  <a:pt x="494" y="666"/>
                </a:lnTo>
                <a:lnTo>
                  <a:pt x="504" y="660"/>
                </a:lnTo>
                <a:lnTo>
                  <a:pt x="506" y="658"/>
                </a:lnTo>
                <a:lnTo>
                  <a:pt x="508" y="656"/>
                </a:lnTo>
                <a:lnTo>
                  <a:pt x="508" y="654"/>
                </a:lnTo>
                <a:lnTo>
                  <a:pt x="510" y="654"/>
                </a:lnTo>
                <a:lnTo>
                  <a:pt x="514" y="652"/>
                </a:lnTo>
                <a:lnTo>
                  <a:pt x="520" y="652"/>
                </a:lnTo>
                <a:lnTo>
                  <a:pt x="524" y="652"/>
                </a:lnTo>
                <a:lnTo>
                  <a:pt x="528" y="654"/>
                </a:lnTo>
                <a:lnTo>
                  <a:pt x="534" y="656"/>
                </a:lnTo>
                <a:lnTo>
                  <a:pt x="540" y="658"/>
                </a:lnTo>
                <a:lnTo>
                  <a:pt x="538" y="654"/>
                </a:lnTo>
                <a:lnTo>
                  <a:pt x="538" y="652"/>
                </a:lnTo>
                <a:lnTo>
                  <a:pt x="538" y="648"/>
                </a:lnTo>
                <a:lnTo>
                  <a:pt x="550" y="648"/>
                </a:lnTo>
                <a:lnTo>
                  <a:pt x="562" y="650"/>
                </a:lnTo>
                <a:lnTo>
                  <a:pt x="558" y="648"/>
                </a:lnTo>
                <a:lnTo>
                  <a:pt x="552" y="646"/>
                </a:lnTo>
                <a:lnTo>
                  <a:pt x="550" y="644"/>
                </a:lnTo>
                <a:lnTo>
                  <a:pt x="546" y="640"/>
                </a:lnTo>
                <a:lnTo>
                  <a:pt x="544" y="634"/>
                </a:lnTo>
                <a:lnTo>
                  <a:pt x="544" y="628"/>
                </a:lnTo>
                <a:lnTo>
                  <a:pt x="546" y="622"/>
                </a:lnTo>
                <a:lnTo>
                  <a:pt x="548" y="616"/>
                </a:lnTo>
                <a:lnTo>
                  <a:pt x="552" y="614"/>
                </a:lnTo>
                <a:lnTo>
                  <a:pt x="558" y="612"/>
                </a:lnTo>
                <a:lnTo>
                  <a:pt x="564" y="612"/>
                </a:lnTo>
                <a:lnTo>
                  <a:pt x="570" y="612"/>
                </a:lnTo>
                <a:lnTo>
                  <a:pt x="576" y="612"/>
                </a:lnTo>
                <a:lnTo>
                  <a:pt x="572" y="608"/>
                </a:lnTo>
                <a:lnTo>
                  <a:pt x="572" y="606"/>
                </a:lnTo>
                <a:lnTo>
                  <a:pt x="570" y="602"/>
                </a:lnTo>
                <a:lnTo>
                  <a:pt x="570" y="598"/>
                </a:lnTo>
                <a:lnTo>
                  <a:pt x="584" y="600"/>
                </a:lnTo>
                <a:lnTo>
                  <a:pt x="592" y="598"/>
                </a:lnTo>
                <a:lnTo>
                  <a:pt x="600" y="594"/>
                </a:lnTo>
                <a:lnTo>
                  <a:pt x="612" y="586"/>
                </a:lnTo>
                <a:lnTo>
                  <a:pt x="614" y="582"/>
                </a:lnTo>
                <a:lnTo>
                  <a:pt x="620" y="580"/>
                </a:lnTo>
                <a:lnTo>
                  <a:pt x="624" y="580"/>
                </a:lnTo>
                <a:lnTo>
                  <a:pt x="626" y="576"/>
                </a:lnTo>
                <a:lnTo>
                  <a:pt x="628" y="572"/>
                </a:lnTo>
                <a:lnTo>
                  <a:pt x="628" y="568"/>
                </a:lnTo>
                <a:lnTo>
                  <a:pt x="628" y="562"/>
                </a:lnTo>
                <a:lnTo>
                  <a:pt x="628" y="558"/>
                </a:lnTo>
                <a:lnTo>
                  <a:pt x="630" y="554"/>
                </a:lnTo>
                <a:lnTo>
                  <a:pt x="626" y="552"/>
                </a:lnTo>
                <a:lnTo>
                  <a:pt x="622" y="548"/>
                </a:lnTo>
                <a:lnTo>
                  <a:pt x="620" y="548"/>
                </a:lnTo>
                <a:lnTo>
                  <a:pt x="630" y="536"/>
                </a:lnTo>
                <a:lnTo>
                  <a:pt x="642" y="532"/>
                </a:lnTo>
                <a:lnTo>
                  <a:pt x="656" y="534"/>
                </a:lnTo>
                <a:lnTo>
                  <a:pt x="656" y="530"/>
                </a:lnTo>
                <a:lnTo>
                  <a:pt x="656" y="524"/>
                </a:lnTo>
                <a:lnTo>
                  <a:pt x="656" y="520"/>
                </a:lnTo>
                <a:lnTo>
                  <a:pt x="658" y="516"/>
                </a:lnTo>
                <a:lnTo>
                  <a:pt x="658" y="512"/>
                </a:lnTo>
                <a:lnTo>
                  <a:pt x="662" y="510"/>
                </a:lnTo>
                <a:lnTo>
                  <a:pt x="666" y="508"/>
                </a:lnTo>
                <a:lnTo>
                  <a:pt x="672" y="508"/>
                </a:lnTo>
                <a:lnTo>
                  <a:pt x="674" y="502"/>
                </a:lnTo>
                <a:lnTo>
                  <a:pt x="676" y="498"/>
                </a:lnTo>
                <a:lnTo>
                  <a:pt x="678" y="494"/>
                </a:lnTo>
                <a:lnTo>
                  <a:pt x="682" y="492"/>
                </a:lnTo>
                <a:lnTo>
                  <a:pt x="684" y="490"/>
                </a:lnTo>
                <a:lnTo>
                  <a:pt x="688" y="490"/>
                </a:lnTo>
                <a:lnTo>
                  <a:pt x="692" y="488"/>
                </a:lnTo>
                <a:lnTo>
                  <a:pt x="696" y="484"/>
                </a:lnTo>
                <a:lnTo>
                  <a:pt x="698" y="482"/>
                </a:lnTo>
                <a:lnTo>
                  <a:pt x="694" y="478"/>
                </a:lnTo>
                <a:lnTo>
                  <a:pt x="690" y="476"/>
                </a:lnTo>
                <a:lnTo>
                  <a:pt x="688" y="472"/>
                </a:lnTo>
                <a:lnTo>
                  <a:pt x="692" y="466"/>
                </a:lnTo>
                <a:lnTo>
                  <a:pt x="700" y="462"/>
                </a:lnTo>
                <a:lnTo>
                  <a:pt x="708" y="458"/>
                </a:lnTo>
                <a:lnTo>
                  <a:pt x="714" y="452"/>
                </a:lnTo>
                <a:lnTo>
                  <a:pt x="704" y="446"/>
                </a:lnTo>
                <a:lnTo>
                  <a:pt x="700" y="436"/>
                </a:lnTo>
                <a:lnTo>
                  <a:pt x="700" y="424"/>
                </a:lnTo>
                <a:lnTo>
                  <a:pt x="708" y="414"/>
                </a:lnTo>
                <a:lnTo>
                  <a:pt x="702" y="412"/>
                </a:lnTo>
                <a:lnTo>
                  <a:pt x="696" y="410"/>
                </a:lnTo>
                <a:lnTo>
                  <a:pt x="692" y="408"/>
                </a:lnTo>
                <a:lnTo>
                  <a:pt x="706" y="402"/>
                </a:lnTo>
                <a:lnTo>
                  <a:pt x="712" y="398"/>
                </a:lnTo>
                <a:lnTo>
                  <a:pt x="714" y="392"/>
                </a:lnTo>
                <a:lnTo>
                  <a:pt x="716" y="382"/>
                </a:lnTo>
                <a:lnTo>
                  <a:pt x="718" y="370"/>
                </a:lnTo>
                <a:lnTo>
                  <a:pt x="724" y="362"/>
                </a:lnTo>
                <a:lnTo>
                  <a:pt x="728" y="356"/>
                </a:lnTo>
                <a:lnTo>
                  <a:pt x="734" y="352"/>
                </a:lnTo>
                <a:lnTo>
                  <a:pt x="736" y="348"/>
                </a:lnTo>
                <a:lnTo>
                  <a:pt x="736" y="342"/>
                </a:lnTo>
                <a:lnTo>
                  <a:pt x="732" y="332"/>
                </a:lnTo>
                <a:lnTo>
                  <a:pt x="736" y="330"/>
                </a:lnTo>
                <a:lnTo>
                  <a:pt x="742" y="328"/>
                </a:lnTo>
                <a:lnTo>
                  <a:pt x="736" y="326"/>
                </a:lnTo>
                <a:lnTo>
                  <a:pt x="730" y="322"/>
                </a:lnTo>
                <a:lnTo>
                  <a:pt x="722" y="320"/>
                </a:lnTo>
                <a:lnTo>
                  <a:pt x="718" y="316"/>
                </a:lnTo>
                <a:lnTo>
                  <a:pt x="714" y="312"/>
                </a:lnTo>
                <a:lnTo>
                  <a:pt x="710" y="306"/>
                </a:lnTo>
                <a:lnTo>
                  <a:pt x="716" y="306"/>
                </a:lnTo>
                <a:lnTo>
                  <a:pt x="720" y="302"/>
                </a:lnTo>
                <a:lnTo>
                  <a:pt x="726" y="302"/>
                </a:lnTo>
                <a:lnTo>
                  <a:pt x="722" y="298"/>
                </a:lnTo>
                <a:lnTo>
                  <a:pt x="718" y="296"/>
                </a:lnTo>
                <a:lnTo>
                  <a:pt x="714" y="294"/>
                </a:lnTo>
                <a:lnTo>
                  <a:pt x="710" y="292"/>
                </a:lnTo>
                <a:lnTo>
                  <a:pt x="706" y="290"/>
                </a:lnTo>
                <a:lnTo>
                  <a:pt x="702" y="286"/>
                </a:lnTo>
                <a:lnTo>
                  <a:pt x="706" y="284"/>
                </a:lnTo>
                <a:lnTo>
                  <a:pt x="708" y="282"/>
                </a:lnTo>
                <a:lnTo>
                  <a:pt x="708" y="276"/>
                </a:lnTo>
                <a:lnTo>
                  <a:pt x="704" y="272"/>
                </a:lnTo>
                <a:lnTo>
                  <a:pt x="700" y="268"/>
                </a:lnTo>
                <a:lnTo>
                  <a:pt x="694" y="268"/>
                </a:lnTo>
                <a:lnTo>
                  <a:pt x="698" y="258"/>
                </a:lnTo>
                <a:lnTo>
                  <a:pt x="704" y="248"/>
                </a:lnTo>
                <a:lnTo>
                  <a:pt x="710" y="238"/>
                </a:lnTo>
                <a:lnTo>
                  <a:pt x="700" y="250"/>
                </a:lnTo>
                <a:lnTo>
                  <a:pt x="694" y="252"/>
                </a:lnTo>
                <a:lnTo>
                  <a:pt x="690" y="250"/>
                </a:lnTo>
                <a:lnTo>
                  <a:pt x="682" y="244"/>
                </a:lnTo>
                <a:lnTo>
                  <a:pt x="672" y="234"/>
                </a:lnTo>
                <a:lnTo>
                  <a:pt x="680" y="222"/>
                </a:lnTo>
                <a:lnTo>
                  <a:pt x="678" y="212"/>
                </a:lnTo>
                <a:lnTo>
                  <a:pt x="672" y="206"/>
                </a:lnTo>
                <a:lnTo>
                  <a:pt x="662" y="202"/>
                </a:lnTo>
                <a:lnTo>
                  <a:pt x="650" y="202"/>
                </a:lnTo>
                <a:lnTo>
                  <a:pt x="654" y="198"/>
                </a:lnTo>
                <a:lnTo>
                  <a:pt x="658" y="196"/>
                </a:lnTo>
                <a:lnTo>
                  <a:pt x="662" y="192"/>
                </a:lnTo>
                <a:lnTo>
                  <a:pt x="664" y="188"/>
                </a:lnTo>
                <a:lnTo>
                  <a:pt x="660" y="184"/>
                </a:lnTo>
                <a:lnTo>
                  <a:pt x="654" y="182"/>
                </a:lnTo>
                <a:lnTo>
                  <a:pt x="650" y="180"/>
                </a:lnTo>
                <a:lnTo>
                  <a:pt x="648" y="184"/>
                </a:lnTo>
                <a:lnTo>
                  <a:pt x="646" y="190"/>
                </a:lnTo>
                <a:lnTo>
                  <a:pt x="644" y="192"/>
                </a:lnTo>
                <a:lnTo>
                  <a:pt x="640" y="196"/>
                </a:lnTo>
                <a:lnTo>
                  <a:pt x="640" y="184"/>
                </a:lnTo>
                <a:lnTo>
                  <a:pt x="640" y="172"/>
                </a:lnTo>
                <a:lnTo>
                  <a:pt x="638" y="162"/>
                </a:lnTo>
                <a:lnTo>
                  <a:pt x="632" y="154"/>
                </a:lnTo>
                <a:lnTo>
                  <a:pt x="622" y="152"/>
                </a:lnTo>
                <a:lnTo>
                  <a:pt x="622" y="146"/>
                </a:lnTo>
                <a:lnTo>
                  <a:pt x="622" y="140"/>
                </a:lnTo>
                <a:lnTo>
                  <a:pt x="622" y="134"/>
                </a:lnTo>
                <a:lnTo>
                  <a:pt x="622" y="128"/>
                </a:lnTo>
                <a:lnTo>
                  <a:pt x="618" y="110"/>
                </a:lnTo>
                <a:lnTo>
                  <a:pt x="614" y="94"/>
                </a:lnTo>
                <a:lnTo>
                  <a:pt x="612" y="98"/>
                </a:lnTo>
                <a:lnTo>
                  <a:pt x="612" y="104"/>
                </a:lnTo>
                <a:lnTo>
                  <a:pt x="610" y="108"/>
                </a:lnTo>
                <a:lnTo>
                  <a:pt x="608" y="114"/>
                </a:lnTo>
                <a:lnTo>
                  <a:pt x="606" y="118"/>
                </a:lnTo>
                <a:lnTo>
                  <a:pt x="602" y="120"/>
                </a:lnTo>
                <a:lnTo>
                  <a:pt x="598" y="122"/>
                </a:lnTo>
                <a:lnTo>
                  <a:pt x="592" y="122"/>
                </a:lnTo>
                <a:lnTo>
                  <a:pt x="592" y="118"/>
                </a:lnTo>
                <a:lnTo>
                  <a:pt x="592" y="114"/>
                </a:lnTo>
                <a:lnTo>
                  <a:pt x="592" y="108"/>
                </a:lnTo>
                <a:lnTo>
                  <a:pt x="590" y="112"/>
                </a:lnTo>
                <a:lnTo>
                  <a:pt x="586" y="114"/>
                </a:lnTo>
                <a:lnTo>
                  <a:pt x="582" y="116"/>
                </a:lnTo>
                <a:lnTo>
                  <a:pt x="574" y="100"/>
                </a:lnTo>
                <a:lnTo>
                  <a:pt x="568" y="80"/>
                </a:lnTo>
                <a:lnTo>
                  <a:pt x="564" y="90"/>
                </a:lnTo>
                <a:lnTo>
                  <a:pt x="558" y="96"/>
                </a:lnTo>
                <a:lnTo>
                  <a:pt x="552" y="104"/>
                </a:lnTo>
                <a:lnTo>
                  <a:pt x="548" y="100"/>
                </a:lnTo>
                <a:lnTo>
                  <a:pt x="544" y="94"/>
                </a:lnTo>
                <a:lnTo>
                  <a:pt x="542" y="90"/>
                </a:lnTo>
                <a:lnTo>
                  <a:pt x="540" y="82"/>
                </a:lnTo>
                <a:lnTo>
                  <a:pt x="540" y="76"/>
                </a:lnTo>
                <a:lnTo>
                  <a:pt x="536" y="80"/>
                </a:lnTo>
                <a:lnTo>
                  <a:pt x="534" y="82"/>
                </a:lnTo>
                <a:lnTo>
                  <a:pt x="530" y="84"/>
                </a:lnTo>
                <a:lnTo>
                  <a:pt x="520" y="52"/>
                </a:lnTo>
                <a:lnTo>
                  <a:pt x="508" y="22"/>
                </a:lnTo>
                <a:lnTo>
                  <a:pt x="504" y="30"/>
                </a:lnTo>
                <a:lnTo>
                  <a:pt x="498" y="40"/>
                </a:lnTo>
                <a:lnTo>
                  <a:pt x="490" y="48"/>
                </a:lnTo>
                <a:lnTo>
                  <a:pt x="482" y="52"/>
                </a:lnTo>
                <a:lnTo>
                  <a:pt x="472" y="50"/>
                </a:lnTo>
                <a:lnTo>
                  <a:pt x="468" y="52"/>
                </a:lnTo>
                <a:lnTo>
                  <a:pt x="464" y="54"/>
                </a:lnTo>
                <a:lnTo>
                  <a:pt x="460" y="58"/>
                </a:lnTo>
                <a:lnTo>
                  <a:pt x="456" y="48"/>
                </a:lnTo>
                <a:lnTo>
                  <a:pt x="450" y="38"/>
                </a:lnTo>
                <a:lnTo>
                  <a:pt x="448" y="30"/>
                </a:lnTo>
                <a:lnTo>
                  <a:pt x="444" y="28"/>
                </a:lnTo>
                <a:lnTo>
                  <a:pt x="440" y="28"/>
                </a:lnTo>
                <a:lnTo>
                  <a:pt x="440" y="36"/>
                </a:lnTo>
                <a:lnTo>
                  <a:pt x="438" y="40"/>
                </a:lnTo>
                <a:lnTo>
                  <a:pt x="436" y="44"/>
                </a:lnTo>
                <a:lnTo>
                  <a:pt x="432" y="46"/>
                </a:lnTo>
                <a:lnTo>
                  <a:pt x="430" y="46"/>
                </a:lnTo>
                <a:lnTo>
                  <a:pt x="424" y="44"/>
                </a:lnTo>
                <a:lnTo>
                  <a:pt x="420" y="40"/>
                </a:lnTo>
                <a:lnTo>
                  <a:pt x="416" y="34"/>
                </a:lnTo>
                <a:lnTo>
                  <a:pt x="412" y="38"/>
                </a:lnTo>
                <a:lnTo>
                  <a:pt x="408" y="40"/>
                </a:lnTo>
                <a:lnTo>
                  <a:pt x="404" y="44"/>
                </a:lnTo>
                <a:lnTo>
                  <a:pt x="386" y="22"/>
                </a:lnTo>
                <a:lnTo>
                  <a:pt x="368" y="0"/>
                </a:lnTo>
                <a:lnTo>
                  <a:pt x="370" y="10"/>
                </a:lnTo>
                <a:lnTo>
                  <a:pt x="372" y="18"/>
                </a:lnTo>
                <a:lnTo>
                  <a:pt x="372" y="28"/>
                </a:lnTo>
                <a:lnTo>
                  <a:pt x="364" y="26"/>
                </a:lnTo>
                <a:lnTo>
                  <a:pt x="360" y="22"/>
                </a:lnTo>
                <a:lnTo>
                  <a:pt x="354" y="16"/>
                </a:lnTo>
                <a:lnTo>
                  <a:pt x="352" y="10"/>
                </a:lnTo>
                <a:lnTo>
                  <a:pt x="350" y="2"/>
                </a:lnTo>
                <a:lnTo>
                  <a:pt x="350" y="6"/>
                </a:lnTo>
                <a:lnTo>
                  <a:pt x="348" y="10"/>
                </a:lnTo>
                <a:lnTo>
                  <a:pt x="348" y="14"/>
                </a:lnTo>
                <a:lnTo>
                  <a:pt x="346" y="20"/>
                </a:lnTo>
                <a:lnTo>
                  <a:pt x="344" y="24"/>
                </a:lnTo>
                <a:lnTo>
                  <a:pt x="342" y="28"/>
                </a:lnTo>
                <a:lnTo>
                  <a:pt x="340" y="32"/>
                </a:lnTo>
                <a:lnTo>
                  <a:pt x="338" y="34"/>
                </a:lnTo>
                <a:lnTo>
                  <a:pt x="334" y="34"/>
                </a:lnTo>
                <a:lnTo>
                  <a:pt x="330" y="32"/>
                </a:lnTo>
                <a:lnTo>
                  <a:pt x="326" y="28"/>
                </a:lnTo>
                <a:lnTo>
                  <a:pt x="326" y="32"/>
                </a:lnTo>
                <a:lnTo>
                  <a:pt x="328" y="38"/>
                </a:lnTo>
                <a:lnTo>
                  <a:pt x="324" y="36"/>
                </a:lnTo>
                <a:lnTo>
                  <a:pt x="320" y="34"/>
                </a:lnTo>
                <a:lnTo>
                  <a:pt x="316" y="32"/>
                </a:lnTo>
                <a:lnTo>
                  <a:pt x="314" y="36"/>
                </a:lnTo>
                <a:lnTo>
                  <a:pt x="314" y="40"/>
                </a:lnTo>
                <a:lnTo>
                  <a:pt x="312" y="44"/>
                </a:lnTo>
                <a:lnTo>
                  <a:pt x="294" y="42"/>
                </a:lnTo>
                <a:lnTo>
                  <a:pt x="278" y="32"/>
                </a:lnTo>
                <a:lnTo>
                  <a:pt x="264" y="18"/>
                </a:lnTo>
                <a:lnTo>
                  <a:pt x="250" y="4"/>
                </a:lnTo>
                <a:lnTo>
                  <a:pt x="260" y="6"/>
                </a:lnTo>
                <a:lnTo>
                  <a:pt x="266" y="14"/>
                </a:lnTo>
                <a:lnTo>
                  <a:pt x="270" y="24"/>
                </a:lnTo>
                <a:lnTo>
                  <a:pt x="274" y="34"/>
                </a:lnTo>
                <a:lnTo>
                  <a:pt x="282" y="40"/>
                </a:lnTo>
                <a:lnTo>
                  <a:pt x="256" y="12"/>
                </a:lnTo>
                <a:close/>
              </a:path>
            </a:pathLst>
          </a:custGeom>
          <a:solidFill>
            <a:schemeClr val="accent5"/>
          </a:solidFill>
          <a:ln w="0">
            <a:noFill/>
            <a:prstDash val="solid"/>
            <a:round/>
          </a:ln>
        </p:spPr>
        <p:txBody>
          <a:bodyPr/>
          <a:p>
            <a:pPr>
              <a:defRPr/>
            </a:pPr>
            <a:endParaRPr lang="zh-CN" altLang="en-US"/>
          </a:p>
        </p:txBody>
      </p:sp>
      <p:sp>
        <p:nvSpPr>
          <p:cNvPr id="14" name="AutoShape 10"/>
          <p:cNvSpPr>
            <a:spLocks noChangeArrowheads="1"/>
          </p:cNvSpPr>
          <p:nvPr/>
        </p:nvSpPr>
        <p:spPr bwMode="auto">
          <a:xfrm>
            <a:off x="287859" y="2182207"/>
            <a:ext cx="2057400" cy="574675"/>
          </a:xfrm>
          <a:prstGeom prst="roundRect">
            <a:avLst>
              <a:gd name="adj" fmla="val 50000"/>
            </a:avLst>
          </a:prstGeom>
          <a:noFill/>
          <a:ln w="38100" algn="ctr">
            <a:noFill/>
            <a:round/>
          </a:ln>
        </p:spPr>
        <p:txBody>
          <a:bodyPr wrap="none" anchor="ctr"/>
          <a:p>
            <a:pPr algn="ctr" eaLnBrk="0" hangingPunct="0"/>
            <a:r>
              <a:rPr lang="zh-CN" altLang="en-US" sz="2000" b="1" dirty="0" smtClean="0">
                <a:solidFill>
                  <a:schemeClr val="bg1"/>
                </a:solidFill>
                <a:latin typeface="微软雅黑" panose="020B0503020204020204" pitchFamily="34" charset="-122"/>
                <a:ea typeface="微软雅黑" panose="020B0503020204020204" pitchFamily="34" charset="-122"/>
              </a:rPr>
              <a:t>保证金</a:t>
            </a:r>
            <a:endParaRPr lang="en-US" altLang="zh-CN" sz="2000" b="1" dirty="0" smtClean="0">
              <a:solidFill>
                <a:schemeClr val="bg1"/>
              </a:solidFill>
              <a:latin typeface="微软雅黑" panose="020B0503020204020204" pitchFamily="34" charset="-122"/>
              <a:ea typeface="微软雅黑" panose="020B0503020204020204" pitchFamily="34" charset="-122"/>
            </a:endParaRPr>
          </a:p>
          <a:p>
            <a:pPr algn="ctr" eaLnBrk="0" hangingPunct="0"/>
            <a:r>
              <a:rPr lang="zh-CN" altLang="en-US" sz="2000" b="1" dirty="0" smtClean="0">
                <a:solidFill>
                  <a:schemeClr val="bg1"/>
                </a:solidFill>
                <a:latin typeface="微软雅黑" panose="020B0503020204020204" pitchFamily="34" charset="-122"/>
                <a:ea typeface="微软雅黑" panose="020B0503020204020204" pitchFamily="34" charset="-122"/>
              </a:rPr>
              <a:t>可用余额</a:t>
            </a:r>
            <a:endParaRPr lang="en-US" altLang="zh-CN" sz="2000" b="1" dirty="0">
              <a:solidFill>
                <a:schemeClr val="bg1"/>
              </a:solidFill>
              <a:latin typeface="微软雅黑" panose="020B0503020204020204" pitchFamily="34" charset="-122"/>
              <a:ea typeface="微软雅黑" panose="020B0503020204020204" pitchFamily="34" charset="-122"/>
            </a:endParaRPr>
          </a:p>
        </p:txBody>
      </p:sp>
      <p:sp>
        <p:nvSpPr>
          <p:cNvPr id="17" name="文本框 14"/>
          <p:cNvSpPr txBox="1"/>
          <p:nvPr/>
        </p:nvSpPr>
        <p:spPr>
          <a:xfrm>
            <a:off x="2488351" y="1841104"/>
            <a:ext cx="8384684" cy="1286891"/>
          </a:xfrm>
          <a:prstGeom prst="rect">
            <a:avLst/>
          </a:prstGeom>
          <a:noFill/>
        </p:spPr>
        <p:txBody>
          <a:bodyPr wrap="square" rtlCol="0">
            <a:spAutoFit/>
          </a:bodyPr>
          <a:p>
            <a:pPr>
              <a:lnSpc>
                <a:spcPct val="150000"/>
              </a:lnSpc>
            </a:pPr>
            <a:r>
              <a:rPr lang="zh-CN" altLang="en-US" dirty="0" smtClean="0">
                <a:solidFill>
                  <a:schemeClr val="tx2">
                    <a:lumMod val="60000"/>
                    <a:lumOff val="40000"/>
                  </a:schemeClr>
                </a:solidFill>
                <a:latin typeface="微软雅黑" panose="020B0503020204020204" pitchFamily="34" charset="-122"/>
                <a:ea typeface="微软雅黑" panose="020B0503020204020204" pitchFamily="34" charset="-122"/>
              </a:rPr>
              <a:t>投资者用于充抵保证金的现金、证券市值及融资融券交易产生的浮盈经折算后形成的保证金总额，减去投资者未了结融资融券交易已占用保证金和相关利息、费用的余额。</a:t>
            </a:r>
            <a:endParaRPr lang="en-US" altLang="zh-CN" dirty="0" smtClean="0">
              <a:solidFill>
                <a:schemeClr val="tx2">
                  <a:lumMod val="60000"/>
                  <a:lumOff val="40000"/>
                </a:schemeClr>
              </a:solidFill>
              <a:latin typeface="微软雅黑" panose="020B0503020204020204" pitchFamily="34" charset="-122"/>
              <a:ea typeface="微软雅黑" panose="020B0503020204020204" pitchFamily="34" charset="-122"/>
            </a:endParaRPr>
          </a:p>
        </p:txBody>
      </p:sp>
      <p:sp>
        <p:nvSpPr>
          <p:cNvPr id="43" name="内容占位符 2"/>
          <p:cNvSpPr txBox="1"/>
          <p:nvPr/>
        </p:nvSpPr>
        <p:spPr>
          <a:xfrm>
            <a:off x="5726430" y="3232785"/>
            <a:ext cx="6443980" cy="2940685"/>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50000"/>
              </a:lnSpc>
              <a:buClr>
                <a:srgbClr val="000099"/>
              </a:buClr>
              <a:buNone/>
            </a:pPr>
            <a:r>
              <a:rPr lang="zh-CN" altLang="en-US" sz="1600" dirty="0" smtClean="0">
                <a:solidFill>
                  <a:srgbClr val="FF0000"/>
                </a:solidFill>
                <a:latin typeface="微软雅黑" panose="020B0503020204020204" pitchFamily="34" charset="-122"/>
                <a:ea typeface="微软雅黑" panose="020B0503020204020204" pitchFamily="34" charset="-122"/>
              </a:rPr>
              <a:t>    </a:t>
            </a:r>
            <a:r>
              <a:rPr lang="zh-CN" altLang="en-US" sz="1400" dirty="0" smtClean="0">
                <a:solidFill>
                  <a:srgbClr val="FF0000"/>
                </a:solidFill>
                <a:latin typeface="微软雅黑" panose="020B0503020204020204" pitchFamily="34" charset="-122"/>
                <a:ea typeface="微软雅黑" panose="020B0503020204020204" pitchFamily="34" charset="-122"/>
              </a:rPr>
              <a:t>＋ 现金</a:t>
            </a:r>
            <a:endParaRPr lang="en-US" altLang="zh-CN" sz="1400" dirty="0" smtClean="0">
              <a:solidFill>
                <a:srgbClr val="FF0000"/>
              </a:solidFill>
              <a:latin typeface="微软雅黑" panose="020B0503020204020204" pitchFamily="34" charset="-122"/>
              <a:ea typeface="微软雅黑" panose="020B0503020204020204" pitchFamily="34" charset="-122"/>
            </a:endParaRPr>
          </a:p>
          <a:p>
            <a:pPr>
              <a:lnSpc>
                <a:spcPct val="150000"/>
              </a:lnSpc>
              <a:buClr>
                <a:srgbClr val="000099"/>
              </a:buClr>
              <a:buFont typeface="Arial" panose="020B0604020202020204" pitchFamily="34" charset="0"/>
              <a:buNone/>
            </a:pPr>
            <a:r>
              <a:rPr lang="zh-CN" altLang="en-US" sz="1400" dirty="0" smtClean="0">
                <a:solidFill>
                  <a:srgbClr val="FF0000"/>
                </a:solidFill>
                <a:latin typeface="微软雅黑" panose="020B0503020204020204" pitchFamily="34" charset="-122"/>
                <a:ea typeface="微软雅黑" panose="020B0503020204020204" pitchFamily="34" charset="-122"/>
              </a:rPr>
              <a:t>    ＋ </a:t>
            </a:r>
            <a:r>
              <a:rPr lang="en-US" altLang="zh-CN" sz="1400" dirty="0" smtClean="0">
                <a:solidFill>
                  <a:srgbClr val="FF0000"/>
                </a:solidFill>
                <a:latin typeface="微软雅黑" panose="020B0503020204020204" pitchFamily="34" charset="-122"/>
                <a:ea typeface="微软雅黑" panose="020B0503020204020204" pitchFamily="34" charset="-122"/>
              </a:rPr>
              <a:t>∑</a:t>
            </a:r>
            <a:r>
              <a:rPr lang="zh-CN" altLang="en-US" sz="1400" dirty="0" smtClean="0">
                <a:solidFill>
                  <a:srgbClr val="FF0000"/>
                </a:solidFill>
                <a:latin typeface="微软雅黑" panose="020B0503020204020204" pitchFamily="34" charset="-122"/>
                <a:ea typeface="微软雅黑" panose="020B0503020204020204" pitchFamily="34" charset="-122"/>
              </a:rPr>
              <a:t>（充抵保证金的证券市值</a:t>
            </a:r>
            <a:r>
              <a:rPr lang="en-US" altLang="zh-CN" sz="1400" dirty="0" smtClean="0">
                <a:solidFill>
                  <a:srgbClr val="FF0000"/>
                </a:solidFill>
                <a:latin typeface="微软雅黑" panose="020B0503020204020204" pitchFamily="34" charset="-122"/>
                <a:ea typeface="微软雅黑" panose="020B0503020204020204" pitchFamily="34" charset="-122"/>
              </a:rPr>
              <a:t>×</a:t>
            </a:r>
            <a:r>
              <a:rPr lang="zh-CN" altLang="en-US" sz="1400" dirty="0" smtClean="0">
                <a:solidFill>
                  <a:srgbClr val="FF0000"/>
                </a:solidFill>
                <a:latin typeface="微软雅黑" panose="020B0503020204020204" pitchFamily="34" charset="-122"/>
                <a:ea typeface="微软雅黑" panose="020B0503020204020204" pitchFamily="34" charset="-122"/>
              </a:rPr>
              <a:t>折算率）</a:t>
            </a:r>
            <a:endParaRPr lang="en-US" altLang="zh-CN" sz="1400" dirty="0" smtClean="0">
              <a:solidFill>
                <a:srgbClr val="FF0000"/>
              </a:solidFill>
              <a:latin typeface="微软雅黑" panose="020B0503020204020204" pitchFamily="34" charset="-122"/>
              <a:ea typeface="微软雅黑" panose="020B0503020204020204" pitchFamily="34" charset="-122"/>
            </a:endParaRPr>
          </a:p>
          <a:p>
            <a:pPr>
              <a:lnSpc>
                <a:spcPct val="150000"/>
              </a:lnSpc>
              <a:buClr>
                <a:srgbClr val="000099"/>
              </a:buClr>
              <a:buFont typeface="Arial" panose="020B0604020202020204" pitchFamily="34" charset="0"/>
              <a:buNone/>
            </a:pPr>
            <a:r>
              <a:rPr lang="en-US" altLang="zh-CN" sz="1400" dirty="0" smtClean="0">
                <a:solidFill>
                  <a:srgbClr val="FF0000"/>
                </a:solidFill>
                <a:latin typeface="微软雅黑" panose="020B0503020204020204" pitchFamily="34" charset="-122"/>
                <a:ea typeface="微软雅黑" panose="020B0503020204020204" pitchFamily="34" charset="-122"/>
              </a:rPr>
              <a:t>    </a:t>
            </a:r>
            <a:r>
              <a:rPr lang="zh-CN" altLang="en-US" sz="1400" dirty="0" smtClean="0">
                <a:solidFill>
                  <a:srgbClr val="FF0000"/>
                </a:solidFill>
                <a:latin typeface="微软雅黑" panose="020B0503020204020204" pitchFamily="34" charset="-122"/>
                <a:ea typeface="微软雅黑" panose="020B0503020204020204" pitchFamily="34" charset="-122"/>
              </a:rPr>
              <a:t>＋</a:t>
            </a:r>
            <a:r>
              <a:rPr lang="en-US" altLang="zh-CN" sz="1400" dirty="0" smtClean="0">
                <a:solidFill>
                  <a:srgbClr val="FF0000"/>
                </a:solidFill>
                <a:latin typeface="微软雅黑" panose="020B0503020204020204" pitchFamily="34" charset="-122"/>
                <a:ea typeface="微软雅黑" panose="020B0503020204020204" pitchFamily="34" charset="-122"/>
              </a:rPr>
              <a:t> ∑</a:t>
            </a:r>
            <a:r>
              <a:rPr lang="zh-CN" altLang="en-US" sz="1400" dirty="0" smtClean="0">
                <a:solidFill>
                  <a:srgbClr val="FF0000"/>
                </a:solidFill>
                <a:latin typeface="微软雅黑" panose="020B0503020204020204" pitchFamily="34" charset="-122"/>
                <a:ea typeface="微软雅黑" panose="020B0503020204020204" pitchFamily="34" charset="-122"/>
              </a:rPr>
              <a:t>［（融资买入证券市值－融资买入金额）</a:t>
            </a:r>
            <a:r>
              <a:rPr lang="en-US" altLang="zh-CN" sz="1400" dirty="0" smtClean="0">
                <a:solidFill>
                  <a:srgbClr val="FF0000"/>
                </a:solidFill>
                <a:latin typeface="微软雅黑" panose="020B0503020204020204" pitchFamily="34" charset="-122"/>
                <a:ea typeface="微软雅黑" panose="020B0503020204020204" pitchFamily="34" charset="-122"/>
              </a:rPr>
              <a:t>×</a:t>
            </a:r>
            <a:r>
              <a:rPr lang="zh-CN" altLang="en-US" sz="1400" dirty="0" smtClean="0">
                <a:solidFill>
                  <a:srgbClr val="FF0000"/>
                </a:solidFill>
                <a:latin typeface="微软雅黑" panose="020B0503020204020204" pitchFamily="34" charset="-122"/>
                <a:ea typeface="微软雅黑" panose="020B0503020204020204" pitchFamily="34" charset="-122"/>
              </a:rPr>
              <a:t>折算率］</a:t>
            </a:r>
            <a:r>
              <a:rPr lang="en-US" sz="1400" b="1" dirty="0" smtClean="0">
                <a:solidFill>
                  <a:srgbClr val="FF0000"/>
                </a:solidFill>
                <a:latin typeface="微软雅黑" panose="020B0503020204020204" pitchFamily="34" charset="-122"/>
                <a:ea typeface="微软雅黑" panose="020B0503020204020204" pitchFamily="34" charset="-122"/>
              </a:rPr>
              <a:t> </a:t>
            </a:r>
            <a:endParaRPr lang="en-US" altLang="zh-CN" sz="1200" dirty="0" smtClean="0">
              <a:solidFill>
                <a:srgbClr val="0000CC"/>
              </a:solidFill>
              <a:latin typeface="微软雅黑" panose="020B0503020204020204" pitchFamily="34" charset="-122"/>
              <a:ea typeface="微软雅黑" panose="020B0503020204020204" pitchFamily="34" charset="-122"/>
            </a:endParaRPr>
          </a:p>
          <a:p>
            <a:pPr>
              <a:lnSpc>
                <a:spcPct val="150000"/>
              </a:lnSpc>
              <a:buClr>
                <a:srgbClr val="000099"/>
              </a:buClr>
              <a:buFont typeface="Arial" panose="020B0604020202020204" pitchFamily="34" charset="0"/>
              <a:buNone/>
            </a:pPr>
            <a:r>
              <a:rPr lang="zh-CN" altLang="en-US" sz="1400" dirty="0" smtClean="0">
                <a:solidFill>
                  <a:srgbClr val="FF0000"/>
                </a:solidFill>
                <a:latin typeface="微软雅黑" panose="020B0503020204020204" pitchFamily="34" charset="-122"/>
                <a:ea typeface="微软雅黑" panose="020B0503020204020204" pitchFamily="34" charset="-122"/>
              </a:rPr>
              <a:t>    ＋∑［（融券卖出金额－融券卖出证券市值）</a:t>
            </a:r>
            <a:r>
              <a:rPr lang="en-US" altLang="zh-CN" sz="1400" dirty="0" smtClean="0">
                <a:solidFill>
                  <a:srgbClr val="FF0000"/>
                </a:solidFill>
                <a:latin typeface="微软雅黑" panose="020B0503020204020204" pitchFamily="34" charset="-122"/>
                <a:ea typeface="微软雅黑" panose="020B0503020204020204" pitchFamily="34" charset="-122"/>
              </a:rPr>
              <a:t>×</a:t>
            </a:r>
            <a:r>
              <a:rPr lang="zh-CN" altLang="en-US" sz="1400" dirty="0" smtClean="0">
                <a:solidFill>
                  <a:srgbClr val="FF0000"/>
                </a:solidFill>
                <a:latin typeface="微软雅黑" panose="020B0503020204020204" pitchFamily="34" charset="-122"/>
                <a:ea typeface="微软雅黑" panose="020B0503020204020204" pitchFamily="34" charset="-122"/>
              </a:rPr>
              <a:t>折算率］</a:t>
            </a:r>
            <a:endParaRPr lang="en-US" altLang="zh-CN" sz="1200" dirty="0" smtClean="0">
              <a:solidFill>
                <a:srgbClr val="0000CC"/>
              </a:solidFill>
              <a:latin typeface="微软雅黑" panose="020B0503020204020204" pitchFamily="34" charset="-122"/>
              <a:ea typeface="微软雅黑" panose="020B0503020204020204" pitchFamily="34" charset="-122"/>
            </a:endParaRPr>
          </a:p>
          <a:p>
            <a:pPr>
              <a:lnSpc>
                <a:spcPct val="150000"/>
              </a:lnSpc>
              <a:buClr>
                <a:srgbClr val="000099"/>
              </a:buClr>
              <a:buFont typeface="Arial" panose="020B0604020202020204" pitchFamily="34" charset="0"/>
              <a:buNone/>
            </a:pPr>
            <a:r>
              <a:rPr lang="en-US" altLang="zh-CN" sz="1200" dirty="0" smtClean="0">
                <a:solidFill>
                  <a:srgbClr val="FF0000"/>
                </a:solidFill>
                <a:latin typeface="微软雅黑" panose="020B0503020204020204" pitchFamily="34" charset="-122"/>
                <a:ea typeface="微软雅黑" panose="020B0503020204020204" pitchFamily="34" charset="-122"/>
              </a:rPr>
              <a:t>      - </a:t>
            </a:r>
            <a:r>
              <a:rPr lang="zh-CN" altLang="en-US" sz="1200" dirty="0">
                <a:solidFill>
                  <a:srgbClr val="FF0000"/>
                </a:solidFill>
                <a:latin typeface="微软雅黑" panose="020B0503020204020204" pitchFamily="34" charset="-122"/>
                <a:ea typeface="微软雅黑" panose="020B0503020204020204" pitchFamily="34" charset="-122"/>
              </a:rPr>
              <a:t>∑</a:t>
            </a:r>
            <a:r>
              <a:rPr lang="zh-CN" altLang="en-US" sz="1200" dirty="0" smtClean="0">
                <a:solidFill>
                  <a:srgbClr val="FF0000"/>
                </a:solidFill>
                <a:latin typeface="微软雅黑" panose="020B0503020204020204" pitchFamily="34" charset="-122"/>
                <a:ea typeface="微软雅黑" panose="020B0503020204020204" pitchFamily="34" charset="-122"/>
              </a:rPr>
              <a:t>融券卖出金额</a:t>
            </a:r>
            <a:endParaRPr lang="en-US" altLang="zh-CN" sz="1200" dirty="0" smtClean="0">
              <a:solidFill>
                <a:srgbClr val="FF0000"/>
              </a:solidFill>
              <a:latin typeface="微软雅黑" panose="020B0503020204020204" pitchFamily="34" charset="-122"/>
              <a:ea typeface="微软雅黑" panose="020B0503020204020204" pitchFamily="34" charset="-122"/>
            </a:endParaRPr>
          </a:p>
          <a:p>
            <a:pPr>
              <a:lnSpc>
                <a:spcPct val="150000"/>
              </a:lnSpc>
              <a:buClr>
                <a:srgbClr val="000099"/>
              </a:buClr>
              <a:buFont typeface="Arial" panose="020B0604020202020204" pitchFamily="34" charset="0"/>
              <a:buNone/>
            </a:pPr>
            <a:r>
              <a:rPr lang="zh-CN" altLang="en-US" sz="1400" dirty="0" smtClean="0">
                <a:solidFill>
                  <a:srgbClr val="FF0000"/>
                </a:solidFill>
                <a:latin typeface="微软雅黑" panose="020B0503020204020204" pitchFamily="34" charset="-122"/>
                <a:ea typeface="微软雅黑" panose="020B0503020204020204" pitchFamily="34" charset="-122"/>
              </a:rPr>
              <a:t>    －∑融资买入证券金额</a:t>
            </a:r>
            <a:r>
              <a:rPr lang="en-US" altLang="zh-CN" sz="1400" dirty="0" smtClean="0">
                <a:solidFill>
                  <a:srgbClr val="FF0000"/>
                </a:solidFill>
                <a:latin typeface="微软雅黑" panose="020B0503020204020204" pitchFamily="34" charset="-122"/>
                <a:ea typeface="微软雅黑" panose="020B0503020204020204" pitchFamily="34" charset="-122"/>
              </a:rPr>
              <a:t>×</a:t>
            </a:r>
            <a:r>
              <a:rPr lang="zh-CN" altLang="en-US" sz="1400" dirty="0" smtClean="0">
                <a:solidFill>
                  <a:srgbClr val="FF0000"/>
                </a:solidFill>
                <a:latin typeface="微软雅黑" panose="020B0503020204020204" pitchFamily="34" charset="-122"/>
                <a:ea typeface="微软雅黑" panose="020B0503020204020204" pitchFamily="34" charset="-122"/>
              </a:rPr>
              <a:t>融资保证金比例  </a:t>
            </a:r>
            <a:r>
              <a:rPr lang="en-US" altLang="zh-CN" sz="1200" dirty="0" smtClean="0">
                <a:solidFill>
                  <a:srgbClr val="0000CC"/>
                </a:solidFill>
                <a:latin typeface="微软雅黑" panose="020B0503020204020204" pitchFamily="34" charset="-122"/>
                <a:ea typeface="微软雅黑" panose="020B0503020204020204" pitchFamily="34" charset="-122"/>
              </a:rPr>
              <a:t>-- </a:t>
            </a:r>
            <a:r>
              <a:rPr lang="zh-CN" altLang="en-US" sz="1200" dirty="0" smtClean="0">
                <a:solidFill>
                  <a:srgbClr val="0000CC"/>
                </a:solidFill>
                <a:latin typeface="微软雅黑" panose="020B0503020204020204" pitchFamily="34" charset="-122"/>
                <a:ea typeface="微软雅黑" panose="020B0503020204020204" pitchFamily="34" charset="-122"/>
              </a:rPr>
              <a:t>减去已经发生业务的保证金</a:t>
            </a:r>
            <a:endParaRPr lang="en-US" altLang="zh-CN" sz="1200" dirty="0" smtClean="0">
              <a:solidFill>
                <a:srgbClr val="0000CC"/>
              </a:solidFill>
              <a:latin typeface="微软雅黑" panose="020B0503020204020204" pitchFamily="34" charset="-122"/>
              <a:ea typeface="微软雅黑" panose="020B0503020204020204" pitchFamily="34" charset="-122"/>
            </a:endParaRPr>
          </a:p>
          <a:p>
            <a:pPr>
              <a:lnSpc>
                <a:spcPct val="150000"/>
              </a:lnSpc>
              <a:buClr>
                <a:srgbClr val="000099"/>
              </a:buClr>
              <a:buFont typeface="Arial" panose="020B0604020202020204" pitchFamily="34" charset="0"/>
              <a:buNone/>
            </a:pPr>
            <a:r>
              <a:rPr lang="zh-CN" altLang="en-US" sz="1400" dirty="0" smtClean="0">
                <a:solidFill>
                  <a:srgbClr val="FF0000"/>
                </a:solidFill>
                <a:latin typeface="微软雅黑" panose="020B0503020204020204" pitchFamily="34" charset="-122"/>
                <a:ea typeface="微软雅黑" panose="020B0503020204020204" pitchFamily="34" charset="-122"/>
              </a:rPr>
              <a:t>    －∑融券卖出证券市值</a:t>
            </a:r>
            <a:r>
              <a:rPr lang="en-US" altLang="zh-CN" sz="1400" dirty="0" smtClean="0">
                <a:solidFill>
                  <a:srgbClr val="FF0000"/>
                </a:solidFill>
                <a:latin typeface="微软雅黑" panose="020B0503020204020204" pitchFamily="34" charset="-122"/>
                <a:ea typeface="微软雅黑" panose="020B0503020204020204" pitchFamily="34" charset="-122"/>
              </a:rPr>
              <a:t>×</a:t>
            </a:r>
            <a:r>
              <a:rPr lang="zh-CN" altLang="en-US" sz="1400" dirty="0" smtClean="0">
                <a:solidFill>
                  <a:srgbClr val="FF0000"/>
                </a:solidFill>
                <a:latin typeface="微软雅黑" panose="020B0503020204020204" pitchFamily="34" charset="-122"/>
                <a:ea typeface="微软雅黑" panose="020B0503020204020204" pitchFamily="34" charset="-122"/>
              </a:rPr>
              <a:t>融券保证金比例  </a:t>
            </a:r>
            <a:r>
              <a:rPr lang="en-US" altLang="zh-CN" sz="1200" dirty="0" smtClean="0">
                <a:solidFill>
                  <a:srgbClr val="0000CC"/>
                </a:solidFill>
                <a:latin typeface="微软雅黑" panose="020B0503020204020204" pitchFamily="34" charset="-122"/>
                <a:ea typeface="微软雅黑" panose="020B0503020204020204" pitchFamily="34" charset="-122"/>
              </a:rPr>
              <a:t>-- </a:t>
            </a:r>
            <a:r>
              <a:rPr lang="zh-CN" altLang="en-US" sz="1200" dirty="0" smtClean="0">
                <a:solidFill>
                  <a:srgbClr val="0000CC"/>
                </a:solidFill>
                <a:latin typeface="微软雅黑" panose="020B0503020204020204" pitchFamily="34" charset="-122"/>
                <a:ea typeface="微软雅黑" panose="020B0503020204020204" pitchFamily="34" charset="-122"/>
              </a:rPr>
              <a:t>减去已经发生业务的保证金</a:t>
            </a:r>
            <a:endParaRPr lang="en-US" altLang="zh-CN" sz="1200" dirty="0" smtClean="0">
              <a:solidFill>
                <a:srgbClr val="0000CC"/>
              </a:solidFill>
              <a:latin typeface="微软雅黑" panose="020B0503020204020204" pitchFamily="34" charset="-122"/>
              <a:ea typeface="微软雅黑" panose="020B0503020204020204" pitchFamily="34" charset="-122"/>
            </a:endParaRPr>
          </a:p>
          <a:p>
            <a:pPr>
              <a:lnSpc>
                <a:spcPct val="150000"/>
              </a:lnSpc>
              <a:buClr>
                <a:srgbClr val="000099"/>
              </a:buClr>
              <a:buFont typeface="Arial" panose="020B0604020202020204" pitchFamily="34" charset="0"/>
              <a:buNone/>
            </a:pPr>
            <a:r>
              <a:rPr lang="zh-CN" altLang="en-US" sz="1400" dirty="0" smtClean="0">
                <a:solidFill>
                  <a:srgbClr val="FF0000"/>
                </a:solidFill>
                <a:latin typeface="微软雅黑" panose="020B0503020204020204" pitchFamily="34" charset="-122"/>
                <a:ea typeface="微软雅黑" panose="020B0503020204020204" pitchFamily="34" charset="-122"/>
              </a:rPr>
              <a:t>    －利息及费用</a:t>
            </a:r>
            <a:endParaRPr lang="en-US" altLang="zh-CN" sz="1400" dirty="0" smtClean="0">
              <a:solidFill>
                <a:srgbClr val="FF0000"/>
              </a:solidFill>
              <a:latin typeface="微软雅黑" panose="020B0503020204020204" pitchFamily="34" charset="-122"/>
              <a:ea typeface="微软雅黑" panose="020B0503020204020204" pitchFamily="34" charset="-122"/>
            </a:endParaRPr>
          </a:p>
          <a:p>
            <a:pPr>
              <a:lnSpc>
                <a:spcPct val="150000"/>
              </a:lnSpc>
              <a:buClr>
                <a:srgbClr val="000099"/>
              </a:buClr>
              <a:buFont typeface="Wingdings" panose="05000000000000000000" pitchFamily="2" charset="2"/>
              <a:buChar char="Ø"/>
            </a:pPr>
            <a:endParaRPr lang="zh-CN" altLang="en-US" sz="600" dirty="0" smtClean="0">
              <a:latin typeface="微软雅黑" panose="020B0503020204020204" pitchFamily="34" charset="-122"/>
              <a:ea typeface="微软雅黑" panose="020B0503020204020204" pitchFamily="34" charset="-122"/>
            </a:endParaRPr>
          </a:p>
          <a:p>
            <a:pPr marL="0" indent="0">
              <a:lnSpc>
                <a:spcPct val="150000"/>
              </a:lnSpc>
              <a:buClr>
                <a:srgbClr val="000099"/>
              </a:buClr>
              <a:buNone/>
            </a:pPr>
            <a:r>
              <a:rPr lang="zh-CN" altLang="en-US" sz="1200" dirty="0" smtClean="0">
                <a:latin typeface="微软雅黑" panose="020B0503020204020204" pitchFamily="34" charset="-122"/>
                <a:ea typeface="微软雅黑" panose="020B0503020204020204" pitchFamily="34" charset="-122"/>
              </a:rPr>
              <a:t>  </a:t>
            </a:r>
            <a:endParaRPr lang="en-US" altLang="zh-CN" sz="1200" dirty="0" smtClean="0">
              <a:latin typeface="微软雅黑" panose="020B0503020204020204" pitchFamily="34" charset="-122"/>
              <a:ea typeface="微软雅黑" panose="020B0503020204020204" pitchFamily="34" charset="-122"/>
            </a:endParaRPr>
          </a:p>
          <a:p>
            <a:pPr>
              <a:buClr>
                <a:srgbClr val="000099"/>
              </a:buClr>
              <a:buFont typeface="Arial" panose="020B0604020202020204" pitchFamily="34" charset="0"/>
              <a:buNone/>
            </a:pPr>
            <a:r>
              <a:rPr lang="en-US" altLang="zh-CN" sz="1200" b="1" dirty="0" smtClean="0">
                <a:latin typeface="微软雅黑" panose="020B0503020204020204" pitchFamily="34" charset="-122"/>
                <a:ea typeface="微软雅黑" panose="020B0503020204020204" pitchFamily="34" charset="-122"/>
              </a:rPr>
              <a:t>    </a:t>
            </a:r>
            <a:endParaRPr lang="zh-CN" altLang="en-US" sz="1200" dirty="0" smtClean="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down)">
                                      <p:cBhvr>
                                        <p:cTn id="7" dur="500"/>
                                        <p:tgtEl>
                                          <p:spTgt spid="16"/>
                                        </p:tgtEl>
                                      </p:cBhvr>
                                    </p:animEffect>
                                  </p:childTnLst>
                                </p:cTn>
                              </p:par>
                              <p:par>
                                <p:cTn id="8" presetID="22" presetClass="entr" presetSubtype="4"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wipe(down)">
                                      <p:cBhvr>
                                        <p:cTn id="10" dur="500"/>
                                        <p:tgtEl>
                                          <p:spTgt spid="8"/>
                                        </p:tgtEl>
                                      </p:cBhvr>
                                    </p:animEffect>
                                  </p:childTnLst>
                                </p:cTn>
                              </p:par>
                              <p:par>
                                <p:cTn id="11" presetID="22" presetClass="entr" presetSubtype="4" fill="hold"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wipe(down)">
                                      <p:cBhvr>
                                        <p:cTn id="13" dur="500"/>
                                        <p:tgtEl>
                                          <p:spTgt spid="9"/>
                                        </p:tgtEl>
                                      </p:cBhvr>
                                    </p:animEffect>
                                  </p:childTnLst>
                                </p:cTn>
                              </p:par>
                              <p:par>
                                <p:cTn id="14" presetID="22" presetClass="entr" presetSubtype="4" fill="hold"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wipe(down)">
                                      <p:cBhvr>
                                        <p:cTn id="16" dur="500"/>
                                        <p:tgtEl>
                                          <p:spTgt spid="10"/>
                                        </p:tgtEl>
                                      </p:cBhvr>
                                    </p:animEffect>
                                  </p:childTnLst>
                                </p:cTn>
                              </p:par>
                              <p:par>
                                <p:cTn id="17" presetID="22" presetClass="entr" presetSubtype="4" fill="hold" nodeType="with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wipe(down)">
                                      <p:cBhvr>
                                        <p:cTn id="19" dur="500"/>
                                        <p:tgtEl>
                                          <p:spTgt spid="12"/>
                                        </p:tgtEl>
                                      </p:cBhvr>
                                    </p:animEffect>
                                  </p:childTnLst>
                                </p:cTn>
                              </p:par>
                            </p:childTnLst>
                          </p:cTn>
                        </p:par>
                      </p:childTnLst>
                    </p:cTn>
                  </p:par>
                  <p:par>
                    <p:cTn id="20" fill="hold">
                      <p:stCondLst>
                        <p:cond delay="indefinite"/>
                      </p:stCondLst>
                      <p:childTnLst>
                        <p:par>
                          <p:cTn id="21" fill="hold">
                            <p:stCondLst>
                              <p:cond delay="0"/>
                            </p:stCondLst>
                            <p:childTnLst>
                              <p:par>
                                <p:cTn id="22" presetID="12" presetClass="entr" presetSubtype="4" fill="hold" grpId="0" nodeType="clickEffect">
                                  <p:stCondLst>
                                    <p:cond delay="0"/>
                                  </p:stCondLst>
                                  <p:childTnLst>
                                    <p:set>
                                      <p:cBhvr>
                                        <p:cTn id="23" dur="1" fill="hold">
                                          <p:stCondLst>
                                            <p:cond delay="0"/>
                                          </p:stCondLst>
                                        </p:cTn>
                                        <p:tgtEl>
                                          <p:spTgt spid="17"/>
                                        </p:tgtEl>
                                        <p:attrNameLst>
                                          <p:attrName>style.visibility</p:attrName>
                                        </p:attrNameLst>
                                      </p:cBhvr>
                                      <p:to>
                                        <p:strVal val="visible"/>
                                      </p:to>
                                    </p:set>
                                    <p:animEffect transition="in" filter="slide(fromBottom)">
                                      <p:cBhvr>
                                        <p:cTn id="24" dur="500"/>
                                        <p:tgtEl>
                                          <p:spTgt spid="17"/>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1" fill="hold" grpId="0" nodeType="clickEffect">
                                  <p:stCondLst>
                                    <p:cond delay="0"/>
                                  </p:stCondLst>
                                  <p:childTnLst>
                                    <p:set>
                                      <p:cBhvr>
                                        <p:cTn id="28" dur="1" fill="hold">
                                          <p:stCondLst>
                                            <p:cond delay="0"/>
                                          </p:stCondLst>
                                        </p:cTn>
                                        <p:tgtEl>
                                          <p:spTgt spid="43"/>
                                        </p:tgtEl>
                                        <p:attrNameLst>
                                          <p:attrName>style.visibility</p:attrName>
                                        </p:attrNameLst>
                                      </p:cBhvr>
                                      <p:to>
                                        <p:strVal val="visible"/>
                                      </p:to>
                                    </p:set>
                                    <p:animEffect transition="in" filter="wipe(up)">
                                      <p:cBhvr>
                                        <p:cTn id="29"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P spid="43"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875503" y="914682"/>
            <a:ext cx="2700048" cy="45719"/>
          </a:xfrm>
          <a:prstGeom prst="rect">
            <a:avLst/>
          </a:prstGeom>
          <a:solidFill>
            <a:srgbClr val="FF0000"/>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矩形 2"/>
          <p:cNvSpPr/>
          <p:nvPr/>
        </p:nvSpPr>
        <p:spPr>
          <a:xfrm>
            <a:off x="8869465" y="1268760"/>
            <a:ext cx="2700048" cy="45719"/>
          </a:xfrm>
          <a:prstGeom prst="rect">
            <a:avLst/>
          </a:prstGeom>
          <a:solidFill>
            <a:srgbClr val="FF0000"/>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AutoShape 3"/>
          <p:cNvSpPr>
            <a:spLocks noChangeArrowheads="1"/>
          </p:cNvSpPr>
          <p:nvPr/>
        </p:nvSpPr>
        <p:spPr bwMode="gray">
          <a:xfrm>
            <a:off x="1610360" y="2205990"/>
            <a:ext cx="2743200" cy="4419600"/>
          </a:xfrm>
          <a:prstGeom prst="rightArrow">
            <a:avLst>
              <a:gd name="adj1" fmla="val 62787"/>
              <a:gd name="adj2" fmla="val 41259"/>
            </a:avLst>
          </a:prstGeom>
          <a:gradFill flip="none" rotWithShape="1">
            <a:gsLst>
              <a:gs pos="0">
                <a:schemeClr val="accent4">
                  <a:lumMod val="40000"/>
                  <a:lumOff val="60000"/>
                </a:schemeClr>
              </a:gs>
              <a:gs pos="100000">
                <a:schemeClr val="bg2">
                  <a:alpha val="50000"/>
                </a:schemeClr>
              </a:gs>
            </a:gsLst>
            <a:lin ang="10800000" scaled="1"/>
            <a:tileRect/>
          </a:gradFill>
          <a:ln w="19050" cap="rnd" algn="ctr">
            <a:solidFill>
              <a:schemeClr val="bg2"/>
            </a:solidFill>
            <a:prstDash val="sysDot"/>
            <a:miter lim="800000"/>
          </a:ln>
          <a:effectLst/>
        </p:spPr>
        <p:txBody>
          <a:bodyPr wrap="none" anchor="ctr"/>
          <a:p>
            <a:pPr algn="ctr">
              <a:defRPr/>
            </a:pPr>
            <a:endParaRPr lang="zh-CN" altLang="en-US"/>
          </a:p>
        </p:txBody>
      </p:sp>
      <p:sp>
        <p:nvSpPr>
          <p:cNvPr id="9" name="Text Box 4"/>
          <p:cNvSpPr txBox="1">
            <a:spLocks noChangeArrowheads="1"/>
          </p:cNvSpPr>
          <p:nvPr/>
        </p:nvSpPr>
        <p:spPr bwMode="black">
          <a:xfrm>
            <a:off x="1715135" y="3820478"/>
            <a:ext cx="2181225" cy="1200150"/>
          </a:xfrm>
          <a:prstGeom prst="rect">
            <a:avLst/>
          </a:prstGeom>
          <a:noFill/>
          <a:ln w="9525">
            <a:noFill/>
            <a:miter lim="800000"/>
          </a:ln>
        </p:spPr>
        <p:txBody>
          <a:bodyPr>
            <a:spAutoFit/>
          </a:bodyPr>
          <a:p>
            <a:pPr marL="120650" indent="-120650" eaLnBrk="0" hangingPunct="0">
              <a:buFont typeface="Wingdings" panose="05000000000000000000" pitchFamily="2" charset="2"/>
              <a:buNone/>
              <a:defRPr/>
            </a:pPr>
            <a:r>
              <a:rPr lang="zh-CN" altLang="en-US" sz="2400" dirty="0">
                <a:latin typeface="微软雅黑" panose="020B0503020204020204" pitchFamily="34" charset="-122"/>
                <a:ea typeface="微软雅黑" panose="020B0503020204020204" pitchFamily="34" charset="-122"/>
              </a:rPr>
              <a:t>     </a:t>
            </a:r>
            <a:r>
              <a:rPr lang="zh-CN" altLang="en-US" sz="2400" b="1" dirty="0">
                <a:solidFill>
                  <a:schemeClr val="accent4">
                    <a:lumMod val="50000"/>
                  </a:schemeClr>
                </a:solidFill>
                <a:latin typeface="微软雅黑" panose="020B0503020204020204" pitchFamily="34" charset="-122"/>
                <a:ea typeface="微软雅黑" panose="020B0503020204020204" pitchFamily="34" charset="-122"/>
              </a:rPr>
              <a:t>担保证券 </a:t>
            </a:r>
            <a:r>
              <a:rPr lang="zh-CN" altLang="en-US" sz="2400" dirty="0">
                <a:solidFill>
                  <a:schemeClr val="accent4">
                    <a:lumMod val="75000"/>
                  </a:schemeClr>
                </a:solidFill>
                <a:latin typeface="微软雅黑" panose="020B0503020204020204" pitchFamily="34" charset="-122"/>
                <a:ea typeface="微软雅黑" panose="020B0503020204020204" pitchFamily="34" charset="-122"/>
              </a:rPr>
              <a:t>即可充抵保证金的证券。</a:t>
            </a:r>
            <a:endParaRPr lang="en-US" altLang="zh-CN" sz="2400" dirty="0">
              <a:solidFill>
                <a:schemeClr val="accent4">
                  <a:lumMod val="75000"/>
                </a:schemeClr>
              </a:solidFill>
              <a:latin typeface="微软雅黑" panose="020B0503020204020204" pitchFamily="34" charset="-122"/>
              <a:ea typeface="微软雅黑" panose="020B0503020204020204" pitchFamily="34" charset="-122"/>
            </a:endParaRPr>
          </a:p>
        </p:txBody>
      </p:sp>
      <p:sp>
        <p:nvSpPr>
          <p:cNvPr id="13317" name="AutoShape 5"/>
          <p:cNvSpPr>
            <a:spLocks noChangeArrowheads="1"/>
          </p:cNvSpPr>
          <p:nvPr/>
        </p:nvSpPr>
        <p:spPr bwMode="auto">
          <a:xfrm>
            <a:off x="4505960" y="2282190"/>
            <a:ext cx="5105400" cy="4191000"/>
          </a:xfrm>
          <a:prstGeom prst="roundRect">
            <a:avLst>
              <a:gd name="adj" fmla="val 3481"/>
            </a:avLst>
          </a:prstGeom>
          <a:noFill/>
          <a:ln w="19050" cap="rnd">
            <a:solidFill>
              <a:schemeClr val="bg2"/>
            </a:solidFill>
            <a:prstDash val="sysDot"/>
            <a:round/>
          </a:ln>
        </p:spPr>
        <p:txBody>
          <a:bodyPr wrap="none" anchor="ctr"/>
          <a:p>
            <a:endParaRPr lang="zh-CN" altLang="zh-CN"/>
          </a:p>
        </p:txBody>
      </p:sp>
      <p:grpSp>
        <p:nvGrpSpPr>
          <p:cNvPr id="10" name="Group 6"/>
          <p:cNvGrpSpPr/>
          <p:nvPr/>
        </p:nvGrpSpPr>
        <p:grpSpPr bwMode="auto">
          <a:xfrm>
            <a:off x="4582160" y="2434590"/>
            <a:ext cx="4924425" cy="1228725"/>
            <a:chOff x="2304" y="1200"/>
            <a:chExt cx="3102" cy="774"/>
          </a:xfrm>
        </p:grpSpPr>
        <p:sp>
          <p:nvSpPr>
            <p:cNvPr id="11" name="AutoShape 7"/>
            <p:cNvSpPr>
              <a:spLocks noChangeArrowheads="1"/>
            </p:cNvSpPr>
            <p:nvPr/>
          </p:nvSpPr>
          <p:spPr bwMode="gray">
            <a:xfrm>
              <a:off x="2334" y="1200"/>
              <a:ext cx="3072" cy="774"/>
            </a:xfrm>
            <a:prstGeom prst="roundRect">
              <a:avLst>
                <a:gd name="adj" fmla="val 10889"/>
              </a:avLst>
            </a:prstGeom>
            <a:gradFill rotWithShape="1">
              <a:gsLst>
                <a:gs pos="0">
                  <a:schemeClr val="accent1"/>
                </a:gs>
                <a:gs pos="100000">
                  <a:schemeClr val="accent1">
                    <a:gamma/>
                    <a:tint val="21176"/>
                    <a:invGamma/>
                  </a:schemeClr>
                </a:gs>
              </a:gsLst>
              <a:lin ang="0" scaled="1"/>
            </a:gradFill>
            <a:ln w="38100">
              <a:noFill/>
              <a:round/>
            </a:ln>
            <a:effectLst/>
          </p:spPr>
          <p:txBody>
            <a:bodyPr wrap="none" anchor="ctr"/>
            <a:p>
              <a:pPr>
                <a:defRPr/>
              </a:pPr>
              <a:endParaRPr lang="zh-CN" altLang="en-US"/>
            </a:p>
          </p:txBody>
        </p:sp>
        <p:sp>
          <p:nvSpPr>
            <p:cNvPr id="13330" name="AutoShape 8"/>
            <p:cNvSpPr>
              <a:spLocks noChangeArrowheads="1"/>
            </p:cNvSpPr>
            <p:nvPr/>
          </p:nvSpPr>
          <p:spPr bwMode="gray">
            <a:xfrm>
              <a:off x="2304" y="1488"/>
              <a:ext cx="336" cy="240"/>
            </a:xfrm>
            <a:prstGeom prst="rightArrow">
              <a:avLst>
                <a:gd name="adj1" fmla="val 50000"/>
                <a:gd name="adj2" fmla="val 58333"/>
              </a:avLst>
            </a:prstGeom>
            <a:solidFill>
              <a:schemeClr val="bg1"/>
            </a:solidFill>
            <a:ln w="9525">
              <a:noFill/>
              <a:miter lim="800000"/>
            </a:ln>
          </p:spPr>
          <p:txBody>
            <a:bodyPr wrap="none" anchor="ctr"/>
            <a:p>
              <a:endParaRPr lang="zh-CN" altLang="zh-CN"/>
            </a:p>
          </p:txBody>
        </p:sp>
      </p:grpSp>
      <p:grpSp>
        <p:nvGrpSpPr>
          <p:cNvPr id="12" name="Group 9"/>
          <p:cNvGrpSpPr/>
          <p:nvPr/>
        </p:nvGrpSpPr>
        <p:grpSpPr bwMode="auto">
          <a:xfrm>
            <a:off x="4582160" y="3796665"/>
            <a:ext cx="4924425" cy="1228725"/>
            <a:chOff x="2304" y="2058"/>
            <a:chExt cx="3102" cy="774"/>
          </a:xfrm>
        </p:grpSpPr>
        <p:sp>
          <p:nvSpPr>
            <p:cNvPr id="13" name="AutoShape 10"/>
            <p:cNvSpPr>
              <a:spLocks noChangeArrowheads="1"/>
            </p:cNvSpPr>
            <p:nvPr/>
          </p:nvSpPr>
          <p:spPr bwMode="gray">
            <a:xfrm>
              <a:off x="2334" y="2058"/>
              <a:ext cx="3072" cy="774"/>
            </a:xfrm>
            <a:prstGeom prst="roundRect">
              <a:avLst>
                <a:gd name="adj" fmla="val 10889"/>
              </a:avLst>
            </a:prstGeom>
            <a:gradFill rotWithShape="1">
              <a:gsLst>
                <a:gs pos="100000">
                  <a:schemeClr val="accent5">
                    <a:lumMod val="20000"/>
                    <a:lumOff val="80000"/>
                  </a:schemeClr>
                </a:gs>
                <a:gs pos="100000">
                  <a:schemeClr val="bg1"/>
                </a:gs>
                <a:gs pos="39999">
                  <a:srgbClr val="85C2FF"/>
                </a:gs>
                <a:gs pos="70000">
                  <a:srgbClr val="C4D6EB"/>
                </a:gs>
                <a:gs pos="100000">
                  <a:srgbClr val="FFEBFA"/>
                </a:gs>
              </a:gsLst>
              <a:lin ang="0" scaled="0"/>
            </a:gradFill>
            <a:ln w="38100">
              <a:noFill/>
              <a:round/>
            </a:ln>
            <a:effectLst/>
          </p:spPr>
          <p:txBody>
            <a:bodyPr wrap="none" anchor="ctr"/>
            <a:p>
              <a:pPr>
                <a:defRPr/>
              </a:pPr>
              <a:endParaRPr lang="zh-CN" altLang="en-US"/>
            </a:p>
          </p:txBody>
        </p:sp>
        <p:sp>
          <p:nvSpPr>
            <p:cNvPr id="13328" name="AutoShape 11"/>
            <p:cNvSpPr>
              <a:spLocks noChangeArrowheads="1"/>
            </p:cNvSpPr>
            <p:nvPr/>
          </p:nvSpPr>
          <p:spPr bwMode="gray">
            <a:xfrm>
              <a:off x="2304" y="2352"/>
              <a:ext cx="336" cy="240"/>
            </a:xfrm>
            <a:prstGeom prst="rightArrow">
              <a:avLst>
                <a:gd name="adj1" fmla="val 50000"/>
                <a:gd name="adj2" fmla="val 58333"/>
              </a:avLst>
            </a:prstGeom>
            <a:solidFill>
              <a:schemeClr val="bg1"/>
            </a:solidFill>
            <a:ln w="9525">
              <a:noFill/>
              <a:miter lim="800000"/>
            </a:ln>
          </p:spPr>
          <p:txBody>
            <a:bodyPr wrap="none" anchor="ctr"/>
            <a:p>
              <a:endParaRPr lang="zh-CN" altLang="zh-CN"/>
            </a:p>
          </p:txBody>
        </p:sp>
      </p:grpSp>
      <p:grpSp>
        <p:nvGrpSpPr>
          <p:cNvPr id="14" name="Group 12"/>
          <p:cNvGrpSpPr/>
          <p:nvPr/>
        </p:nvGrpSpPr>
        <p:grpSpPr bwMode="auto">
          <a:xfrm>
            <a:off x="4582160" y="5101590"/>
            <a:ext cx="4924425" cy="1228725"/>
            <a:chOff x="2304" y="2880"/>
            <a:chExt cx="3102" cy="774"/>
          </a:xfrm>
        </p:grpSpPr>
        <p:sp>
          <p:nvSpPr>
            <p:cNvPr id="15" name="AutoShape 13"/>
            <p:cNvSpPr>
              <a:spLocks noChangeArrowheads="1"/>
            </p:cNvSpPr>
            <p:nvPr/>
          </p:nvSpPr>
          <p:spPr bwMode="gray">
            <a:xfrm>
              <a:off x="2334" y="2880"/>
              <a:ext cx="3072" cy="774"/>
            </a:xfrm>
            <a:prstGeom prst="roundRect">
              <a:avLst>
                <a:gd name="adj" fmla="val 10889"/>
              </a:avLst>
            </a:prstGeom>
            <a:gradFill rotWithShape="1">
              <a:gsLst>
                <a:gs pos="0">
                  <a:schemeClr val="accent2"/>
                </a:gs>
                <a:gs pos="100000">
                  <a:schemeClr val="accent2">
                    <a:gamma/>
                    <a:tint val="21176"/>
                    <a:invGamma/>
                  </a:schemeClr>
                </a:gs>
              </a:gsLst>
              <a:lin ang="0" scaled="1"/>
            </a:gradFill>
            <a:ln w="38100">
              <a:noFill/>
              <a:round/>
            </a:ln>
            <a:effectLst/>
          </p:spPr>
          <p:txBody>
            <a:bodyPr wrap="none" anchor="ctr"/>
            <a:p>
              <a:pPr>
                <a:defRPr/>
              </a:pPr>
              <a:endParaRPr lang="zh-CN" altLang="en-US"/>
            </a:p>
          </p:txBody>
        </p:sp>
        <p:sp>
          <p:nvSpPr>
            <p:cNvPr id="13326" name="AutoShape 14"/>
            <p:cNvSpPr>
              <a:spLocks noChangeArrowheads="1"/>
            </p:cNvSpPr>
            <p:nvPr/>
          </p:nvSpPr>
          <p:spPr bwMode="gray">
            <a:xfrm>
              <a:off x="2304" y="3168"/>
              <a:ext cx="336" cy="240"/>
            </a:xfrm>
            <a:prstGeom prst="rightArrow">
              <a:avLst>
                <a:gd name="adj1" fmla="val 50000"/>
                <a:gd name="adj2" fmla="val 58333"/>
              </a:avLst>
            </a:prstGeom>
            <a:solidFill>
              <a:schemeClr val="bg1"/>
            </a:solidFill>
            <a:ln w="9525">
              <a:noFill/>
              <a:miter lim="800000"/>
            </a:ln>
          </p:spPr>
          <p:txBody>
            <a:bodyPr wrap="none" anchor="ctr"/>
            <a:p>
              <a:endParaRPr lang="zh-CN" altLang="zh-CN"/>
            </a:p>
          </p:txBody>
        </p:sp>
      </p:grpSp>
      <p:sp>
        <p:nvSpPr>
          <p:cNvPr id="13321" name="Text Box 15"/>
          <p:cNvSpPr txBox="1">
            <a:spLocks noChangeArrowheads="1"/>
          </p:cNvSpPr>
          <p:nvPr/>
        </p:nvSpPr>
        <p:spPr bwMode="gray">
          <a:xfrm>
            <a:off x="5287010" y="5320665"/>
            <a:ext cx="4032250" cy="1077913"/>
          </a:xfrm>
          <a:prstGeom prst="rect">
            <a:avLst/>
          </a:prstGeom>
          <a:noFill/>
          <a:ln w="9525" algn="ctr">
            <a:noFill/>
            <a:miter lim="800000"/>
          </a:ln>
        </p:spPr>
        <p:txBody>
          <a:bodyPr>
            <a:spAutoFit/>
          </a:bodyPr>
          <a:p>
            <a:pPr eaLnBrk="0" hangingPunct="0"/>
            <a:r>
              <a:rPr lang="en-US" altLang="zh-CN" sz="1600" b="1" dirty="0">
                <a:solidFill>
                  <a:srgbClr val="000000"/>
                </a:solidFill>
                <a:latin typeface="微软雅黑" panose="020B0503020204020204" pitchFamily="34" charset="-122"/>
                <a:ea typeface="微软雅黑" panose="020B0503020204020204" pitchFamily="34" charset="-122"/>
              </a:rPr>
              <a:t>3</a:t>
            </a:r>
            <a:r>
              <a:rPr lang="zh-CN" altLang="en-US" sz="1600" b="1" dirty="0">
                <a:solidFill>
                  <a:srgbClr val="000000"/>
                </a:solidFill>
                <a:latin typeface="微软雅黑" panose="020B0503020204020204" pitchFamily="34" charset="-122"/>
                <a:ea typeface="微软雅黑" panose="020B0503020204020204" pitchFamily="34" charset="-122"/>
              </a:rPr>
              <a:t>、</a:t>
            </a:r>
            <a:r>
              <a:rPr lang="zh-CN" altLang="en-US" sz="1600" b="1" dirty="0">
                <a:latin typeface="微软雅黑" panose="020B0503020204020204" pitchFamily="34" charset="-122"/>
                <a:ea typeface="微软雅黑" panose="020B0503020204020204" pitchFamily="34" charset="-122"/>
              </a:rPr>
              <a:t>经证券交易所认可的股票、交易所交易型开放式指数基金、国债以及其他上市证券投资基金和债券，可以充抵保证金。</a:t>
            </a:r>
            <a:endParaRPr lang="en-US" altLang="zh-CN" sz="1600" b="1" dirty="0">
              <a:latin typeface="微软雅黑" panose="020B0503020204020204" pitchFamily="34" charset="-122"/>
              <a:ea typeface="微软雅黑" panose="020B0503020204020204" pitchFamily="34" charset="-122"/>
            </a:endParaRPr>
          </a:p>
          <a:p>
            <a:pPr eaLnBrk="0" hangingPunct="0"/>
            <a:endParaRPr lang="en-US" altLang="zh-CN" sz="1600" dirty="0">
              <a:solidFill>
                <a:srgbClr val="000000"/>
              </a:solidFill>
            </a:endParaRPr>
          </a:p>
        </p:txBody>
      </p:sp>
      <p:sp>
        <p:nvSpPr>
          <p:cNvPr id="13322" name="Text Box 16"/>
          <p:cNvSpPr txBox="1">
            <a:spLocks noChangeArrowheads="1"/>
          </p:cNvSpPr>
          <p:nvPr/>
        </p:nvSpPr>
        <p:spPr bwMode="gray">
          <a:xfrm>
            <a:off x="5287010" y="3891915"/>
            <a:ext cx="4032250" cy="1077913"/>
          </a:xfrm>
          <a:prstGeom prst="rect">
            <a:avLst/>
          </a:prstGeom>
          <a:noFill/>
          <a:ln w="9525" algn="ctr">
            <a:noFill/>
            <a:miter lim="800000"/>
          </a:ln>
        </p:spPr>
        <p:txBody>
          <a:bodyPr>
            <a:spAutoFit/>
          </a:bodyPr>
          <a:p>
            <a:pPr eaLnBrk="0" hangingPunct="0"/>
            <a:r>
              <a:rPr lang="en-US" altLang="zh-CN" sz="1600" b="1" dirty="0">
                <a:solidFill>
                  <a:srgbClr val="000000"/>
                </a:solidFill>
                <a:latin typeface="微软雅黑" panose="020B0503020204020204" pitchFamily="34" charset="-122"/>
                <a:ea typeface="微软雅黑" panose="020B0503020204020204" pitchFamily="34" charset="-122"/>
              </a:rPr>
              <a:t>2</a:t>
            </a:r>
            <a:r>
              <a:rPr lang="zh-CN" altLang="en-US" sz="1600" b="1" dirty="0">
                <a:solidFill>
                  <a:srgbClr val="000000"/>
                </a:solidFill>
                <a:latin typeface="微软雅黑" panose="020B0503020204020204" pitchFamily="34" charset="-122"/>
                <a:ea typeface="微软雅黑" panose="020B0503020204020204" pitchFamily="34" charset="-122"/>
              </a:rPr>
              <a:t>、</a:t>
            </a:r>
            <a:r>
              <a:rPr lang="zh-CN" altLang="en-US" sz="1600" b="1" dirty="0">
                <a:latin typeface="微软雅黑" panose="020B0503020204020204" pitchFamily="34" charset="-122"/>
                <a:ea typeface="微软雅黑" panose="020B0503020204020204" pitchFamily="34" charset="-122"/>
              </a:rPr>
              <a:t>投资者向证券公司提交充抵保证金的证券必须在交易所公布的可充抵保证金证券范围内，同时也必须在证券公司自行确定的可充抵保证金证券名单上。</a:t>
            </a:r>
            <a:endParaRPr lang="en-US" altLang="zh-CN" sz="1600" b="1" dirty="0">
              <a:solidFill>
                <a:srgbClr val="000000"/>
              </a:solidFill>
              <a:latin typeface="微软雅黑" panose="020B0503020204020204" pitchFamily="34" charset="-122"/>
              <a:ea typeface="微软雅黑" panose="020B0503020204020204" pitchFamily="34" charset="-122"/>
            </a:endParaRPr>
          </a:p>
        </p:txBody>
      </p:sp>
      <p:sp>
        <p:nvSpPr>
          <p:cNvPr id="13323" name="Text Box 17"/>
          <p:cNvSpPr txBox="1">
            <a:spLocks noChangeArrowheads="1"/>
          </p:cNvSpPr>
          <p:nvPr/>
        </p:nvSpPr>
        <p:spPr bwMode="gray">
          <a:xfrm>
            <a:off x="5287010" y="2534603"/>
            <a:ext cx="4032250" cy="1323975"/>
          </a:xfrm>
          <a:prstGeom prst="rect">
            <a:avLst/>
          </a:prstGeom>
          <a:noFill/>
          <a:ln w="9525" algn="ctr">
            <a:noFill/>
            <a:miter lim="800000"/>
          </a:ln>
        </p:spPr>
        <p:txBody>
          <a:bodyPr>
            <a:spAutoFit/>
          </a:bodyPr>
          <a:p>
            <a:pPr eaLnBrk="0" hangingPunct="0"/>
            <a:r>
              <a:rPr lang="en-US" altLang="zh-CN" sz="1600" b="1" dirty="0">
                <a:latin typeface="微软雅黑" panose="020B0503020204020204" pitchFamily="34" charset="-122"/>
                <a:ea typeface="微软雅黑" panose="020B0503020204020204" pitchFamily="34" charset="-122"/>
              </a:rPr>
              <a:t>1</a:t>
            </a:r>
            <a:r>
              <a:rPr lang="zh-CN" altLang="en-US" sz="1600" b="1" dirty="0">
                <a:latin typeface="微软雅黑" panose="020B0503020204020204" pitchFamily="34" charset="-122"/>
                <a:ea typeface="微软雅黑" panose="020B0503020204020204" pitchFamily="34" charset="-122"/>
              </a:rPr>
              <a:t>、交易所确定可充抵保证金证券的名单，并向市场公布。证券公司根据情况，自行确定可充抵保证金证券名单，且不得超出交易所公布的可充抵保证金证券范围。</a:t>
            </a:r>
            <a:endParaRPr lang="zh-CN" altLang="en-US" sz="1600" b="1" dirty="0">
              <a:latin typeface="微软雅黑" panose="020B0503020204020204" pitchFamily="34" charset="-122"/>
              <a:ea typeface="微软雅黑" panose="020B0503020204020204" pitchFamily="34" charset="-122"/>
            </a:endParaRPr>
          </a:p>
          <a:p>
            <a:pPr eaLnBrk="0" hangingPunct="0"/>
            <a:endParaRPr lang="en-US" altLang="zh-CN" sz="1600" b="1" dirty="0">
              <a:solidFill>
                <a:srgbClr val="000000"/>
              </a:solidFill>
              <a:latin typeface="微软雅黑" panose="020B0503020204020204" pitchFamily="34" charset="-122"/>
              <a:ea typeface="微软雅黑" panose="020B0503020204020204" pitchFamily="34" charset="-122"/>
            </a:endParaRPr>
          </a:p>
        </p:txBody>
      </p:sp>
      <p:sp>
        <p:nvSpPr>
          <p:cNvPr id="16" name="矩形 15"/>
          <p:cNvSpPr/>
          <p:nvPr/>
        </p:nvSpPr>
        <p:spPr>
          <a:xfrm>
            <a:off x="4144000" y="1534460"/>
            <a:ext cx="2444900" cy="646331"/>
          </a:xfrm>
          <a:prstGeom prst="rect">
            <a:avLst/>
          </a:prstGeom>
          <a:noFill/>
        </p:spPr>
        <p:txBody>
          <a:bodyPr wrap="none">
            <a:spAutoFit/>
          </a:bodyPr>
          <a:p>
            <a:pPr algn="ctr">
              <a:defRPr/>
            </a:pPr>
            <a:r>
              <a:rPr lang="zh-CN" altLang="en-US" sz="3600" b="1" dirty="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latin typeface="微软雅黑" panose="020B0503020204020204" pitchFamily="34" charset="-122"/>
                <a:ea typeface="微软雅黑" panose="020B0503020204020204" pitchFamily="34" charset="-122"/>
                <a:cs typeface="Arial Unicode MS" panose="020B0604020202020204" pitchFamily="34" charset="-122"/>
              </a:rPr>
              <a:t>担 保 证 券</a:t>
            </a:r>
            <a:endParaRPr lang="zh-CN" altLang="en-US" sz="3600" b="1" dirty="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875503" y="914682"/>
            <a:ext cx="2700048" cy="45719"/>
          </a:xfrm>
          <a:prstGeom prst="rect">
            <a:avLst/>
          </a:prstGeom>
          <a:solidFill>
            <a:srgbClr val="FF0000"/>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矩形 2"/>
          <p:cNvSpPr/>
          <p:nvPr/>
        </p:nvSpPr>
        <p:spPr>
          <a:xfrm>
            <a:off x="8869465" y="1268760"/>
            <a:ext cx="2700048" cy="45719"/>
          </a:xfrm>
          <a:prstGeom prst="rect">
            <a:avLst/>
          </a:prstGeom>
          <a:solidFill>
            <a:srgbClr val="FF0000"/>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2" name="流程图: 终止 21"/>
          <p:cNvSpPr/>
          <p:nvPr/>
        </p:nvSpPr>
        <p:spPr>
          <a:xfrm>
            <a:off x="7273270" y="3830573"/>
            <a:ext cx="3869558" cy="457200"/>
          </a:xfrm>
          <a:prstGeom prst="flowChartTerminator">
            <a:avLst/>
          </a:prstGeom>
          <a:solidFill>
            <a:schemeClr val="tx2">
              <a:lumMod val="60000"/>
              <a:lumOff val="40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bg1"/>
              </a:solidFill>
            </a:endParaRPr>
          </a:p>
        </p:txBody>
      </p:sp>
      <p:sp>
        <p:nvSpPr>
          <p:cNvPr id="21" name="流程图: 终止 20"/>
          <p:cNvSpPr/>
          <p:nvPr/>
        </p:nvSpPr>
        <p:spPr>
          <a:xfrm>
            <a:off x="7292144" y="2413812"/>
            <a:ext cx="3869558" cy="457200"/>
          </a:xfrm>
          <a:prstGeom prst="flowChartTerminator">
            <a:avLst/>
          </a:prstGeom>
          <a:solidFill>
            <a:schemeClr val="tx2">
              <a:lumMod val="60000"/>
              <a:lumOff val="40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bg1"/>
              </a:solidFill>
            </a:endParaRPr>
          </a:p>
        </p:txBody>
      </p:sp>
      <p:sp>
        <p:nvSpPr>
          <p:cNvPr id="4" name="流程图: 终止 3"/>
          <p:cNvSpPr/>
          <p:nvPr/>
        </p:nvSpPr>
        <p:spPr>
          <a:xfrm>
            <a:off x="1449967" y="3451636"/>
            <a:ext cx="2192333" cy="457200"/>
          </a:xfrm>
          <a:prstGeom prst="flowChartTerminator">
            <a:avLst/>
          </a:prstGeom>
          <a:solidFill>
            <a:schemeClr val="accent6">
              <a:lumMod val="7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bg1"/>
              </a:solidFill>
            </a:endParaRPr>
          </a:p>
        </p:txBody>
      </p:sp>
      <p:sp>
        <p:nvSpPr>
          <p:cNvPr id="5" name="矩形 4"/>
          <p:cNvSpPr/>
          <p:nvPr/>
        </p:nvSpPr>
        <p:spPr>
          <a:xfrm>
            <a:off x="1328680" y="3902581"/>
            <a:ext cx="5368526" cy="738664"/>
          </a:xfrm>
          <a:prstGeom prst="rect">
            <a:avLst/>
          </a:prstGeom>
          <a:noFill/>
        </p:spPr>
        <p:txBody>
          <a:bodyPr wrap="square" lIns="91440" tIns="45720" rIns="91440" bIns="45720">
            <a:spAutoFit/>
          </a:bodyPr>
          <a:p>
            <a:pPr>
              <a:lnSpc>
                <a:spcPct val="150000"/>
              </a:lnSpc>
            </a:pPr>
            <a:r>
              <a:rPr lang="en-US" altLang="zh-CN" sz="1400" dirty="0" smtClean="0">
                <a:latin typeface="微软雅黑" panose="020B0503020204020204" pitchFamily="34" charset="-122"/>
                <a:ea typeface="微软雅黑" panose="020B0503020204020204" pitchFamily="34" charset="-122"/>
              </a:rPr>
              <a:t>=</a:t>
            </a:r>
            <a:r>
              <a:rPr lang="zh-CN" altLang="en-US" sz="1400" dirty="0" smtClean="0">
                <a:latin typeface="微软雅黑" panose="020B0503020204020204" pitchFamily="34" charset="-122"/>
                <a:ea typeface="微软雅黑" panose="020B0503020204020204" pitchFamily="34" charset="-122"/>
              </a:rPr>
              <a:t>（现金</a:t>
            </a:r>
            <a:r>
              <a:rPr lang="en-US" altLang="zh-CN" sz="1400" dirty="0" smtClean="0">
                <a:latin typeface="微软雅黑" panose="020B0503020204020204" pitchFamily="34" charset="-122"/>
                <a:ea typeface="微软雅黑" panose="020B0503020204020204" pitchFamily="34" charset="-122"/>
              </a:rPr>
              <a:t>+</a:t>
            </a:r>
            <a:r>
              <a:rPr lang="zh-CN" altLang="en-US" sz="1400" dirty="0" smtClean="0">
                <a:latin typeface="微软雅黑" panose="020B0503020204020204" pitchFamily="34" charset="-122"/>
                <a:ea typeface="微软雅黑" panose="020B0503020204020204" pitchFamily="34" charset="-122"/>
              </a:rPr>
              <a:t>信用账户内证券市值总</a:t>
            </a:r>
            <a:r>
              <a:rPr lang="zh-CN" altLang="en-US" sz="1400" dirty="0">
                <a:latin typeface="微软雅黑" panose="020B0503020204020204" pitchFamily="34" charset="-122"/>
                <a:ea typeface="微软雅黑" panose="020B0503020204020204" pitchFamily="34" charset="-122"/>
              </a:rPr>
              <a:t>和</a:t>
            </a:r>
            <a:r>
              <a:rPr lang="zh-CN" altLang="en-US" sz="1400" dirty="0" smtClean="0">
                <a:latin typeface="微软雅黑" panose="020B0503020204020204" pitchFamily="34" charset="-122"/>
                <a:ea typeface="微软雅黑" panose="020B0503020204020204" pitchFamily="34" charset="-122"/>
              </a:rPr>
              <a:t>）</a:t>
            </a:r>
            <a:endParaRPr lang="en-US" altLang="zh-CN" sz="1400" dirty="0" smtClean="0">
              <a:latin typeface="微软雅黑" panose="020B0503020204020204" pitchFamily="34" charset="-122"/>
              <a:ea typeface="微软雅黑" panose="020B0503020204020204" pitchFamily="34" charset="-122"/>
            </a:endParaRPr>
          </a:p>
          <a:p>
            <a:pPr>
              <a:lnSpc>
                <a:spcPct val="150000"/>
              </a:lnSpc>
            </a:pPr>
            <a:r>
              <a:rPr lang="en-US" altLang="zh-CN" sz="1400" dirty="0" smtClean="0">
                <a:latin typeface="微软雅黑" panose="020B0503020204020204" pitchFamily="34" charset="-122"/>
                <a:ea typeface="微软雅黑" panose="020B0503020204020204" pitchFamily="34" charset="-122"/>
              </a:rPr>
              <a:t>/(</a:t>
            </a:r>
            <a:r>
              <a:rPr lang="zh-CN" altLang="zh-CN" sz="1400" dirty="0" smtClean="0">
                <a:latin typeface="微软雅黑" panose="020B0503020204020204" pitchFamily="34" charset="-122"/>
                <a:ea typeface="微软雅黑" panose="020B0503020204020204" pitchFamily="34" charset="-122"/>
              </a:rPr>
              <a:t>融资</a:t>
            </a:r>
            <a:r>
              <a:rPr lang="zh-CN" altLang="en-US" sz="1400" dirty="0" smtClean="0">
                <a:latin typeface="微软雅黑" panose="020B0503020204020204" pitchFamily="34" charset="-122"/>
                <a:ea typeface="微软雅黑" panose="020B0503020204020204" pitchFamily="34" charset="-122"/>
              </a:rPr>
              <a:t>买入金额</a:t>
            </a:r>
            <a:r>
              <a:rPr lang="en-US" altLang="zh-CN" sz="1400" dirty="0" smtClean="0">
                <a:latin typeface="微软雅黑" panose="020B0503020204020204" pitchFamily="34" charset="-122"/>
                <a:ea typeface="微软雅黑" panose="020B0503020204020204" pitchFamily="34" charset="-122"/>
              </a:rPr>
              <a:t>+</a:t>
            </a:r>
            <a:r>
              <a:rPr lang="zh-CN" altLang="en-US" sz="1400" dirty="0" smtClean="0">
                <a:latin typeface="微软雅黑" panose="020B0503020204020204" pitchFamily="34" charset="-122"/>
                <a:ea typeface="微软雅黑" panose="020B0503020204020204" pitchFamily="34" charset="-122"/>
              </a:rPr>
              <a:t>融券卖出证券数量</a:t>
            </a:r>
            <a:r>
              <a:rPr lang="en-US" altLang="zh-CN" sz="1400" dirty="0" smtClean="0">
                <a:latin typeface="微软雅黑" panose="020B0503020204020204" pitchFamily="34" charset="-122"/>
                <a:ea typeface="微软雅黑" panose="020B0503020204020204" pitchFamily="34" charset="-122"/>
              </a:rPr>
              <a:t>x</a:t>
            </a:r>
            <a:r>
              <a:rPr lang="zh-CN" altLang="en-US" sz="1400" dirty="0" smtClean="0">
                <a:latin typeface="微软雅黑" panose="020B0503020204020204" pitchFamily="34" charset="-122"/>
                <a:ea typeface="微软雅黑" panose="020B0503020204020204" pitchFamily="34" charset="-122"/>
              </a:rPr>
              <a:t>当前市价</a:t>
            </a:r>
            <a:r>
              <a:rPr lang="en-US" altLang="zh-CN" sz="1400" dirty="0" smtClean="0">
                <a:latin typeface="微软雅黑" panose="020B0503020204020204" pitchFamily="34" charset="-122"/>
                <a:ea typeface="微软雅黑" panose="020B0503020204020204" pitchFamily="34" charset="-122"/>
              </a:rPr>
              <a:t>+</a:t>
            </a:r>
            <a:r>
              <a:rPr lang="zh-CN" altLang="en-US" sz="1400" dirty="0" smtClean="0">
                <a:latin typeface="微软雅黑" panose="020B0503020204020204" pitchFamily="34" charset="-122"/>
                <a:ea typeface="微软雅黑" panose="020B0503020204020204" pitchFamily="34" charset="-122"/>
              </a:rPr>
              <a:t>利息及费用总和</a:t>
            </a:r>
            <a:r>
              <a:rPr lang="en-US" altLang="zh-CN" sz="1400" dirty="0" smtClean="0">
                <a:latin typeface="微软雅黑" panose="020B0503020204020204" pitchFamily="34" charset="-122"/>
                <a:ea typeface="微软雅黑" panose="020B0503020204020204" pitchFamily="34" charset="-122"/>
              </a:rPr>
              <a:t>)</a:t>
            </a:r>
            <a:endParaRPr lang="zh-CN" altLang="en-US" sz="1400" dirty="0">
              <a:latin typeface="微软雅黑" panose="020B0503020204020204" pitchFamily="34" charset="-122"/>
              <a:ea typeface="微软雅黑" panose="020B0503020204020204" pitchFamily="34" charset="-122"/>
            </a:endParaRPr>
          </a:p>
        </p:txBody>
      </p:sp>
      <p:sp>
        <p:nvSpPr>
          <p:cNvPr id="6" name="矩形 5"/>
          <p:cNvSpPr/>
          <p:nvPr/>
        </p:nvSpPr>
        <p:spPr>
          <a:xfrm>
            <a:off x="1321758" y="5270733"/>
            <a:ext cx="3805850" cy="415498"/>
          </a:xfrm>
          <a:prstGeom prst="rect">
            <a:avLst/>
          </a:prstGeom>
          <a:noFill/>
        </p:spPr>
        <p:txBody>
          <a:bodyPr wrap="square" lIns="91440" tIns="45720" rIns="91440" bIns="45720">
            <a:spAutoFit/>
          </a:bodyPr>
          <a:p>
            <a:pPr>
              <a:lnSpc>
                <a:spcPct val="150000"/>
              </a:lnSpc>
            </a:pPr>
            <a:r>
              <a:rPr lang="en-US" altLang="zh-CN" sz="1400" dirty="0">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单一担保证券市值</a:t>
            </a:r>
            <a:r>
              <a:rPr lang="en-US" altLang="zh-CN" sz="1400" dirty="0">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信用账户内证券市值总和</a:t>
            </a:r>
            <a:endParaRPr lang="zh-CN" altLang="en-US" sz="1400" dirty="0">
              <a:latin typeface="微软雅黑" panose="020B0503020204020204" pitchFamily="34" charset="-122"/>
              <a:ea typeface="微软雅黑" panose="020B0503020204020204" pitchFamily="34" charset="-122"/>
            </a:endParaRPr>
          </a:p>
        </p:txBody>
      </p:sp>
      <p:sp>
        <p:nvSpPr>
          <p:cNvPr id="7" name="矩形 6"/>
          <p:cNvSpPr/>
          <p:nvPr/>
        </p:nvSpPr>
        <p:spPr>
          <a:xfrm>
            <a:off x="864558" y="1717588"/>
            <a:ext cx="4680520" cy="646331"/>
          </a:xfrm>
          <a:prstGeom prst="rect">
            <a:avLst/>
          </a:prstGeom>
          <a:noFill/>
        </p:spPr>
        <p:txBody>
          <a:bodyPr wrap="square" lIns="91440" tIns="45720" rIns="91440" bIns="45720">
            <a:spAutoFit/>
          </a:bodyPr>
          <a:p>
            <a:pPr lvl="0">
              <a:lnSpc>
                <a:spcPct val="150000"/>
              </a:lnSpc>
            </a:pPr>
            <a:r>
              <a:rPr lang="zh-CN" altLang="en-US" sz="2400" b="1" dirty="0" smtClean="0">
                <a:solidFill>
                  <a:srgbClr val="FF6600"/>
                </a:solidFill>
                <a:latin typeface="微软雅黑" panose="020B0503020204020204" pitchFamily="34" charset="-122"/>
                <a:ea typeface="微软雅黑" panose="020B0503020204020204" pitchFamily="34" charset="-122"/>
              </a:rPr>
              <a:t>维持担保比例</a:t>
            </a:r>
            <a:r>
              <a:rPr lang="en-US" altLang="zh-CN" sz="2400" b="1" dirty="0" smtClean="0">
                <a:solidFill>
                  <a:srgbClr val="FF6600"/>
                </a:solidFill>
                <a:latin typeface="微软雅黑" panose="020B0503020204020204" pitchFamily="34" charset="-122"/>
                <a:ea typeface="微软雅黑" panose="020B0503020204020204" pitchFamily="34" charset="-122"/>
              </a:rPr>
              <a:t>&amp;</a:t>
            </a:r>
            <a:r>
              <a:rPr lang="zh-CN" altLang="en-US" sz="2400" b="1" dirty="0" smtClean="0">
                <a:solidFill>
                  <a:srgbClr val="FF6600"/>
                </a:solidFill>
                <a:latin typeface="微软雅黑" panose="020B0503020204020204" pitchFamily="34" charset="-122"/>
                <a:ea typeface="微软雅黑" panose="020B0503020204020204" pitchFamily="34" charset="-122"/>
              </a:rPr>
              <a:t>单客户持仓比例</a:t>
            </a:r>
            <a:endParaRPr lang="en-US" altLang="zh-CN" sz="2400" b="1" dirty="0">
              <a:solidFill>
                <a:srgbClr val="FF6600"/>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864558" y="2366170"/>
            <a:ext cx="5688632" cy="830997"/>
          </a:xfrm>
          <a:prstGeom prst="rect">
            <a:avLst/>
          </a:prstGeom>
          <a:noFill/>
        </p:spPr>
        <p:txBody>
          <a:bodyPr wrap="square" rtlCol="0">
            <a:spAutoFit/>
          </a:bodyPr>
          <a:p>
            <a:pPr>
              <a:lnSpc>
                <a:spcPct val="150000"/>
              </a:lnSpc>
            </a:pPr>
            <a:r>
              <a:rPr lang="zh-CN" altLang="en-US" sz="1600" dirty="0" smtClean="0">
                <a:latin typeface="微软雅黑" panose="020B0503020204020204" pitchFamily="34" charset="-122"/>
                <a:ea typeface="微软雅黑" panose="020B0503020204020204" pitchFamily="34" charset="-122"/>
              </a:rPr>
              <a:t>证券公司应对客户提交的担保物进行监控与管理，并计算其维持担保比例，监控单一证券市值占其担保物市值的比例。</a:t>
            </a:r>
            <a:endParaRPr lang="en-US" altLang="zh-CN" sz="1600" dirty="0" smtClean="0">
              <a:latin typeface="微软雅黑" panose="020B0503020204020204" pitchFamily="34" charset="-122"/>
              <a:ea typeface="微软雅黑" panose="020B0503020204020204" pitchFamily="34" charset="-122"/>
            </a:endParaRPr>
          </a:p>
        </p:txBody>
      </p:sp>
      <p:pic>
        <p:nvPicPr>
          <p:cNvPr id="9" name="图片 8"/>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5400000">
            <a:off x="879006" y="3451636"/>
            <a:ext cx="457200" cy="457200"/>
          </a:xfrm>
          <a:prstGeom prst="rect">
            <a:avLst/>
          </a:prstGeom>
        </p:spPr>
      </p:pic>
      <p:sp>
        <p:nvSpPr>
          <p:cNvPr id="10" name="矩形 9"/>
          <p:cNvSpPr/>
          <p:nvPr/>
        </p:nvSpPr>
        <p:spPr>
          <a:xfrm>
            <a:off x="1584345" y="3398525"/>
            <a:ext cx="1569660" cy="458908"/>
          </a:xfrm>
          <a:prstGeom prst="rect">
            <a:avLst/>
          </a:prstGeom>
        </p:spPr>
        <p:txBody>
          <a:bodyPr wrap="none">
            <a:spAutoFit/>
          </a:bodyPr>
          <a:p>
            <a:pPr>
              <a:lnSpc>
                <a:spcPct val="150000"/>
              </a:lnSpc>
            </a:pPr>
            <a:r>
              <a:rPr lang="zh-CN" altLang="en-US" dirty="0" smtClean="0">
                <a:solidFill>
                  <a:schemeClr val="bg1"/>
                </a:solidFill>
                <a:latin typeface="微软雅黑" panose="020B0503020204020204" pitchFamily="34" charset="-122"/>
                <a:ea typeface="微软雅黑" panose="020B0503020204020204" pitchFamily="34" charset="-122"/>
              </a:rPr>
              <a:t>维持担保比例</a:t>
            </a:r>
            <a:endParaRPr lang="en-US" altLang="zh-CN" dirty="0">
              <a:solidFill>
                <a:schemeClr val="bg1"/>
              </a:solidFill>
              <a:latin typeface="微软雅黑" panose="020B0503020204020204" pitchFamily="34" charset="-122"/>
              <a:ea typeface="微软雅黑" panose="020B0503020204020204" pitchFamily="34" charset="-122"/>
            </a:endParaRPr>
          </a:p>
        </p:txBody>
      </p:sp>
      <p:sp>
        <p:nvSpPr>
          <p:cNvPr id="11" name="流程图: 终止 10"/>
          <p:cNvSpPr/>
          <p:nvPr/>
        </p:nvSpPr>
        <p:spPr>
          <a:xfrm>
            <a:off x="1435519" y="4669517"/>
            <a:ext cx="2192333" cy="457200"/>
          </a:xfrm>
          <a:prstGeom prst="flowChartTerminator">
            <a:avLst/>
          </a:prstGeom>
          <a:solidFill>
            <a:schemeClr val="accent6">
              <a:lumMod val="7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bg1"/>
              </a:solidFill>
            </a:endParaRPr>
          </a:p>
        </p:txBody>
      </p:sp>
      <p:pic>
        <p:nvPicPr>
          <p:cNvPr id="12" name="图片 1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5400000">
            <a:off x="864558" y="4669517"/>
            <a:ext cx="457200" cy="457200"/>
          </a:xfrm>
          <a:prstGeom prst="rect">
            <a:avLst/>
          </a:prstGeom>
        </p:spPr>
      </p:pic>
      <p:sp>
        <p:nvSpPr>
          <p:cNvPr id="13" name="矩形 12"/>
          <p:cNvSpPr/>
          <p:nvPr/>
        </p:nvSpPr>
        <p:spPr>
          <a:xfrm>
            <a:off x="1569897" y="4616406"/>
            <a:ext cx="184731" cy="507831"/>
          </a:xfrm>
          <a:prstGeom prst="rect">
            <a:avLst/>
          </a:prstGeom>
        </p:spPr>
        <p:txBody>
          <a:bodyPr wrap="none">
            <a:spAutoFit/>
          </a:bodyPr>
          <a:p>
            <a:pPr>
              <a:lnSpc>
                <a:spcPct val="150000"/>
              </a:lnSpc>
            </a:pPr>
            <a:endParaRPr lang="en-US" altLang="zh-CN" dirty="0">
              <a:solidFill>
                <a:schemeClr val="bg1"/>
              </a:solidFill>
              <a:latin typeface="微软雅黑" panose="020B0503020204020204" pitchFamily="34" charset="-122"/>
              <a:ea typeface="微软雅黑" panose="020B0503020204020204" pitchFamily="34" charset="-122"/>
            </a:endParaRPr>
          </a:p>
        </p:txBody>
      </p:sp>
      <p:sp>
        <p:nvSpPr>
          <p:cNvPr id="14" name="矩形 13"/>
          <p:cNvSpPr/>
          <p:nvPr/>
        </p:nvSpPr>
        <p:spPr>
          <a:xfrm>
            <a:off x="1584638" y="4622661"/>
            <a:ext cx="2031325" cy="507831"/>
          </a:xfrm>
          <a:prstGeom prst="rect">
            <a:avLst/>
          </a:prstGeom>
        </p:spPr>
        <p:txBody>
          <a:bodyPr wrap="none">
            <a:spAutoFit/>
          </a:bodyPr>
          <a:p>
            <a:pPr>
              <a:lnSpc>
                <a:spcPct val="150000"/>
              </a:lnSpc>
            </a:pPr>
            <a:r>
              <a:rPr lang="zh-CN" altLang="en-US" dirty="0">
                <a:solidFill>
                  <a:schemeClr val="bg1"/>
                </a:solidFill>
                <a:latin typeface="微软雅黑" panose="020B0503020204020204" pitchFamily="34" charset="-122"/>
                <a:ea typeface="微软雅黑" panose="020B0503020204020204" pitchFamily="34" charset="-122"/>
              </a:rPr>
              <a:t>单一证券持</a:t>
            </a:r>
            <a:r>
              <a:rPr lang="zh-CN" altLang="en-US" dirty="0" smtClean="0">
                <a:solidFill>
                  <a:schemeClr val="bg1"/>
                </a:solidFill>
                <a:latin typeface="微软雅黑" panose="020B0503020204020204" pitchFamily="34" charset="-122"/>
                <a:ea typeface="微软雅黑" panose="020B0503020204020204" pitchFamily="34" charset="-122"/>
              </a:rPr>
              <a:t>仓比例</a:t>
            </a:r>
            <a:endParaRPr lang="en-US" altLang="zh-CN" dirty="0">
              <a:solidFill>
                <a:schemeClr val="bg1"/>
              </a:solidFill>
              <a:latin typeface="微软雅黑" panose="020B0503020204020204" pitchFamily="34" charset="-122"/>
              <a:ea typeface="微软雅黑" panose="020B0503020204020204" pitchFamily="34" charset="-122"/>
            </a:endParaRPr>
          </a:p>
        </p:txBody>
      </p:sp>
      <p:pic>
        <p:nvPicPr>
          <p:cNvPr id="15" name="图片 1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909771" y="2558678"/>
            <a:ext cx="294998" cy="294998"/>
          </a:xfrm>
          <a:prstGeom prst="rect">
            <a:avLst/>
          </a:prstGeom>
        </p:spPr>
      </p:pic>
      <p:pic>
        <p:nvPicPr>
          <p:cNvPr id="16" name="图片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909771" y="3941707"/>
            <a:ext cx="294998" cy="294998"/>
          </a:xfrm>
          <a:prstGeom prst="rect">
            <a:avLst/>
          </a:prstGeom>
        </p:spPr>
      </p:pic>
      <p:sp>
        <p:nvSpPr>
          <p:cNvPr id="17" name="文本框 16"/>
          <p:cNvSpPr txBox="1"/>
          <p:nvPr/>
        </p:nvSpPr>
        <p:spPr>
          <a:xfrm>
            <a:off x="7309426" y="2390413"/>
            <a:ext cx="4013574" cy="1569660"/>
          </a:xfrm>
          <a:prstGeom prst="rect">
            <a:avLst/>
          </a:prstGeom>
          <a:noFill/>
        </p:spPr>
        <p:txBody>
          <a:bodyPr wrap="square" rtlCol="0">
            <a:spAutoFit/>
          </a:bodyPr>
          <a:p>
            <a:pPr>
              <a:lnSpc>
                <a:spcPct val="150000"/>
              </a:lnSpc>
            </a:pPr>
            <a:r>
              <a:rPr lang="zh-CN" altLang="en-US" sz="1600" dirty="0" smtClean="0">
                <a:solidFill>
                  <a:schemeClr val="bg1"/>
                </a:solidFill>
                <a:latin typeface="微软雅黑" panose="020B0503020204020204" pitchFamily="34" charset="-122"/>
                <a:ea typeface="微软雅黑" panose="020B0503020204020204" pitchFamily="34" charset="-122"/>
              </a:rPr>
              <a:t>客户维持担保比例不得低于</a:t>
            </a:r>
            <a:r>
              <a:rPr lang="en-US" altLang="zh-CN" sz="1600" dirty="0" smtClean="0">
                <a:solidFill>
                  <a:schemeClr val="bg1"/>
                </a:solidFill>
                <a:latin typeface="微软雅黑" panose="020B0503020204020204" pitchFamily="34" charset="-122"/>
                <a:ea typeface="微软雅黑" panose="020B0503020204020204" pitchFamily="34" charset="-122"/>
              </a:rPr>
              <a:t>130%</a:t>
            </a:r>
            <a:r>
              <a:rPr lang="zh-CN" altLang="en-US" sz="1600" dirty="0" smtClean="0">
                <a:solidFill>
                  <a:schemeClr val="bg1"/>
                </a:solidFill>
                <a:latin typeface="微软雅黑" panose="020B0503020204020204" pitchFamily="34" charset="-122"/>
                <a:ea typeface="微软雅黑" panose="020B0503020204020204" pitchFamily="34" charset="-122"/>
              </a:rPr>
              <a:t>。</a:t>
            </a:r>
            <a:endParaRPr lang="en-US" altLang="zh-CN" sz="1600" dirty="0" smtClean="0">
              <a:solidFill>
                <a:schemeClr val="bg1"/>
              </a:solidFill>
              <a:latin typeface="微软雅黑" panose="020B0503020204020204" pitchFamily="34" charset="-122"/>
              <a:ea typeface="微软雅黑" panose="020B0503020204020204" pitchFamily="34" charset="-122"/>
            </a:endParaRPr>
          </a:p>
          <a:p>
            <a:pPr marL="171450" indent="-171450">
              <a:lnSpc>
                <a:spcPct val="150000"/>
              </a:lnSpc>
              <a:buFont typeface="Wingdings" panose="05000000000000000000" pitchFamily="2" charset="2"/>
              <a:buChar char="ü"/>
            </a:pPr>
            <a:r>
              <a:rPr lang="zh-CN" altLang="en-US" sz="1200" dirty="0" smtClean="0">
                <a:latin typeface="微软雅黑" panose="020B0503020204020204" pitchFamily="34" charset="-122"/>
                <a:ea typeface="微软雅黑" panose="020B0503020204020204" pitchFamily="34" charset="-122"/>
              </a:rPr>
              <a:t>当客户维持担保比例低于</a:t>
            </a:r>
            <a:r>
              <a:rPr lang="en-US" altLang="zh-CN" sz="1200" dirty="0" smtClean="0">
                <a:latin typeface="微软雅黑" panose="020B0503020204020204" pitchFamily="34" charset="-122"/>
                <a:ea typeface="微软雅黑" panose="020B0503020204020204" pitchFamily="34" charset="-122"/>
              </a:rPr>
              <a:t>130%</a:t>
            </a:r>
            <a:r>
              <a:rPr lang="zh-CN" altLang="en-US" sz="1200" dirty="0" smtClean="0">
                <a:latin typeface="微软雅黑" panose="020B0503020204020204" pitchFamily="34" charset="-122"/>
                <a:ea typeface="微软雅黑" panose="020B0503020204020204" pitchFamily="34" charset="-122"/>
              </a:rPr>
              <a:t>时。会员应当通知客户在约定的期限内追加担保物，客户经会员认可后，可以提交除可冲抵保证金证券外的其他证券、不动产、股权等资产</a:t>
            </a:r>
            <a:endParaRPr lang="en-US" altLang="zh-CN" sz="1200" dirty="0" smtClean="0">
              <a:latin typeface="微软雅黑" panose="020B0503020204020204" pitchFamily="34" charset="-122"/>
              <a:ea typeface="微软雅黑" panose="020B0503020204020204" pitchFamily="34" charset="-122"/>
            </a:endParaRPr>
          </a:p>
        </p:txBody>
      </p:sp>
      <p:pic>
        <p:nvPicPr>
          <p:cNvPr id="18" name="图片 1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909771" y="5324737"/>
            <a:ext cx="306036" cy="306036"/>
          </a:xfrm>
          <a:prstGeom prst="rect">
            <a:avLst/>
          </a:prstGeom>
        </p:spPr>
      </p:pic>
      <p:sp>
        <p:nvSpPr>
          <p:cNvPr id="20" name="文本框 19"/>
          <p:cNvSpPr txBox="1"/>
          <p:nvPr/>
        </p:nvSpPr>
        <p:spPr>
          <a:xfrm>
            <a:off x="7292144" y="3830573"/>
            <a:ext cx="4013574" cy="1292662"/>
          </a:xfrm>
          <a:prstGeom prst="rect">
            <a:avLst/>
          </a:prstGeom>
          <a:noFill/>
        </p:spPr>
        <p:txBody>
          <a:bodyPr wrap="square" rtlCol="0">
            <a:spAutoFit/>
          </a:bodyPr>
          <a:p>
            <a:pPr>
              <a:lnSpc>
                <a:spcPct val="150000"/>
              </a:lnSpc>
            </a:pPr>
            <a:r>
              <a:rPr lang="zh-CN" altLang="en-US" sz="1600" dirty="0" smtClean="0">
                <a:solidFill>
                  <a:schemeClr val="bg1"/>
                </a:solidFill>
                <a:latin typeface="微软雅黑" panose="020B0503020204020204" pitchFamily="34" charset="-122"/>
                <a:ea typeface="微软雅黑" panose="020B0503020204020204" pitchFamily="34" charset="-122"/>
              </a:rPr>
              <a:t>客户担保物的提取</a:t>
            </a:r>
            <a:endParaRPr lang="en-US" altLang="zh-CN" sz="1600" dirty="0" smtClean="0">
              <a:solidFill>
                <a:schemeClr val="bg1"/>
              </a:solidFill>
              <a:latin typeface="微软雅黑" panose="020B0503020204020204" pitchFamily="34" charset="-122"/>
              <a:ea typeface="微软雅黑" panose="020B0503020204020204" pitchFamily="34" charset="-122"/>
            </a:endParaRPr>
          </a:p>
          <a:p>
            <a:pPr marL="171450" indent="-171450">
              <a:lnSpc>
                <a:spcPct val="150000"/>
              </a:lnSpc>
              <a:buFont typeface="Wingdings" panose="05000000000000000000" pitchFamily="2" charset="2"/>
              <a:buChar char="ü"/>
            </a:pPr>
            <a:r>
              <a:rPr lang="zh-CN" altLang="en-US" sz="1200" dirty="0">
                <a:latin typeface="微软雅黑" panose="020B0503020204020204" pitchFamily="34" charset="-122"/>
                <a:ea typeface="微软雅黑" panose="020B0503020204020204" pitchFamily="34" charset="-122"/>
              </a:rPr>
              <a:t>当客户维持担保</a:t>
            </a:r>
            <a:r>
              <a:rPr lang="zh-CN" altLang="en-US" sz="1200" dirty="0" smtClean="0">
                <a:latin typeface="微软雅黑" panose="020B0503020204020204" pitchFamily="34" charset="-122"/>
                <a:ea typeface="微软雅黑" panose="020B0503020204020204" pitchFamily="34" charset="-122"/>
              </a:rPr>
              <a:t>比例超过</a:t>
            </a:r>
            <a:r>
              <a:rPr lang="en-US" altLang="zh-CN" sz="1200" dirty="0" smtClean="0">
                <a:latin typeface="微软雅黑" panose="020B0503020204020204" pitchFamily="34" charset="-122"/>
                <a:ea typeface="微软雅黑" panose="020B0503020204020204" pitchFamily="34" charset="-122"/>
              </a:rPr>
              <a:t>300%</a:t>
            </a:r>
            <a:r>
              <a:rPr lang="zh-CN" altLang="en-US" sz="1200" dirty="0" smtClean="0">
                <a:latin typeface="微软雅黑" panose="020B0503020204020204" pitchFamily="34" charset="-122"/>
                <a:ea typeface="微软雅黑" panose="020B0503020204020204" pitchFamily="34" charset="-122"/>
              </a:rPr>
              <a:t>时，客户可提取保证金可用余额中的现金或充抵保证金的证券，但提取后维持担保比例不得低于</a:t>
            </a:r>
            <a:r>
              <a:rPr lang="en-US" altLang="zh-CN" sz="1200" dirty="0" smtClean="0">
                <a:latin typeface="微软雅黑" panose="020B0503020204020204" pitchFamily="34" charset="-122"/>
                <a:ea typeface="微软雅黑" panose="020B0503020204020204" pitchFamily="34" charset="-122"/>
              </a:rPr>
              <a:t>300%</a:t>
            </a:r>
            <a:r>
              <a:rPr lang="zh-CN" altLang="en-US" sz="1200" dirty="0" smtClean="0">
                <a:latin typeface="微软雅黑" panose="020B0503020204020204" pitchFamily="34" charset="-122"/>
                <a:ea typeface="微软雅黑" panose="020B0503020204020204" pitchFamily="34" charset="-122"/>
              </a:rPr>
              <a:t>。其他规定除外。</a:t>
            </a:r>
            <a:endParaRPr lang="en-US" altLang="zh-CN" sz="1200" dirty="0">
              <a:latin typeface="微软雅黑" panose="020B0503020204020204" pitchFamily="34" charset="-122"/>
              <a:ea typeface="微软雅黑" panose="020B0503020204020204" pitchFamily="34" charset="-122"/>
            </a:endParaRPr>
          </a:p>
        </p:txBody>
      </p:sp>
      <p:sp>
        <p:nvSpPr>
          <p:cNvPr id="23" name="流程图: 终止 22"/>
          <p:cNvSpPr/>
          <p:nvPr/>
        </p:nvSpPr>
        <p:spPr>
          <a:xfrm>
            <a:off x="7273270" y="5198725"/>
            <a:ext cx="3869558" cy="457200"/>
          </a:xfrm>
          <a:prstGeom prst="flowChartTerminator">
            <a:avLst/>
          </a:prstGeom>
          <a:solidFill>
            <a:schemeClr val="tx2">
              <a:lumMod val="60000"/>
              <a:lumOff val="40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bg1"/>
              </a:solidFill>
            </a:endParaRPr>
          </a:p>
        </p:txBody>
      </p:sp>
      <p:sp>
        <p:nvSpPr>
          <p:cNvPr id="24" name="文本框 23"/>
          <p:cNvSpPr txBox="1"/>
          <p:nvPr/>
        </p:nvSpPr>
        <p:spPr>
          <a:xfrm>
            <a:off x="7292144" y="5198725"/>
            <a:ext cx="4013574" cy="1292662"/>
          </a:xfrm>
          <a:prstGeom prst="rect">
            <a:avLst/>
          </a:prstGeom>
          <a:noFill/>
        </p:spPr>
        <p:txBody>
          <a:bodyPr wrap="square" rtlCol="0">
            <a:spAutoFit/>
          </a:bodyPr>
          <a:p>
            <a:pPr>
              <a:lnSpc>
                <a:spcPct val="150000"/>
              </a:lnSpc>
            </a:pPr>
            <a:r>
              <a:rPr lang="zh-CN" altLang="en-US" sz="1600" dirty="0">
                <a:solidFill>
                  <a:schemeClr val="bg1"/>
                </a:solidFill>
                <a:latin typeface="微软雅黑" panose="020B0503020204020204" pitchFamily="34" charset="-122"/>
                <a:ea typeface="微软雅黑" panose="020B0503020204020204" pitchFamily="34" charset="-122"/>
              </a:rPr>
              <a:t>单</a:t>
            </a:r>
            <a:r>
              <a:rPr lang="zh-CN" altLang="en-US" sz="1600" dirty="0" smtClean="0">
                <a:solidFill>
                  <a:schemeClr val="bg1"/>
                </a:solidFill>
                <a:latin typeface="微软雅黑" panose="020B0503020204020204" pitchFamily="34" charset="-122"/>
                <a:ea typeface="微软雅黑" panose="020B0503020204020204" pitchFamily="34" charset="-122"/>
              </a:rPr>
              <a:t>客户持仓比例监控</a:t>
            </a:r>
            <a:endParaRPr lang="en-US" altLang="zh-CN" sz="1600" dirty="0" smtClean="0">
              <a:solidFill>
                <a:schemeClr val="bg1"/>
              </a:solidFill>
              <a:latin typeface="微软雅黑" panose="020B0503020204020204" pitchFamily="34" charset="-122"/>
              <a:ea typeface="微软雅黑" panose="020B0503020204020204" pitchFamily="34" charset="-122"/>
            </a:endParaRPr>
          </a:p>
          <a:p>
            <a:pPr marL="171450" indent="-171450">
              <a:lnSpc>
                <a:spcPct val="150000"/>
              </a:lnSpc>
              <a:buFont typeface="Wingdings" panose="05000000000000000000" pitchFamily="2" charset="2"/>
              <a:buChar char="ü"/>
            </a:pPr>
            <a:r>
              <a:rPr lang="zh-CN" altLang="en-US" sz="1200" dirty="0" smtClean="0">
                <a:latin typeface="微软雅黑" panose="020B0503020204020204" pitchFamily="34" charset="-122"/>
                <a:ea typeface="微软雅黑" panose="020B0503020204020204" pitchFamily="34" charset="-122"/>
              </a:rPr>
              <a:t>客户担保物中单一证券市值占比达到一定比例时，证券公司应当按照与客户的约定，暂停接受其融资买入该证券的委托或采取其他风险控制措施。</a:t>
            </a:r>
            <a:endParaRPr lang="en-US" altLang="zh-CN" sz="1200" dirty="0">
              <a:latin typeface="微软雅黑" panose="020B0503020204020204" pitchFamily="34" charset="-122"/>
              <a:ea typeface="微软雅黑" panose="020B0503020204020204" pitchFamily="34" charset="-122"/>
            </a:endParaRPr>
          </a:p>
        </p:txBody>
      </p:sp>
      <p:sp>
        <p:nvSpPr>
          <p:cNvPr id="19" name="文本框 18"/>
          <p:cNvSpPr txBox="1"/>
          <p:nvPr/>
        </p:nvSpPr>
        <p:spPr>
          <a:xfrm>
            <a:off x="3642300" y="3470533"/>
            <a:ext cx="2118802" cy="369332"/>
          </a:xfrm>
          <a:prstGeom prst="rect">
            <a:avLst/>
          </a:prstGeom>
          <a:noFill/>
        </p:spPr>
        <p:txBody>
          <a:bodyPr wrap="square" rtlCol="0">
            <a:spAutoFit/>
          </a:bodyPr>
          <a:p>
            <a:r>
              <a:rPr lang="en-US" altLang="zh-CN" b="1" dirty="0" smtClean="0">
                <a:solidFill>
                  <a:schemeClr val="tx2">
                    <a:lumMod val="60000"/>
                    <a:lumOff val="40000"/>
                  </a:schemeClr>
                </a:solidFill>
                <a:latin typeface="微软雅黑" panose="020B0503020204020204" pitchFamily="34" charset="-122"/>
                <a:ea typeface="微软雅黑" panose="020B0503020204020204" pitchFamily="34" charset="-122"/>
              </a:rPr>
              <a:t>=</a:t>
            </a:r>
            <a:r>
              <a:rPr lang="zh-CN" altLang="en-US" b="1" dirty="0" smtClean="0">
                <a:solidFill>
                  <a:schemeClr val="tx2">
                    <a:lumMod val="60000"/>
                    <a:lumOff val="40000"/>
                  </a:schemeClr>
                </a:solidFill>
                <a:latin typeface="微软雅黑" panose="020B0503020204020204" pitchFamily="34" charset="-122"/>
                <a:ea typeface="微软雅黑" panose="020B0503020204020204" pitchFamily="34" charset="-122"/>
              </a:rPr>
              <a:t>总资产</a:t>
            </a:r>
            <a:r>
              <a:rPr lang="en-US" altLang="zh-CN" b="1" dirty="0" smtClean="0">
                <a:solidFill>
                  <a:schemeClr val="tx2">
                    <a:lumMod val="60000"/>
                    <a:lumOff val="40000"/>
                  </a:schemeClr>
                </a:solidFill>
                <a:latin typeface="微软雅黑" panose="020B0503020204020204" pitchFamily="34" charset="-122"/>
                <a:ea typeface="微软雅黑" panose="020B0503020204020204" pitchFamily="34" charset="-122"/>
              </a:rPr>
              <a:t>/</a:t>
            </a:r>
            <a:r>
              <a:rPr lang="zh-CN" altLang="en-US" b="1" dirty="0" smtClean="0">
                <a:solidFill>
                  <a:schemeClr val="tx2">
                    <a:lumMod val="60000"/>
                    <a:lumOff val="40000"/>
                  </a:schemeClr>
                </a:solidFill>
                <a:latin typeface="微软雅黑" panose="020B0503020204020204" pitchFamily="34" charset="-122"/>
                <a:ea typeface="微软雅黑" panose="020B0503020204020204" pitchFamily="34" charset="-122"/>
              </a:rPr>
              <a:t>总负债</a:t>
            </a:r>
            <a:endParaRPr lang="zh-CN" altLang="en-US" b="1" dirty="0">
              <a:solidFill>
                <a:schemeClr val="tx2">
                  <a:lumMod val="60000"/>
                  <a:lumOff val="40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par>
                                <p:cTn id="8" presetID="22" presetClass="entr" presetSubtype="4"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wipe(down)">
                                      <p:cBhvr>
                                        <p:cTn id="10" dur="500"/>
                                        <p:tgtEl>
                                          <p:spTgt spid="9"/>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wipe(down)">
                                      <p:cBhvr>
                                        <p:cTn id="13" dur="500"/>
                                        <p:tgtEl>
                                          <p:spTgt spid="10"/>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19"/>
                                        </p:tgtEl>
                                        <p:attrNameLst>
                                          <p:attrName>style.visibility</p:attrName>
                                        </p:attrNameLst>
                                      </p:cBhvr>
                                      <p:to>
                                        <p:strVal val="visible"/>
                                      </p:to>
                                    </p:set>
                                    <p:animEffect transition="in" filter="wipe(down)">
                                      <p:cBhvr>
                                        <p:cTn id="16" dur="500"/>
                                        <p:tgtEl>
                                          <p:spTgt spid="19"/>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wipe(down)">
                                      <p:cBhvr>
                                        <p:cTn id="19" dur="500"/>
                                        <p:tgtEl>
                                          <p:spTgt spid="5"/>
                                        </p:tgtEl>
                                      </p:cBhvr>
                                    </p:animEffect>
                                  </p:childTnLst>
                                </p:cTn>
                              </p:par>
                            </p:childTnLst>
                          </p:cTn>
                        </p:par>
                      </p:childTnLst>
                    </p:cTn>
                  </p:par>
                  <p:par>
                    <p:cTn id="20" fill="hold">
                      <p:stCondLst>
                        <p:cond delay="indefinite"/>
                      </p:stCondLst>
                      <p:childTnLst>
                        <p:par>
                          <p:cTn id="21" fill="hold">
                            <p:stCondLst>
                              <p:cond delay="0"/>
                            </p:stCondLst>
                            <p:childTnLst>
                              <p:par>
                                <p:cTn id="22" presetID="12" presetClass="entr" presetSubtype="4" fill="hold" grpId="0" nodeType="clickEffect">
                                  <p:stCondLst>
                                    <p:cond delay="0"/>
                                  </p:stCondLst>
                                  <p:childTnLst>
                                    <p:set>
                                      <p:cBhvr>
                                        <p:cTn id="23" dur="1" fill="hold">
                                          <p:stCondLst>
                                            <p:cond delay="0"/>
                                          </p:stCondLst>
                                        </p:cTn>
                                        <p:tgtEl>
                                          <p:spTgt spid="22"/>
                                        </p:tgtEl>
                                        <p:attrNameLst>
                                          <p:attrName>style.visibility</p:attrName>
                                        </p:attrNameLst>
                                      </p:cBhvr>
                                      <p:to>
                                        <p:strVal val="visible"/>
                                      </p:to>
                                    </p:set>
                                    <p:animEffect transition="in" filter="slide(fromBottom)">
                                      <p:cBhvr>
                                        <p:cTn id="24" dur="500"/>
                                        <p:tgtEl>
                                          <p:spTgt spid="22"/>
                                        </p:tgtEl>
                                      </p:cBhvr>
                                    </p:animEffect>
                                  </p:childTnLst>
                                </p:cTn>
                              </p:par>
                              <p:par>
                                <p:cTn id="25" presetID="12" presetClass="entr" presetSubtype="4"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slide(fromBottom)">
                                      <p:cBhvr>
                                        <p:cTn id="27" dur="500"/>
                                        <p:tgtEl>
                                          <p:spTgt spid="21"/>
                                        </p:tgtEl>
                                      </p:cBhvr>
                                    </p:animEffect>
                                  </p:childTnLst>
                                </p:cTn>
                              </p:par>
                              <p:par>
                                <p:cTn id="28" presetID="12" presetClass="entr" presetSubtype="4" fill="hold" nodeType="withEffect">
                                  <p:stCondLst>
                                    <p:cond delay="0"/>
                                  </p:stCondLst>
                                  <p:childTnLst>
                                    <p:set>
                                      <p:cBhvr>
                                        <p:cTn id="29" dur="1" fill="hold">
                                          <p:stCondLst>
                                            <p:cond delay="0"/>
                                          </p:stCondLst>
                                        </p:cTn>
                                        <p:tgtEl>
                                          <p:spTgt spid="15"/>
                                        </p:tgtEl>
                                        <p:attrNameLst>
                                          <p:attrName>style.visibility</p:attrName>
                                        </p:attrNameLst>
                                      </p:cBhvr>
                                      <p:to>
                                        <p:strVal val="visible"/>
                                      </p:to>
                                    </p:set>
                                    <p:animEffect transition="in" filter="slide(fromBottom)">
                                      <p:cBhvr>
                                        <p:cTn id="30" dur="500"/>
                                        <p:tgtEl>
                                          <p:spTgt spid="15"/>
                                        </p:tgtEl>
                                      </p:cBhvr>
                                    </p:animEffect>
                                  </p:childTnLst>
                                </p:cTn>
                              </p:par>
                              <p:par>
                                <p:cTn id="31" presetID="12" presetClass="entr" presetSubtype="4" fill="hold" nodeType="withEffect">
                                  <p:stCondLst>
                                    <p:cond delay="0"/>
                                  </p:stCondLst>
                                  <p:childTnLst>
                                    <p:set>
                                      <p:cBhvr>
                                        <p:cTn id="32" dur="1" fill="hold">
                                          <p:stCondLst>
                                            <p:cond delay="0"/>
                                          </p:stCondLst>
                                        </p:cTn>
                                        <p:tgtEl>
                                          <p:spTgt spid="16"/>
                                        </p:tgtEl>
                                        <p:attrNameLst>
                                          <p:attrName>style.visibility</p:attrName>
                                        </p:attrNameLst>
                                      </p:cBhvr>
                                      <p:to>
                                        <p:strVal val="visible"/>
                                      </p:to>
                                    </p:set>
                                    <p:animEffect transition="in" filter="slide(fromBottom)">
                                      <p:cBhvr>
                                        <p:cTn id="33" dur="500"/>
                                        <p:tgtEl>
                                          <p:spTgt spid="16"/>
                                        </p:tgtEl>
                                      </p:cBhvr>
                                    </p:animEffect>
                                  </p:childTnLst>
                                </p:cTn>
                              </p:par>
                              <p:par>
                                <p:cTn id="34" presetID="12" presetClass="entr" presetSubtype="4" fill="hold" grpId="0" nodeType="withEffect">
                                  <p:stCondLst>
                                    <p:cond delay="0"/>
                                  </p:stCondLst>
                                  <p:childTnLst>
                                    <p:set>
                                      <p:cBhvr>
                                        <p:cTn id="35" dur="1" fill="hold">
                                          <p:stCondLst>
                                            <p:cond delay="0"/>
                                          </p:stCondLst>
                                        </p:cTn>
                                        <p:tgtEl>
                                          <p:spTgt spid="17"/>
                                        </p:tgtEl>
                                        <p:attrNameLst>
                                          <p:attrName>style.visibility</p:attrName>
                                        </p:attrNameLst>
                                      </p:cBhvr>
                                      <p:to>
                                        <p:strVal val="visible"/>
                                      </p:to>
                                    </p:set>
                                    <p:animEffect transition="in" filter="slide(fromBottom)">
                                      <p:cBhvr>
                                        <p:cTn id="36" dur="500"/>
                                        <p:tgtEl>
                                          <p:spTgt spid="17"/>
                                        </p:tgtEl>
                                      </p:cBhvr>
                                    </p:animEffect>
                                  </p:childTnLst>
                                </p:cTn>
                              </p:par>
                              <p:par>
                                <p:cTn id="37" presetID="12" presetClass="entr" presetSubtype="4" fill="hold" grpId="0" nodeType="withEffect">
                                  <p:stCondLst>
                                    <p:cond delay="0"/>
                                  </p:stCondLst>
                                  <p:childTnLst>
                                    <p:set>
                                      <p:cBhvr>
                                        <p:cTn id="38" dur="1" fill="hold">
                                          <p:stCondLst>
                                            <p:cond delay="0"/>
                                          </p:stCondLst>
                                        </p:cTn>
                                        <p:tgtEl>
                                          <p:spTgt spid="20"/>
                                        </p:tgtEl>
                                        <p:attrNameLst>
                                          <p:attrName>style.visibility</p:attrName>
                                        </p:attrNameLst>
                                      </p:cBhvr>
                                      <p:to>
                                        <p:strVal val="visible"/>
                                      </p:to>
                                    </p:set>
                                    <p:animEffect transition="in" filter="slide(fromBottom)">
                                      <p:cBhvr>
                                        <p:cTn id="39" dur="500"/>
                                        <p:tgtEl>
                                          <p:spTgt spid="20"/>
                                        </p:tgtEl>
                                      </p:cBhvr>
                                    </p:animEffect>
                                  </p:childTnLst>
                                </p:cTn>
                              </p:par>
                            </p:childTnLst>
                          </p:cTn>
                        </p:par>
                      </p:childTnLst>
                    </p:cTn>
                  </p:par>
                  <p:par>
                    <p:cTn id="40" fill="hold">
                      <p:stCondLst>
                        <p:cond delay="indefinite"/>
                      </p:stCondLst>
                      <p:childTnLst>
                        <p:par>
                          <p:cTn id="41" fill="hold">
                            <p:stCondLst>
                              <p:cond delay="0"/>
                            </p:stCondLst>
                            <p:childTnLst>
                              <p:par>
                                <p:cTn id="42" presetID="12" presetClass="entr" presetSubtype="4" fill="hold" grpId="0" nodeType="clickEffect">
                                  <p:stCondLst>
                                    <p:cond delay="0"/>
                                  </p:stCondLst>
                                  <p:childTnLst>
                                    <p:set>
                                      <p:cBhvr>
                                        <p:cTn id="43" dur="1" fill="hold">
                                          <p:stCondLst>
                                            <p:cond delay="0"/>
                                          </p:stCondLst>
                                        </p:cTn>
                                        <p:tgtEl>
                                          <p:spTgt spid="6"/>
                                        </p:tgtEl>
                                        <p:attrNameLst>
                                          <p:attrName>style.visibility</p:attrName>
                                        </p:attrNameLst>
                                      </p:cBhvr>
                                      <p:to>
                                        <p:strVal val="visible"/>
                                      </p:to>
                                    </p:set>
                                    <p:animEffect transition="in" filter="slide(fromBottom)">
                                      <p:cBhvr>
                                        <p:cTn id="44" dur="500"/>
                                        <p:tgtEl>
                                          <p:spTgt spid="6"/>
                                        </p:tgtEl>
                                      </p:cBhvr>
                                    </p:animEffect>
                                  </p:childTnLst>
                                </p:cTn>
                              </p:par>
                              <p:par>
                                <p:cTn id="45" presetID="12" presetClass="entr" presetSubtype="4" fill="hold" grpId="0" nodeType="withEffect">
                                  <p:stCondLst>
                                    <p:cond delay="0"/>
                                  </p:stCondLst>
                                  <p:childTnLst>
                                    <p:set>
                                      <p:cBhvr>
                                        <p:cTn id="46" dur="1" fill="hold">
                                          <p:stCondLst>
                                            <p:cond delay="0"/>
                                          </p:stCondLst>
                                        </p:cTn>
                                        <p:tgtEl>
                                          <p:spTgt spid="11"/>
                                        </p:tgtEl>
                                        <p:attrNameLst>
                                          <p:attrName>style.visibility</p:attrName>
                                        </p:attrNameLst>
                                      </p:cBhvr>
                                      <p:to>
                                        <p:strVal val="visible"/>
                                      </p:to>
                                    </p:set>
                                    <p:animEffect transition="in" filter="slide(fromBottom)">
                                      <p:cBhvr>
                                        <p:cTn id="47" dur="500"/>
                                        <p:tgtEl>
                                          <p:spTgt spid="11"/>
                                        </p:tgtEl>
                                      </p:cBhvr>
                                    </p:animEffect>
                                  </p:childTnLst>
                                </p:cTn>
                              </p:par>
                              <p:par>
                                <p:cTn id="48" presetID="12" presetClass="entr" presetSubtype="4" fill="hold" nodeType="withEffect">
                                  <p:stCondLst>
                                    <p:cond delay="0"/>
                                  </p:stCondLst>
                                  <p:childTnLst>
                                    <p:set>
                                      <p:cBhvr>
                                        <p:cTn id="49" dur="1" fill="hold">
                                          <p:stCondLst>
                                            <p:cond delay="0"/>
                                          </p:stCondLst>
                                        </p:cTn>
                                        <p:tgtEl>
                                          <p:spTgt spid="12"/>
                                        </p:tgtEl>
                                        <p:attrNameLst>
                                          <p:attrName>style.visibility</p:attrName>
                                        </p:attrNameLst>
                                      </p:cBhvr>
                                      <p:to>
                                        <p:strVal val="visible"/>
                                      </p:to>
                                    </p:set>
                                    <p:animEffect transition="in" filter="slide(fromBottom)">
                                      <p:cBhvr>
                                        <p:cTn id="50" dur="500"/>
                                        <p:tgtEl>
                                          <p:spTgt spid="12"/>
                                        </p:tgtEl>
                                      </p:cBhvr>
                                    </p:animEffect>
                                  </p:childTnLst>
                                </p:cTn>
                              </p:par>
                            </p:childTnLst>
                          </p:cTn>
                        </p:par>
                      </p:childTnLst>
                    </p:cTn>
                  </p:par>
                  <p:par>
                    <p:cTn id="51" fill="hold">
                      <p:stCondLst>
                        <p:cond delay="indefinite"/>
                      </p:stCondLst>
                      <p:childTnLst>
                        <p:par>
                          <p:cTn id="52" fill="hold">
                            <p:stCondLst>
                              <p:cond delay="0"/>
                            </p:stCondLst>
                            <p:childTnLst>
                              <p:par>
                                <p:cTn id="53" presetID="12" presetClass="entr" presetSubtype="4" fill="hold" nodeType="clickEffect">
                                  <p:stCondLst>
                                    <p:cond delay="0"/>
                                  </p:stCondLst>
                                  <p:childTnLst>
                                    <p:set>
                                      <p:cBhvr>
                                        <p:cTn id="54" dur="1" fill="hold">
                                          <p:stCondLst>
                                            <p:cond delay="0"/>
                                          </p:stCondLst>
                                        </p:cTn>
                                        <p:tgtEl>
                                          <p:spTgt spid="18"/>
                                        </p:tgtEl>
                                        <p:attrNameLst>
                                          <p:attrName>style.visibility</p:attrName>
                                        </p:attrNameLst>
                                      </p:cBhvr>
                                      <p:to>
                                        <p:strVal val="visible"/>
                                      </p:to>
                                    </p:set>
                                    <p:animEffect transition="in" filter="slide(fromBottom)">
                                      <p:cBhvr>
                                        <p:cTn id="55" dur="500"/>
                                        <p:tgtEl>
                                          <p:spTgt spid="18"/>
                                        </p:tgtEl>
                                      </p:cBhvr>
                                    </p:animEffect>
                                  </p:childTnLst>
                                </p:cTn>
                              </p:par>
                              <p:par>
                                <p:cTn id="56" presetID="12" presetClass="entr" presetSubtype="4" fill="hold" grpId="0" nodeType="withEffect">
                                  <p:stCondLst>
                                    <p:cond delay="0"/>
                                  </p:stCondLst>
                                  <p:childTnLst>
                                    <p:set>
                                      <p:cBhvr>
                                        <p:cTn id="57" dur="1" fill="hold">
                                          <p:stCondLst>
                                            <p:cond delay="0"/>
                                          </p:stCondLst>
                                        </p:cTn>
                                        <p:tgtEl>
                                          <p:spTgt spid="23"/>
                                        </p:tgtEl>
                                        <p:attrNameLst>
                                          <p:attrName>style.visibility</p:attrName>
                                        </p:attrNameLst>
                                      </p:cBhvr>
                                      <p:to>
                                        <p:strVal val="visible"/>
                                      </p:to>
                                    </p:set>
                                    <p:animEffect transition="in" filter="slide(fromBottom)">
                                      <p:cBhvr>
                                        <p:cTn id="58" dur="500"/>
                                        <p:tgtEl>
                                          <p:spTgt spid="23"/>
                                        </p:tgtEl>
                                      </p:cBhvr>
                                    </p:animEffect>
                                  </p:childTnLst>
                                </p:cTn>
                              </p:par>
                              <p:par>
                                <p:cTn id="59" presetID="12" presetClass="entr" presetSubtype="4" fill="hold" grpId="0" nodeType="withEffect">
                                  <p:stCondLst>
                                    <p:cond delay="0"/>
                                  </p:stCondLst>
                                  <p:childTnLst>
                                    <p:set>
                                      <p:cBhvr>
                                        <p:cTn id="60" dur="1" fill="hold">
                                          <p:stCondLst>
                                            <p:cond delay="0"/>
                                          </p:stCondLst>
                                        </p:cTn>
                                        <p:tgtEl>
                                          <p:spTgt spid="24"/>
                                        </p:tgtEl>
                                        <p:attrNameLst>
                                          <p:attrName>style.visibility</p:attrName>
                                        </p:attrNameLst>
                                      </p:cBhvr>
                                      <p:to>
                                        <p:strVal val="visible"/>
                                      </p:to>
                                    </p:set>
                                    <p:animEffect transition="in" filter="slide(fromBottom)">
                                      <p:cBhvr>
                                        <p:cTn id="61"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bldLvl="0" animBg="1"/>
      <p:bldP spid="21" grpId="0" bldLvl="0" animBg="1"/>
      <p:bldP spid="4" grpId="0" bldLvl="0" animBg="1"/>
      <p:bldP spid="5" grpId="0"/>
      <p:bldP spid="6" grpId="0"/>
      <p:bldP spid="10" grpId="0"/>
      <p:bldP spid="11" grpId="0" bldLvl="0" animBg="1"/>
      <p:bldP spid="17" grpId="0"/>
      <p:bldP spid="20" grpId="0"/>
      <p:bldP spid="23" grpId="0" bldLvl="0" animBg="1"/>
      <p:bldP spid="24" grpId="0"/>
      <p:bldP spid="19"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875503" y="914682"/>
            <a:ext cx="2700048" cy="45719"/>
          </a:xfrm>
          <a:prstGeom prst="rect">
            <a:avLst/>
          </a:prstGeom>
          <a:solidFill>
            <a:srgbClr val="FF0000"/>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矩形 2"/>
          <p:cNvSpPr/>
          <p:nvPr/>
        </p:nvSpPr>
        <p:spPr>
          <a:xfrm>
            <a:off x="8869465" y="1268760"/>
            <a:ext cx="2700048" cy="45719"/>
          </a:xfrm>
          <a:prstGeom prst="rect">
            <a:avLst/>
          </a:prstGeom>
          <a:solidFill>
            <a:srgbClr val="FF0000"/>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4" name="组合 3"/>
          <p:cNvGrpSpPr/>
          <p:nvPr/>
        </p:nvGrpSpPr>
        <p:grpSpPr>
          <a:xfrm>
            <a:off x="2865393" y="2168550"/>
            <a:ext cx="5971437" cy="781507"/>
            <a:chOff x="1537511" y="1631288"/>
            <a:chExt cx="5971437" cy="781507"/>
          </a:xfrm>
        </p:grpSpPr>
        <p:grpSp>
          <p:nvGrpSpPr>
            <p:cNvPr id="5" name="组合 4"/>
            <p:cNvGrpSpPr/>
            <p:nvPr/>
          </p:nvGrpSpPr>
          <p:grpSpPr>
            <a:xfrm>
              <a:off x="1537511" y="1631288"/>
              <a:ext cx="5971437" cy="781507"/>
              <a:chOff x="1537511" y="1631288"/>
              <a:chExt cx="5971437" cy="781507"/>
            </a:xfrm>
          </p:grpSpPr>
          <p:grpSp>
            <p:nvGrpSpPr>
              <p:cNvPr id="6" name="组合 5"/>
              <p:cNvGrpSpPr/>
              <p:nvPr/>
            </p:nvGrpSpPr>
            <p:grpSpPr>
              <a:xfrm>
                <a:off x="1928264" y="1709439"/>
                <a:ext cx="5580684" cy="625205"/>
                <a:chOff x="460128" y="312440"/>
                <a:chExt cx="5580684" cy="625205"/>
              </a:xfrm>
            </p:grpSpPr>
            <p:sp>
              <p:nvSpPr>
                <p:cNvPr id="10" name="矩形 9"/>
                <p:cNvSpPr/>
                <p:nvPr/>
              </p:nvSpPr>
              <p:spPr>
                <a:xfrm>
                  <a:off x="460128" y="312440"/>
                  <a:ext cx="5580684" cy="625205"/>
                </a:xfrm>
                <a:prstGeom prst="rect">
                  <a:avLst/>
                </a:prstGeom>
                <a:gradFill>
                  <a:gsLst>
                    <a:gs pos="100000">
                      <a:srgbClr val="FFFFFF"/>
                    </a:gs>
                    <a:gs pos="51657">
                      <a:srgbClr val="F0F0F0"/>
                    </a:gs>
                    <a:gs pos="0">
                      <a:srgbClr val="FFFFFF"/>
                    </a:gs>
                  </a:gsLst>
                  <a:lin ang="5400000" scaled="1"/>
                </a:gradFill>
                <a:ln w="9525">
                  <a:solidFill>
                    <a:srgbClr val="DDDDDD"/>
                  </a:solidFill>
                  <a:round/>
                </a:ln>
                <a:effectLst>
                  <a:outerShdw blurRad="63500" sx="101000" sy="101000" algn="ctr" rotWithShape="0">
                    <a:prstClr val="black">
                      <a:alpha val="8000"/>
                    </a:prstClr>
                  </a:outerShdw>
                </a:effectLst>
              </p:spPr>
            </p:sp>
            <p:sp>
              <p:nvSpPr>
                <p:cNvPr id="11" name="矩形 10"/>
                <p:cNvSpPr/>
                <p:nvPr/>
              </p:nvSpPr>
              <p:spPr>
                <a:xfrm>
                  <a:off x="460128" y="312440"/>
                  <a:ext cx="5580684" cy="625205"/>
                </a:xfrm>
                <a:prstGeom prst="rect">
                  <a:avLst/>
                </a:prstGeom>
                <a:noFill/>
                <a:ln>
                  <a:noFill/>
                </a:ln>
                <a:effectLst/>
              </p:spPr>
              <p:txBody>
                <a:bodyPr spcFirstLastPara="0" vert="horz" wrap="square" lIns="496257" tIns="60960" rIns="60960" bIns="60960" numCol="1" spcCol="1270" anchor="ctr" anchorCtr="0">
                  <a:noAutofit/>
                </a:bodyPr>
                <a:p>
                  <a:pPr marL="0" marR="0" lvl="0" indent="0" algn="l" defTabSz="1066800" eaLnBrk="1" fontAlgn="auto" latinLnBrk="0" hangingPunct="1">
                    <a:lnSpc>
                      <a:spcPct val="90000"/>
                    </a:lnSpc>
                    <a:spcBef>
                      <a:spcPct val="0"/>
                    </a:spcBef>
                    <a:spcAft>
                      <a:spcPct val="35000"/>
                    </a:spcAft>
                    <a:buClrTx/>
                    <a:buSzTx/>
                    <a:buFontTx/>
                    <a:buNone/>
                    <a:defRPr/>
                  </a:pPr>
                  <a:r>
                    <a:rPr kumimoji="0" lang="zh-CN" altLang="en-US" sz="2400" b="0" i="0" u="none" strike="noStrike" kern="1200" cap="none" spc="0" normalizeH="0" baseline="0" noProof="0" dirty="0" smtClean="0">
                      <a:ln>
                        <a:noFill/>
                      </a:ln>
                      <a:solidFill>
                        <a:srgbClr val="646464"/>
                      </a:solidFill>
                      <a:effectLst/>
                      <a:uLnTx/>
                      <a:uFillTx/>
                      <a:latin typeface="Calibri" panose="020F0502020204030204"/>
                      <a:ea typeface="微软雅黑" panose="020B0503020204020204" pitchFamily="34" charset="-122"/>
                      <a:cs typeface="+mn-cs"/>
                    </a:rPr>
                    <a:t>单击此处添加文字内容</a:t>
                  </a:r>
                  <a:endParaRPr kumimoji="0" lang="zh-CN" altLang="en-US" sz="2400" b="0" i="0" u="none" strike="noStrike" kern="1200" cap="none" spc="0" normalizeH="0" baseline="0" noProof="0" dirty="0">
                    <a:ln>
                      <a:noFill/>
                    </a:ln>
                    <a:solidFill>
                      <a:sysClr val="window" lastClr="FFFFFF"/>
                    </a:solidFill>
                    <a:effectLst/>
                    <a:uLnTx/>
                    <a:uFillTx/>
                    <a:latin typeface="Calibri" panose="020F0502020204030204"/>
                    <a:ea typeface="宋体" panose="02010600030101010101" pitchFamily="2" charset="-122"/>
                    <a:cs typeface="+mn-cs"/>
                  </a:endParaRPr>
                </a:p>
              </p:txBody>
            </p:sp>
            <p:sp>
              <p:nvSpPr>
                <p:cNvPr id="12" name="矩形 11"/>
                <p:cNvSpPr/>
                <p:nvPr/>
              </p:nvSpPr>
              <p:spPr>
                <a:xfrm>
                  <a:off x="503540" y="341314"/>
                  <a:ext cx="5537272" cy="560790"/>
                </a:xfrm>
                <a:prstGeom prst="rect">
                  <a:avLst/>
                </a:prstGeom>
                <a:gradFill rotWithShape="1">
                  <a:gsLst>
                    <a:gs pos="98000">
                      <a:srgbClr val="F9F9F9"/>
                    </a:gs>
                    <a:gs pos="100000">
                      <a:srgbClr val="FFFFFF"/>
                    </a:gs>
                    <a:gs pos="51657">
                      <a:srgbClr val="E8E8E8"/>
                    </a:gs>
                    <a:gs pos="50000">
                      <a:srgbClr val="ECECEC"/>
                    </a:gs>
                    <a:gs pos="8000">
                      <a:srgbClr val="F8F8F8"/>
                    </a:gs>
                  </a:gsLst>
                  <a:lin ang="5400000" scaled="1"/>
                </a:gradFill>
                <a:ln w="9525">
                  <a:noFill/>
                  <a:round/>
                </a:ln>
              </p:spPr>
            </p:sp>
          </p:grpSp>
          <p:grpSp>
            <p:nvGrpSpPr>
              <p:cNvPr id="7" name="组合 6"/>
              <p:cNvGrpSpPr/>
              <p:nvPr/>
            </p:nvGrpSpPr>
            <p:grpSpPr>
              <a:xfrm>
                <a:off x="1537511" y="1631288"/>
                <a:ext cx="781507" cy="781507"/>
                <a:chOff x="1537511" y="1631288"/>
                <a:chExt cx="781507" cy="781507"/>
              </a:xfrm>
            </p:grpSpPr>
            <p:sp>
              <p:nvSpPr>
                <p:cNvPr id="8" name="椭圆 7"/>
                <p:cNvSpPr/>
                <p:nvPr/>
              </p:nvSpPr>
              <p:spPr>
                <a:xfrm>
                  <a:off x="1537511" y="1631288"/>
                  <a:ext cx="781507" cy="781507"/>
                </a:xfrm>
                <a:prstGeom prst="ellipse">
                  <a:avLst/>
                </a:prstGeom>
                <a:solidFill>
                  <a:srgbClr val="148BDC"/>
                </a:solidFill>
                <a:ln w="9525">
                  <a:solidFill>
                    <a:schemeClr val="tx2">
                      <a:lumMod val="60000"/>
                      <a:lumOff val="40000"/>
                    </a:schemeClr>
                  </a:solidFill>
                  <a:round/>
                </a:ln>
                <a:effectLst/>
              </p:spPr>
              <p:txBody>
                <a:bodyPr anchor="ctr"/>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3200" b="0" i="0" u="none" strike="noStrike" kern="0" cap="none" spc="0" normalizeH="0" baseline="0" noProof="0" dirty="0" smtClean="0">
                      <a:ln>
                        <a:noFill/>
                      </a:ln>
                      <a:solidFill>
                        <a:sysClr val="window" lastClr="FFFFFF"/>
                      </a:solidFill>
                      <a:effectLst/>
                      <a:uLnTx/>
                      <a:uFillTx/>
                      <a:latin typeface="Impact" panose="020B0806030902050204" pitchFamily="34" charset="0"/>
                    </a:rPr>
                    <a:t>1</a:t>
                  </a:r>
                  <a:endParaRPr kumimoji="0" lang="zh-CN" altLang="en-US" sz="3200" b="0" i="0" u="none" strike="noStrike" kern="0" cap="none" spc="0" normalizeH="0" baseline="0" noProof="0" dirty="0">
                    <a:ln>
                      <a:noFill/>
                    </a:ln>
                    <a:solidFill>
                      <a:sysClr val="window" lastClr="FFFFFF"/>
                    </a:solidFill>
                    <a:effectLst/>
                    <a:uLnTx/>
                    <a:uFillTx/>
                    <a:latin typeface="Impact" panose="020B0806030902050204" pitchFamily="34" charset="0"/>
                  </a:endParaRPr>
                </a:p>
              </p:txBody>
            </p:sp>
            <p:sp>
              <p:nvSpPr>
                <p:cNvPr id="9" name="未知"/>
                <p:cNvSpPr/>
                <p:nvPr/>
              </p:nvSpPr>
              <p:spPr bwMode="auto">
                <a:xfrm>
                  <a:off x="1616373" y="1646528"/>
                  <a:ext cx="615192" cy="300182"/>
                </a:xfrm>
                <a:custGeom>
                  <a:avLst/>
                  <a:gdLst>
                    <a:gd name="T0" fmla="*/ 729 w 1321"/>
                    <a:gd name="T1" fmla="*/ 203 h 712"/>
                    <a:gd name="T2" fmla="*/ 738 w 1321"/>
                    <a:gd name="T3" fmla="*/ 224 h 712"/>
                    <a:gd name="T4" fmla="*/ 740 w 1321"/>
                    <a:gd name="T5" fmla="*/ 244 h 712"/>
                    <a:gd name="T6" fmla="*/ 737 w 1321"/>
                    <a:gd name="T7" fmla="*/ 262 h 712"/>
                    <a:gd name="T8" fmla="*/ 727 w 1321"/>
                    <a:gd name="T9" fmla="*/ 279 h 712"/>
                    <a:gd name="T10" fmla="*/ 713 w 1321"/>
                    <a:gd name="T11" fmla="*/ 294 h 712"/>
                    <a:gd name="T12" fmla="*/ 694 w 1321"/>
                    <a:gd name="T13" fmla="*/ 306 h 712"/>
                    <a:gd name="T14" fmla="*/ 670 w 1321"/>
                    <a:gd name="T15" fmla="*/ 318 h 712"/>
                    <a:gd name="T16" fmla="*/ 643 w 1321"/>
                    <a:gd name="T17" fmla="*/ 329 h 712"/>
                    <a:gd name="T18" fmla="*/ 612 w 1321"/>
                    <a:gd name="T19" fmla="*/ 338 h 712"/>
                    <a:gd name="T20" fmla="*/ 578 w 1321"/>
                    <a:gd name="T21" fmla="*/ 346 h 712"/>
                    <a:gd name="T22" fmla="*/ 542 w 1321"/>
                    <a:gd name="T23" fmla="*/ 352 h 712"/>
                    <a:gd name="T24" fmla="*/ 502 w 1321"/>
                    <a:gd name="T25" fmla="*/ 357 h 712"/>
                    <a:gd name="T26" fmla="*/ 462 w 1321"/>
                    <a:gd name="T27" fmla="*/ 360 h 712"/>
                    <a:gd name="T28" fmla="*/ 445 w 1321"/>
                    <a:gd name="T29" fmla="*/ 361 h 712"/>
                    <a:gd name="T30" fmla="*/ 267 w 1321"/>
                    <a:gd name="T31" fmla="*/ 361 h 712"/>
                    <a:gd name="T32" fmla="*/ 264 w 1321"/>
                    <a:gd name="T33" fmla="*/ 361 h 712"/>
                    <a:gd name="T34" fmla="*/ 229 w 1321"/>
                    <a:gd name="T35" fmla="*/ 359 h 712"/>
                    <a:gd name="T36" fmla="*/ 195 w 1321"/>
                    <a:gd name="T37" fmla="*/ 357 h 712"/>
                    <a:gd name="T38" fmla="*/ 162 w 1321"/>
                    <a:gd name="T39" fmla="*/ 353 h 712"/>
                    <a:gd name="T40" fmla="*/ 132 w 1321"/>
                    <a:gd name="T41" fmla="*/ 349 h 712"/>
                    <a:gd name="T42" fmla="*/ 104 w 1321"/>
                    <a:gd name="T43" fmla="*/ 343 h 712"/>
                    <a:gd name="T44" fmla="*/ 79 w 1321"/>
                    <a:gd name="T45" fmla="*/ 336 h 712"/>
                    <a:gd name="T46" fmla="*/ 57 w 1321"/>
                    <a:gd name="T47" fmla="*/ 329 h 712"/>
                    <a:gd name="T48" fmla="*/ 38 w 1321"/>
                    <a:gd name="T49" fmla="*/ 319 h 712"/>
                    <a:gd name="T50" fmla="*/ 22 w 1321"/>
                    <a:gd name="T51" fmla="*/ 308 h 712"/>
                    <a:gd name="T52" fmla="*/ 10 w 1321"/>
                    <a:gd name="T53" fmla="*/ 296 h 712"/>
                    <a:gd name="T54" fmla="*/ 3 w 1321"/>
                    <a:gd name="T55" fmla="*/ 281 h 712"/>
                    <a:gd name="T56" fmla="*/ 0 w 1321"/>
                    <a:gd name="T57" fmla="*/ 266 h 712"/>
                    <a:gd name="T58" fmla="*/ 0 w 1321"/>
                    <a:gd name="T59" fmla="*/ 264 h 712"/>
                    <a:gd name="T60" fmla="*/ 2 w 1321"/>
                    <a:gd name="T61" fmla="*/ 247 h 712"/>
                    <a:gd name="T62" fmla="*/ 9 w 1321"/>
                    <a:gd name="T63" fmla="*/ 226 h 712"/>
                    <a:gd name="T64" fmla="*/ 29 w 1321"/>
                    <a:gd name="T65" fmla="*/ 188 h 712"/>
                    <a:gd name="T66" fmla="*/ 53 w 1321"/>
                    <a:gd name="T67" fmla="*/ 152 h 712"/>
                    <a:gd name="T68" fmla="*/ 82 w 1321"/>
                    <a:gd name="T69" fmla="*/ 119 h 712"/>
                    <a:gd name="T70" fmla="*/ 114 w 1321"/>
                    <a:gd name="T71" fmla="*/ 89 h 712"/>
                    <a:gd name="T72" fmla="*/ 151 w 1321"/>
                    <a:gd name="T73" fmla="*/ 63 h 712"/>
                    <a:gd name="T74" fmla="*/ 191 w 1321"/>
                    <a:gd name="T75" fmla="*/ 42 h 712"/>
                    <a:gd name="T76" fmla="*/ 232 w 1321"/>
                    <a:gd name="T77" fmla="*/ 24 h 712"/>
                    <a:gd name="T78" fmla="*/ 278 w 1321"/>
                    <a:gd name="T79" fmla="*/ 11 h 712"/>
                    <a:gd name="T80" fmla="*/ 325 w 1321"/>
                    <a:gd name="T81" fmla="*/ 3 h 712"/>
                    <a:gd name="T82" fmla="*/ 374 w 1321"/>
                    <a:gd name="T83" fmla="*/ 0 h 712"/>
                    <a:gd name="T84" fmla="*/ 374 w 1321"/>
                    <a:gd name="T85" fmla="*/ 0 h 712"/>
                    <a:gd name="T86" fmla="*/ 425 w 1321"/>
                    <a:gd name="T87" fmla="*/ 3 h 712"/>
                    <a:gd name="T88" fmla="*/ 474 w 1321"/>
                    <a:gd name="T89" fmla="*/ 12 h 712"/>
                    <a:gd name="T90" fmla="*/ 522 w 1321"/>
                    <a:gd name="T91" fmla="*/ 27 h 712"/>
                    <a:gd name="T92" fmla="*/ 566 w 1321"/>
                    <a:gd name="T93" fmla="*/ 46 h 712"/>
                    <a:gd name="T94" fmla="*/ 606 w 1321"/>
                    <a:gd name="T95" fmla="*/ 69 h 712"/>
                    <a:gd name="T96" fmla="*/ 644 w 1321"/>
                    <a:gd name="T97" fmla="*/ 98 h 712"/>
                    <a:gd name="T98" fmla="*/ 677 w 1321"/>
                    <a:gd name="T99" fmla="*/ 130 h 712"/>
                    <a:gd name="T100" fmla="*/ 705 w 1321"/>
                    <a:gd name="T101" fmla="*/ 165 h 712"/>
                    <a:gd name="T102" fmla="*/ 729 w 1321"/>
                    <a:gd name="T103" fmla="*/ 203 h 712"/>
                    <a:gd name="T104" fmla="*/ 729 w 1321"/>
                    <a:gd name="T105" fmla="*/ 203 h 71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321"/>
                    <a:gd name="T160" fmla="*/ 0 h 712"/>
                    <a:gd name="T161" fmla="*/ 1321 w 1321"/>
                    <a:gd name="T162" fmla="*/ 712 h 71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759" y="6"/>
                      </a:lnTo>
                      <a:lnTo>
                        <a:pt x="847" y="23"/>
                      </a:lnTo>
                      <a:lnTo>
                        <a:pt x="932" y="53"/>
                      </a:lnTo>
                      <a:lnTo>
                        <a:pt x="1010" y="90"/>
                      </a:lnTo>
                      <a:lnTo>
                        <a:pt x="1082" y="137"/>
                      </a:lnTo>
                      <a:lnTo>
                        <a:pt x="1149" y="194"/>
                      </a:lnTo>
                      <a:lnTo>
                        <a:pt x="1208" y="256"/>
                      </a:lnTo>
                      <a:lnTo>
                        <a:pt x="1258" y="325"/>
                      </a:lnTo>
                      <a:lnTo>
                        <a:pt x="1301" y="401"/>
                      </a:lnTo>
                      <a:close/>
                    </a:path>
                  </a:pathLst>
                </a:custGeom>
                <a:gradFill rotWithShape="1">
                  <a:gsLst>
                    <a:gs pos="0">
                      <a:srgbClr val="FFFFFF"/>
                    </a:gs>
                    <a:gs pos="100000">
                      <a:srgbClr val="FF0000">
                        <a:alpha val="0"/>
                      </a:srgbClr>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smtClean="0">
                    <a:ln>
                      <a:noFill/>
                    </a:ln>
                    <a:solidFill>
                      <a:sysClr val="windowText" lastClr="000000"/>
                    </a:solidFill>
                    <a:effectLst/>
                    <a:uLnTx/>
                    <a:uFillTx/>
                    <a:ea typeface="微软雅黑" panose="020B0503020204020204" pitchFamily="34" charset="-122"/>
                  </a:endParaRPr>
                </a:p>
              </p:txBody>
            </p:sp>
          </p:grpSp>
        </p:grpSp>
        <p:sp>
          <p:nvSpPr>
            <p:cNvPr id="13" name="Rectangle 38"/>
            <p:cNvSpPr>
              <a:spLocks noChangeArrowheads="1"/>
            </p:cNvSpPr>
            <p:nvPr/>
          </p:nvSpPr>
          <p:spPr bwMode="auto">
            <a:xfrm>
              <a:off x="2584932" y="1699914"/>
              <a:ext cx="4796944" cy="647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p>
              <a:pPr lvl="0" defTabSz="914400">
                <a:lnSpc>
                  <a:spcPct val="150000"/>
                </a:lnSpc>
                <a:defRPr/>
              </a:pPr>
              <a:r>
                <a:rPr lang="zh-CN" altLang="en-US" sz="2400" b="1" kern="0" dirty="0" smtClean="0">
                  <a:solidFill>
                    <a:schemeClr val="tx1">
                      <a:lumMod val="50000"/>
                      <a:lumOff val="50000"/>
                    </a:schemeClr>
                  </a:solidFill>
                  <a:ea typeface="微软雅黑" panose="020B0503020204020204" pitchFamily="34" charset="-122"/>
                </a:rPr>
                <a:t>业务简介</a:t>
              </a:r>
              <a:endParaRPr kumimoji="0" lang="zh-CN" altLang="en-US" sz="2400" b="1" i="0" u="none" strike="noStrike" kern="0" cap="none" spc="0" normalizeH="0" baseline="0" noProof="0" dirty="0" smtClean="0">
                <a:ln>
                  <a:noFill/>
                </a:ln>
                <a:solidFill>
                  <a:schemeClr val="tx1">
                    <a:lumMod val="50000"/>
                    <a:lumOff val="50000"/>
                  </a:schemeClr>
                </a:solidFill>
                <a:effectLst/>
                <a:uLnTx/>
                <a:uFillTx/>
                <a:ea typeface="微软雅黑" panose="020B0503020204020204" pitchFamily="34" charset="-122"/>
              </a:endParaRPr>
            </a:p>
          </p:txBody>
        </p:sp>
      </p:grpSp>
      <p:grpSp>
        <p:nvGrpSpPr>
          <p:cNvPr id="14" name="组合 13"/>
          <p:cNvGrpSpPr/>
          <p:nvPr/>
        </p:nvGrpSpPr>
        <p:grpSpPr>
          <a:xfrm>
            <a:off x="2840355" y="3327400"/>
            <a:ext cx="5949236" cy="781685"/>
            <a:chOff x="1537511" y="1631288"/>
            <a:chExt cx="5624599" cy="781507"/>
          </a:xfrm>
        </p:grpSpPr>
        <p:grpSp>
          <p:nvGrpSpPr>
            <p:cNvPr id="15" name="组合 14"/>
            <p:cNvGrpSpPr/>
            <p:nvPr/>
          </p:nvGrpSpPr>
          <p:grpSpPr>
            <a:xfrm>
              <a:off x="1537511" y="1631288"/>
              <a:ext cx="5624599" cy="781507"/>
              <a:chOff x="1537511" y="1631288"/>
              <a:chExt cx="5624599" cy="781507"/>
            </a:xfrm>
          </p:grpSpPr>
          <p:grpSp>
            <p:nvGrpSpPr>
              <p:cNvPr id="16" name="组合 15"/>
              <p:cNvGrpSpPr/>
              <p:nvPr/>
            </p:nvGrpSpPr>
            <p:grpSpPr>
              <a:xfrm>
                <a:off x="1928264" y="1709439"/>
                <a:ext cx="5233846" cy="625205"/>
                <a:chOff x="460128" y="312440"/>
                <a:chExt cx="5233846" cy="625205"/>
              </a:xfrm>
            </p:grpSpPr>
            <p:sp>
              <p:nvSpPr>
                <p:cNvPr id="20" name="矩形 19"/>
                <p:cNvSpPr/>
                <p:nvPr/>
              </p:nvSpPr>
              <p:spPr>
                <a:xfrm>
                  <a:off x="460128" y="312440"/>
                  <a:ext cx="5076629" cy="625205"/>
                </a:xfrm>
                <a:prstGeom prst="rect">
                  <a:avLst/>
                </a:prstGeom>
                <a:gradFill>
                  <a:gsLst>
                    <a:gs pos="100000">
                      <a:srgbClr val="FFFFFF"/>
                    </a:gs>
                    <a:gs pos="51657">
                      <a:srgbClr val="F0F0F0"/>
                    </a:gs>
                    <a:gs pos="0">
                      <a:srgbClr val="FFFFFF"/>
                    </a:gs>
                  </a:gsLst>
                  <a:lin ang="5400000" scaled="1"/>
                </a:gradFill>
                <a:ln w="9525">
                  <a:solidFill>
                    <a:srgbClr val="DDDDDD"/>
                  </a:solidFill>
                  <a:round/>
                </a:ln>
                <a:effectLst>
                  <a:outerShdw blurRad="63500" sx="101000" sy="101000" algn="ctr" rotWithShape="0">
                    <a:prstClr val="black">
                      <a:alpha val="8000"/>
                    </a:prstClr>
                  </a:outerShdw>
                </a:effectLst>
              </p:spPr>
            </p:sp>
            <p:sp>
              <p:nvSpPr>
                <p:cNvPr id="21" name="矩形 20"/>
                <p:cNvSpPr/>
                <p:nvPr/>
              </p:nvSpPr>
              <p:spPr>
                <a:xfrm>
                  <a:off x="460128" y="312440"/>
                  <a:ext cx="5227317" cy="625205"/>
                </a:xfrm>
                <a:prstGeom prst="rect">
                  <a:avLst/>
                </a:prstGeom>
                <a:noFill/>
                <a:ln>
                  <a:noFill/>
                </a:ln>
                <a:effectLst/>
              </p:spPr>
              <p:txBody>
                <a:bodyPr spcFirstLastPara="0" vert="horz" wrap="square" lIns="496257" tIns="60960" rIns="60960" bIns="60960" numCol="1" spcCol="1270" anchor="ctr" anchorCtr="0">
                  <a:noAutofit/>
                </a:bodyPr>
                <a:p>
                  <a:pPr marL="0" marR="0" lvl="0" indent="0" algn="l" defTabSz="1066800" eaLnBrk="1" fontAlgn="auto" latinLnBrk="0" hangingPunct="1">
                    <a:lnSpc>
                      <a:spcPct val="90000"/>
                    </a:lnSpc>
                    <a:spcBef>
                      <a:spcPct val="0"/>
                    </a:spcBef>
                    <a:spcAft>
                      <a:spcPct val="35000"/>
                    </a:spcAft>
                    <a:buClrTx/>
                    <a:buSzTx/>
                    <a:buFontTx/>
                    <a:buNone/>
                    <a:defRPr/>
                  </a:pPr>
                  <a:r>
                    <a:rPr kumimoji="0" lang="zh-CN" altLang="en-US" sz="2400" b="0" i="0" u="none" strike="noStrike" kern="1200" cap="none" spc="0" normalizeH="0" baseline="0" noProof="0" dirty="0" smtClean="0">
                      <a:ln>
                        <a:noFill/>
                      </a:ln>
                      <a:solidFill>
                        <a:srgbClr val="646464"/>
                      </a:solidFill>
                      <a:effectLst/>
                      <a:uLnTx/>
                      <a:uFillTx/>
                      <a:latin typeface="Calibri" panose="020F0502020204030204"/>
                      <a:ea typeface="微软雅黑" panose="020B0503020204020204" pitchFamily="34" charset="-122"/>
                      <a:cs typeface="+mn-cs"/>
                    </a:rPr>
                    <a:t>单击此处添加文字内容</a:t>
                  </a:r>
                  <a:endParaRPr kumimoji="0" lang="zh-CN" altLang="en-US" sz="2400" b="0" i="0" u="none" strike="noStrike" kern="1200" cap="none" spc="0" normalizeH="0" baseline="0" noProof="0" dirty="0">
                    <a:ln>
                      <a:noFill/>
                    </a:ln>
                    <a:solidFill>
                      <a:sysClr val="window" lastClr="FFFFFF"/>
                    </a:solidFill>
                    <a:effectLst/>
                    <a:uLnTx/>
                    <a:uFillTx/>
                    <a:latin typeface="Calibri" panose="020F0502020204030204"/>
                    <a:ea typeface="宋体" panose="02010600030101010101" pitchFamily="2" charset="-122"/>
                    <a:cs typeface="+mn-cs"/>
                  </a:endParaRPr>
                </a:p>
              </p:txBody>
            </p:sp>
            <p:sp>
              <p:nvSpPr>
                <p:cNvPr id="22" name="矩形 21"/>
                <p:cNvSpPr/>
                <p:nvPr/>
              </p:nvSpPr>
              <p:spPr>
                <a:xfrm>
                  <a:off x="503353" y="341008"/>
                  <a:ext cx="5190621" cy="560577"/>
                </a:xfrm>
                <a:prstGeom prst="rect">
                  <a:avLst/>
                </a:prstGeom>
                <a:gradFill rotWithShape="1">
                  <a:gsLst>
                    <a:gs pos="98000">
                      <a:srgbClr val="F9F9F9"/>
                    </a:gs>
                    <a:gs pos="100000">
                      <a:srgbClr val="FFFFFF"/>
                    </a:gs>
                    <a:gs pos="51657">
                      <a:srgbClr val="E8E8E8"/>
                    </a:gs>
                    <a:gs pos="50000">
                      <a:srgbClr val="ECECEC"/>
                    </a:gs>
                    <a:gs pos="8000">
                      <a:srgbClr val="F8F8F8"/>
                    </a:gs>
                  </a:gsLst>
                  <a:lin ang="5400000" scaled="1"/>
                </a:gradFill>
                <a:ln w="9525">
                  <a:noFill/>
                  <a:round/>
                </a:ln>
              </p:spPr>
            </p:sp>
          </p:grpSp>
          <p:grpSp>
            <p:nvGrpSpPr>
              <p:cNvPr id="17" name="组合 16"/>
              <p:cNvGrpSpPr/>
              <p:nvPr/>
            </p:nvGrpSpPr>
            <p:grpSpPr>
              <a:xfrm>
                <a:off x="1537511" y="1631288"/>
                <a:ext cx="781507" cy="781507"/>
                <a:chOff x="1537511" y="1631288"/>
                <a:chExt cx="781507" cy="781507"/>
              </a:xfrm>
            </p:grpSpPr>
            <p:sp>
              <p:nvSpPr>
                <p:cNvPr id="18" name="椭圆 17"/>
                <p:cNvSpPr/>
                <p:nvPr/>
              </p:nvSpPr>
              <p:spPr>
                <a:xfrm>
                  <a:off x="1537511" y="1631288"/>
                  <a:ext cx="781507" cy="781507"/>
                </a:xfrm>
                <a:prstGeom prst="ellipse">
                  <a:avLst/>
                </a:prstGeom>
                <a:solidFill>
                  <a:srgbClr val="148BDC"/>
                </a:solidFill>
                <a:ln w="9525">
                  <a:solidFill>
                    <a:schemeClr val="tx2">
                      <a:lumMod val="60000"/>
                      <a:lumOff val="40000"/>
                    </a:schemeClr>
                  </a:solidFill>
                  <a:round/>
                </a:ln>
                <a:effectLst/>
              </p:spPr>
              <p:txBody>
                <a:bodyPr anchor="ctr"/>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3200" b="0" i="0" u="none" strike="noStrike" kern="0" cap="none" spc="0" normalizeH="0" baseline="0" noProof="0" dirty="0" smtClean="0">
                      <a:ln>
                        <a:noFill/>
                      </a:ln>
                      <a:solidFill>
                        <a:sysClr val="window" lastClr="FFFFFF"/>
                      </a:solidFill>
                      <a:effectLst/>
                      <a:uLnTx/>
                      <a:uFillTx/>
                      <a:latin typeface="Impact" panose="020B0806030902050204" pitchFamily="34" charset="0"/>
                    </a:rPr>
                    <a:t>2</a:t>
                  </a:r>
                  <a:endParaRPr kumimoji="0" lang="zh-CN" altLang="en-US" sz="3200" b="0" i="0" u="none" strike="noStrike" kern="0" cap="none" spc="0" normalizeH="0" baseline="0" noProof="0" dirty="0">
                    <a:ln>
                      <a:noFill/>
                    </a:ln>
                    <a:solidFill>
                      <a:sysClr val="window" lastClr="FFFFFF"/>
                    </a:solidFill>
                    <a:effectLst/>
                    <a:uLnTx/>
                    <a:uFillTx/>
                    <a:latin typeface="Impact" panose="020B0806030902050204" pitchFamily="34" charset="0"/>
                  </a:endParaRPr>
                </a:p>
              </p:txBody>
            </p:sp>
            <p:sp>
              <p:nvSpPr>
                <p:cNvPr id="19" name="未知"/>
                <p:cNvSpPr/>
                <p:nvPr/>
              </p:nvSpPr>
              <p:spPr bwMode="auto">
                <a:xfrm>
                  <a:off x="1616373" y="1646528"/>
                  <a:ext cx="615192" cy="300182"/>
                </a:xfrm>
                <a:custGeom>
                  <a:avLst/>
                  <a:gdLst>
                    <a:gd name="T0" fmla="*/ 729 w 1321"/>
                    <a:gd name="T1" fmla="*/ 203 h 712"/>
                    <a:gd name="T2" fmla="*/ 738 w 1321"/>
                    <a:gd name="T3" fmla="*/ 224 h 712"/>
                    <a:gd name="T4" fmla="*/ 740 w 1321"/>
                    <a:gd name="T5" fmla="*/ 244 h 712"/>
                    <a:gd name="T6" fmla="*/ 737 w 1321"/>
                    <a:gd name="T7" fmla="*/ 262 h 712"/>
                    <a:gd name="T8" fmla="*/ 727 w 1321"/>
                    <a:gd name="T9" fmla="*/ 279 h 712"/>
                    <a:gd name="T10" fmla="*/ 713 w 1321"/>
                    <a:gd name="T11" fmla="*/ 294 h 712"/>
                    <a:gd name="T12" fmla="*/ 694 w 1321"/>
                    <a:gd name="T13" fmla="*/ 306 h 712"/>
                    <a:gd name="T14" fmla="*/ 670 w 1321"/>
                    <a:gd name="T15" fmla="*/ 318 h 712"/>
                    <a:gd name="T16" fmla="*/ 643 w 1321"/>
                    <a:gd name="T17" fmla="*/ 329 h 712"/>
                    <a:gd name="T18" fmla="*/ 612 w 1321"/>
                    <a:gd name="T19" fmla="*/ 338 h 712"/>
                    <a:gd name="T20" fmla="*/ 578 w 1321"/>
                    <a:gd name="T21" fmla="*/ 346 h 712"/>
                    <a:gd name="T22" fmla="*/ 542 w 1321"/>
                    <a:gd name="T23" fmla="*/ 352 h 712"/>
                    <a:gd name="T24" fmla="*/ 502 w 1321"/>
                    <a:gd name="T25" fmla="*/ 357 h 712"/>
                    <a:gd name="T26" fmla="*/ 462 w 1321"/>
                    <a:gd name="T27" fmla="*/ 360 h 712"/>
                    <a:gd name="T28" fmla="*/ 445 w 1321"/>
                    <a:gd name="T29" fmla="*/ 361 h 712"/>
                    <a:gd name="T30" fmla="*/ 267 w 1321"/>
                    <a:gd name="T31" fmla="*/ 361 h 712"/>
                    <a:gd name="T32" fmla="*/ 264 w 1321"/>
                    <a:gd name="T33" fmla="*/ 361 h 712"/>
                    <a:gd name="T34" fmla="*/ 229 w 1321"/>
                    <a:gd name="T35" fmla="*/ 359 h 712"/>
                    <a:gd name="T36" fmla="*/ 195 w 1321"/>
                    <a:gd name="T37" fmla="*/ 357 h 712"/>
                    <a:gd name="T38" fmla="*/ 162 w 1321"/>
                    <a:gd name="T39" fmla="*/ 353 h 712"/>
                    <a:gd name="T40" fmla="*/ 132 w 1321"/>
                    <a:gd name="T41" fmla="*/ 349 h 712"/>
                    <a:gd name="T42" fmla="*/ 104 w 1321"/>
                    <a:gd name="T43" fmla="*/ 343 h 712"/>
                    <a:gd name="T44" fmla="*/ 79 w 1321"/>
                    <a:gd name="T45" fmla="*/ 336 h 712"/>
                    <a:gd name="T46" fmla="*/ 57 w 1321"/>
                    <a:gd name="T47" fmla="*/ 329 h 712"/>
                    <a:gd name="T48" fmla="*/ 38 w 1321"/>
                    <a:gd name="T49" fmla="*/ 319 h 712"/>
                    <a:gd name="T50" fmla="*/ 22 w 1321"/>
                    <a:gd name="T51" fmla="*/ 308 h 712"/>
                    <a:gd name="T52" fmla="*/ 10 w 1321"/>
                    <a:gd name="T53" fmla="*/ 296 h 712"/>
                    <a:gd name="T54" fmla="*/ 3 w 1321"/>
                    <a:gd name="T55" fmla="*/ 281 h 712"/>
                    <a:gd name="T56" fmla="*/ 0 w 1321"/>
                    <a:gd name="T57" fmla="*/ 266 h 712"/>
                    <a:gd name="T58" fmla="*/ 0 w 1321"/>
                    <a:gd name="T59" fmla="*/ 264 h 712"/>
                    <a:gd name="T60" fmla="*/ 2 w 1321"/>
                    <a:gd name="T61" fmla="*/ 247 h 712"/>
                    <a:gd name="T62" fmla="*/ 9 w 1321"/>
                    <a:gd name="T63" fmla="*/ 226 h 712"/>
                    <a:gd name="T64" fmla="*/ 29 w 1321"/>
                    <a:gd name="T65" fmla="*/ 188 h 712"/>
                    <a:gd name="T66" fmla="*/ 53 w 1321"/>
                    <a:gd name="T67" fmla="*/ 152 h 712"/>
                    <a:gd name="T68" fmla="*/ 82 w 1321"/>
                    <a:gd name="T69" fmla="*/ 119 h 712"/>
                    <a:gd name="T70" fmla="*/ 114 w 1321"/>
                    <a:gd name="T71" fmla="*/ 89 h 712"/>
                    <a:gd name="T72" fmla="*/ 151 w 1321"/>
                    <a:gd name="T73" fmla="*/ 63 h 712"/>
                    <a:gd name="T74" fmla="*/ 191 w 1321"/>
                    <a:gd name="T75" fmla="*/ 42 h 712"/>
                    <a:gd name="T76" fmla="*/ 232 w 1321"/>
                    <a:gd name="T77" fmla="*/ 24 h 712"/>
                    <a:gd name="T78" fmla="*/ 278 w 1321"/>
                    <a:gd name="T79" fmla="*/ 11 h 712"/>
                    <a:gd name="T80" fmla="*/ 325 w 1321"/>
                    <a:gd name="T81" fmla="*/ 3 h 712"/>
                    <a:gd name="T82" fmla="*/ 374 w 1321"/>
                    <a:gd name="T83" fmla="*/ 0 h 712"/>
                    <a:gd name="T84" fmla="*/ 374 w 1321"/>
                    <a:gd name="T85" fmla="*/ 0 h 712"/>
                    <a:gd name="T86" fmla="*/ 425 w 1321"/>
                    <a:gd name="T87" fmla="*/ 3 h 712"/>
                    <a:gd name="T88" fmla="*/ 474 w 1321"/>
                    <a:gd name="T89" fmla="*/ 12 h 712"/>
                    <a:gd name="T90" fmla="*/ 522 w 1321"/>
                    <a:gd name="T91" fmla="*/ 27 h 712"/>
                    <a:gd name="T92" fmla="*/ 566 w 1321"/>
                    <a:gd name="T93" fmla="*/ 46 h 712"/>
                    <a:gd name="T94" fmla="*/ 606 w 1321"/>
                    <a:gd name="T95" fmla="*/ 69 h 712"/>
                    <a:gd name="T96" fmla="*/ 644 w 1321"/>
                    <a:gd name="T97" fmla="*/ 98 h 712"/>
                    <a:gd name="T98" fmla="*/ 677 w 1321"/>
                    <a:gd name="T99" fmla="*/ 130 h 712"/>
                    <a:gd name="T100" fmla="*/ 705 w 1321"/>
                    <a:gd name="T101" fmla="*/ 165 h 712"/>
                    <a:gd name="T102" fmla="*/ 729 w 1321"/>
                    <a:gd name="T103" fmla="*/ 203 h 712"/>
                    <a:gd name="T104" fmla="*/ 729 w 1321"/>
                    <a:gd name="T105" fmla="*/ 203 h 71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321"/>
                    <a:gd name="T160" fmla="*/ 0 h 712"/>
                    <a:gd name="T161" fmla="*/ 1321 w 1321"/>
                    <a:gd name="T162" fmla="*/ 712 h 71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759" y="6"/>
                      </a:lnTo>
                      <a:lnTo>
                        <a:pt x="847" y="23"/>
                      </a:lnTo>
                      <a:lnTo>
                        <a:pt x="932" y="53"/>
                      </a:lnTo>
                      <a:lnTo>
                        <a:pt x="1010" y="90"/>
                      </a:lnTo>
                      <a:lnTo>
                        <a:pt x="1082" y="137"/>
                      </a:lnTo>
                      <a:lnTo>
                        <a:pt x="1149" y="194"/>
                      </a:lnTo>
                      <a:lnTo>
                        <a:pt x="1208" y="256"/>
                      </a:lnTo>
                      <a:lnTo>
                        <a:pt x="1258" y="325"/>
                      </a:lnTo>
                      <a:lnTo>
                        <a:pt x="1301" y="401"/>
                      </a:lnTo>
                      <a:close/>
                    </a:path>
                  </a:pathLst>
                </a:custGeom>
                <a:gradFill rotWithShape="1">
                  <a:gsLst>
                    <a:gs pos="0">
                      <a:srgbClr val="FFFFFF"/>
                    </a:gs>
                    <a:gs pos="100000">
                      <a:srgbClr val="FF0000">
                        <a:alpha val="0"/>
                      </a:srgbClr>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smtClean="0">
                    <a:ln>
                      <a:noFill/>
                    </a:ln>
                    <a:solidFill>
                      <a:sysClr val="windowText" lastClr="000000"/>
                    </a:solidFill>
                    <a:effectLst/>
                    <a:uLnTx/>
                    <a:uFillTx/>
                    <a:ea typeface="微软雅黑" panose="020B0503020204020204" pitchFamily="34" charset="-122"/>
                  </a:endParaRPr>
                </a:p>
              </p:txBody>
            </p:sp>
          </p:grpSp>
        </p:grpSp>
        <p:sp>
          <p:nvSpPr>
            <p:cNvPr id="23" name="Rectangle 38"/>
            <p:cNvSpPr>
              <a:spLocks noChangeArrowheads="1"/>
            </p:cNvSpPr>
            <p:nvPr/>
          </p:nvSpPr>
          <p:spPr bwMode="auto">
            <a:xfrm>
              <a:off x="2547052" y="1699914"/>
              <a:ext cx="4608529" cy="647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p>
              <a:pPr lvl="0" defTabSz="914400">
                <a:lnSpc>
                  <a:spcPct val="150000"/>
                </a:lnSpc>
                <a:defRPr/>
              </a:pPr>
              <a:r>
                <a:rPr lang="zh-CN" altLang="en-US" sz="2400" b="1" kern="0" noProof="0" dirty="0" smtClean="0">
                  <a:solidFill>
                    <a:schemeClr val="tx1">
                      <a:lumMod val="50000"/>
                      <a:lumOff val="50000"/>
                    </a:schemeClr>
                  </a:solidFill>
                  <a:ea typeface="微软雅黑" panose="020B0503020204020204" pitchFamily="34" charset="-122"/>
                </a:rPr>
                <a:t>名词解释</a:t>
              </a:r>
              <a:endParaRPr kumimoji="0" lang="zh-CN" altLang="en-US" sz="2400" b="1" i="0" u="none" strike="noStrike" kern="0" cap="none" spc="0" normalizeH="0" baseline="0" noProof="0" dirty="0" smtClean="0">
                <a:ln>
                  <a:noFill/>
                </a:ln>
                <a:solidFill>
                  <a:schemeClr val="tx1">
                    <a:lumMod val="50000"/>
                    <a:lumOff val="50000"/>
                  </a:schemeClr>
                </a:solidFill>
                <a:effectLst/>
                <a:uLnTx/>
                <a:uFillTx/>
                <a:ea typeface="微软雅黑" panose="020B0503020204020204" pitchFamily="34" charset="-122"/>
              </a:endParaRPr>
            </a:p>
          </p:txBody>
        </p:sp>
      </p:grpSp>
      <p:grpSp>
        <p:nvGrpSpPr>
          <p:cNvPr id="24" name="组合 23"/>
          <p:cNvGrpSpPr/>
          <p:nvPr/>
        </p:nvGrpSpPr>
        <p:grpSpPr>
          <a:xfrm>
            <a:off x="2867025" y="4479290"/>
            <a:ext cx="5854065" cy="781685"/>
            <a:chOff x="1537511" y="1631288"/>
            <a:chExt cx="5861278" cy="781507"/>
          </a:xfrm>
        </p:grpSpPr>
        <p:grpSp>
          <p:nvGrpSpPr>
            <p:cNvPr id="25" name="组合 24"/>
            <p:cNvGrpSpPr/>
            <p:nvPr/>
          </p:nvGrpSpPr>
          <p:grpSpPr>
            <a:xfrm>
              <a:off x="1537511" y="1631288"/>
              <a:ext cx="5861278" cy="781507"/>
              <a:chOff x="1537511" y="1631288"/>
              <a:chExt cx="5861278" cy="781507"/>
            </a:xfrm>
          </p:grpSpPr>
          <p:grpSp>
            <p:nvGrpSpPr>
              <p:cNvPr id="26" name="组合 25"/>
              <p:cNvGrpSpPr/>
              <p:nvPr/>
            </p:nvGrpSpPr>
            <p:grpSpPr>
              <a:xfrm>
                <a:off x="1928264" y="1709439"/>
                <a:ext cx="5470525" cy="625205"/>
                <a:chOff x="460128" y="312440"/>
                <a:chExt cx="5470525" cy="625205"/>
              </a:xfrm>
            </p:grpSpPr>
            <p:sp>
              <p:nvSpPr>
                <p:cNvPr id="30" name="矩形 29"/>
                <p:cNvSpPr/>
                <p:nvPr/>
              </p:nvSpPr>
              <p:spPr>
                <a:xfrm>
                  <a:off x="460128" y="312440"/>
                  <a:ext cx="4877548" cy="625205"/>
                </a:xfrm>
                <a:prstGeom prst="rect">
                  <a:avLst/>
                </a:prstGeom>
                <a:gradFill>
                  <a:gsLst>
                    <a:gs pos="100000">
                      <a:srgbClr val="FFFFFF"/>
                    </a:gs>
                    <a:gs pos="51657">
                      <a:srgbClr val="F0F0F0"/>
                    </a:gs>
                    <a:gs pos="0">
                      <a:srgbClr val="FFFFFF"/>
                    </a:gs>
                  </a:gsLst>
                  <a:lin ang="5400000" scaled="1"/>
                </a:gradFill>
                <a:ln w="9525">
                  <a:solidFill>
                    <a:srgbClr val="DDDDDD"/>
                  </a:solidFill>
                  <a:round/>
                </a:ln>
                <a:effectLst>
                  <a:outerShdw blurRad="63500" sx="101000" sy="101000" algn="ctr" rotWithShape="0">
                    <a:prstClr val="black">
                      <a:alpha val="8000"/>
                    </a:prstClr>
                  </a:outerShdw>
                </a:effectLst>
              </p:spPr>
            </p:sp>
            <p:sp>
              <p:nvSpPr>
                <p:cNvPr id="31" name="矩形 30"/>
                <p:cNvSpPr/>
                <p:nvPr/>
              </p:nvSpPr>
              <p:spPr>
                <a:xfrm>
                  <a:off x="460128" y="312440"/>
                  <a:ext cx="5220644" cy="625205"/>
                </a:xfrm>
                <a:prstGeom prst="rect">
                  <a:avLst/>
                </a:prstGeom>
                <a:noFill/>
                <a:ln>
                  <a:noFill/>
                </a:ln>
                <a:effectLst/>
              </p:spPr>
              <p:txBody>
                <a:bodyPr spcFirstLastPara="0" vert="horz" wrap="square" lIns="496257" tIns="60960" rIns="60960" bIns="60960" numCol="1" spcCol="1270" anchor="ctr" anchorCtr="0">
                  <a:noAutofit/>
                </a:bodyPr>
                <a:p>
                  <a:pPr marL="0" marR="0" lvl="0" indent="0" algn="l" defTabSz="1066800" eaLnBrk="1" fontAlgn="auto" latinLnBrk="0" hangingPunct="1">
                    <a:lnSpc>
                      <a:spcPct val="90000"/>
                    </a:lnSpc>
                    <a:spcBef>
                      <a:spcPct val="0"/>
                    </a:spcBef>
                    <a:spcAft>
                      <a:spcPct val="35000"/>
                    </a:spcAft>
                    <a:buClrTx/>
                    <a:buSzTx/>
                    <a:buFontTx/>
                    <a:buNone/>
                    <a:defRPr/>
                  </a:pPr>
                  <a:r>
                    <a:rPr kumimoji="0" lang="zh-CN" altLang="en-US" sz="2400" b="0" i="0" u="none" strike="noStrike" kern="1200" cap="none" spc="0" normalizeH="0" baseline="0" noProof="0" dirty="0" smtClean="0">
                      <a:ln>
                        <a:noFill/>
                      </a:ln>
                      <a:solidFill>
                        <a:srgbClr val="646464"/>
                      </a:solidFill>
                      <a:effectLst/>
                      <a:uLnTx/>
                      <a:uFillTx/>
                      <a:latin typeface="Calibri" panose="020F0502020204030204"/>
                      <a:ea typeface="微软雅黑" panose="020B0503020204020204" pitchFamily="34" charset="-122"/>
                      <a:cs typeface="+mn-cs"/>
                    </a:rPr>
                    <a:t>单击此处添加文字内容</a:t>
                  </a:r>
                  <a:endParaRPr kumimoji="0" lang="zh-CN" altLang="en-US" sz="2400" b="0" i="0" u="none" strike="noStrike" kern="1200" cap="none" spc="0" normalizeH="0" baseline="0" noProof="0" dirty="0">
                    <a:ln>
                      <a:noFill/>
                    </a:ln>
                    <a:solidFill>
                      <a:sysClr val="window" lastClr="FFFFFF"/>
                    </a:solidFill>
                    <a:effectLst/>
                    <a:uLnTx/>
                    <a:uFillTx/>
                    <a:latin typeface="Calibri" panose="020F0502020204030204"/>
                    <a:ea typeface="宋体" panose="02010600030101010101" pitchFamily="2" charset="-122"/>
                    <a:cs typeface="+mn-cs"/>
                  </a:endParaRPr>
                </a:p>
              </p:txBody>
            </p:sp>
            <p:sp>
              <p:nvSpPr>
                <p:cNvPr id="32" name="矩形 31"/>
                <p:cNvSpPr/>
                <p:nvPr/>
              </p:nvSpPr>
              <p:spPr>
                <a:xfrm>
                  <a:off x="503308" y="341015"/>
                  <a:ext cx="5427345" cy="560705"/>
                </a:xfrm>
                <a:prstGeom prst="rect">
                  <a:avLst/>
                </a:prstGeom>
                <a:gradFill rotWithShape="1">
                  <a:gsLst>
                    <a:gs pos="98000">
                      <a:srgbClr val="F9F9F9"/>
                    </a:gs>
                    <a:gs pos="100000">
                      <a:srgbClr val="FFFFFF"/>
                    </a:gs>
                    <a:gs pos="51657">
                      <a:srgbClr val="E8E8E8"/>
                    </a:gs>
                    <a:gs pos="50000">
                      <a:srgbClr val="ECECEC"/>
                    </a:gs>
                    <a:gs pos="8000">
                      <a:srgbClr val="F8F8F8"/>
                    </a:gs>
                  </a:gsLst>
                  <a:lin ang="5400000" scaled="1"/>
                </a:gradFill>
                <a:ln w="9525">
                  <a:noFill/>
                  <a:round/>
                </a:ln>
              </p:spPr>
            </p:sp>
          </p:grpSp>
          <p:grpSp>
            <p:nvGrpSpPr>
              <p:cNvPr id="27" name="组合 26"/>
              <p:cNvGrpSpPr/>
              <p:nvPr/>
            </p:nvGrpSpPr>
            <p:grpSpPr>
              <a:xfrm>
                <a:off x="1537511" y="1631288"/>
                <a:ext cx="781507" cy="781507"/>
                <a:chOff x="1537511" y="1631288"/>
                <a:chExt cx="781507" cy="781507"/>
              </a:xfrm>
            </p:grpSpPr>
            <p:sp>
              <p:nvSpPr>
                <p:cNvPr id="28" name="椭圆 27"/>
                <p:cNvSpPr/>
                <p:nvPr/>
              </p:nvSpPr>
              <p:spPr>
                <a:xfrm>
                  <a:off x="1537511" y="1631288"/>
                  <a:ext cx="781507" cy="781507"/>
                </a:xfrm>
                <a:prstGeom prst="ellipse">
                  <a:avLst/>
                </a:prstGeom>
                <a:solidFill>
                  <a:srgbClr val="148BDC"/>
                </a:solidFill>
                <a:ln w="9525">
                  <a:solidFill>
                    <a:schemeClr val="tx2">
                      <a:lumMod val="60000"/>
                      <a:lumOff val="40000"/>
                    </a:schemeClr>
                  </a:solidFill>
                  <a:round/>
                </a:ln>
                <a:effectLst/>
              </p:spPr>
              <p:txBody>
                <a:bodyPr anchor="ctr"/>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3200" b="0" i="0" u="none" strike="noStrike" kern="0" cap="none" spc="0" normalizeH="0" baseline="0" noProof="0" dirty="0" smtClean="0">
                      <a:ln>
                        <a:noFill/>
                      </a:ln>
                      <a:solidFill>
                        <a:sysClr val="window" lastClr="FFFFFF"/>
                      </a:solidFill>
                      <a:effectLst/>
                      <a:uLnTx/>
                      <a:uFillTx/>
                      <a:latin typeface="Impact" panose="020B0806030902050204" pitchFamily="34" charset="0"/>
                    </a:rPr>
                    <a:t>3</a:t>
                  </a:r>
                  <a:endParaRPr kumimoji="0" lang="zh-CN" altLang="en-US" sz="3200" b="0" i="0" u="none" strike="noStrike" kern="0" cap="none" spc="0" normalizeH="0" baseline="0" noProof="0" dirty="0">
                    <a:ln>
                      <a:noFill/>
                    </a:ln>
                    <a:solidFill>
                      <a:sysClr val="window" lastClr="FFFFFF"/>
                    </a:solidFill>
                    <a:effectLst/>
                    <a:uLnTx/>
                    <a:uFillTx/>
                    <a:latin typeface="Impact" panose="020B0806030902050204" pitchFamily="34" charset="0"/>
                  </a:endParaRPr>
                </a:p>
              </p:txBody>
            </p:sp>
            <p:sp>
              <p:nvSpPr>
                <p:cNvPr id="29" name="未知"/>
                <p:cNvSpPr/>
                <p:nvPr/>
              </p:nvSpPr>
              <p:spPr bwMode="auto">
                <a:xfrm>
                  <a:off x="1616373" y="1646528"/>
                  <a:ext cx="615192" cy="300182"/>
                </a:xfrm>
                <a:custGeom>
                  <a:avLst/>
                  <a:gdLst>
                    <a:gd name="T0" fmla="*/ 729 w 1321"/>
                    <a:gd name="T1" fmla="*/ 203 h 712"/>
                    <a:gd name="T2" fmla="*/ 738 w 1321"/>
                    <a:gd name="T3" fmla="*/ 224 h 712"/>
                    <a:gd name="T4" fmla="*/ 740 w 1321"/>
                    <a:gd name="T5" fmla="*/ 244 h 712"/>
                    <a:gd name="T6" fmla="*/ 737 w 1321"/>
                    <a:gd name="T7" fmla="*/ 262 h 712"/>
                    <a:gd name="T8" fmla="*/ 727 w 1321"/>
                    <a:gd name="T9" fmla="*/ 279 h 712"/>
                    <a:gd name="T10" fmla="*/ 713 w 1321"/>
                    <a:gd name="T11" fmla="*/ 294 h 712"/>
                    <a:gd name="T12" fmla="*/ 694 w 1321"/>
                    <a:gd name="T13" fmla="*/ 306 h 712"/>
                    <a:gd name="T14" fmla="*/ 670 w 1321"/>
                    <a:gd name="T15" fmla="*/ 318 h 712"/>
                    <a:gd name="T16" fmla="*/ 643 w 1321"/>
                    <a:gd name="T17" fmla="*/ 329 h 712"/>
                    <a:gd name="T18" fmla="*/ 612 w 1321"/>
                    <a:gd name="T19" fmla="*/ 338 h 712"/>
                    <a:gd name="T20" fmla="*/ 578 w 1321"/>
                    <a:gd name="T21" fmla="*/ 346 h 712"/>
                    <a:gd name="T22" fmla="*/ 542 w 1321"/>
                    <a:gd name="T23" fmla="*/ 352 h 712"/>
                    <a:gd name="T24" fmla="*/ 502 w 1321"/>
                    <a:gd name="T25" fmla="*/ 357 h 712"/>
                    <a:gd name="T26" fmla="*/ 462 w 1321"/>
                    <a:gd name="T27" fmla="*/ 360 h 712"/>
                    <a:gd name="T28" fmla="*/ 445 w 1321"/>
                    <a:gd name="T29" fmla="*/ 361 h 712"/>
                    <a:gd name="T30" fmla="*/ 267 w 1321"/>
                    <a:gd name="T31" fmla="*/ 361 h 712"/>
                    <a:gd name="T32" fmla="*/ 264 w 1321"/>
                    <a:gd name="T33" fmla="*/ 361 h 712"/>
                    <a:gd name="T34" fmla="*/ 229 w 1321"/>
                    <a:gd name="T35" fmla="*/ 359 h 712"/>
                    <a:gd name="T36" fmla="*/ 195 w 1321"/>
                    <a:gd name="T37" fmla="*/ 357 h 712"/>
                    <a:gd name="T38" fmla="*/ 162 w 1321"/>
                    <a:gd name="T39" fmla="*/ 353 h 712"/>
                    <a:gd name="T40" fmla="*/ 132 w 1321"/>
                    <a:gd name="T41" fmla="*/ 349 h 712"/>
                    <a:gd name="T42" fmla="*/ 104 w 1321"/>
                    <a:gd name="T43" fmla="*/ 343 h 712"/>
                    <a:gd name="T44" fmla="*/ 79 w 1321"/>
                    <a:gd name="T45" fmla="*/ 336 h 712"/>
                    <a:gd name="T46" fmla="*/ 57 w 1321"/>
                    <a:gd name="T47" fmla="*/ 329 h 712"/>
                    <a:gd name="T48" fmla="*/ 38 w 1321"/>
                    <a:gd name="T49" fmla="*/ 319 h 712"/>
                    <a:gd name="T50" fmla="*/ 22 w 1321"/>
                    <a:gd name="T51" fmla="*/ 308 h 712"/>
                    <a:gd name="T52" fmla="*/ 10 w 1321"/>
                    <a:gd name="T53" fmla="*/ 296 h 712"/>
                    <a:gd name="T54" fmla="*/ 3 w 1321"/>
                    <a:gd name="T55" fmla="*/ 281 h 712"/>
                    <a:gd name="T56" fmla="*/ 0 w 1321"/>
                    <a:gd name="T57" fmla="*/ 266 h 712"/>
                    <a:gd name="T58" fmla="*/ 0 w 1321"/>
                    <a:gd name="T59" fmla="*/ 264 h 712"/>
                    <a:gd name="T60" fmla="*/ 2 w 1321"/>
                    <a:gd name="T61" fmla="*/ 247 h 712"/>
                    <a:gd name="T62" fmla="*/ 9 w 1321"/>
                    <a:gd name="T63" fmla="*/ 226 h 712"/>
                    <a:gd name="T64" fmla="*/ 29 w 1321"/>
                    <a:gd name="T65" fmla="*/ 188 h 712"/>
                    <a:gd name="T66" fmla="*/ 53 w 1321"/>
                    <a:gd name="T67" fmla="*/ 152 h 712"/>
                    <a:gd name="T68" fmla="*/ 82 w 1321"/>
                    <a:gd name="T69" fmla="*/ 119 h 712"/>
                    <a:gd name="T70" fmla="*/ 114 w 1321"/>
                    <a:gd name="T71" fmla="*/ 89 h 712"/>
                    <a:gd name="T72" fmla="*/ 151 w 1321"/>
                    <a:gd name="T73" fmla="*/ 63 h 712"/>
                    <a:gd name="T74" fmla="*/ 191 w 1321"/>
                    <a:gd name="T75" fmla="*/ 42 h 712"/>
                    <a:gd name="T76" fmla="*/ 232 w 1321"/>
                    <a:gd name="T77" fmla="*/ 24 h 712"/>
                    <a:gd name="T78" fmla="*/ 278 w 1321"/>
                    <a:gd name="T79" fmla="*/ 11 h 712"/>
                    <a:gd name="T80" fmla="*/ 325 w 1321"/>
                    <a:gd name="T81" fmla="*/ 3 h 712"/>
                    <a:gd name="T82" fmla="*/ 374 w 1321"/>
                    <a:gd name="T83" fmla="*/ 0 h 712"/>
                    <a:gd name="T84" fmla="*/ 374 w 1321"/>
                    <a:gd name="T85" fmla="*/ 0 h 712"/>
                    <a:gd name="T86" fmla="*/ 425 w 1321"/>
                    <a:gd name="T87" fmla="*/ 3 h 712"/>
                    <a:gd name="T88" fmla="*/ 474 w 1321"/>
                    <a:gd name="T89" fmla="*/ 12 h 712"/>
                    <a:gd name="T90" fmla="*/ 522 w 1321"/>
                    <a:gd name="T91" fmla="*/ 27 h 712"/>
                    <a:gd name="T92" fmla="*/ 566 w 1321"/>
                    <a:gd name="T93" fmla="*/ 46 h 712"/>
                    <a:gd name="T94" fmla="*/ 606 w 1321"/>
                    <a:gd name="T95" fmla="*/ 69 h 712"/>
                    <a:gd name="T96" fmla="*/ 644 w 1321"/>
                    <a:gd name="T97" fmla="*/ 98 h 712"/>
                    <a:gd name="T98" fmla="*/ 677 w 1321"/>
                    <a:gd name="T99" fmla="*/ 130 h 712"/>
                    <a:gd name="T100" fmla="*/ 705 w 1321"/>
                    <a:gd name="T101" fmla="*/ 165 h 712"/>
                    <a:gd name="T102" fmla="*/ 729 w 1321"/>
                    <a:gd name="T103" fmla="*/ 203 h 712"/>
                    <a:gd name="T104" fmla="*/ 729 w 1321"/>
                    <a:gd name="T105" fmla="*/ 203 h 71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321"/>
                    <a:gd name="T160" fmla="*/ 0 h 712"/>
                    <a:gd name="T161" fmla="*/ 1321 w 1321"/>
                    <a:gd name="T162" fmla="*/ 712 h 71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759" y="6"/>
                      </a:lnTo>
                      <a:lnTo>
                        <a:pt x="847" y="23"/>
                      </a:lnTo>
                      <a:lnTo>
                        <a:pt x="932" y="53"/>
                      </a:lnTo>
                      <a:lnTo>
                        <a:pt x="1010" y="90"/>
                      </a:lnTo>
                      <a:lnTo>
                        <a:pt x="1082" y="137"/>
                      </a:lnTo>
                      <a:lnTo>
                        <a:pt x="1149" y="194"/>
                      </a:lnTo>
                      <a:lnTo>
                        <a:pt x="1208" y="256"/>
                      </a:lnTo>
                      <a:lnTo>
                        <a:pt x="1258" y="325"/>
                      </a:lnTo>
                      <a:lnTo>
                        <a:pt x="1301" y="401"/>
                      </a:lnTo>
                      <a:close/>
                    </a:path>
                  </a:pathLst>
                </a:custGeom>
                <a:gradFill rotWithShape="1">
                  <a:gsLst>
                    <a:gs pos="0">
                      <a:srgbClr val="FFFFFF"/>
                    </a:gs>
                    <a:gs pos="100000">
                      <a:srgbClr val="FF0000">
                        <a:alpha val="0"/>
                      </a:srgbClr>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smtClean="0">
                    <a:ln>
                      <a:noFill/>
                    </a:ln>
                    <a:solidFill>
                      <a:sysClr val="windowText" lastClr="000000"/>
                    </a:solidFill>
                    <a:effectLst/>
                    <a:uLnTx/>
                    <a:uFillTx/>
                    <a:ea typeface="微软雅黑" panose="020B0503020204020204" pitchFamily="34" charset="-122"/>
                  </a:endParaRPr>
                </a:p>
              </p:txBody>
            </p:sp>
          </p:grpSp>
        </p:grpSp>
        <p:sp>
          <p:nvSpPr>
            <p:cNvPr id="33" name="Rectangle 38"/>
            <p:cNvSpPr>
              <a:spLocks noChangeArrowheads="1"/>
            </p:cNvSpPr>
            <p:nvPr/>
          </p:nvSpPr>
          <p:spPr bwMode="auto">
            <a:xfrm>
              <a:off x="2584932" y="1699914"/>
              <a:ext cx="4563976" cy="647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p>
              <a:pPr lvl="0">
                <a:lnSpc>
                  <a:spcPct val="150000"/>
                </a:lnSpc>
                <a:defRPr/>
              </a:pPr>
              <a:r>
                <a:rPr lang="zh-CN" altLang="en-US" sz="2400" b="1" kern="0" dirty="0" smtClean="0">
                  <a:solidFill>
                    <a:schemeClr val="accent2">
                      <a:lumMod val="75000"/>
                    </a:schemeClr>
                  </a:solidFill>
                  <a:ea typeface="微软雅黑" panose="020B0503020204020204" pitchFamily="34" charset="-122"/>
                  <a:sym typeface="+mn-ea"/>
                </a:rPr>
                <a:t>订单系统融资融券业务流程</a:t>
              </a:r>
              <a:endParaRPr lang="zh-CN" altLang="en-US" sz="2400" b="1" kern="0" dirty="0" smtClean="0">
                <a:solidFill>
                  <a:schemeClr val="accent2">
                    <a:lumMod val="75000"/>
                  </a:schemeClr>
                </a:solidFill>
                <a:ea typeface="微软雅黑" panose="020B0503020204020204" pitchFamily="34" charset="-122"/>
                <a:sym typeface="+mn-ea"/>
              </a:endParaRPr>
            </a:p>
          </p:txBody>
        </p:sp>
      </p:gr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2"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Scale>
                                      <p:cBhvr>
                                        <p:cTn id="7" dur="1000" decel="50000" fill="hold">
                                          <p:stCondLst>
                                            <p:cond delay="0"/>
                                          </p:stCondLst>
                                        </p:cTn>
                                        <p:tgtEl>
                                          <p:spTgt spid="4"/>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4"/>
                                        </p:tgtEl>
                                        <p:attrNameLst>
                                          <p:attrName>ppt_x</p:attrName>
                                          <p:attrName>ppt_y</p:attrName>
                                        </p:attrNameLst>
                                      </p:cBhvr>
                                    </p:animMotion>
                                    <p:animEffect transition="in" filter="fade">
                                      <p:cBhvr>
                                        <p:cTn id="9" dur="1000"/>
                                        <p:tgtEl>
                                          <p:spTgt spid="4"/>
                                        </p:tgtEl>
                                      </p:cBhvr>
                                    </p:animEffect>
                                  </p:childTnLst>
                                </p:cTn>
                              </p:par>
                              <p:par>
                                <p:cTn id="10" presetID="52" presetClass="entr" presetSubtype="0" fill="hold" nodeType="withEffect">
                                  <p:stCondLst>
                                    <p:cond delay="0"/>
                                  </p:stCondLst>
                                  <p:childTnLst>
                                    <p:set>
                                      <p:cBhvr>
                                        <p:cTn id="11" dur="1" fill="hold">
                                          <p:stCondLst>
                                            <p:cond delay="0"/>
                                          </p:stCondLst>
                                        </p:cTn>
                                        <p:tgtEl>
                                          <p:spTgt spid="14"/>
                                        </p:tgtEl>
                                        <p:attrNameLst>
                                          <p:attrName>style.visibility</p:attrName>
                                        </p:attrNameLst>
                                      </p:cBhvr>
                                      <p:to>
                                        <p:strVal val="visible"/>
                                      </p:to>
                                    </p:set>
                                    <p:animScale>
                                      <p:cBhvr>
                                        <p:cTn id="12" dur="1000" decel="50000" fill="hold">
                                          <p:stCondLst>
                                            <p:cond delay="0"/>
                                          </p:stCondLst>
                                        </p:cTn>
                                        <p:tgtEl>
                                          <p:spTgt spid="14"/>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3" dur="1000" decel="50000" fill="hold">
                                          <p:stCondLst>
                                            <p:cond delay="0"/>
                                          </p:stCondLst>
                                        </p:cTn>
                                        <p:tgtEl>
                                          <p:spTgt spid="14"/>
                                        </p:tgtEl>
                                        <p:attrNameLst>
                                          <p:attrName>ppt_x</p:attrName>
                                          <p:attrName>ppt_y</p:attrName>
                                        </p:attrNameLst>
                                      </p:cBhvr>
                                    </p:animMotion>
                                    <p:animEffect transition="in" filter="fade">
                                      <p:cBhvr>
                                        <p:cTn id="14" dur="1000"/>
                                        <p:tgtEl>
                                          <p:spTgt spid="14"/>
                                        </p:tgtEl>
                                      </p:cBhvr>
                                    </p:animEffect>
                                  </p:childTnLst>
                                </p:cTn>
                              </p:par>
                              <p:par>
                                <p:cTn id="15" presetID="52" presetClass="entr" presetSubtype="0" fill="hold" nodeType="withEffect">
                                  <p:stCondLst>
                                    <p:cond delay="0"/>
                                  </p:stCondLst>
                                  <p:childTnLst>
                                    <p:set>
                                      <p:cBhvr>
                                        <p:cTn id="16" dur="1" fill="hold">
                                          <p:stCondLst>
                                            <p:cond delay="0"/>
                                          </p:stCondLst>
                                        </p:cTn>
                                        <p:tgtEl>
                                          <p:spTgt spid="24"/>
                                        </p:tgtEl>
                                        <p:attrNameLst>
                                          <p:attrName>style.visibility</p:attrName>
                                        </p:attrNameLst>
                                      </p:cBhvr>
                                      <p:to>
                                        <p:strVal val="visible"/>
                                      </p:to>
                                    </p:set>
                                    <p:animScale>
                                      <p:cBhvr>
                                        <p:cTn id="17" dur="1000" decel="50000" fill="hold">
                                          <p:stCondLst>
                                            <p:cond delay="0"/>
                                          </p:stCondLst>
                                        </p:cTn>
                                        <p:tgtEl>
                                          <p:spTgt spid="24"/>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8" dur="1000" decel="50000" fill="hold">
                                          <p:stCondLst>
                                            <p:cond delay="0"/>
                                          </p:stCondLst>
                                        </p:cTn>
                                        <p:tgtEl>
                                          <p:spTgt spid="24"/>
                                        </p:tgtEl>
                                        <p:attrNameLst>
                                          <p:attrName>ppt_x</p:attrName>
                                          <p:attrName>ppt_y</p:attrName>
                                        </p:attrNameLst>
                                      </p:cBhvr>
                                    </p:animMotion>
                                    <p:animEffect transition="in" filter="fade">
                                      <p:cBhvr>
                                        <p:cTn id="19" dur="10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875503" y="914682"/>
            <a:ext cx="2700048" cy="45719"/>
          </a:xfrm>
          <a:prstGeom prst="rect">
            <a:avLst/>
          </a:prstGeom>
          <a:solidFill>
            <a:srgbClr val="FF0000"/>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矩形 2"/>
          <p:cNvSpPr/>
          <p:nvPr/>
        </p:nvSpPr>
        <p:spPr>
          <a:xfrm>
            <a:off x="8869465" y="1268760"/>
            <a:ext cx="2700048" cy="45719"/>
          </a:xfrm>
          <a:prstGeom prst="rect">
            <a:avLst/>
          </a:prstGeom>
          <a:solidFill>
            <a:srgbClr val="FF0000"/>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4" name="流程图: 可选过程 13"/>
          <p:cNvSpPr/>
          <p:nvPr/>
        </p:nvSpPr>
        <p:spPr>
          <a:xfrm>
            <a:off x="4136390" y="1423670"/>
            <a:ext cx="2611120" cy="936625"/>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融资融券系统</a:t>
            </a:r>
            <a:endParaRPr lang="zh-CN" altLang="en-US"/>
          </a:p>
        </p:txBody>
      </p:sp>
      <p:sp>
        <p:nvSpPr>
          <p:cNvPr id="16" name="流程图: 可选过程 15"/>
          <p:cNvSpPr/>
          <p:nvPr/>
        </p:nvSpPr>
        <p:spPr>
          <a:xfrm>
            <a:off x="4136390" y="3722370"/>
            <a:ext cx="2649220" cy="1008380"/>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订单系统</a:t>
            </a:r>
            <a:endParaRPr lang="zh-CN" altLang="en-US"/>
          </a:p>
        </p:txBody>
      </p:sp>
      <p:cxnSp>
        <p:nvCxnSpPr>
          <p:cNvPr id="17" name="直接箭头连接符 16"/>
          <p:cNvCxnSpPr/>
          <p:nvPr/>
        </p:nvCxnSpPr>
        <p:spPr>
          <a:xfrm flipV="1">
            <a:off x="4933950" y="2348865"/>
            <a:ext cx="0" cy="13684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p:nvPr/>
        </p:nvCxnSpPr>
        <p:spPr>
          <a:xfrm>
            <a:off x="6099175" y="2348865"/>
            <a:ext cx="0" cy="13684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2" name="流程图: 可选过程 21"/>
          <p:cNvSpPr/>
          <p:nvPr/>
        </p:nvSpPr>
        <p:spPr>
          <a:xfrm>
            <a:off x="194945" y="3717290"/>
            <a:ext cx="1875790" cy="1008380"/>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外围系统</a:t>
            </a:r>
            <a:endParaRPr lang="zh-CN" altLang="en-US"/>
          </a:p>
        </p:txBody>
      </p:sp>
      <p:sp>
        <p:nvSpPr>
          <p:cNvPr id="23" name="流程图: 可选过程 22"/>
          <p:cNvSpPr/>
          <p:nvPr/>
        </p:nvSpPr>
        <p:spPr>
          <a:xfrm>
            <a:off x="9154795" y="3722370"/>
            <a:ext cx="1941195" cy="1008380"/>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交易所</a:t>
            </a:r>
            <a:endParaRPr lang="zh-CN" altLang="en-US"/>
          </a:p>
        </p:txBody>
      </p:sp>
      <p:sp>
        <p:nvSpPr>
          <p:cNvPr id="24" name="流程图: 可选过程 23"/>
          <p:cNvSpPr/>
          <p:nvPr/>
        </p:nvSpPr>
        <p:spPr>
          <a:xfrm>
            <a:off x="4137025" y="5819775"/>
            <a:ext cx="2649220" cy="863600"/>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客户端</a:t>
            </a:r>
            <a:endParaRPr lang="zh-CN" altLang="en-US"/>
          </a:p>
        </p:txBody>
      </p:sp>
      <p:cxnSp>
        <p:nvCxnSpPr>
          <p:cNvPr id="25" name="直接箭头连接符 24"/>
          <p:cNvCxnSpPr/>
          <p:nvPr/>
        </p:nvCxnSpPr>
        <p:spPr>
          <a:xfrm>
            <a:off x="2066925" y="4004945"/>
            <a:ext cx="208788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p:nvPr/>
        </p:nvCxnSpPr>
        <p:spPr>
          <a:xfrm flipH="1">
            <a:off x="2066925" y="4437380"/>
            <a:ext cx="208788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p:nvPr/>
        </p:nvCxnSpPr>
        <p:spPr>
          <a:xfrm>
            <a:off x="6747510" y="3933190"/>
            <a:ext cx="237617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p:nvPr/>
        </p:nvCxnSpPr>
        <p:spPr>
          <a:xfrm flipH="1">
            <a:off x="6819265" y="4437380"/>
            <a:ext cx="230441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p:nvPr/>
        </p:nvCxnSpPr>
        <p:spPr>
          <a:xfrm flipV="1">
            <a:off x="4933950" y="4725670"/>
            <a:ext cx="0" cy="13684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p:nvPr/>
        </p:nvCxnSpPr>
        <p:spPr>
          <a:xfrm>
            <a:off x="6099175" y="4725670"/>
            <a:ext cx="0" cy="10795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2" name="文本框 31"/>
          <p:cNvSpPr txBox="1"/>
          <p:nvPr/>
        </p:nvSpPr>
        <p:spPr>
          <a:xfrm>
            <a:off x="2513330" y="3636645"/>
            <a:ext cx="1550035" cy="368300"/>
          </a:xfrm>
          <a:prstGeom prst="rect">
            <a:avLst/>
          </a:prstGeom>
          <a:noFill/>
        </p:spPr>
        <p:txBody>
          <a:bodyPr wrap="square" rtlCol="0">
            <a:spAutoFit/>
          </a:bodyPr>
          <a:p>
            <a:r>
              <a:rPr lang="zh-CN" altLang="en-US"/>
              <a:t>交易请求</a:t>
            </a:r>
            <a:endParaRPr lang="zh-CN" altLang="en-US"/>
          </a:p>
        </p:txBody>
      </p:sp>
      <p:sp>
        <p:nvSpPr>
          <p:cNvPr id="33" name="文本框 32"/>
          <p:cNvSpPr txBox="1"/>
          <p:nvPr/>
        </p:nvSpPr>
        <p:spPr>
          <a:xfrm>
            <a:off x="2513965" y="4437380"/>
            <a:ext cx="1550035" cy="368300"/>
          </a:xfrm>
          <a:prstGeom prst="rect">
            <a:avLst/>
          </a:prstGeom>
          <a:noFill/>
        </p:spPr>
        <p:txBody>
          <a:bodyPr wrap="square" rtlCol="0">
            <a:spAutoFit/>
          </a:bodyPr>
          <a:p>
            <a:r>
              <a:rPr lang="zh-CN" altLang="en-US"/>
              <a:t>回报推送</a:t>
            </a:r>
            <a:endParaRPr lang="zh-CN" altLang="en-US"/>
          </a:p>
        </p:txBody>
      </p:sp>
      <p:sp>
        <p:nvSpPr>
          <p:cNvPr id="34" name="文本框 33"/>
          <p:cNvSpPr txBox="1"/>
          <p:nvPr/>
        </p:nvSpPr>
        <p:spPr>
          <a:xfrm>
            <a:off x="7306945" y="3548380"/>
            <a:ext cx="1617345" cy="368300"/>
          </a:xfrm>
          <a:prstGeom prst="rect">
            <a:avLst/>
          </a:prstGeom>
          <a:noFill/>
        </p:spPr>
        <p:txBody>
          <a:bodyPr wrap="square" rtlCol="0">
            <a:spAutoFit/>
          </a:bodyPr>
          <a:p>
            <a:r>
              <a:rPr lang="zh-CN" altLang="en-US"/>
              <a:t>报盘数据</a:t>
            </a:r>
            <a:endParaRPr lang="zh-CN" altLang="en-US"/>
          </a:p>
        </p:txBody>
      </p:sp>
      <p:sp>
        <p:nvSpPr>
          <p:cNvPr id="35" name="文本框 34"/>
          <p:cNvSpPr txBox="1"/>
          <p:nvPr/>
        </p:nvSpPr>
        <p:spPr>
          <a:xfrm>
            <a:off x="6784975" y="4437380"/>
            <a:ext cx="2338070" cy="368300"/>
          </a:xfrm>
          <a:prstGeom prst="rect">
            <a:avLst/>
          </a:prstGeom>
          <a:noFill/>
        </p:spPr>
        <p:txBody>
          <a:bodyPr wrap="square" rtlCol="0">
            <a:spAutoFit/>
          </a:bodyPr>
          <a:p>
            <a:r>
              <a:rPr lang="zh-CN" altLang="en-US"/>
              <a:t>深圳、上海行情数据</a:t>
            </a:r>
            <a:endParaRPr lang="zh-CN" altLang="en-US"/>
          </a:p>
        </p:txBody>
      </p:sp>
      <p:sp>
        <p:nvSpPr>
          <p:cNvPr id="37" name="文本框 36"/>
          <p:cNvSpPr txBox="1"/>
          <p:nvPr/>
        </p:nvSpPr>
        <p:spPr>
          <a:xfrm>
            <a:off x="4383405" y="5226050"/>
            <a:ext cx="1101090" cy="368300"/>
          </a:xfrm>
          <a:prstGeom prst="rect">
            <a:avLst/>
          </a:prstGeom>
          <a:noFill/>
        </p:spPr>
        <p:txBody>
          <a:bodyPr wrap="square" rtlCol="0">
            <a:spAutoFit/>
          </a:bodyPr>
          <a:p>
            <a:r>
              <a:rPr lang="zh-CN" altLang="en-US"/>
              <a:t>管理查询</a:t>
            </a:r>
            <a:endParaRPr lang="zh-CN" altLang="en-US"/>
          </a:p>
        </p:txBody>
      </p:sp>
      <p:sp>
        <p:nvSpPr>
          <p:cNvPr id="38" name="文本框 37"/>
          <p:cNvSpPr txBox="1"/>
          <p:nvPr/>
        </p:nvSpPr>
        <p:spPr>
          <a:xfrm>
            <a:off x="5563235" y="5226050"/>
            <a:ext cx="1255395" cy="368300"/>
          </a:xfrm>
          <a:prstGeom prst="rect">
            <a:avLst/>
          </a:prstGeom>
          <a:noFill/>
        </p:spPr>
        <p:txBody>
          <a:bodyPr wrap="square" rtlCol="0">
            <a:spAutoFit/>
          </a:bodyPr>
          <a:p>
            <a:r>
              <a:rPr lang="zh-CN" altLang="en-US"/>
              <a:t>返回数据</a:t>
            </a:r>
            <a:endParaRPr lang="zh-CN" altLang="en-US"/>
          </a:p>
        </p:txBody>
      </p:sp>
      <p:sp>
        <p:nvSpPr>
          <p:cNvPr id="39" name="文本框 38"/>
          <p:cNvSpPr txBox="1"/>
          <p:nvPr/>
        </p:nvSpPr>
        <p:spPr>
          <a:xfrm>
            <a:off x="6099175" y="2710180"/>
            <a:ext cx="1614170" cy="368300"/>
          </a:xfrm>
          <a:prstGeom prst="rect">
            <a:avLst/>
          </a:prstGeom>
          <a:noFill/>
        </p:spPr>
        <p:txBody>
          <a:bodyPr wrap="square" rtlCol="0">
            <a:spAutoFit/>
          </a:bodyPr>
          <a:p>
            <a:r>
              <a:rPr lang="zh-CN" altLang="en-US"/>
              <a:t>日初数据同步</a:t>
            </a:r>
            <a:endParaRPr lang="zh-CN" altLang="en-US"/>
          </a:p>
        </p:txBody>
      </p:sp>
      <p:sp>
        <p:nvSpPr>
          <p:cNvPr id="40" name="文本框 39"/>
          <p:cNvSpPr txBox="1"/>
          <p:nvPr/>
        </p:nvSpPr>
        <p:spPr>
          <a:xfrm>
            <a:off x="2980055" y="2710180"/>
            <a:ext cx="2188210" cy="368300"/>
          </a:xfrm>
          <a:prstGeom prst="rect">
            <a:avLst/>
          </a:prstGeom>
          <a:noFill/>
        </p:spPr>
        <p:txBody>
          <a:bodyPr wrap="square" rtlCol="0">
            <a:spAutoFit/>
          </a:bodyPr>
          <a:p>
            <a:r>
              <a:rPr lang="zh-CN" altLang="en-US"/>
              <a:t>日终委托数据回传</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875503" y="914682"/>
            <a:ext cx="2700048" cy="45719"/>
          </a:xfrm>
          <a:prstGeom prst="rect">
            <a:avLst/>
          </a:prstGeom>
          <a:solidFill>
            <a:srgbClr val="FF0000"/>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矩形 2"/>
          <p:cNvSpPr/>
          <p:nvPr/>
        </p:nvSpPr>
        <p:spPr>
          <a:xfrm>
            <a:off x="8869465" y="1268760"/>
            <a:ext cx="2700048" cy="45719"/>
          </a:xfrm>
          <a:prstGeom prst="rect">
            <a:avLst/>
          </a:prstGeom>
          <a:solidFill>
            <a:srgbClr val="FF0000"/>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 name="文本框 8"/>
          <p:cNvSpPr txBox="1"/>
          <p:nvPr/>
        </p:nvSpPr>
        <p:spPr>
          <a:xfrm>
            <a:off x="419735" y="1721485"/>
            <a:ext cx="5378450" cy="3999865"/>
          </a:xfrm>
          <a:prstGeom prst="rect">
            <a:avLst/>
          </a:prstGeom>
          <a:noFill/>
        </p:spPr>
        <p:txBody>
          <a:bodyPr wrap="square" rtlCol="0">
            <a:spAutoFit/>
          </a:bodyPr>
          <a:p>
            <a:r>
              <a:rPr lang="zh-CN" altLang="en-US" sz="2000" b="1" dirty="0" smtClean="0">
                <a:solidFill>
                  <a:schemeClr val="accent2">
                    <a:lumMod val="75000"/>
                  </a:schemeClr>
                </a:solidFill>
                <a:latin typeface="微软雅黑" panose="020B0503020204020204" pitchFamily="34" charset="-122"/>
                <a:ea typeface="微软雅黑" panose="020B0503020204020204" pitchFamily="34" charset="-122"/>
                <a:sym typeface="+mn-ea"/>
              </a:rPr>
              <a:t>日初数据同步：</a:t>
            </a:r>
            <a:endParaRPr lang="zh-CN" altLang="en-US" sz="2000" b="1" dirty="0" smtClean="0">
              <a:solidFill>
                <a:schemeClr val="accent2">
                  <a:lumMod val="75000"/>
                </a:schemeClr>
              </a:solidFill>
              <a:latin typeface="微软雅黑" panose="020B0503020204020204" pitchFamily="34" charset="-122"/>
              <a:ea typeface="微软雅黑" panose="020B0503020204020204" pitchFamily="34" charset="-122"/>
              <a:sym typeface="+mn-ea"/>
            </a:endParaRPr>
          </a:p>
          <a:p>
            <a:r>
              <a:rPr lang="zh-CN" altLang="en-US" dirty="0" smtClean="0">
                <a:sym typeface="+mn-ea"/>
              </a:rPr>
              <a:t>         融资融券系统每日交易前，需要将交互接口的数据同步到订单的临时表，在完成系统初始化后，数据增加到正式表中。</a:t>
            </a:r>
            <a:endParaRPr lang="en-US" altLang="zh-CN" dirty="0" smtClean="0"/>
          </a:p>
          <a:p>
            <a:r>
              <a:rPr lang="en-US" altLang="zh-CN" dirty="0" smtClean="0">
                <a:sym typeface="+mn-ea"/>
              </a:rPr>
              <a:t>1</a:t>
            </a:r>
            <a:r>
              <a:rPr lang="zh-CN" altLang="en-US" dirty="0" smtClean="0">
                <a:sym typeface="+mn-ea"/>
              </a:rPr>
              <a:t>、</a:t>
            </a:r>
            <a:r>
              <a:rPr lang="en-US" altLang="zh-CN" dirty="0" smtClean="0">
                <a:sym typeface="+mn-ea"/>
              </a:rPr>
              <a:t>ITF_CUACCT</a:t>
            </a:r>
            <a:r>
              <a:rPr lang="zh-CN" altLang="en-US" dirty="0" smtClean="0">
                <a:sym typeface="+mn-ea"/>
              </a:rPr>
              <a:t>（资产账户表）</a:t>
            </a:r>
            <a:r>
              <a:rPr lang="zh-CN" altLang="en-US" dirty="0">
                <a:sym typeface="+mn-ea"/>
              </a:rPr>
              <a:t>；</a:t>
            </a:r>
            <a:endParaRPr lang="en-US" altLang="zh-CN" dirty="0" smtClean="0"/>
          </a:p>
          <a:p>
            <a:r>
              <a:rPr lang="en-US" altLang="zh-CN" dirty="0" smtClean="0">
                <a:sym typeface="+mn-ea"/>
              </a:rPr>
              <a:t>2</a:t>
            </a:r>
            <a:r>
              <a:rPr lang="zh-CN" altLang="en-US" dirty="0" smtClean="0">
                <a:sym typeface="+mn-ea"/>
              </a:rPr>
              <a:t>、</a:t>
            </a:r>
            <a:r>
              <a:rPr lang="en-US" altLang="zh-CN" dirty="0" smtClean="0">
                <a:sym typeface="+mn-ea"/>
              </a:rPr>
              <a:t>ITF_CUACCT_FUND</a:t>
            </a:r>
            <a:r>
              <a:rPr lang="zh-CN" altLang="en-US" dirty="0" smtClean="0">
                <a:sym typeface="+mn-ea"/>
              </a:rPr>
              <a:t>（资金资产表）；</a:t>
            </a:r>
            <a:endParaRPr lang="en-US" altLang="zh-CN" dirty="0" smtClean="0"/>
          </a:p>
          <a:p>
            <a:r>
              <a:rPr lang="en-US" altLang="zh-CN" dirty="0" smtClean="0">
                <a:sym typeface="+mn-ea"/>
              </a:rPr>
              <a:t>3</a:t>
            </a:r>
            <a:r>
              <a:rPr lang="zh-CN" altLang="en-US" dirty="0" smtClean="0">
                <a:sym typeface="+mn-ea"/>
              </a:rPr>
              <a:t>、</a:t>
            </a:r>
            <a:r>
              <a:rPr lang="en-US" altLang="zh-CN" dirty="0" smtClean="0">
                <a:sym typeface="+mn-ea"/>
              </a:rPr>
              <a:t>ITF_CUSTOMER</a:t>
            </a:r>
            <a:r>
              <a:rPr lang="zh-CN" altLang="en-US" dirty="0" smtClean="0">
                <a:sym typeface="+mn-ea"/>
              </a:rPr>
              <a:t>（客户表）；</a:t>
            </a:r>
            <a:endParaRPr lang="en-US" altLang="zh-CN" dirty="0" smtClean="0"/>
          </a:p>
          <a:p>
            <a:r>
              <a:rPr lang="en-US" altLang="zh-CN" dirty="0" smtClean="0">
                <a:sym typeface="+mn-ea"/>
              </a:rPr>
              <a:t>4</a:t>
            </a:r>
            <a:r>
              <a:rPr lang="zh-CN" altLang="en-US" dirty="0" smtClean="0">
                <a:sym typeface="+mn-ea"/>
              </a:rPr>
              <a:t>、</a:t>
            </a:r>
            <a:r>
              <a:rPr lang="en-US" altLang="zh-CN" dirty="0" smtClean="0">
                <a:sym typeface="+mn-ea"/>
              </a:rPr>
              <a:t>ITF_STK_ASSET</a:t>
            </a:r>
            <a:r>
              <a:rPr lang="zh-CN" altLang="en-US" dirty="0" smtClean="0">
                <a:sym typeface="+mn-ea"/>
              </a:rPr>
              <a:t>（证券资产表）；</a:t>
            </a:r>
            <a:endParaRPr lang="en-US" altLang="zh-CN" dirty="0" smtClean="0"/>
          </a:p>
          <a:p>
            <a:r>
              <a:rPr lang="en-US" altLang="zh-CN" dirty="0" smtClean="0">
                <a:sym typeface="+mn-ea"/>
              </a:rPr>
              <a:t>5</a:t>
            </a:r>
            <a:r>
              <a:rPr lang="zh-CN" altLang="en-US" dirty="0" smtClean="0">
                <a:sym typeface="+mn-ea"/>
              </a:rPr>
              <a:t>、</a:t>
            </a:r>
            <a:r>
              <a:rPr lang="en-US" altLang="zh-CN" dirty="0" smtClean="0">
                <a:sym typeface="+mn-ea"/>
              </a:rPr>
              <a:t>ITF_STK_TRDACCT</a:t>
            </a:r>
            <a:r>
              <a:rPr lang="zh-CN" altLang="en-US" dirty="0" smtClean="0">
                <a:sym typeface="+mn-ea"/>
              </a:rPr>
              <a:t>（证券账户表）；</a:t>
            </a:r>
            <a:endParaRPr lang="zh-CN" altLang="en-US" dirty="0" smtClean="0">
              <a:sym typeface="+mn-ea"/>
            </a:endParaRPr>
          </a:p>
          <a:p>
            <a:r>
              <a:rPr lang="en-US" altLang="zh-CN" dirty="0" smtClean="0">
                <a:sym typeface="+mn-ea"/>
              </a:rPr>
              <a:t>6</a:t>
            </a:r>
            <a:r>
              <a:rPr lang="zh-CN" altLang="en-US" dirty="0" smtClean="0">
                <a:sym typeface="+mn-ea"/>
              </a:rPr>
              <a:t>、</a:t>
            </a:r>
            <a:r>
              <a:rPr lang="en-US" altLang="zh-CN" dirty="0" smtClean="0">
                <a:sym typeface="+mn-ea"/>
              </a:rPr>
              <a:t>FISL_CORP_CASH</a:t>
            </a:r>
            <a:r>
              <a:rPr lang="zh-CN" altLang="en-US" dirty="0" smtClean="0">
                <a:sym typeface="+mn-ea"/>
              </a:rPr>
              <a:t>（资金头寸信息表）；</a:t>
            </a:r>
            <a:endParaRPr lang="en-US" altLang="zh-CN" dirty="0" smtClean="0"/>
          </a:p>
          <a:p>
            <a:r>
              <a:rPr lang="en-US" altLang="zh-CN" dirty="0" smtClean="0">
                <a:sym typeface="+mn-ea"/>
              </a:rPr>
              <a:t>7</a:t>
            </a:r>
            <a:r>
              <a:rPr lang="zh-CN" altLang="en-US" dirty="0" smtClean="0">
                <a:sym typeface="+mn-ea"/>
              </a:rPr>
              <a:t>、</a:t>
            </a:r>
            <a:r>
              <a:rPr lang="en-US" altLang="zh-CN" dirty="0" smtClean="0">
                <a:sym typeface="+mn-ea"/>
              </a:rPr>
              <a:t>FISL_CORP_ASSET</a:t>
            </a:r>
            <a:r>
              <a:rPr lang="zh-CN" altLang="en-US" dirty="0" smtClean="0">
                <a:sym typeface="+mn-ea"/>
              </a:rPr>
              <a:t>（股份头寸信息表）；</a:t>
            </a:r>
            <a:endParaRPr lang="en-US" altLang="zh-CN" dirty="0" smtClean="0">
              <a:sym typeface="+mn-ea"/>
            </a:endParaRPr>
          </a:p>
          <a:p>
            <a:r>
              <a:rPr lang="en-US" altLang="zh-CN" dirty="0" smtClean="0">
                <a:sym typeface="+mn-ea"/>
              </a:rPr>
              <a:t>8</a:t>
            </a:r>
            <a:r>
              <a:rPr lang="zh-CN" altLang="en-US" dirty="0" smtClean="0">
                <a:sym typeface="+mn-ea"/>
              </a:rPr>
              <a:t>、</a:t>
            </a:r>
            <a:r>
              <a:rPr lang="en-US" altLang="zh-CN" dirty="0" smtClean="0">
                <a:sym typeface="+mn-ea"/>
              </a:rPr>
              <a:t>FISL_COLLAT_INFO</a:t>
            </a:r>
            <a:r>
              <a:rPr lang="zh-CN" altLang="en-US" dirty="0" smtClean="0">
                <a:sym typeface="+mn-ea"/>
              </a:rPr>
              <a:t>（担保品信息表）；</a:t>
            </a:r>
            <a:endParaRPr lang="zh-CN" altLang="en-US" dirty="0" smtClean="0">
              <a:sym typeface="+mn-ea"/>
            </a:endParaRPr>
          </a:p>
          <a:p>
            <a:r>
              <a:rPr lang="en-US" altLang="zh-CN" dirty="0" smtClean="0">
                <a:sym typeface="+mn-ea"/>
              </a:rPr>
              <a:t>9</a:t>
            </a:r>
            <a:r>
              <a:rPr lang="zh-CN" altLang="en-US" dirty="0" smtClean="0">
                <a:sym typeface="+mn-ea"/>
              </a:rPr>
              <a:t>、</a:t>
            </a:r>
            <a:r>
              <a:rPr lang="en-US" altLang="zh-CN" dirty="0" smtClean="0">
                <a:sym typeface="+mn-ea"/>
              </a:rPr>
              <a:t>FISL_STK_SPINFO</a:t>
            </a:r>
            <a:r>
              <a:rPr lang="zh-CN" altLang="en-US" dirty="0" smtClean="0">
                <a:sym typeface="+mn-ea"/>
              </a:rPr>
              <a:t>（特殊标的券信息表）；</a:t>
            </a:r>
            <a:endParaRPr lang="en-US" altLang="zh-CN" dirty="0" smtClean="0"/>
          </a:p>
          <a:p>
            <a:r>
              <a:rPr lang="en-US" altLang="zh-CN" dirty="0" smtClean="0">
                <a:sym typeface="+mn-ea"/>
              </a:rPr>
              <a:t>10</a:t>
            </a:r>
            <a:r>
              <a:rPr lang="zh-CN" altLang="en-US" dirty="0" smtClean="0">
                <a:sym typeface="+mn-ea"/>
              </a:rPr>
              <a:t>、FISL_CONTRACT（融资融券合约表）</a:t>
            </a:r>
            <a:endParaRPr lang="zh-CN" altLang="en-US" dirty="0" smtClean="0">
              <a:sym typeface="+mn-ea"/>
            </a:endParaRPr>
          </a:p>
        </p:txBody>
      </p:sp>
      <p:sp>
        <p:nvSpPr>
          <p:cNvPr id="10" name="文本框 9"/>
          <p:cNvSpPr txBox="1"/>
          <p:nvPr/>
        </p:nvSpPr>
        <p:spPr>
          <a:xfrm>
            <a:off x="6338570" y="1721485"/>
            <a:ext cx="5457825" cy="3999865"/>
          </a:xfrm>
          <a:prstGeom prst="rect">
            <a:avLst/>
          </a:prstGeom>
          <a:noFill/>
        </p:spPr>
        <p:txBody>
          <a:bodyPr wrap="square" rtlCol="0">
            <a:spAutoFit/>
          </a:bodyPr>
          <a:p>
            <a:r>
              <a:rPr lang="zh-CN" altLang="en-US" sz="2000" b="1" dirty="0" smtClean="0">
                <a:solidFill>
                  <a:schemeClr val="accent2">
                    <a:lumMod val="75000"/>
                  </a:schemeClr>
                </a:solidFill>
                <a:latin typeface="微软雅黑" panose="020B0503020204020204" pitchFamily="34" charset="-122"/>
                <a:ea typeface="微软雅黑" panose="020B0503020204020204" pitchFamily="34" charset="-122"/>
                <a:sym typeface="+mn-ea"/>
              </a:rPr>
              <a:t>日终委托数据回传：</a:t>
            </a:r>
            <a:endParaRPr lang="zh-CN" altLang="en-US" sz="2000" b="1" dirty="0" smtClean="0">
              <a:solidFill>
                <a:schemeClr val="accent2">
                  <a:lumMod val="75000"/>
                </a:schemeClr>
              </a:solidFill>
              <a:latin typeface="微软雅黑" panose="020B0503020204020204" pitchFamily="34" charset="-122"/>
              <a:ea typeface="微软雅黑" panose="020B0503020204020204" pitchFamily="34" charset="-122"/>
              <a:sym typeface="+mn-ea"/>
            </a:endParaRPr>
          </a:p>
          <a:p>
            <a:r>
              <a:rPr lang="en-US" altLang="zh-CN" dirty="0">
                <a:sym typeface="+mn-ea"/>
              </a:rPr>
              <a:t> </a:t>
            </a:r>
            <a:r>
              <a:rPr lang="en-US" altLang="zh-CN" dirty="0" smtClean="0">
                <a:sym typeface="+mn-ea"/>
              </a:rPr>
              <a:t>      </a:t>
            </a:r>
            <a:r>
              <a:rPr lang="zh-CN" altLang="en-US" dirty="0" smtClean="0">
                <a:sym typeface="+mn-ea"/>
              </a:rPr>
              <a:t>日终数据回传是指当天交易完成收盘后，</a:t>
            </a:r>
            <a:r>
              <a:rPr lang="zh-CN" altLang="en-US">
                <a:sym typeface="+mn-ea"/>
              </a:rPr>
              <a:t>将委托数据导出到融资融券系统</a:t>
            </a:r>
            <a:r>
              <a:rPr lang="zh-CN" altLang="en-US" dirty="0" smtClean="0">
                <a:sym typeface="+mn-ea"/>
              </a:rPr>
              <a:t>对应的表中，主要用于融资融券系统的日终清算。</a:t>
            </a:r>
            <a:endParaRPr lang="zh-CN" altLang="en-US" dirty="0" smtClean="0">
              <a:sym typeface="+mn-ea"/>
            </a:endParaRPr>
          </a:p>
          <a:p>
            <a:endParaRPr lang="en-US" altLang="zh-CN" dirty="0" smtClean="0">
              <a:sym typeface="+mn-ea"/>
            </a:endParaRPr>
          </a:p>
          <a:p>
            <a:r>
              <a:rPr lang="en-US" altLang="zh-CN" dirty="0" smtClean="0">
                <a:sym typeface="+mn-ea"/>
              </a:rPr>
              <a:t>1</a:t>
            </a:r>
            <a:r>
              <a:rPr lang="zh-CN" altLang="en-US" dirty="0" smtClean="0">
                <a:sym typeface="+mn-ea"/>
              </a:rPr>
              <a:t>、</a:t>
            </a:r>
            <a:r>
              <a:rPr lang="en-US" altLang="zh-CN" dirty="0" smtClean="0">
                <a:sym typeface="+mn-ea"/>
              </a:rPr>
              <a:t>STK_ORDER</a:t>
            </a:r>
            <a:r>
              <a:rPr lang="zh-CN" altLang="en-US" dirty="0" smtClean="0">
                <a:sym typeface="+mn-ea"/>
              </a:rPr>
              <a:t>（证券委托表）；</a:t>
            </a:r>
            <a:endParaRPr lang="zh-CN" altLang="en-US" dirty="0" smtClean="0">
              <a:sym typeface="+mn-ea"/>
            </a:endParaRPr>
          </a:p>
          <a:p>
            <a:endParaRPr lang="zh-CN" altLang="en-US" dirty="0" smtClean="0">
              <a:sym typeface="+mn-ea"/>
            </a:endParaRPr>
          </a:p>
          <a:p>
            <a:r>
              <a:rPr lang="en-US" altLang="zh-CN" dirty="0" smtClean="0">
                <a:sym typeface="+mn-ea"/>
              </a:rPr>
              <a:t>2</a:t>
            </a:r>
            <a:r>
              <a:rPr lang="zh-CN" altLang="en-US" dirty="0" smtClean="0">
                <a:sym typeface="+mn-ea"/>
              </a:rPr>
              <a:t>、</a:t>
            </a:r>
            <a:r>
              <a:rPr lang="en-US" altLang="zh-CN" dirty="0" smtClean="0">
                <a:sym typeface="+mn-ea"/>
              </a:rPr>
              <a:t>STK_MATCHING</a:t>
            </a:r>
            <a:r>
              <a:rPr lang="zh-CN" altLang="en-US" dirty="0" smtClean="0">
                <a:sym typeface="+mn-ea"/>
              </a:rPr>
              <a:t>（证券成交表）</a:t>
            </a:r>
            <a:r>
              <a:rPr lang="en-US" altLang="zh-CN" dirty="0" smtClean="0">
                <a:sym typeface="+mn-ea"/>
              </a:rPr>
              <a:t>;</a:t>
            </a:r>
            <a:endParaRPr lang="en-US" altLang="zh-CN" dirty="0" smtClean="0">
              <a:sym typeface="+mn-ea"/>
            </a:endParaRPr>
          </a:p>
          <a:p>
            <a:endParaRPr lang="en-US" altLang="zh-CN" dirty="0" smtClean="0"/>
          </a:p>
          <a:p>
            <a:r>
              <a:rPr lang="en-US" altLang="zh-CN" dirty="0" smtClean="0">
                <a:sym typeface="+mn-ea"/>
              </a:rPr>
              <a:t>3</a:t>
            </a:r>
            <a:r>
              <a:rPr lang="zh-CN" altLang="en-US" dirty="0" smtClean="0">
                <a:sym typeface="+mn-ea"/>
              </a:rPr>
              <a:t>、</a:t>
            </a:r>
            <a:r>
              <a:rPr lang="en-US" altLang="zh-CN" dirty="0" smtClean="0">
                <a:sym typeface="+mn-ea"/>
              </a:rPr>
              <a:t>FISL_CONTRACT_REPAY_PRIU</a:t>
            </a:r>
            <a:r>
              <a:rPr lang="zh-CN" altLang="en-US" dirty="0" smtClean="0">
                <a:sym typeface="+mn-ea"/>
              </a:rPr>
              <a:t>（合约偿还表）；</a:t>
            </a:r>
            <a:endParaRPr lang="zh-CN" altLang="en-US" dirty="0" smtClean="0">
              <a:sym typeface="+mn-ea"/>
            </a:endParaRPr>
          </a:p>
          <a:p>
            <a:endParaRPr lang="zh-CN" altLang="en-US"/>
          </a:p>
          <a:p>
            <a:endParaRPr lang="zh-CN" altLang="en-US"/>
          </a:p>
          <a:p>
            <a:endParaRPr lang="zh-CN" altLang="en-US"/>
          </a:p>
          <a:p>
            <a:endParaRPr lang="zh-CN" altLang="en-US"/>
          </a:p>
        </p:txBody>
      </p:sp>
      <p:sp>
        <p:nvSpPr>
          <p:cNvPr id="11" name="Line 29"/>
          <p:cNvSpPr>
            <a:spLocks noChangeShapeType="1"/>
          </p:cNvSpPr>
          <p:nvPr/>
        </p:nvSpPr>
        <p:spPr bwMode="auto">
          <a:xfrm>
            <a:off x="5877858" y="1483514"/>
            <a:ext cx="0" cy="4752975"/>
          </a:xfrm>
          <a:prstGeom prst="line">
            <a:avLst/>
          </a:prstGeom>
          <a:noFill/>
          <a:ln w="57150" cmpd="thickThin">
            <a:solidFill>
              <a:srgbClr val="CC3300"/>
            </a:solidFill>
            <a:round/>
          </a:ln>
          <a:extLst>
            <a:ext uri="{909E8E84-426E-40DD-AFC4-6F175D3DCCD1}">
              <a14:hiddenFill xmlns:a14="http://schemas.microsoft.com/office/drawing/2010/main">
                <a:noFill/>
              </a14:hiddenFill>
            </a:ext>
          </a:extLst>
        </p:spPr>
        <p:txBody>
          <a:bodyPr anchor="ctr"/>
          <a:p>
            <a:endParaRPr lang="zh-CN" alt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ntr" presetSubtype="0" fill="hold" grpId="2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1000" fill="hold"/>
                                        <p:tgtEl>
                                          <p:spTgt spid="10"/>
                                        </p:tgtEl>
                                        <p:attrNameLst>
                                          <p:attrName>ppt_w</p:attrName>
                                        </p:attrNameLst>
                                      </p:cBhvr>
                                      <p:tavLst>
                                        <p:tav tm="0">
                                          <p:val>
                                            <p:fltVal val="0"/>
                                          </p:val>
                                        </p:tav>
                                        <p:tav tm="100000">
                                          <p:val>
                                            <p:strVal val="#ppt_w"/>
                                          </p:val>
                                        </p:tav>
                                      </p:tavLst>
                                    </p:anim>
                                    <p:anim calcmode="lin" valueType="num">
                                      <p:cBhvr>
                                        <p:cTn id="8" dur="1000" fill="hold"/>
                                        <p:tgtEl>
                                          <p:spTgt spid="10"/>
                                        </p:tgtEl>
                                        <p:attrNameLst>
                                          <p:attrName>ppt_h</p:attrName>
                                        </p:attrNameLst>
                                      </p:cBhvr>
                                      <p:tavLst>
                                        <p:tav tm="0">
                                          <p:val>
                                            <p:fltVal val="0"/>
                                          </p:val>
                                        </p:tav>
                                        <p:tav tm="100000">
                                          <p:val>
                                            <p:strVal val="#ppt_h"/>
                                          </p:val>
                                        </p:tav>
                                      </p:tavLst>
                                    </p:anim>
                                    <p:anim calcmode="lin" valueType="num">
                                      <p:cBhvr>
                                        <p:cTn id="9" dur="1000" fill="hold"/>
                                        <p:tgtEl>
                                          <p:spTgt spid="10"/>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10"/>
                                        </p:tgtEl>
                                        <p:attrNameLst>
                                          <p:attrName>ppt_y</p:attrName>
                                        </p:attrNameLst>
                                      </p:cBhvr>
                                      <p:tavLst>
                                        <p:tav tm="0" fmla="#ppt_y+(sin(-2*pi*(1-$))*-#ppt_x+cos(-2*pi*(1-$))*(1-#ppt_y))*(1-$)">
                                          <p:val>
                                            <p:fltVal val="0"/>
                                          </p:val>
                                        </p:tav>
                                        <p:tav tm="100000">
                                          <p:val>
                                            <p:fltVal val="1"/>
                                          </p:val>
                                        </p:tav>
                                      </p:tavLst>
                                    </p:anim>
                                  </p:childTnLst>
                                </p:cTn>
                              </p:par>
                              <p:par>
                                <p:cTn id="11" presetID="15" presetClass="entr" presetSubtype="0"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p:cTn id="13" dur="1000" fill="hold"/>
                                        <p:tgtEl>
                                          <p:spTgt spid="11"/>
                                        </p:tgtEl>
                                        <p:attrNameLst>
                                          <p:attrName>ppt_w</p:attrName>
                                        </p:attrNameLst>
                                      </p:cBhvr>
                                      <p:tavLst>
                                        <p:tav tm="0">
                                          <p:val>
                                            <p:fltVal val="0"/>
                                          </p:val>
                                        </p:tav>
                                        <p:tav tm="100000">
                                          <p:val>
                                            <p:strVal val="#ppt_w"/>
                                          </p:val>
                                        </p:tav>
                                      </p:tavLst>
                                    </p:anim>
                                    <p:anim calcmode="lin" valueType="num">
                                      <p:cBhvr>
                                        <p:cTn id="14" dur="1000" fill="hold"/>
                                        <p:tgtEl>
                                          <p:spTgt spid="11"/>
                                        </p:tgtEl>
                                        <p:attrNameLst>
                                          <p:attrName>ppt_h</p:attrName>
                                        </p:attrNameLst>
                                      </p:cBhvr>
                                      <p:tavLst>
                                        <p:tav tm="0">
                                          <p:val>
                                            <p:fltVal val="0"/>
                                          </p:val>
                                        </p:tav>
                                        <p:tav tm="100000">
                                          <p:val>
                                            <p:strVal val="#ppt_h"/>
                                          </p:val>
                                        </p:tav>
                                      </p:tavLst>
                                    </p:anim>
                                    <p:anim calcmode="lin" valueType="num">
                                      <p:cBhvr>
                                        <p:cTn id="15" dur="1000" fill="hold"/>
                                        <p:tgtEl>
                                          <p:spTgt spid="11"/>
                                        </p:tgtEl>
                                        <p:attrNameLst>
                                          <p:attrName>ppt_x</p:attrName>
                                        </p:attrNameLst>
                                      </p:cBhvr>
                                      <p:tavLst>
                                        <p:tav tm="0" fmla="#ppt_x+(cos(-2*pi*(1-$))*-#ppt_x-sin(-2*pi*(1-$))*(1-#ppt_y))*(1-$)">
                                          <p:val>
                                            <p:fltVal val="0"/>
                                          </p:val>
                                        </p:tav>
                                        <p:tav tm="100000">
                                          <p:val>
                                            <p:fltVal val="1"/>
                                          </p:val>
                                        </p:tav>
                                      </p:tavLst>
                                    </p:anim>
                                    <p:anim calcmode="lin" valueType="num">
                                      <p:cBhvr>
                                        <p:cTn id="16" dur="1000" fill="hold"/>
                                        <p:tgtEl>
                                          <p:spTgt spid="11"/>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0" grpId="1"/>
      <p:bldP spid="10" grpId="2"/>
      <p:bldP spid="10" grpId="3"/>
      <p:bldP spid="10" grpId="4"/>
      <p:bldP spid="10" grpId="5"/>
      <p:bldP spid="10" grpId="6"/>
      <p:bldP spid="10" grpId="7"/>
      <p:bldP spid="10" grpId="8"/>
      <p:bldP spid="10" grpId="9"/>
      <p:bldP spid="10" grpId="10"/>
      <p:bldP spid="10" grpId="11"/>
      <p:bldP spid="10" grpId="12"/>
      <p:bldP spid="10" grpId="13"/>
      <p:bldP spid="10" grpId="14"/>
      <p:bldP spid="10" grpId="15"/>
      <p:bldP spid="10" grpId="16"/>
      <p:bldP spid="10" grpId="17"/>
      <p:bldP spid="10" grpId="18"/>
      <p:bldP spid="10" grpId="19"/>
      <p:bldP spid="10" grpId="2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875503" y="914682"/>
            <a:ext cx="2700048" cy="45719"/>
          </a:xfrm>
          <a:prstGeom prst="rect">
            <a:avLst/>
          </a:prstGeom>
          <a:solidFill>
            <a:srgbClr val="FF0000"/>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矩形 2"/>
          <p:cNvSpPr/>
          <p:nvPr/>
        </p:nvSpPr>
        <p:spPr>
          <a:xfrm>
            <a:off x="8869465" y="1268760"/>
            <a:ext cx="2700048" cy="45719"/>
          </a:xfrm>
          <a:prstGeom prst="rect">
            <a:avLst/>
          </a:prstGeom>
          <a:solidFill>
            <a:srgbClr val="FF0000"/>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 name="AutoShape 3"/>
          <p:cNvSpPr>
            <a:spLocks noChangeArrowheads="1"/>
          </p:cNvSpPr>
          <p:nvPr/>
        </p:nvSpPr>
        <p:spPr bwMode="grayWhite">
          <a:xfrm>
            <a:off x="2826754" y="5615953"/>
            <a:ext cx="2500330" cy="428628"/>
          </a:xfrm>
          <a:prstGeom prst="roundRect">
            <a:avLst>
              <a:gd name="adj" fmla="val 50000"/>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4"/>
          </a:lnRef>
          <a:fillRef idx="2">
            <a:schemeClr val="accent4"/>
          </a:fillRef>
          <a:effectRef idx="1">
            <a:schemeClr val="accent4"/>
          </a:effectRef>
          <a:fontRef idx="minor">
            <a:schemeClr val="dk1"/>
          </a:fontRef>
        </p:style>
        <p:txBody>
          <a:bodyPr wrap="none" anchor="ctr"/>
          <a:p>
            <a:pPr algn="ctr" eaLnBrk="0" hangingPunct="0">
              <a:defRPr/>
            </a:pPr>
            <a:r>
              <a:rPr lang="zh-CN" altLang="en-US" b="1" dirty="0" smtClean="0">
                <a:solidFill>
                  <a:srgbClr val="7030A0"/>
                </a:solidFill>
                <a:latin typeface="微软雅黑" panose="020B0503020204020204" pitchFamily="34" charset="-122"/>
                <a:ea typeface="微软雅黑" panose="020B0503020204020204" pitchFamily="34" charset="-122"/>
              </a:rPr>
              <a:t>买券还券</a:t>
            </a:r>
            <a:endParaRPr lang="en-US" altLang="zh-CN" b="1" dirty="0">
              <a:solidFill>
                <a:srgbClr val="7030A0"/>
              </a:solidFill>
              <a:latin typeface="微软雅黑" panose="020B0503020204020204" pitchFamily="34" charset="-122"/>
              <a:ea typeface="微软雅黑" panose="020B0503020204020204" pitchFamily="34" charset="-122"/>
            </a:endParaRPr>
          </a:p>
        </p:txBody>
      </p:sp>
      <p:sp>
        <p:nvSpPr>
          <p:cNvPr id="5" name="AutoShape 4"/>
          <p:cNvSpPr>
            <a:spLocks noChangeArrowheads="1"/>
          </p:cNvSpPr>
          <p:nvPr/>
        </p:nvSpPr>
        <p:spPr bwMode="grayWhite">
          <a:xfrm>
            <a:off x="2826754" y="5044449"/>
            <a:ext cx="2500330" cy="428628"/>
          </a:xfrm>
          <a:prstGeom prst="roundRect">
            <a:avLst>
              <a:gd name="adj" fmla="val 50000"/>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5"/>
          </a:lnRef>
          <a:fillRef idx="2">
            <a:schemeClr val="accent5"/>
          </a:fillRef>
          <a:effectRef idx="1">
            <a:schemeClr val="accent5"/>
          </a:effectRef>
          <a:fontRef idx="minor">
            <a:schemeClr val="dk1"/>
          </a:fontRef>
        </p:style>
        <p:txBody>
          <a:bodyPr wrap="none" anchor="ctr"/>
          <a:p>
            <a:pPr algn="ctr" eaLnBrk="0" hangingPunct="0">
              <a:defRPr/>
            </a:pPr>
            <a:r>
              <a:rPr lang="zh-CN" altLang="en-US" b="1" dirty="0" smtClean="0">
                <a:solidFill>
                  <a:srgbClr val="7030A0"/>
                </a:solidFill>
                <a:latin typeface="微软雅黑" panose="020B0503020204020204" pitchFamily="34" charset="-122"/>
                <a:ea typeface="微软雅黑" panose="020B0503020204020204" pitchFamily="34" charset="-122"/>
              </a:rPr>
              <a:t>融券卖出</a:t>
            </a:r>
            <a:endParaRPr lang="en-US" altLang="zh-CN" b="1" dirty="0">
              <a:solidFill>
                <a:srgbClr val="7030A0"/>
              </a:solidFill>
              <a:latin typeface="微软雅黑" panose="020B0503020204020204" pitchFamily="34" charset="-122"/>
              <a:ea typeface="微软雅黑" panose="020B0503020204020204" pitchFamily="34" charset="-122"/>
            </a:endParaRPr>
          </a:p>
        </p:txBody>
      </p:sp>
      <p:sp>
        <p:nvSpPr>
          <p:cNvPr id="6" name="AutoShape 5"/>
          <p:cNvSpPr>
            <a:spLocks noChangeArrowheads="1"/>
          </p:cNvSpPr>
          <p:nvPr/>
        </p:nvSpPr>
        <p:spPr bwMode="grayWhite">
          <a:xfrm>
            <a:off x="2826754" y="4472945"/>
            <a:ext cx="2500330" cy="428628"/>
          </a:xfrm>
          <a:prstGeom prst="roundRect">
            <a:avLst>
              <a:gd name="adj" fmla="val 50000"/>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4"/>
          </a:lnRef>
          <a:fillRef idx="2">
            <a:schemeClr val="accent4"/>
          </a:fillRef>
          <a:effectRef idx="1">
            <a:schemeClr val="accent4"/>
          </a:effectRef>
          <a:fontRef idx="minor">
            <a:schemeClr val="dk1"/>
          </a:fontRef>
        </p:style>
        <p:txBody>
          <a:bodyPr wrap="none" anchor="ctr"/>
          <a:p>
            <a:pPr algn="ctr" eaLnBrk="0" hangingPunct="0">
              <a:defRPr/>
            </a:pPr>
            <a:r>
              <a:rPr lang="zh-CN" altLang="en-US" b="1" dirty="0" smtClean="0">
                <a:solidFill>
                  <a:srgbClr val="7030A0"/>
                </a:solidFill>
                <a:latin typeface="微软雅黑" panose="020B0503020204020204" pitchFamily="34" charset="-122"/>
                <a:ea typeface="微软雅黑" panose="020B0503020204020204" pitchFamily="34" charset="-122"/>
              </a:rPr>
              <a:t>融资平仓</a:t>
            </a:r>
            <a:endParaRPr lang="en-US" altLang="zh-CN" b="1" dirty="0">
              <a:solidFill>
                <a:srgbClr val="7030A0"/>
              </a:solidFill>
              <a:latin typeface="微软雅黑" panose="020B0503020204020204" pitchFamily="34" charset="-122"/>
              <a:ea typeface="微软雅黑" panose="020B0503020204020204" pitchFamily="34" charset="-122"/>
            </a:endParaRPr>
          </a:p>
        </p:txBody>
      </p:sp>
      <p:sp>
        <p:nvSpPr>
          <p:cNvPr id="7" name="AutoShape 6"/>
          <p:cNvSpPr>
            <a:spLocks noChangeArrowheads="1"/>
          </p:cNvSpPr>
          <p:nvPr/>
        </p:nvSpPr>
        <p:spPr bwMode="grayWhite">
          <a:xfrm>
            <a:off x="2826754" y="3901441"/>
            <a:ext cx="2500330" cy="428628"/>
          </a:xfrm>
          <a:prstGeom prst="roundRect">
            <a:avLst>
              <a:gd name="adj" fmla="val 50000"/>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5"/>
          </a:lnRef>
          <a:fillRef idx="2">
            <a:schemeClr val="accent5"/>
          </a:fillRef>
          <a:effectRef idx="1">
            <a:schemeClr val="accent5"/>
          </a:effectRef>
          <a:fontRef idx="minor">
            <a:schemeClr val="dk1"/>
          </a:fontRef>
        </p:style>
        <p:txBody>
          <a:bodyPr wrap="none" anchor="ctr"/>
          <a:p>
            <a:pPr algn="ctr" eaLnBrk="0" hangingPunct="0">
              <a:defRPr/>
            </a:pPr>
            <a:r>
              <a:rPr lang="zh-CN" altLang="en-US" b="1" dirty="0" smtClean="0">
                <a:solidFill>
                  <a:srgbClr val="7030A0"/>
                </a:solidFill>
                <a:latin typeface="微软雅黑" panose="020B0503020204020204" pitchFamily="34" charset="-122"/>
                <a:ea typeface="微软雅黑" panose="020B0503020204020204" pitchFamily="34" charset="-122"/>
              </a:rPr>
              <a:t>卖券还款</a:t>
            </a:r>
            <a:endParaRPr lang="en-US" altLang="zh-CN" b="1" dirty="0">
              <a:solidFill>
                <a:srgbClr val="7030A0"/>
              </a:solidFill>
              <a:latin typeface="微软雅黑" panose="020B0503020204020204" pitchFamily="34" charset="-122"/>
              <a:ea typeface="微软雅黑" panose="020B0503020204020204" pitchFamily="34" charset="-122"/>
            </a:endParaRPr>
          </a:p>
        </p:txBody>
      </p:sp>
      <p:sp>
        <p:nvSpPr>
          <p:cNvPr id="8" name="AutoShape 7"/>
          <p:cNvSpPr>
            <a:spLocks noChangeArrowheads="1"/>
          </p:cNvSpPr>
          <p:nvPr/>
        </p:nvSpPr>
        <p:spPr bwMode="grayWhite">
          <a:xfrm>
            <a:off x="2826754" y="3329937"/>
            <a:ext cx="2500330" cy="428628"/>
          </a:xfrm>
          <a:prstGeom prst="roundRect">
            <a:avLst>
              <a:gd name="adj" fmla="val 50000"/>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4"/>
          </a:lnRef>
          <a:fillRef idx="2">
            <a:schemeClr val="accent4"/>
          </a:fillRef>
          <a:effectRef idx="1">
            <a:schemeClr val="accent4"/>
          </a:effectRef>
          <a:fontRef idx="minor">
            <a:schemeClr val="dk1"/>
          </a:fontRef>
        </p:style>
        <p:txBody>
          <a:bodyPr wrap="none" anchor="ctr"/>
          <a:p>
            <a:pPr algn="ctr" eaLnBrk="0" hangingPunct="0">
              <a:defRPr/>
            </a:pPr>
            <a:r>
              <a:rPr lang="zh-CN" altLang="en-US" b="1" dirty="0" smtClean="0">
                <a:solidFill>
                  <a:srgbClr val="7030A0"/>
                </a:solidFill>
                <a:latin typeface="微软雅黑" panose="020B0503020204020204" pitchFamily="34" charset="-122"/>
                <a:ea typeface="微软雅黑" panose="020B0503020204020204" pitchFamily="34" charset="-122"/>
              </a:rPr>
              <a:t>融资买入</a:t>
            </a:r>
            <a:endParaRPr lang="en-US" altLang="zh-CN" b="1" dirty="0">
              <a:solidFill>
                <a:srgbClr val="7030A0"/>
              </a:solidFill>
              <a:latin typeface="微软雅黑" panose="020B0503020204020204" pitchFamily="34" charset="-122"/>
              <a:ea typeface="微软雅黑" panose="020B0503020204020204" pitchFamily="34" charset="-122"/>
            </a:endParaRPr>
          </a:p>
        </p:txBody>
      </p:sp>
      <p:grpSp>
        <p:nvGrpSpPr>
          <p:cNvPr id="9" name="Group 8"/>
          <p:cNvGrpSpPr/>
          <p:nvPr/>
        </p:nvGrpSpPr>
        <p:grpSpPr bwMode="auto">
          <a:xfrm>
            <a:off x="2541702" y="3332374"/>
            <a:ext cx="356095" cy="519628"/>
            <a:chOff x="2078" y="1277"/>
            <a:chExt cx="1615" cy="2422"/>
          </a:xfrm>
        </p:grpSpPr>
        <p:sp>
          <p:nvSpPr>
            <p:cNvPr id="10" name="Oval 9"/>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ln>
          </p:spPr>
          <p:txBody>
            <a:bodyPr wrap="none" anchor="ctr"/>
            <a:p>
              <a:endParaRPr lang="zh-CN" altLang="zh-CN">
                <a:latin typeface="微软雅黑" panose="020B0503020204020204" pitchFamily="34" charset="-122"/>
                <a:ea typeface="微软雅黑" panose="020B0503020204020204" pitchFamily="34" charset="-122"/>
              </a:endParaRPr>
            </a:p>
          </p:txBody>
        </p:sp>
        <p:sp>
          <p:nvSpPr>
            <p:cNvPr id="11" name="Oval 10"/>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ln>
          </p:spPr>
          <p:txBody>
            <a:bodyPr wrap="none" anchor="ctr"/>
            <a:p>
              <a:endParaRPr lang="zh-CN" altLang="zh-CN">
                <a:latin typeface="微软雅黑" panose="020B0503020204020204" pitchFamily="34" charset="-122"/>
                <a:ea typeface="微软雅黑" panose="020B0503020204020204" pitchFamily="34" charset="-122"/>
              </a:endParaRPr>
            </a:p>
          </p:txBody>
        </p:sp>
        <p:sp>
          <p:nvSpPr>
            <p:cNvPr id="12" name="Oval 11"/>
            <p:cNvSpPr>
              <a:spLocks noChangeArrowheads="1"/>
            </p:cNvSpPr>
            <p:nvPr/>
          </p:nvSpPr>
          <p:spPr bwMode="gray">
            <a:xfrm>
              <a:off x="2253" y="1277"/>
              <a:ext cx="1178" cy="2421"/>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ln>
            <a:effectLst/>
          </p:spPr>
          <p:txBody>
            <a:bodyPr wrap="none" anchor="ctr">
              <a:spAutoFit/>
            </a:bodyPr>
            <a:p>
              <a:pPr>
                <a:defRPr/>
              </a:pPr>
              <a:endParaRPr lang="zh-CN" altLang="en-US">
                <a:latin typeface="微软雅黑" panose="020B0503020204020204" pitchFamily="34" charset="-122"/>
                <a:ea typeface="微软雅黑" panose="020B0503020204020204" pitchFamily="34" charset="-122"/>
              </a:endParaRPr>
            </a:p>
          </p:txBody>
        </p:sp>
        <p:sp>
          <p:nvSpPr>
            <p:cNvPr id="13" name="Oval 12"/>
            <p:cNvSpPr>
              <a:spLocks noChangeArrowheads="1"/>
            </p:cNvSpPr>
            <p:nvPr/>
          </p:nvSpPr>
          <p:spPr bwMode="gray">
            <a:xfrm>
              <a:off x="2254" y="1278"/>
              <a:ext cx="1178" cy="2421"/>
            </a:xfrm>
            <a:prstGeom prst="ellipse">
              <a:avLst/>
            </a:prstGeom>
            <a:gradFill rotWithShape="1">
              <a:gsLst>
                <a:gs pos="0">
                  <a:srgbClr val="000000"/>
                </a:gs>
                <a:gs pos="100000">
                  <a:srgbClr val="FFCC00"/>
                </a:gs>
              </a:gsLst>
              <a:lin ang="2700000" scaled="1"/>
            </a:gradFill>
            <a:ln w="38100" algn="ctr">
              <a:noFill/>
              <a:round/>
            </a:ln>
          </p:spPr>
          <p:txBody>
            <a:bodyPr wrap="none" anchor="ctr">
              <a:spAutoFit/>
            </a:bodyPr>
            <a:p>
              <a:endParaRPr lang="zh-CN" altLang="zh-CN">
                <a:latin typeface="微软雅黑" panose="020B0503020204020204" pitchFamily="34" charset="-122"/>
                <a:ea typeface="微软雅黑" panose="020B0503020204020204" pitchFamily="34" charset="-122"/>
              </a:endParaRPr>
            </a:p>
          </p:txBody>
        </p:sp>
        <p:sp>
          <p:nvSpPr>
            <p:cNvPr id="14" name="Oval 13"/>
            <p:cNvSpPr>
              <a:spLocks noChangeArrowheads="1"/>
            </p:cNvSpPr>
            <p:nvPr/>
          </p:nvSpPr>
          <p:spPr bwMode="gray">
            <a:xfrm>
              <a:off x="2334" y="1278"/>
              <a:ext cx="1097" cy="2421"/>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ln>
            <a:effectLst/>
          </p:spPr>
          <p:txBody>
            <a:bodyPr anchor="ctr">
              <a:spAutoFit/>
            </a:bodyPr>
            <a:p>
              <a:pPr>
                <a:defRPr/>
              </a:pPr>
              <a:endParaRPr lang="zh-CN" altLang="en-US">
                <a:latin typeface="微软雅黑" panose="020B0503020204020204" pitchFamily="34" charset="-122"/>
                <a:ea typeface="微软雅黑" panose="020B0503020204020204" pitchFamily="34" charset="-122"/>
              </a:endParaRPr>
            </a:p>
          </p:txBody>
        </p:sp>
        <p:sp>
          <p:nvSpPr>
            <p:cNvPr id="15" name="Oval 14"/>
            <p:cNvSpPr>
              <a:spLocks noChangeArrowheads="1"/>
            </p:cNvSpPr>
            <p:nvPr/>
          </p:nvSpPr>
          <p:spPr bwMode="gray">
            <a:xfrm>
              <a:off x="2337" y="1278"/>
              <a:ext cx="1096" cy="2421"/>
            </a:xfrm>
            <a:prstGeom prst="ellipse">
              <a:avLst/>
            </a:prstGeom>
            <a:gradFill rotWithShape="1">
              <a:gsLst>
                <a:gs pos="0">
                  <a:srgbClr val="FFCC00"/>
                </a:gs>
                <a:gs pos="100000">
                  <a:srgbClr val="7C6300"/>
                </a:gs>
              </a:gsLst>
              <a:lin ang="2700000" scaled="1"/>
            </a:gradFill>
            <a:ln w="38100" algn="ctr">
              <a:noFill/>
              <a:round/>
            </a:ln>
          </p:spPr>
          <p:txBody>
            <a:bodyPr anchor="ctr">
              <a:spAutoFit/>
            </a:bodyPr>
            <a:p>
              <a:endParaRPr lang="zh-CN" altLang="zh-CN">
                <a:latin typeface="微软雅黑" panose="020B0503020204020204" pitchFamily="34" charset="-122"/>
                <a:ea typeface="微软雅黑" panose="020B0503020204020204" pitchFamily="34" charset="-122"/>
              </a:endParaRPr>
            </a:p>
          </p:txBody>
        </p:sp>
      </p:grpSp>
      <p:grpSp>
        <p:nvGrpSpPr>
          <p:cNvPr id="16" name="Group 15"/>
          <p:cNvGrpSpPr/>
          <p:nvPr/>
        </p:nvGrpSpPr>
        <p:grpSpPr bwMode="auto">
          <a:xfrm>
            <a:off x="2541702" y="3921341"/>
            <a:ext cx="356095" cy="519628"/>
            <a:chOff x="2078" y="1277"/>
            <a:chExt cx="1615" cy="2422"/>
          </a:xfrm>
        </p:grpSpPr>
        <p:sp>
          <p:nvSpPr>
            <p:cNvPr id="17" name="Oval 16"/>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ln>
          </p:spPr>
          <p:txBody>
            <a:bodyPr wrap="none" anchor="ctr"/>
            <a:p>
              <a:endParaRPr lang="zh-CN" altLang="zh-CN">
                <a:latin typeface="微软雅黑" panose="020B0503020204020204" pitchFamily="34" charset="-122"/>
                <a:ea typeface="微软雅黑" panose="020B0503020204020204" pitchFamily="34" charset="-122"/>
              </a:endParaRPr>
            </a:p>
          </p:txBody>
        </p:sp>
        <p:sp>
          <p:nvSpPr>
            <p:cNvPr id="18" name="Oval 17"/>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ln>
          </p:spPr>
          <p:txBody>
            <a:bodyPr wrap="none" anchor="ctr"/>
            <a:p>
              <a:endParaRPr lang="zh-CN" altLang="zh-CN">
                <a:latin typeface="微软雅黑" panose="020B0503020204020204" pitchFamily="34" charset="-122"/>
                <a:ea typeface="微软雅黑" panose="020B0503020204020204" pitchFamily="34" charset="-122"/>
              </a:endParaRPr>
            </a:p>
          </p:txBody>
        </p:sp>
        <p:sp>
          <p:nvSpPr>
            <p:cNvPr id="19" name="Oval 18"/>
            <p:cNvSpPr>
              <a:spLocks noChangeArrowheads="1"/>
            </p:cNvSpPr>
            <p:nvPr/>
          </p:nvSpPr>
          <p:spPr bwMode="gray">
            <a:xfrm>
              <a:off x="2253" y="1277"/>
              <a:ext cx="1178" cy="2421"/>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ln>
            <a:effectLst/>
          </p:spPr>
          <p:txBody>
            <a:bodyPr wrap="none" anchor="ctr">
              <a:spAutoFit/>
            </a:bodyPr>
            <a:p>
              <a:pPr>
                <a:defRPr/>
              </a:pPr>
              <a:endParaRPr lang="zh-CN" altLang="en-US">
                <a:latin typeface="微软雅黑" panose="020B0503020204020204" pitchFamily="34" charset="-122"/>
                <a:ea typeface="微软雅黑" panose="020B0503020204020204" pitchFamily="34" charset="-122"/>
              </a:endParaRPr>
            </a:p>
          </p:txBody>
        </p:sp>
        <p:sp>
          <p:nvSpPr>
            <p:cNvPr id="20" name="Oval 19"/>
            <p:cNvSpPr>
              <a:spLocks noChangeArrowheads="1"/>
            </p:cNvSpPr>
            <p:nvPr/>
          </p:nvSpPr>
          <p:spPr bwMode="gray">
            <a:xfrm>
              <a:off x="2254" y="1278"/>
              <a:ext cx="1178" cy="2421"/>
            </a:xfrm>
            <a:prstGeom prst="ellipse">
              <a:avLst/>
            </a:prstGeom>
            <a:gradFill rotWithShape="1">
              <a:gsLst>
                <a:gs pos="0">
                  <a:srgbClr val="000000"/>
                </a:gs>
                <a:gs pos="100000">
                  <a:srgbClr val="48BE67"/>
                </a:gs>
              </a:gsLst>
              <a:lin ang="2700000" scaled="1"/>
            </a:gradFill>
            <a:ln w="38100" algn="ctr">
              <a:noFill/>
              <a:round/>
            </a:ln>
          </p:spPr>
          <p:txBody>
            <a:bodyPr wrap="none" anchor="ctr">
              <a:spAutoFit/>
            </a:bodyPr>
            <a:p>
              <a:endParaRPr lang="zh-CN" altLang="zh-CN">
                <a:latin typeface="微软雅黑" panose="020B0503020204020204" pitchFamily="34" charset="-122"/>
                <a:ea typeface="微软雅黑" panose="020B0503020204020204" pitchFamily="34" charset="-122"/>
              </a:endParaRPr>
            </a:p>
          </p:txBody>
        </p:sp>
        <p:sp>
          <p:nvSpPr>
            <p:cNvPr id="21" name="Oval 20"/>
            <p:cNvSpPr>
              <a:spLocks noChangeArrowheads="1"/>
            </p:cNvSpPr>
            <p:nvPr/>
          </p:nvSpPr>
          <p:spPr bwMode="gray">
            <a:xfrm>
              <a:off x="2334" y="1278"/>
              <a:ext cx="1097" cy="2421"/>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ln>
            <a:effectLst/>
          </p:spPr>
          <p:txBody>
            <a:bodyPr anchor="ctr">
              <a:spAutoFit/>
            </a:bodyPr>
            <a:p>
              <a:pPr>
                <a:defRPr/>
              </a:pPr>
              <a:endParaRPr lang="zh-CN" altLang="en-US">
                <a:latin typeface="微软雅黑" panose="020B0503020204020204" pitchFamily="34" charset="-122"/>
                <a:ea typeface="微软雅黑" panose="020B0503020204020204" pitchFamily="34" charset="-122"/>
              </a:endParaRPr>
            </a:p>
          </p:txBody>
        </p:sp>
        <p:sp>
          <p:nvSpPr>
            <p:cNvPr id="22" name="Oval 21"/>
            <p:cNvSpPr>
              <a:spLocks noChangeArrowheads="1"/>
            </p:cNvSpPr>
            <p:nvPr/>
          </p:nvSpPr>
          <p:spPr bwMode="gray">
            <a:xfrm>
              <a:off x="2337" y="1278"/>
              <a:ext cx="1096" cy="2421"/>
            </a:xfrm>
            <a:prstGeom prst="ellipse">
              <a:avLst/>
            </a:prstGeom>
            <a:gradFill rotWithShape="1">
              <a:gsLst>
                <a:gs pos="0">
                  <a:srgbClr val="48BE67"/>
                </a:gs>
                <a:gs pos="100000">
                  <a:srgbClr val="235C32"/>
                </a:gs>
              </a:gsLst>
              <a:lin ang="2700000" scaled="1"/>
            </a:gradFill>
            <a:ln w="38100" algn="ctr">
              <a:noFill/>
              <a:round/>
            </a:ln>
          </p:spPr>
          <p:txBody>
            <a:bodyPr anchor="ctr">
              <a:spAutoFit/>
            </a:bodyPr>
            <a:p>
              <a:endParaRPr lang="zh-CN" altLang="zh-CN">
                <a:latin typeface="微软雅黑" panose="020B0503020204020204" pitchFamily="34" charset="-122"/>
                <a:ea typeface="微软雅黑" panose="020B0503020204020204" pitchFamily="34" charset="-122"/>
              </a:endParaRPr>
            </a:p>
          </p:txBody>
        </p:sp>
      </p:grpSp>
      <p:grpSp>
        <p:nvGrpSpPr>
          <p:cNvPr id="23" name="Group 22"/>
          <p:cNvGrpSpPr/>
          <p:nvPr/>
        </p:nvGrpSpPr>
        <p:grpSpPr bwMode="auto">
          <a:xfrm>
            <a:off x="2541702" y="4462682"/>
            <a:ext cx="356095" cy="519628"/>
            <a:chOff x="2078" y="1277"/>
            <a:chExt cx="1615" cy="2422"/>
          </a:xfrm>
        </p:grpSpPr>
        <p:sp>
          <p:nvSpPr>
            <p:cNvPr id="24" name="Oval 23"/>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ln>
          </p:spPr>
          <p:txBody>
            <a:bodyPr wrap="none" anchor="ctr"/>
            <a:p>
              <a:endParaRPr lang="zh-CN" altLang="zh-CN">
                <a:latin typeface="微软雅黑" panose="020B0503020204020204" pitchFamily="34" charset="-122"/>
                <a:ea typeface="微软雅黑" panose="020B0503020204020204" pitchFamily="34" charset="-122"/>
              </a:endParaRPr>
            </a:p>
          </p:txBody>
        </p:sp>
        <p:sp>
          <p:nvSpPr>
            <p:cNvPr id="25" name="Oval 24"/>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ln>
          </p:spPr>
          <p:txBody>
            <a:bodyPr wrap="none" anchor="ctr"/>
            <a:p>
              <a:endParaRPr lang="zh-CN" altLang="zh-CN">
                <a:latin typeface="微软雅黑" panose="020B0503020204020204" pitchFamily="34" charset="-122"/>
                <a:ea typeface="微软雅黑" panose="020B0503020204020204" pitchFamily="34" charset="-122"/>
              </a:endParaRPr>
            </a:p>
          </p:txBody>
        </p:sp>
        <p:sp>
          <p:nvSpPr>
            <p:cNvPr id="26" name="Oval 25"/>
            <p:cNvSpPr>
              <a:spLocks noChangeArrowheads="1"/>
            </p:cNvSpPr>
            <p:nvPr/>
          </p:nvSpPr>
          <p:spPr bwMode="gray">
            <a:xfrm>
              <a:off x="2253" y="1277"/>
              <a:ext cx="1178" cy="2421"/>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ln>
            <a:effectLst/>
          </p:spPr>
          <p:txBody>
            <a:bodyPr wrap="none" anchor="ctr">
              <a:spAutoFit/>
            </a:bodyPr>
            <a:p>
              <a:pPr>
                <a:defRPr/>
              </a:pPr>
              <a:endParaRPr lang="zh-CN" altLang="en-US">
                <a:latin typeface="微软雅黑" panose="020B0503020204020204" pitchFamily="34" charset="-122"/>
                <a:ea typeface="微软雅黑" panose="020B0503020204020204" pitchFamily="34" charset="-122"/>
              </a:endParaRPr>
            </a:p>
          </p:txBody>
        </p:sp>
        <p:sp>
          <p:nvSpPr>
            <p:cNvPr id="27" name="Oval 26"/>
            <p:cNvSpPr>
              <a:spLocks noChangeArrowheads="1"/>
            </p:cNvSpPr>
            <p:nvPr/>
          </p:nvSpPr>
          <p:spPr bwMode="gray">
            <a:xfrm>
              <a:off x="2254" y="1278"/>
              <a:ext cx="1178" cy="2421"/>
            </a:xfrm>
            <a:prstGeom prst="ellipse">
              <a:avLst/>
            </a:prstGeom>
            <a:gradFill rotWithShape="1">
              <a:gsLst>
                <a:gs pos="0">
                  <a:srgbClr val="21B3E1"/>
                </a:gs>
                <a:gs pos="100000">
                  <a:srgbClr val="0F5368"/>
                </a:gs>
              </a:gsLst>
              <a:lin ang="5400000" scaled="1"/>
            </a:gradFill>
            <a:ln w="38100" algn="ctr">
              <a:noFill/>
              <a:round/>
            </a:ln>
          </p:spPr>
          <p:txBody>
            <a:bodyPr wrap="none" anchor="ctr">
              <a:spAutoFit/>
            </a:bodyPr>
            <a:p>
              <a:endParaRPr lang="zh-CN" altLang="zh-CN">
                <a:latin typeface="微软雅黑" panose="020B0503020204020204" pitchFamily="34" charset="-122"/>
                <a:ea typeface="微软雅黑" panose="020B0503020204020204" pitchFamily="34" charset="-122"/>
              </a:endParaRPr>
            </a:p>
          </p:txBody>
        </p:sp>
        <p:sp>
          <p:nvSpPr>
            <p:cNvPr id="28" name="Oval 27"/>
            <p:cNvSpPr>
              <a:spLocks noChangeArrowheads="1"/>
            </p:cNvSpPr>
            <p:nvPr/>
          </p:nvSpPr>
          <p:spPr bwMode="gray">
            <a:xfrm>
              <a:off x="2334" y="1278"/>
              <a:ext cx="1097" cy="2421"/>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ln>
            <a:effectLst/>
          </p:spPr>
          <p:txBody>
            <a:bodyPr anchor="ctr">
              <a:spAutoFit/>
            </a:bodyPr>
            <a:p>
              <a:pPr>
                <a:defRPr/>
              </a:pPr>
              <a:endParaRPr lang="zh-CN" altLang="en-US">
                <a:latin typeface="微软雅黑" panose="020B0503020204020204" pitchFamily="34" charset="-122"/>
                <a:ea typeface="微软雅黑" panose="020B0503020204020204" pitchFamily="34" charset="-122"/>
              </a:endParaRPr>
            </a:p>
          </p:txBody>
        </p:sp>
        <p:sp>
          <p:nvSpPr>
            <p:cNvPr id="29" name="Oval 28"/>
            <p:cNvSpPr>
              <a:spLocks noChangeArrowheads="1"/>
            </p:cNvSpPr>
            <p:nvPr/>
          </p:nvSpPr>
          <p:spPr bwMode="gray">
            <a:xfrm>
              <a:off x="2337" y="1278"/>
              <a:ext cx="1096" cy="2421"/>
            </a:xfrm>
            <a:prstGeom prst="ellipse">
              <a:avLst/>
            </a:prstGeom>
            <a:gradFill rotWithShape="1">
              <a:gsLst>
                <a:gs pos="0">
                  <a:srgbClr val="21B3E1"/>
                </a:gs>
                <a:gs pos="100000">
                  <a:srgbClr val="10576D"/>
                </a:gs>
              </a:gsLst>
              <a:lin ang="2700000" scaled="1"/>
            </a:gradFill>
            <a:ln w="38100" algn="ctr">
              <a:noFill/>
              <a:round/>
            </a:ln>
          </p:spPr>
          <p:txBody>
            <a:bodyPr anchor="ctr">
              <a:spAutoFit/>
            </a:bodyPr>
            <a:p>
              <a:endParaRPr lang="zh-CN" altLang="zh-CN">
                <a:latin typeface="微软雅黑" panose="020B0503020204020204" pitchFamily="34" charset="-122"/>
                <a:ea typeface="微软雅黑" panose="020B0503020204020204" pitchFamily="34" charset="-122"/>
              </a:endParaRPr>
            </a:p>
          </p:txBody>
        </p:sp>
      </p:grpSp>
      <p:grpSp>
        <p:nvGrpSpPr>
          <p:cNvPr id="30" name="Group 29"/>
          <p:cNvGrpSpPr/>
          <p:nvPr/>
        </p:nvGrpSpPr>
        <p:grpSpPr bwMode="auto">
          <a:xfrm>
            <a:off x="2541702" y="5059586"/>
            <a:ext cx="356095" cy="519628"/>
            <a:chOff x="2078" y="1277"/>
            <a:chExt cx="1615" cy="2422"/>
          </a:xfrm>
        </p:grpSpPr>
        <p:sp>
          <p:nvSpPr>
            <p:cNvPr id="31" name="Oval 30"/>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ln>
          </p:spPr>
          <p:txBody>
            <a:bodyPr wrap="none" anchor="ctr"/>
            <a:p>
              <a:endParaRPr lang="zh-CN" altLang="zh-CN">
                <a:latin typeface="微软雅黑" panose="020B0503020204020204" pitchFamily="34" charset="-122"/>
                <a:ea typeface="微软雅黑" panose="020B0503020204020204" pitchFamily="34" charset="-122"/>
              </a:endParaRPr>
            </a:p>
          </p:txBody>
        </p:sp>
        <p:sp>
          <p:nvSpPr>
            <p:cNvPr id="32" name="Oval 31"/>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ln>
          </p:spPr>
          <p:txBody>
            <a:bodyPr wrap="none" anchor="ctr"/>
            <a:p>
              <a:endParaRPr lang="zh-CN" altLang="zh-CN">
                <a:latin typeface="微软雅黑" panose="020B0503020204020204" pitchFamily="34" charset="-122"/>
                <a:ea typeface="微软雅黑" panose="020B0503020204020204" pitchFamily="34" charset="-122"/>
              </a:endParaRPr>
            </a:p>
          </p:txBody>
        </p:sp>
        <p:sp>
          <p:nvSpPr>
            <p:cNvPr id="33" name="Oval 32"/>
            <p:cNvSpPr>
              <a:spLocks noChangeArrowheads="1"/>
            </p:cNvSpPr>
            <p:nvPr/>
          </p:nvSpPr>
          <p:spPr bwMode="gray">
            <a:xfrm>
              <a:off x="2253" y="1277"/>
              <a:ext cx="1178" cy="2421"/>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ln>
            <a:effectLst/>
          </p:spPr>
          <p:txBody>
            <a:bodyPr wrap="none" anchor="ctr">
              <a:spAutoFit/>
            </a:bodyPr>
            <a:p>
              <a:pPr>
                <a:defRPr/>
              </a:pPr>
              <a:endParaRPr lang="zh-CN" altLang="en-US">
                <a:latin typeface="微软雅黑" panose="020B0503020204020204" pitchFamily="34" charset="-122"/>
                <a:ea typeface="微软雅黑" panose="020B0503020204020204" pitchFamily="34" charset="-122"/>
              </a:endParaRPr>
            </a:p>
          </p:txBody>
        </p:sp>
        <p:sp>
          <p:nvSpPr>
            <p:cNvPr id="34" name="Oval 33"/>
            <p:cNvSpPr>
              <a:spLocks noChangeArrowheads="1"/>
            </p:cNvSpPr>
            <p:nvPr/>
          </p:nvSpPr>
          <p:spPr bwMode="gray">
            <a:xfrm>
              <a:off x="2254" y="1278"/>
              <a:ext cx="1178" cy="2421"/>
            </a:xfrm>
            <a:prstGeom prst="ellipse">
              <a:avLst/>
            </a:prstGeom>
            <a:gradFill rotWithShape="1">
              <a:gsLst>
                <a:gs pos="0">
                  <a:srgbClr val="000000"/>
                </a:gs>
                <a:gs pos="100000">
                  <a:srgbClr val="8D67E1"/>
                </a:gs>
              </a:gsLst>
              <a:lin ang="2700000" scaled="1"/>
            </a:gradFill>
            <a:ln w="38100" algn="ctr">
              <a:noFill/>
              <a:round/>
            </a:ln>
          </p:spPr>
          <p:txBody>
            <a:bodyPr wrap="none" anchor="ctr">
              <a:spAutoFit/>
            </a:bodyPr>
            <a:p>
              <a:endParaRPr lang="zh-CN" altLang="zh-CN">
                <a:latin typeface="微软雅黑" panose="020B0503020204020204" pitchFamily="34" charset="-122"/>
                <a:ea typeface="微软雅黑" panose="020B0503020204020204" pitchFamily="34" charset="-122"/>
              </a:endParaRPr>
            </a:p>
          </p:txBody>
        </p:sp>
        <p:sp>
          <p:nvSpPr>
            <p:cNvPr id="35" name="Oval 34"/>
            <p:cNvSpPr>
              <a:spLocks noChangeArrowheads="1"/>
            </p:cNvSpPr>
            <p:nvPr/>
          </p:nvSpPr>
          <p:spPr bwMode="gray">
            <a:xfrm>
              <a:off x="2334" y="1278"/>
              <a:ext cx="1097" cy="2421"/>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ln>
            <a:effectLst/>
          </p:spPr>
          <p:txBody>
            <a:bodyPr anchor="ctr">
              <a:spAutoFit/>
            </a:bodyPr>
            <a:p>
              <a:pPr>
                <a:defRPr/>
              </a:pPr>
              <a:endParaRPr lang="zh-CN" altLang="en-US">
                <a:latin typeface="微软雅黑" panose="020B0503020204020204" pitchFamily="34" charset="-122"/>
                <a:ea typeface="微软雅黑" panose="020B0503020204020204" pitchFamily="34" charset="-122"/>
              </a:endParaRPr>
            </a:p>
          </p:txBody>
        </p:sp>
        <p:sp>
          <p:nvSpPr>
            <p:cNvPr id="36" name="Oval 35"/>
            <p:cNvSpPr>
              <a:spLocks noChangeArrowheads="1"/>
            </p:cNvSpPr>
            <p:nvPr/>
          </p:nvSpPr>
          <p:spPr bwMode="gray">
            <a:xfrm>
              <a:off x="2337" y="1278"/>
              <a:ext cx="1096" cy="2421"/>
            </a:xfrm>
            <a:prstGeom prst="ellipse">
              <a:avLst/>
            </a:prstGeom>
            <a:gradFill rotWithShape="1">
              <a:gsLst>
                <a:gs pos="0">
                  <a:srgbClr val="8D67E1"/>
                </a:gs>
                <a:gs pos="100000">
                  <a:srgbClr val="45326D"/>
                </a:gs>
              </a:gsLst>
              <a:lin ang="2700000" scaled="1"/>
            </a:gradFill>
            <a:ln w="38100" algn="ctr">
              <a:noFill/>
              <a:round/>
            </a:ln>
          </p:spPr>
          <p:txBody>
            <a:bodyPr anchor="ctr">
              <a:spAutoFit/>
            </a:bodyPr>
            <a:p>
              <a:endParaRPr lang="zh-CN" altLang="zh-CN">
                <a:latin typeface="微软雅黑" panose="020B0503020204020204" pitchFamily="34" charset="-122"/>
                <a:ea typeface="微软雅黑" panose="020B0503020204020204" pitchFamily="34" charset="-122"/>
              </a:endParaRPr>
            </a:p>
          </p:txBody>
        </p:sp>
      </p:grpSp>
      <p:grpSp>
        <p:nvGrpSpPr>
          <p:cNvPr id="37" name="Group 36"/>
          <p:cNvGrpSpPr/>
          <p:nvPr/>
        </p:nvGrpSpPr>
        <p:grpSpPr bwMode="auto">
          <a:xfrm>
            <a:off x="2541702" y="5578703"/>
            <a:ext cx="332356" cy="519628"/>
            <a:chOff x="2078" y="1277"/>
            <a:chExt cx="1615" cy="2422"/>
          </a:xfrm>
        </p:grpSpPr>
        <p:sp>
          <p:nvSpPr>
            <p:cNvPr id="38" name="Oval 37"/>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ln>
          </p:spPr>
          <p:txBody>
            <a:bodyPr wrap="none" anchor="ctr"/>
            <a:p>
              <a:endParaRPr lang="zh-CN" altLang="zh-CN">
                <a:latin typeface="微软雅黑" panose="020B0503020204020204" pitchFamily="34" charset="-122"/>
                <a:ea typeface="微软雅黑" panose="020B0503020204020204" pitchFamily="34" charset="-122"/>
              </a:endParaRPr>
            </a:p>
          </p:txBody>
        </p:sp>
        <p:sp>
          <p:nvSpPr>
            <p:cNvPr id="39" name="Oval 38"/>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ln>
          </p:spPr>
          <p:txBody>
            <a:bodyPr wrap="none" anchor="ctr"/>
            <a:p>
              <a:endParaRPr lang="zh-CN" altLang="zh-CN">
                <a:latin typeface="微软雅黑" panose="020B0503020204020204" pitchFamily="34" charset="-122"/>
                <a:ea typeface="微软雅黑" panose="020B0503020204020204" pitchFamily="34" charset="-122"/>
              </a:endParaRPr>
            </a:p>
          </p:txBody>
        </p:sp>
        <p:sp>
          <p:nvSpPr>
            <p:cNvPr id="40" name="Oval 39"/>
            <p:cNvSpPr>
              <a:spLocks noChangeArrowheads="1"/>
            </p:cNvSpPr>
            <p:nvPr/>
          </p:nvSpPr>
          <p:spPr bwMode="gray">
            <a:xfrm>
              <a:off x="2251" y="1277"/>
              <a:ext cx="1262" cy="2421"/>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ln>
            <a:effectLst/>
          </p:spPr>
          <p:txBody>
            <a:bodyPr wrap="none" anchor="ctr">
              <a:spAutoFit/>
            </a:bodyPr>
            <a:p>
              <a:pPr>
                <a:defRPr/>
              </a:pPr>
              <a:endParaRPr lang="zh-CN" altLang="en-US">
                <a:latin typeface="微软雅黑" panose="020B0503020204020204" pitchFamily="34" charset="-122"/>
                <a:ea typeface="微软雅黑" panose="020B0503020204020204" pitchFamily="34" charset="-122"/>
              </a:endParaRPr>
            </a:p>
          </p:txBody>
        </p:sp>
        <p:sp>
          <p:nvSpPr>
            <p:cNvPr id="41" name="Oval 40"/>
            <p:cNvSpPr>
              <a:spLocks noChangeArrowheads="1"/>
            </p:cNvSpPr>
            <p:nvPr/>
          </p:nvSpPr>
          <p:spPr bwMode="gray">
            <a:xfrm>
              <a:off x="2254" y="1278"/>
              <a:ext cx="1262" cy="2421"/>
            </a:xfrm>
            <a:prstGeom prst="ellipse">
              <a:avLst/>
            </a:prstGeom>
            <a:gradFill rotWithShape="1">
              <a:gsLst>
                <a:gs pos="0">
                  <a:srgbClr val="000000"/>
                </a:gs>
                <a:gs pos="100000">
                  <a:srgbClr val="E35E23"/>
                </a:gs>
              </a:gsLst>
              <a:lin ang="2700000" scaled="1"/>
            </a:gradFill>
            <a:ln w="38100" algn="ctr">
              <a:noFill/>
              <a:round/>
            </a:ln>
          </p:spPr>
          <p:txBody>
            <a:bodyPr wrap="none" anchor="ctr">
              <a:spAutoFit/>
            </a:bodyPr>
            <a:p>
              <a:endParaRPr lang="zh-CN" altLang="zh-CN">
                <a:latin typeface="微软雅黑" panose="020B0503020204020204" pitchFamily="34" charset="-122"/>
                <a:ea typeface="微软雅黑" panose="020B0503020204020204" pitchFamily="34" charset="-122"/>
              </a:endParaRPr>
            </a:p>
          </p:txBody>
        </p:sp>
        <p:sp>
          <p:nvSpPr>
            <p:cNvPr id="42" name="Oval 41"/>
            <p:cNvSpPr>
              <a:spLocks noChangeArrowheads="1"/>
            </p:cNvSpPr>
            <p:nvPr/>
          </p:nvSpPr>
          <p:spPr bwMode="gray">
            <a:xfrm>
              <a:off x="2338" y="1278"/>
              <a:ext cx="1096" cy="2421"/>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ln>
            <a:effectLst/>
          </p:spPr>
          <p:txBody>
            <a:bodyPr anchor="ctr">
              <a:spAutoFit/>
            </a:bodyPr>
            <a:p>
              <a:pPr>
                <a:defRPr/>
              </a:pPr>
              <a:endParaRPr lang="zh-CN" altLang="en-US">
                <a:latin typeface="微软雅黑" panose="020B0503020204020204" pitchFamily="34" charset="-122"/>
                <a:ea typeface="微软雅黑" panose="020B0503020204020204" pitchFamily="34" charset="-122"/>
              </a:endParaRPr>
            </a:p>
          </p:txBody>
        </p:sp>
        <p:sp>
          <p:nvSpPr>
            <p:cNvPr id="43" name="Oval 42"/>
            <p:cNvSpPr>
              <a:spLocks noChangeArrowheads="1"/>
            </p:cNvSpPr>
            <p:nvPr/>
          </p:nvSpPr>
          <p:spPr bwMode="gray">
            <a:xfrm>
              <a:off x="2337" y="1278"/>
              <a:ext cx="1096" cy="2421"/>
            </a:xfrm>
            <a:prstGeom prst="ellipse">
              <a:avLst/>
            </a:prstGeom>
            <a:gradFill rotWithShape="1">
              <a:gsLst>
                <a:gs pos="0">
                  <a:srgbClr val="E35E23"/>
                </a:gs>
                <a:gs pos="100000">
                  <a:srgbClr val="6E2E11"/>
                </a:gs>
              </a:gsLst>
              <a:lin ang="2700000" scaled="1"/>
            </a:gradFill>
            <a:ln w="38100" algn="ctr">
              <a:noFill/>
              <a:round/>
            </a:ln>
          </p:spPr>
          <p:txBody>
            <a:bodyPr anchor="ctr">
              <a:spAutoFit/>
            </a:bodyPr>
            <a:p>
              <a:endParaRPr lang="zh-CN" altLang="zh-CN">
                <a:latin typeface="微软雅黑" panose="020B0503020204020204" pitchFamily="34" charset="-122"/>
                <a:ea typeface="微软雅黑" panose="020B0503020204020204" pitchFamily="34" charset="-122"/>
              </a:endParaRPr>
            </a:p>
          </p:txBody>
        </p:sp>
      </p:grpSp>
      <p:sp>
        <p:nvSpPr>
          <p:cNvPr id="44" name="AutoShape 4"/>
          <p:cNvSpPr>
            <a:spLocks noChangeArrowheads="1"/>
          </p:cNvSpPr>
          <p:nvPr/>
        </p:nvSpPr>
        <p:spPr bwMode="grayWhite">
          <a:xfrm>
            <a:off x="2845802" y="2753672"/>
            <a:ext cx="2500330" cy="428628"/>
          </a:xfrm>
          <a:prstGeom prst="roundRect">
            <a:avLst>
              <a:gd name="adj" fmla="val 50000"/>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5"/>
          </a:lnRef>
          <a:fillRef idx="2">
            <a:schemeClr val="accent5"/>
          </a:fillRef>
          <a:effectRef idx="1">
            <a:schemeClr val="accent5"/>
          </a:effectRef>
          <a:fontRef idx="minor">
            <a:schemeClr val="dk1"/>
          </a:fontRef>
        </p:style>
        <p:txBody>
          <a:bodyPr wrap="none" anchor="ctr"/>
          <a:p>
            <a:pPr algn="ctr" eaLnBrk="0" hangingPunct="0">
              <a:defRPr/>
            </a:pPr>
            <a:r>
              <a:rPr lang="zh-CN" altLang="en-US" b="1" dirty="0" smtClean="0">
                <a:solidFill>
                  <a:srgbClr val="7030A0"/>
                </a:solidFill>
                <a:latin typeface="微软雅黑" panose="020B0503020204020204" pitchFamily="34" charset="-122"/>
                <a:ea typeface="微软雅黑" panose="020B0503020204020204" pitchFamily="34" charset="-122"/>
              </a:rPr>
              <a:t>担保品卖出</a:t>
            </a:r>
            <a:endParaRPr lang="en-US" altLang="zh-CN" b="1" dirty="0">
              <a:solidFill>
                <a:srgbClr val="7030A0"/>
              </a:solidFill>
              <a:latin typeface="微软雅黑" panose="020B0503020204020204" pitchFamily="34" charset="-122"/>
              <a:ea typeface="微软雅黑" panose="020B0503020204020204" pitchFamily="34" charset="-122"/>
            </a:endParaRPr>
          </a:p>
        </p:txBody>
      </p:sp>
      <p:sp>
        <p:nvSpPr>
          <p:cNvPr id="45" name="AutoShape 5"/>
          <p:cNvSpPr>
            <a:spLocks noChangeArrowheads="1"/>
          </p:cNvSpPr>
          <p:nvPr/>
        </p:nvSpPr>
        <p:spPr bwMode="grayWhite">
          <a:xfrm>
            <a:off x="2845802" y="2182168"/>
            <a:ext cx="2500330" cy="428628"/>
          </a:xfrm>
          <a:prstGeom prst="roundRect">
            <a:avLst>
              <a:gd name="adj" fmla="val 50000"/>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4"/>
          </a:lnRef>
          <a:fillRef idx="2">
            <a:schemeClr val="accent4"/>
          </a:fillRef>
          <a:effectRef idx="1">
            <a:schemeClr val="accent4"/>
          </a:effectRef>
          <a:fontRef idx="minor">
            <a:schemeClr val="dk1"/>
          </a:fontRef>
        </p:style>
        <p:txBody>
          <a:bodyPr wrap="none" anchor="ctr"/>
          <a:p>
            <a:pPr algn="ctr" eaLnBrk="0" hangingPunct="0">
              <a:defRPr/>
            </a:pPr>
            <a:r>
              <a:rPr lang="zh-CN" altLang="en-US" b="1" dirty="0" smtClean="0">
                <a:solidFill>
                  <a:srgbClr val="7030A0"/>
                </a:solidFill>
                <a:latin typeface="微软雅黑" panose="020B0503020204020204" pitchFamily="34" charset="-122"/>
                <a:ea typeface="微软雅黑" panose="020B0503020204020204" pitchFamily="34" charset="-122"/>
              </a:rPr>
              <a:t>担保品买入</a:t>
            </a:r>
            <a:endParaRPr lang="en-US" altLang="zh-CN" b="1" dirty="0">
              <a:solidFill>
                <a:srgbClr val="7030A0"/>
              </a:solidFill>
              <a:latin typeface="微软雅黑" panose="020B0503020204020204" pitchFamily="34" charset="-122"/>
              <a:ea typeface="微软雅黑" panose="020B0503020204020204" pitchFamily="34" charset="-122"/>
            </a:endParaRPr>
          </a:p>
        </p:txBody>
      </p:sp>
      <p:sp>
        <p:nvSpPr>
          <p:cNvPr id="46" name="AutoShape 6"/>
          <p:cNvSpPr>
            <a:spLocks noChangeArrowheads="1"/>
          </p:cNvSpPr>
          <p:nvPr/>
        </p:nvSpPr>
        <p:spPr bwMode="grayWhite">
          <a:xfrm>
            <a:off x="2826754" y="6187457"/>
            <a:ext cx="2500330" cy="428628"/>
          </a:xfrm>
          <a:prstGeom prst="roundRect">
            <a:avLst>
              <a:gd name="adj" fmla="val 50000"/>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5"/>
          </a:lnRef>
          <a:fillRef idx="2">
            <a:schemeClr val="accent5"/>
          </a:fillRef>
          <a:effectRef idx="1">
            <a:schemeClr val="accent5"/>
          </a:effectRef>
          <a:fontRef idx="minor">
            <a:schemeClr val="dk1"/>
          </a:fontRef>
        </p:style>
        <p:txBody>
          <a:bodyPr wrap="none" anchor="ctr"/>
          <a:p>
            <a:pPr algn="ctr" eaLnBrk="0" hangingPunct="0">
              <a:defRPr/>
            </a:pPr>
            <a:r>
              <a:rPr lang="zh-CN" altLang="en-US" b="1" dirty="0" smtClean="0">
                <a:solidFill>
                  <a:srgbClr val="7030A0"/>
                </a:solidFill>
                <a:latin typeface="微软雅黑" panose="020B0503020204020204" pitchFamily="34" charset="-122"/>
                <a:ea typeface="微软雅黑" panose="020B0503020204020204" pitchFamily="34" charset="-122"/>
              </a:rPr>
              <a:t>融券平仓</a:t>
            </a:r>
            <a:endParaRPr lang="en-US" altLang="zh-CN" b="1" dirty="0">
              <a:solidFill>
                <a:srgbClr val="7030A0"/>
              </a:solidFill>
              <a:latin typeface="微软雅黑" panose="020B0503020204020204" pitchFamily="34" charset="-122"/>
              <a:ea typeface="微软雅黑" panose="020B0503020204020204" pitchFamily="34" charset="-122"/>
            </a:endParaRPr>
          </a:p>
        </p:txBody>
      </p:sp>
      <p:grpSp>
        <p:nvGrpSpPr>
          <p:cNvPr id="47" name="Group 15"/>
          <p:cNvGrpSpPr/>
          <p:nvPr/>
        </p:nvGrpSpPr>
        <p:grpSpPr bwMode="auto">
          <a:xfrm>
            <a:off x="2541702" y="6207357"/>
            <a:ext cx="356095" cy="519628"/>
            <a:chOff x="2078" y="1277"/>
            <a:chExt cx="1615" cy="2422"/>
          </a:xfrm>
        </p:grpSpPr>
        <p:sp>
          <p:nvSpPr>
            <p:cNvPr id="48" name="Oval 16"/>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ln>
          </p:spPr>
          <p:txBody>
            <a:bodyPr wrap="none" anchor="ctr"/>
            <a:p>
              <a:endParaRPr lang="zh-CN" altLang="zh-CN">
                <a:latin typeface="微软雅黑" panose="020B0503020204020204" pitchFamily="34" charset="-122"/>
                <a:ea typeface="微软雅黑" panose="020B0503020204020204" pitchFamily="34" charset="-122"/>
              </a:endParaRPr>
            </a:p>
          </p:txBody>
        </p:sp>
        <p:sp>
          <p:nvSpPr>
            <p:cNvPr id="49" name="Oval 17"/>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ln>
          </p:spPr>
          <p:txBody>
            <a:bodyPr wrap="none" anchor="ctr"/>
            <a:p>
              <a:endParaRPr lang="zh-CN" altLang="zh-CN">
                <a:latin typeface="微软雅黑" panose="020B0503020204020204" pitchFamily="34" charset="-122"/>
                <a:ea typeface="微软雅黑" panose="020B0503020204020204" pitchFamily="34" charset="-122"/>
              </a:endParaRPr>
            </a:p>
          </p:txBody>
        </p:sp>
        <p:sp>
          <p:nvSpPr>
            <p:cNvPr id="50" name="Oval 18"/>
            <p:cNvSpPr>
              <a:spLocks noChangeArrowheads="1"/>
            </p:cNvSpPr>
            <p:nvPr/>
          </p:nvSpPr>
          <p:spPr bwMode="gray">
            <a:xfrm>
              <a:off x="2253" y="1277"/>
              <a:ext cx="1178" cy="2421"/>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ln>
            <a:effectLst/>
          </p:spPr>
          <p:txBody>
            <a:bodyPr wrap="none" anchor="ctr">
              <a:spAutoFit/>
            </a:bodyPr>
            <a:p>
              <a:pPr>
                <a:defRPr/>
              </a:pPr>
              <a:endParaRPr lang="zh-CN" altLang="en-US">
                <a:latin typeface="微软雅黑" panose="020B0503020204020204" pitchFamily="34" charset="-122"/>
                <a:ea typeface="微软雅黑" panose="020B0503020204020204" pitchFamily="34" charset="-122"/>
              </a:endParaRPr>
            </a:p>
          </p:txBody>
        </p:sp>
        <p:sp>
          <p:nvSpPr>
            <p:cNvPr id="51" name="Oval 19"/>
            <p:cNvSpPr>
              <a:spLocks noChangeArrowheads="1"/>
            </p:cNvSpPr>
            <p:nvPr/>
          </p:nvSpPr>
          <p:spPr bwMode="gray">
            <a:xfrm>
              <a:off x="2254" y="1278"/>
              <a:ext cx="1178" cy="2421"/>
            </a:xfrm>
            <a:prstGeom prst="ellipse">
              <a:avLst/>
            </a:prstGeom>
            <a:gradFill rotWithShape="1">
              <a:gsLst>
                <a:gs pos="0">
                  <a:srgbClr val="000000"/>
                </a:gs>
                <a:gs pos="100000">
                  <a:srgbClr val="48BE67"/>
                </a:gs>
              </a:gsLst>
              <a:lin ang="2700000" scaled="1"/>
            </a:gradFill>
            <a:ln w="38100" algn="ctr">
              <a:noFill/>
              <a:round/>
            </a:ln>
          </p:spPr>
          <p:txBody>
            <a:bodyPr wrap="none" anchor="ctr">
              <a:spAutoFit/>
            </a:bodyPr>
            <a:p>
              <a:endParaRPr lang="zh-CN" altLang="zh-CN">
                <a:latin typeface="微软雅黑" panose="020B0503020204020204" pitchFamily="34" charset="-122"/>
                <a:ea typeface="微软雅黑" panose="020B0503020204020204" pitchFamily="34" charset="-122"/>
              </a:endParaRPr>
            </a:p>
          </p:txBody>
        </p:sp>
        <p:sp>
          <p:nvSpPr>
            <p:cNvPr id="52" name="Oval 20"/>
            <p:cNvSpPr>
              <a:spLocks noChangeArrowheads="1"/>
            </p:cNvSpPr>
            <p:nvPr/>
          </p:nvSpPr>
          <p:spPr bwMode="gray">
            <a:xfrm>
              <a:off x="2334" y="1278"/>
              <a:ext cx="1097" cy="2421"/>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ln>
            <a:effectLst/>
          </p:spPr>
          <p:txBody>
            <a:bodyPr anchor="ctr">
              <a:spAutoFit/>
            </a:bodyPr>
            <a:p>
              <a:pPr>
                <a:defRPr/>
              </a:pPr>
              <a:endParaRPr lang="zh-CN" altLang="en-US">
                <a:latin typeface="微软雅黑" panose="020B0503020204020204" pitchFamily="34" charset="-122"/>
                <a:ea typeface="微软雅黑" panose="020B0503020204020204" pitchFamily="34" charset="-122"/>
              </a:endParaRPr>
            </a:p>
          </p:txBody>
        </p:sp>
        <p:sp>
          <p:nvSpPr>
            <p:cNvPr id="53" name="Oval 21"/>
            <p:cNvSpPr>
              <a:spLocks noChangeArrowheads="1"/>
            </p:cNvSpPr>
            <p:nvPr/>
          </p:nvSpPr>
          <p:spPr bwMode="gray">
            <a:xfrm>
              <a:off x="2337" y="1278"/>
              <a:ext cx="1096" cy="2421"/>
            </a:xfrm>
            <a:prstGeom prst="ellipse">
              <a:avLst/>
            </a:prstGeom>
            <a:gradFill rotWithShape="1">
              <a:gsLst>
                <a:gs pos="0">
                  <a:srgbClr val="48BE67"/>
                </a:gs>
                <a:gs pos="100000">
                  <a:srgbClr val="235C32"/>
                </a:gs>
              </a:gsLst>
              <a:lin ang="2700000" scaled="1"/>
            </a:gradFill>
            <a:ln w="38100" algn="ctr">
              <a:noFill/>
              <a:round/>
            </a:ln>
          </p:spPr>
          <p:txBody>
            <a:bodyPr anchor="ctr">
              <a:spAutoFit/>
            </a:bodyPr>
            <a:p>
              <a:endParaRPr lang="zh-CN" altLang="zh-CN">
                <a:latin typeface="微软雅黑" panose="020B0503020204020204" pitchFamily="34" charset="-122"/>
                <a:ea typeface="微软雅黑" panose="020B0503020204020204" pitchFamily="34" charset="-122"/>
              </a:endParaRPr>
            </a:p>
          </p:txBody>
        </p:sp>
      </p:grpSp>
      <p:grpSp>
        <p:nvGrpSpPr>
          <p:cNvPr id="54" name="Group 22"/>
          <p:cNvGrpSpPr/>
          <p:nvPr/>
        </p:nvGrpSpPr>
        <p:grpSpPr bwMode="auto">
          <a:xfrm>
            <a:off x="2541702" y="2171905"/>
            <a:ext cx="356095" cy="519628"/>
            <a:chOff x="2078" y="1277"/>
            <a:chExt cx="1615" cy="2422"/>
          </a:xfrm>
        </p:grpSpPr>
        <p:sp>
          <p:nvSpPr>
            <p:cNvPr id="55" name="Oval 23"/>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ln>
          </p:spPr>
          <p:txBody>
            <a:bodyPr wrap="none" anchor="ctr"/>
            <a:p>
              <a:endParaRPr lang="zh-CN" altLang="zh-CN">
                <a:latin typeface="微软雅黑" panose="020B0503020204020204" pitchFamily="34" charset="-122"/>
                <a:ea typeface="微软雅黑" panose="020B0503020204020204" pitchFamily="34" charset="-122"/>
              </a:endParaRPr>
            </a:p>
          </p:txBody>
        </p:sp>
        <p:sp>
          <p:nvSpPr>
            <p:cNvPr id="56" name="Oval 24"/>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ln>
          </p:spPr>
          <p:txBody>
            <a:bodyPr wrap="none" anchor="ctr"/>
            <a:p>
              <a:endParaRPr lang="zh-CN" altLang="zh-CN">
                <a:latin typeface="微软雅黑" panose="020B0503020204020204" pitchFamily="34" charset="-122"/>
                <a:ea typeface="微软雅黑" panose="020B0503020204020204" pitchFamily="34" charset="-122"/>
              </a:endParaRPr>
            </a:p>
          </p:txBody>
        </p:sp>
        <p:sp>
          <p:nvSpPr>
            <p:cNvPr id="57" name="Oval 25"/>
            <p:cNvSpPr>
              <a:spLocks noChangeArrowheads="1"/>
            </p:cNvSpPr>
            <p:nvPr/>
          </p:nvSpPr>
          <p:spPr bwMode="gray">
            <a:xfrm>
              <a:off x="2253" y="1277"/>
              <a:ext cx="1178" cy="2421"/>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ln>
            <a:effectLst/>
          </p:spPr>
          <p:txBody>
            <a:bodyPr wrap="none" anchor="ctr">
              <a:spAutoFit/>
            </a:bodyPr>
            <a:p>
              <a:pPr>
                <a:defRPr/>
              </a:pPr>
              <a:endParaRPr lang="zh-CN" altLang="en-US">
                <a:latin typeface="微软雅黑" panose="020B0503020204020204" pitchFamily="34" charset="-122"/>
                <a:ea typeface="微软雅黑" panose="020B0503020204020204" pitchFamily="34" charset="-122"/>
              </a:endParaRPr>
            </a:p>
          </p:txBody>
        </p:sp>
        <p:sp>
          <p:nvSpPr>
            <p:cNvPr id="58" name="Oval 26"/>
            <p:cNvSpPr>
              <a:spLocks noChangeArrowheads="1"/>
            </p:cNvSpPr>
            <p:nvPr/>
          </p:nvSpPr>
          <p:spPr bwMode="gray">
            <a:xfrm>
              <a:off x="2254" y="1278"/>
              <a:ext cx="1178" cy="2421"/>
            </a:xfrm>
            <a:prstGeom prst="ellipse">
              <a:avLst/>
            </a:prstGeom>
            <a:gradFill rotWithShape="1">
              <a:gsLst>
                <a:gs pos="0">
                  <a:srgbClr val="21B3E1"/>
                </a:gs>
                <a:gs pos="100000">
                  <a:srgbClr val="0F5368"/>
                </a:gs>
              </a:gsLst>
              <a:lin ang="5400000" scaled="1"/>
            </a:gradFill>
            <a:ln w="38100" algn="ctr">
              <a:noFill/>
              <a:round/>
            </a:ln>
          </p:spPr>
          <p:txBody>
            <a:bodyPr wrap="none" anchor="ctr">
              <a:spAutoFit/>
            </a:bodyPr>
            <a:p>
              <a:endParaRPr lang="zh-CN" altLang="zh-CN">
                <a:latin typeface="微软雅黑" panose="020B0503020204020204" pitchFamily="34" charset="-122"/>
                <a:ea typeface="微软雅黑" panose="020B0503020204020204" pitchFamily="34" charset="-122"/>
              </a:endParaRPr>
            </a:p>
          </p:txBody>
        </p:sp>
        <p:sp>
          <p:nvSpPr>
            <p:cNvPr id="59" name="Oval 27"/>
            <p:cNvSpPr>
              <a:spLocks noChangeArrowheads="1"/>
            </p:cNvSpPr>
            <p:nvPr/>
          </p:nvSpPr>
          <p:spPr bwMode="gray">
            <a:xfrm>
              <a:off x="2334" y="1278"/>
              <a:ext cx="1097" cy="2421"/>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ln>
            <a:effectLst/>
          </p:spPr>
          <p:txBody>
            <a:bodyPr anchor="ctr">
              <a:spAutoFit/>
            </a:bodyPr>
            <a:p>
              <a:pPr>
                <a:defRPr/>
              </a:pPr>
              <a:endParaRPr lang="zh-CN" altLang="en-US">
                <a:latin typeface="微软雅黑" panose="020B0503020204020204" pitchFamily="34" charset="-122"/>
                <a:ea typeface="微软雅黑" panose="020B0503020204020204" pitchFamily="34" charset="-122"/>
              </a:endParaRPr>
            </a:p>
          </p:txBody>
        </p:sp>
        <p:sp>
          <p:nvSpPr>
            <p:cNvPr id="60" name="Oval 28"/>
            <p:cNvSpPr>
              <a:spLocks noChangeArrowheads="1"/>
            </p:cNvSpPr>
            <p:nvPr/>
          </p:nvSpPr>
          <p:spPr bwMode="gray">
            <a:xfrm>
              <a:off x="2337" y="1278"/>
              <a:ext cx="1096" cy="2421"/>
            </a:xfrm>
            <a:prstGeom prst="ellipse">
              <a:avLst/>
            </a:prstGeom>
            <a:gradFill rotWithShape="1">
              <a:gsLst>
                <a:gs pos="0">
                  <a:srgbClr val="21B3E1"/>
                </a:gs>
                <a:gs pos="100000">
                  <a:srgbClr val="10576D"/>
                </a:gs>
              </a:gsLst>
              <a:lin ang="2700000" scaled="1"/>
            </a:gradFill>
            <a:ln w="38100" algn="ctr">
              <a:noFill/>
              <a:round/>
            </a:ln>
          </p:spPr>
          <p:txBody>
            <a:bodyPr anchor="ctr">
              <a:spAutoFit/>
            </a:bodyPr>
            <a:p>
              <a:endParaRPr lang="zh-CN" altLang="zh-CN">
                <a:latin typeface="微软雅黑" panose="020B0503020204020204" pitchFamily="34" charset="-122"/>
                <a:ea typeface="微软雅黑" panose="020B0503020204020204" pitchFamily="34" charset="-122"/>
              </a:endParaRPr>
            </a:p>
          </p:txBody>
        </p:sp>
      </p:grpSp>
      <p:grpSp>
        <p:nvGrpSpPr>
          <p:cNvPr id="61" name="Group 29"/>
          <p:cNvGrpSpPr/>
          <p:nvPr/>
        </p:nvGrpSpPr>
        <p:grpSpPr bwMode="auto">
          <a:xfrm>
            <a:off x="2541702" y="2768809"/>
            <a:ext cx="356095" cy="519628"/>
            <a:chOff x="2078" y="1277"/>
            <a:chExt cx="1615" cy="2422"/>
          </a:xfrm>
        </p:grpSpPr>
        <p:sp>
          <p:nvSpPr>
            <p:cNvPr id="62" name="Oval 30"/>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ln>
          </p:spPr>
          <p:txBody>
            <a:bodyPr wrap="none" anchor="ctr"/>
            <a:p>
              <a:endParaRPr lang="zh-CN" altLang="zh-CN">
                <a:latin typeface="微软雅黑" panose="020B0503020204020204" pitchFamily="34" charset="-122"/>
                <a:ea typeface="微软雅黑" panose="020B0503020204020204" pitchFamily="34" charset="-122"/>
              </a:endParaRPr>
            </a:p>
          </p:txBody>
        </p:sp>
        <p:sp>
          <p:nvSpPr>
            <p:cNvPr id="63" name="Oval 31"/>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ln>
          </p:spPr>
          <p:txBody>
            <a:bodyPr wrap="none" anchor="ctr"/>
            <a:p>
              <a:endParaRPr lang="zh-CN" altLang="zh-CN">
                <a:latin typeface="微软雅黑" panose="020B0503020204020204" pitchFamily="34" charset="-122"/>
                <a:ea typeface="微软雅黑" panose="020B0503020204020204" pitchFamily="34" charset="-122"/>
              </a:endParaRPr>
            </a:p>
          </p:txBody>
        </p:sp>
        <p:sp>
          <p:nvSpPr>
            <p:cNvPr id="64" name="Oval 32"/>
            <p:cNvSpPr>
              <a:spLocks noChangeArrowheads="1"/>
            </p:cNvSpPr>
            <p:nvPr/>
          </p:nvSpPr>
          <p:spPr bwMode="gray">
            <a:xfrm>
              <a:off x="2253" y="1277"/>
              <a:ext cx="1178" cy="2421"/>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ln>
            <a:effectLst/>
          </p:spPr>
          <p:txBody>
            <a:bodyPr wrap="none" anchor="ctr">
              <a:spAutoFit/>
            </a:bodyPr>
            <a:p>
              <a:pPr>
                <a:defRPr/>
              </a:pPr>
              <a:endParaRPr lang="zh-CN" altLang="en-US">
                <a:latin typeface="微软雅黑" panose="020B0503020204020204" pitchFamily="34" charset="-122"/>
                <a:ea typeface="微软雅黑" panose="020B0503020204020204" pitchFamily="34" charset="-122"/>
              </a:endParaRPr>
            </a:p>
          </p:txBody>
        </p:sp>
        <p:sp>
          <p:nvSpPr>
            <p:cNvPr id="65" name="Oval 33"/>
            <p:cNvSpPr>
              <a:spLocks noChangeArrowheads="1"/>
            </p:cNvSpPr>
            <p:nvPr/>
          </p:nvSpPr>
          <p:spPr bwMode="gray">
            <a:xfrm>
              <a:off x="2254" y="1278"/>
              <a:ext cx="1178" cy="2421"/>
            </a:xfrm>
            <a:prstGeom prst="ellipse">
              <a:avLst/>
            </a:prstGeom>
            <a:gradFill rotWithShape="1">
              <a:gsLst>
                <a:gs pos="0">
                  <a:srgbClr val="000000"/>
                </a:gs>
                <a:gs pos="100000">
                  <a:srgbClr val="8D67E1"/>
                </a:gs>
              </a:gsLst>
              <a:lin ang="2700000" scaled="1"/>
            </a:gradFill>
            <a:ln w="38100" algn="ctr">
              <a:noFill/>
              <a:round/>
            </a:ln>
          </p:spPr>
          <p:txBody>
            <a:bodyPr wrap="none" anchor="ctr">
              <a:spAutoFit/>
            </a:bodyPr>
            <a:p>
              <a:endParaRPr lang="zh-CN" altLang="zh-CN">
                <a:latin typeface="微软雅黑" panose="020B0503020204020204" pitchFamily="34" charset="-122"/>
                <a:ea typeface="微软雅黑" panose="020B0503020204020204" pitchFamily="34" charset="-122"/>
              </a:endParaRPr>
            </a:p>
          </p:txBody>
        </p:sp>
        <p:sp>
          <p:nvSpPr>
            <p:cNvPr id="66" name="Oval 34"/>
            <p:cNvSpPr>
              <a:spLocks noChangeArrowheads="1"/>
            </p:cNvSpPr>
            <p:nvPr/>
          </p:nvSpPr>
          <p:spPr bwMode="gray">
            <a:xfrm>
              <a:off x="2334" y="1278"/>
              <a:ext cx="1097" cy="2421"/>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ln>
            <a:effectLst/>
          </p:spPr>
          <p:txBody>
            <a:bodyPr anchor="ctr">
              <a:spAutoFit/>
            </a:bodyPr>
            <a:p>
              <a:pPr>
                <a:defRPr/>
              </a:pPr>
              <a:endParaRPr lang="zh-CN" altLang="en-US">
                <a:latin typeface="微软雅黑" panose="020B0503020204020204" pitchFamily="34" charset="-122"/>
                <a:ea typeface="微软雅黑" panose="020B0503020204020204" pitchFamily="34" charset="-122"/>
              </a:endParaRPr>
            </a:p>
          </p:txBody>
        </p:sp>
        <p:sp>
          <p:nvSpPr>
            <p:cNvPr id="67" name="Oval 35"/>
            <p:cNvSpPr>
              <a:spLocks noChangeArrowheads="1"/>
            </p:cNvSpPr>
            <p:nvPr/>
          </p:nvSpPr>
          <p:spPr bwMode="gray">
            <a:xfrm>
              <a:off x="2337" y="1278"/>
              <a:ext cx="1096" cy="2421"/>
            </a:xfrm>
            <a:prstGeom prst="ellipse">
              <a:avLst/>
            </a:prstGeom>
            <a:gradFill rotWithShape="1">
              <a:gsLst>
                <a:gs pos="0">
                  <a:srgbClr val="8D67E1"/>
                </a:gs>
                <a:gs pos="100000">
                  <a:srgbClr val="45326D"/>
                </a:gs>
              </a:gsLst>
              <a:lin ang="2700000" scaled="1"/>
            </a:gradFill>
            <a:ln w="38100" algn="ctr">
              <a:noFill/>
              <a:round/>
            </a:ln>
          </p:spPr>
          <p:txBody>
            <a:bodyPr anchor="ctr">
              <a:spAutoFit/>
            </a:bodyPr>
            <a:p>
              <a:endParaRPr lang="zh-CN" altLang="zh-CN">
                <a:latin typeface="微软雅黑" panose="020B0503020204020204" pitchFamily="34" charset="-122"/>
                <a:ea typeface="微软雅黑" panose="020B0503020204020204" pitchFamily="34" charset="-122"/>
              </a:endParaRPr>
            </a:p>
          </p:txBody>
        </p:sp>
      </p:grpSp>
      <p:sp>
        <p:nvSpPr>
          <p:cNvPr id="70" name="AutoShape 6"/>
          <p:cNvSpPr>
            <a:spLocks noChangeArrowheads="1"/>
          </p:cNvSpPr>
          <p:nvPr/>
        </p:nvSpPr>
        <p:spPr bwMode="grayWhite">
          <a:xfrm>
            <a:off x="6970158" y="4471724"/>
            <a:ext cx="2500330" cy="428628"/>
          </a:xfrm>
          <a:prstGeom prst="roundRect">
            <a:avLst>
              <a:gd name="adj" fmla="val 50000"/>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4"/>
          </a:lnRef>
          <a:fillRef idx="2">
            <a:schemeClr val="accent4"/>
          </a:fillRef>
          <a:effectRef idx="1">
            <a:schemeClr val="accent4"/>
          </a:effectRef>
          <a:fontRef idx="minor">
            <a:schemeClr val="dk1"/>
          </a:fontRef>
        </p:style>
        <p:txBody>
          <a:bodyPr wrap="none" anchor="ctr"/>
          <a:p>
            <a:pPr algn="ctr" eaLnBrk="0" hangingPunct="0"/>
            <a:r>
              <a:rPr lang="zh-CN" altLang="en-US" b="1" dirty="0">
                <a:solidFill>
                  <a:srgbClr val="7030A0"/>
                </a:solidFill>
                <a:latin typeface="微软雅黑" panose="020B0503020204020204" pitchFamily="34" charset="-122"/>
                <a:ea typeface="微软雅黑" panose="020B0503020204020204" pitchFamily="34" charset="-122"/>
              </a:rPr>
              <a:t>余券划转</a:t>
            </a:r>
            <a:endParaRPr lang="en-US" altLang="zh-CN" b="1" dirty="0">
              <a:solidFill>
                <a:srgbClr val="7030A0"/>
              </a:solidFill>
              <a:latin typeface="微软雅黑" panose="020B0503020204020204" pitchFamily="34" charset="-122"/>
              <a:ea typeface="微软雅黑" panose="020B0503020204020204" pitchFamily="34" charset="-122"/>
            </a:endParaRPr>
          </a:p>
        </p:txBody>
      </p:sp>
      <p:sp>
        <p:nvSpPr>
          <p:cNvPr id="71" name="AutoShape 7"/>
          <p:cNvSpPr>
            <a:spLocks noChangeArrowheads="1"/>
          </p:cNvSpPr>
          <p:nvPr/>
        </p:nvSpPr>
        <p:spPr bwMode="grayWhite">
          <a:xfrm>
            <a:off x="6970158" y="3329937"/>
            <a:ext cx="2500330" cy="428628"/>
          </a:xfrm>
          <a:prstGeom prst="roundRect">
            <a:avLst>
              <a:gd name="adj" fmla="val 50000"/>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4"/>
          </a:lnRef>
          <a:fillRef idx="2">
            <a:schemeClr val="accent4"/>
          </a:fillRef>
          <a:effectRef idx="1">
            <a:schemeClr val="accent4"/>
          </a:effectRef>
          <a:fontRef idx="minor">
            <a:schemeClr val="dk1"/>
          </a:fontRef>
        </p:style>
        <p:txBody>
          <a:bodyPr wrap="none" anchor="ctr"/>
          <a:p>
            <a:pPr algn="ctr" eaLnBrk="0" hangingPunct="0">
              <a:defRPr/>
            </a:pPr>
            <a:r>
              <a:rPr lang="zh-CN" altLang="en-US" b="1" dirty="0" smtClean="0">
                <a:solidFill>
                  <a:srgbClr val="7030A0"/>
                </a:solidFill>
                <a:latin typeface="微软雅黑" panose="020B0503020204020204" pitchFamily="34" charset="-122"/>
                <a:ea typeface="微软雅黑" panose="020B0503020204020204" pitchFamily="34" charset="-122"/>
              </a:rPr>
              <a:t>现券还券</a:t>
            </a:r>
            <a:endParaRPr lang="en-US" altLang="zh-CN" b="1" dirty="0">
              <a:solidFill>
                <a:srgbClr val="7030A0"/>
              </a:solidFill>
              <a:latin typeface="微软雅黑" panose="020B0503020204020204" pitchFamily="34" charset="-122"/>
              <a:ea typeface="微软雅黑" panose="020B0503020204020204" pitchFamily="34" charset="-122"/>
            </a:endParaRPr>
          </a:p>
        </p:txBody>
      </p:sp>
      <p:grpSp>
        <p:nvGrpSpPr>
          <p:cNvPr id="72" name="Group 8"/>
          <p:cNvGrpSpPr/>
          <p:nvPr/>
        </p:nvGrpSpPr>
        <p:grpSpPr bwMode="auto">
          <a:xfrm>
            <a:off x="6742902" y="3332374"/>
            <a:ext cx="356095" cy="519628"/>
            <a:chOff x="2078" y="1277"/>
            <a:chExt cx="1615" cy="2422"/>
          </a:xfrm>
        </p:grpSpPr>
        <p:sp>
          <p:nvSpPr>
            <p:cNvPr id="73" name="Oval 9"/>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ln>
          </p:spPr>
          <p:txBody>
            <a:bodyPr wrap="none" anchor="ctr"/>
            <a:p>
              <a:endParaRPr lang="zh-CN" altLang="zh-CN">
                <a:latin typeface="微软雅黑" panose="020B0503020204020204" pitchFamily="34" charset="-122"/>
                <a:ea typeface="微软雅黑" panose="020B0503020204020204" pitchFamily="34" charset="-122"/>
              </a:endParaRPr>
            </a:p>
          </p:txBody>
        </p:sp>
        <p:sp>
          <p:nvSpPr>
            <p:cNvPr id="74" name="Oval 10"/>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ln>
          </p:spPr>
          <p:txBody>
            <a:bodyPr wrap="none" anchor="ctr"/>
            <a:p>
              <a:endParaRPr lang="zh-CN" altLang="zh-CN">
                <a:latin typeface="微软雅黑" panose="020B0503020204020204" pitchFamily="34" charset="-122"/>
                <a:ea typeface="微软雅黑" panose="020B0503020204020204" pitchFamily="34" charset="-122"/>
              </a:endParaRPr>
            </a:p>
          </p:txBody>
        </p:sp>
        <p:sp>
          <p:nvSpPr>
            <p:cNvPr id="75" name="Oval 11"/>
            <p:cNvSpPr>
              <a:spLocks noChangeArrowheads="1"/>
            </p:cNvSpPr>
            <p:nvPr/>
          </p:nvSpPr>
          <p:spPr bwMode="gray">
            <a:xfrm>
              <a:off x="2253" y="1277"/>
              <a:ext cx="1178" cy="2421"/>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ln>
            <a:effectLst/>
          </p:spPr>
          <p:txBody>
            <a:bodyPr wrap="none" anchor="ctr">
              <a:spAutoFit/>
            </a:bodyPr>
            <a:p>
              <a:pPr>
                <a:defRPr/>
              </a:pPr>
              <a:endParaRPr lang="zh-CN" altLang="en-US">
                <a:latin typeface="微软雅黑" panose="020B0503020204020204" pitchFamily="34" charset="-122"/>
                <a:ea typeface="微软雅黑" panose="020B0503020204020204" pitchFamily="34" charset="-122"/>
              </a:endParaRPr>
            </a:p>
          </p:txBody>
        </p:sp>
        <p:sp>
          <p:nvSpPr>
            <p:cNvPr id="76" name="Oval 12"/>
            <p:cNvSpPr>
              <a:spLocks noChangeArrowheads="1"/>
            </p:cNvSpPr>
            <p:nvPr/>
          </p:nvSpPr>
          <p:spPr bwMode="gray">
            <a:xfrm>
              <a:off x="2254" y="1278"/>
              <a:ext cx="1178" cy="2421"/>
            </a:xfrm>
            <a:prstGeom prst="ellipse">
              <a:avLst/>
            </a:prstGeom>
            <a:gradFill rotWithShape="1">
              <a:gsLst>
                <a:gs pos="0">
                  <a:srgbClr val="000000"/>
                </a:gs>
                <a:gs pos="100000">
                  <a:srgbClr val="FFCC00"/>
                </a:gs>
              </a:gsLst>
              <a:lin ang="2700000" scaled="1"/>
            </a:gradFill>
            <a:ln w="38100" algn="ctr">
              <a:noFill/>
              <a:round/>
            </a:ln>
          </p:spPr>
          <p:txBody>
            <a:bodyPr wrap="none" anchor="ctr">
              <a:spAutoFit/>
            </a:bodyPr>
            <a:p>
              <a:endParaRPr lang="zh-CN" altLang="zh-CN">
                <a:latin typeface="微软雅黑" panose="020B0503020204020204" pitchFamily="34" charset="-122"/>
                <a:ea typeface="微软雅黑" panose="020B0503020204020204" pitchFamily="34" charset="-122"/>
              </a:endParaRPr>
            </a:p>
          </p:txBody>
        </p:sp>
        <p:sp>
          <p:nvSpPr>
            <p:cNvPr id="77" name="Oval 13"/>
            <p:cNvSpPr>
              <a:spLocks noChangeArrowheads="1"/>
            </p:cNvSpPr>
            <p:nvPr/>
          </p:nvSpPr>
          <p:spPr bwMode="gray">
            <a:xfrm>
              <a:off x="2334" y="1278"/>
              <a:ext cx="1097" cy="2421"/>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ln>
            <a:effectLst/>
          </p:spPr>
          <p:txBody>
            <a:bodyPr anchor="ctr">
              <a:spAutoFit/>
            </a:bodyPr>
            <a:p>
              <a:pPr>
                <a:defRPr/>
              </a:pPr>
              <a:endParaRPr lang="zh-CN" altLang="en-US">
                <a:latin typeface="微软雅黑" panose="020B0503020204020204" pitchFamily="34" charset="-122"/>
                <a:ea typeface="微软雅黑" panose="020B0503020204020204" pitchFamily="34" charset="-122"/>
              </a:endParaRPr>
            </a:p>
          </p:txBody>
        </p:sp>
        <p:sp>
          <p:nvSpPr>
            <p:cNvPr id="78" name="Oval 14"/>
            <p:cNvSpPr>
              <a:spLocks noChangeArrowheads="1"/>
            </p:cNvSpPr>
            <p:nvPr/>
          </p:nvSpPr>
          <p:spPr bwMode="gray">
            <a:xfrm>
              <a:off x="2337" y="1278"/>
              <a:ext cx="1096" cy="2421"/>
            </a:xfrm>
            <a:prstGeom prst="ellipse">
              <a:avLst/>
            </a:prstGeom>
            <a:gradFill rotWithShape="1">
              <a:gsLst>
                <a:gs pos="0">
                  <a:srgbClr val="FFCC00"/>
                </a:gs>
                <a:gs pos="100000">
                  <a:srgbClr val="7C6300"/>
                </a:gs>
              </a:gsLst>
              <a:lin ang="2700000" scaled="1"/>
            </a:gradFill>
            <a:ln w="38100" algn="ctr">
              <a:noFill/>
              <a:round/>
            </a:ln>
          </p:spPr>
          <p:txBody>
            <a:bodyPr anchor="ctr">
              <a:spAutoFit/>
            </a:bodyPr>
            <a:p>
              <a:endParaRPr lang="zh-CN" altLang="zh-CN">
                <a:latin typeface="微软雅黑" panose="020B0503020204020204" pitchFamily="34" charset="-122"/>
                <a:ea typeface="微软雅黑" panose="020B0503020204020204" pitchFamily="34" charset="-122"/>
              </a:endParaRPr>
            </a:p>
          </p:txBody>
        </p:sp>
      </p:grpSp>
      <p:grpSp>
        <p:nvGrpSpPr>
          <p:cNvPr id="79" name="Group 15"/>
          <p:cNvGrpSpPr/>
          <p:nvPr/>
        </p:nvGrpSpPr>
        <p:grpSpPr bwMode="auto">
          <a:xfrm>
            <a:off x="6742902" y="4491624"/>
            <a:ext cx="356095" cy="519628"/>
            <a:chOff x="2078" y="1277"/>
            <a:chExt cx="1615" cy="2422"/>
          </a:xfrm>
        </p:grpSpPr>
        <p:sp>
          <p:nvSpPr>
            <p:cNvPr id="80" name="Oval 16"/>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ln>
          </p:spPr>
          <p:txBody>
            <a:bodyPr wrap="none" anchor="ctr"/>
            <a:p>
              <a:endParaRPr lang="zh-CN" altLang="zh-CN">
                <a:latin typeface="微软雅黑" panose="020B0503020204020204" pitchFamily="34" charset="-122"/>
                <a:ea typeface="微软雅黑" panose="020B0503020204020204" pitchFamily="34" charset="-122"/>
              </a:endParaRPr>
            </a:p>
          </p:txBody>
        </p:sp>
        <p:sp>
          <p:nvSpPr>
            <p:cNvPr id="81" name="Oval 17"/>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ln>
          </p:spPr>
          <p:txBody>
            <a:bodyPr wrap="none" anchor="ctr"/>
            <a:p>
              <a:endParaRPr lang="zh-CN" altLang="zh-CN">
                <a:latin typeface="微软雅黑" panose="020B0503020204020204" pitchFamily="34" charset="-122"/>
                <a:ea typeface="微软雅黑" panose="020B0503020204020204" pitchFamily="34" charset="-122"/>
              </a:endParaRPr>
            </a:p>
          </p:txBody>
        </p:sp>
        <p:sp>
          <p:nvSpPr>
            <p:cNvPr id="82" name="Oval 18"/>
            <p:cNvSpPr>
              <a:spLocks noChangeArrowheads="1"/>
            </p:cNvSpPr>
            <p:nvPr/>
          </p:nvSpPr>
          <p:spPr bwMode="gray">
            <a:xfrm>
              <a:off x="2253" y="1277"/>
              <a:ext cx="1178" cy="2421"/>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ln>
            <a:effectLst/>
          </p:spPr>
          <p:txBody>
            <a:bodyPr wrap="none" anchor="ctr">
              <a:spAutoFit/>
            </a:bodyPr>
            <a:p>
              <a:pPr>
                <a:defRPr/>
              </a:pPr>
              <a:endParaRPr lang="zh-CN" altLang="en-US">
                <a:latin typeface="微软雅黑" panose="020B0503020204020204" pitchFamily="34" charset="-122"/>
                <a:ea typeface="微软雅黑" panose="020B0503020204020204" pitchFamily="34" charset="-122"/>
              </a:endParaRPr>
            </a:p>
          </p:txBody>
        </p:sp>
        <p:sp>
          <p:nvSpPr>
            <p:cNvPr id="83" name="Oval 19"/>
            <p:cNvSpPr>
              <a:spLocks noChangeArrowheads="1"/>
            </p:cNvSpPr>
            <p:nvPr/>
          </p:nvSpPr>
          <p:spPr bwMode="gray">
            <a:xfrm>
              <a:off x="2254" y="1278"/>
              <a:ext cx="1178" cy="2421"/>
            </a:xfrm>
            <a:prstGeom prst="ellipse">
              <a:avLst/>
            </a:prstGeom>
            <a:gradFill rotWithShape="1">
              <a:gsLst>
                <a:gs pos="0">
                  <a:srgbClr val="000000"/>
                </a:gs>
                <a:gs pos="100000">
                  <a:srgbClr val="48BE67"/>
                </a:gs>
              </a:gsLst>
              <a:lin ang="2700000" scaled="1"/>
            </a:gradFill>
            <a:ln w="38100" algn="ctr">
              <a:noFill/>
              <a:round/>
            </a:ln>
          </p:spPr>
          <p:txBody>
            <a:bodyPr wrap="none" anchor="ctr">
              <a:spAutoFit/>
            </a:bodyPr>
            <a:p>
              <a:endParaRPr lang="zh-CN" altLang="zh-CN">
                <a:latin typeface="微软雅黑" panose="020B0503020204020204" pitchFamily="34" charset="-122"/>
                <a:ea typeface="微软雅黑" panose="020B0503020204020204" pitchFamily="34" charset="-122"/>
              </a:endParaRPr>
            </a:p>
          </p:txBody>
        </p:sp>
        <p:sp>
          <p:nvSpPr>
            <p:cNvPr id="84" name="Oval 20"/>
            <p:cNvSpPr>
              <a:spLocks noChangeArrowheads="1"/>
            </p:cNvSpPr>
            <p:nvPr/>
          </p:nvSpPr>
          <p:spPr bwMode="gray">
            <a:xfrm>
              <a:off x="2334" y="1278"/>
              <a:ext cx="1097" cy="2421"/>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ln>
            <a:effectLst/>
          </p:spPr>
          <p:txBody>
            <a:bodyPr anchor="ctr">
              <a:spAutoFit/>
            </a:bodyPr>
            <a:p>
              <a:pPr>
                <a:defRPr/>
              </a:pPr>
              <a:endParaRPr lang="zh-CN" altLang="en-US">
                <a:latin typeface="微软雅黑" panose="020B0503020204020204" pitchFamily="34" charset="-122"/>
                <a:ea typeface="微软雅黑" panose="020B0503020204020204" pitchFamily="34" charset="-122"/>
              </a:endParaRPr>
            </a:p>
          </p:txBody>
        </p:sp>
        <p:sp>
          <p:nvSpPr>
            <p:cNvPr id="85" name="Oval 21"/>
            <p:cNvSpPr>
              <a:spLocks noChangeArrowheads="1"/>
            </p:cNvSpPr>
            <p:nvPr/>
          </p:nvSpPr>
          <p:spPr bwMode="gray">
            <a:xfrm>
              <a:off x="2337" y="1278"/>
              <a:ext cx="1096" cy="2421"/>
            </a:xfrm>
            <a:prstGeom prst="ellipse">
              <a:avLst/>
            </a:prstGeom>
            <a:gradFill rotWithShape="1">
              <a:gsLst>
                <a:gs pos="0">
                  <a:srgbClr val="48BE67"/>
                </a:gs>
                <a:gs pos="100000">
                  <a:srgbClr val="235C32"/>
                </a:gs>
              </a:gsLst>
              <a:lin ang="2700000" scaled="1"/>
            </a:gradFill>
            <a:ln w="38100" algn="ctr">
              <a:noFill/>
              <a:round/>
            </a:ln>
          </p:spPr>
          <p:txBody>
            <a:bodyPr anchor="ctr">
              <a:spAutoFit/>
            </a:bodyPr>
            <a:p>
              <a:endParaRPr lang="zh-CN" altLang="zh-CN">
                <a:latin typeface="微软雅黑" panose="020B0503020204020204" pitchFamily="34" charset="-122"/>
                <a:ea typeface="微软雅黑" panose="020B0503020204020204" pitchFamily="34" charset="-122"/>
              </a:endParaRPr>
            </a:p>
          </p:txBody>
        </p:sp>
      </p:grpSp>
      <p:sp>
        <p:nvSpPr>
          <p:cNvPr id="100" name="AutoShape 4"/>
          <p:cNvSpPr>
            <a:spLocks noChangeArrowheads="1"/>
          </p:cNvSpPr>
          <p:nvPr/>
        </p:nvSpPr>
        <p:spPr bwMode="grayWhite">
          <a:xfrm>
            <a:off x="6989206" y="2753672"/>
            <a:ext cx="2500330" cy="428628"/>
          </a:xfrm>
          <a:prstGeom prst="roundRect">
            <a:avLst>
              <a:gd name="adj" fmla="val 50000"/>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5"/>
          </a:lnRef>
          <a:fillRef idx="2">
            <a:schemeClr val="accent5"/>
          </a:fillRef>
          <a:effectRef idx="1">
            <a:schemeClr val="accent5"/>
          </a:effectRef>
          <a:fontRef idx="minor">
            <a:schemeClr val="dk1"/>
          </a:fontRef>
        </p:style>
        <p:txBody>
          <a:bodyPr wrap="none" anchor="ctr"/>
          <a:p>
            <a:pPr algn="ctr" eaLnBrk="0" hangingPunct="0">
              <a:defRPr/>
            </a:pPr>
            <a:r>
              <a:rPr lang="zh-CN" altLang="en-US" b="1" dirty="0" smtClean="0">
                <a:solidFill>
                  <a:srgbClr val="7030A0"/>
                </a:solidFill>
                <a:latin typeface="微软雅黑" panose="020B0503020204020204" pitchFamily="34" charset="-122"/>
                <a:ea typeface="微软雅黑" panose="020B0503020204020204" pitchFamily="34" charset="-122"/>
              </a:rPr>
              <a:t>担保品转出</a:t>
            </a:r>
            <a:endParaRPr lang="en-US" altLang="zh-CN" b="1" dirty="0">
              <a:solidFill>
                <a:srgbClr val="7030A0"/>
              </a:solidFill>
              <a:latin typeface="微软雅黑" panose="020B0503020204020204" pitchFamily="34" charset="-122"/>
              <a:ea typeface="微软雅黑" panose="020B0503020204020204" pitchFamily="34" charset="-122"/>
            </a:endParaRPr>
          </a:p>
        </p:txBody>
      </p:sp>
      <p:sp>
        <p:nvSpPr>
          <p:cNvPr id="101" name="AutoShape 5"/>
          <p:cNvSpPr>
            <a:spLocks noChangeArrowheads="1"/>
          </p:cNvSpPr>
          <p:nvPr/>
        </p:nvSpPr>
        <p:spPr bwMode="grayWhite">
          <a:xfrm>
            <a:off x="6989206" y="2182168"/>
            <a:ext cx="2500330" cy="428628"/>
          </a:xfrm>
          <a:prstGeom prst="roundRect">
            <a:avLst>
              <a:gd name="adj" fmla="val 50000"/>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4"/>
          </a:lnRef>
          <a:fillRef idx="2">
            <a:schemeClr val="accent4"/>
          </a:fillRef>
          <a:effectRef idx="1">
            <a:schemeClr val="accent4"/>
          </a:effectRef>
          <a:fontRef idx="minor">
            <a:schemeClr val="dk1"/>
          </a:fontRef>
        </p:style>
        <p:txBody>
          <a:bodyPr wrap="none" anchor="ctr"/>
          <a:p>
            <a:pPr algn="ctr" eaLnBrk="0" hangingPunct="0">
              <a:defRPr/>
            </a:pPr>
            <a:r>
              <a:rPr lang="zh-CN" altLang="en-US" b="1" dirty="0" smtClean="0">
                <a:solidFill>
                  <a:srgbClr val="7030A0"/>
                </a:solidFill>
                <a:latin typeface="微软雅黑" panose="020B0503020204020204" pitchFamily="34" charset="-122"/>
                <a:ea typeface="微软雅黑" panose="020B0503020204020204" pitchFamily="34" charset="-122"/>
              </a:rPr>
              <a:t>担保品转入</a:t>
            </a:r>
            <a:endParaRPr lang="en-US" altLang="zh-CN" b="1" dirty="0">
              <a:solidFill>
                <a:srgbClr val="7030A0"/>
              </a:solidFill>
              <a:latin typeface="微软雅黑" panose="020B0503020204020204" pitchFamily="34" charset="-122"/>
              <a:ea typeface="微软雅黑" panose="020B0503020204020204" pitchFamily="34" charset="-122"/>
            </a:endParaRPr>
          </a:p>
        </p:txBody>
      </p:sp>
      <p:grpSp>
        <p:nvGrpSpPr>
          <p:cNvPr id="102" name="Group 22"/>
          <p:cNvGrpSpPr/>
          <p:nvPr/>
        </p:nvGrpSpPr>
        <p:grpSpPr bwMode="auto">
          <a:xfrm>
            <a:off x="6742902" y="2171905"/>
            <a:ext cx="356095" cy="519628"/>
            <a:chOff x="2078" y="1277"/>
            <a:chExt cx="1615" cy="2422"/>
          </a:xfrm>
        </p:grpSpPr>
        <p:sp>
          <p:nvSpPr>
            <p:cNvPr id="103" name="Oval 23"/>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ln>
          </p:spPr>
          <p:txBody>
            <a:bodyPr wrap="none" anchor="ctr"/>
            <a:p>
              <a:endParaRPr lang="zh-CN" altLang="zh-CN">
                <a:latin typeface="微软雅黑" panose="020B0503020204020204" pitchFamily="34" charset="-122"/>
                <a:ea typeface="微软雅黑" panose="020B0503020204020204" pitchFamily="34" charset="-122"/>
              </a:endParaRPr>
            </a:p>
          </p:txBody>
        </p:sp>
        <p:sp>
          <p:nvSpPr>
            <p:cNvPr id="104" name="Oval 24"/>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ln>
          </p:spPr>
          <p:txBody>
            <a:bodyPr wrap="none" anchor="ctr"/>
            <a:p>
              <a:endParaRPr lang="zh-CN" altLang="zh-CN">
                <a:latin typeface="微软雅黑" panose="020B0503020204020204" pitchFamily="34" charset="-122"/>
                <a:ea typeface="微软雅黑" panose="020B0503020204020204" pitchFamily="34" charset="-122"/>
              </a:endParaRPr>
            </a:p>
          </p:txBody>
        </p:sp>
        <p:sp>
          <p:nvSpPr>
            <p:cNvPr id="105" name="Oval 25"/>
            <p:cNvSpPr>
              <a:spLocks noChangeArrowheads="1"/>
            </p:cNvSpPr>
            <p:nvPr/>
          </p:nvSpPr>
          <p:spPr bwMode="gray">
            <a:xfrm>
              <a:off x="2253" y="1277"/>
              <a:ext cx="1178" cy="2421"/>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ln>
            <a:effectLst/>
          </p:spPr>
          <p:txBody>
            <a:bodyPr wrap="none" anchor="ctr">
              <a:spAutoFit/>
            </a:bodyPr>
            <a:p>
              <a:pPr>
                <a:defRPr/>
              </a:pPr>
              <a:endParaRPr lang="zh-CN" altLang="en-US">
                <a:latin typeface="微软雅黑" panose="020B0503020204020204" pitchFamily="34" charset="-122"/>
                <a:ea typeface="微软雅黑" panose="020B0503020204020204" pitchFamily="34" charset="-122"/>
              </a:endParaRPr>
            </a:p>
          </p:txBody>
        </p:sp>
        <p:sp>
          <p:nvSpPr>
            <p:cNvPr id="106" name="Oval 26"/>
            <p:cNvSpPr>
              <a:spLocks noChangeArrowheads="1"/>
            </p:cNvSpPr>
            <p:nvPr/>
          </p:nvSpPr>
          <p:spPr bwMode="gray">
            <a:xfrm>
              <a:off x="2254" y="1278"/>
              <a:ext cx="1178" cy="2421"/>
            </a:xfrm>
            <a:prstGeom prst="ellipse">
              <a:avLst/>
            </a:prstGeom>
            <a:gradFill rotWithShape="1">
              <a:gsLst>
                <a:gs pos="0">
                  <a:srgbClr val="21B3E1"/>
                </a:gs>
                <a:gs pos="100000">
                  <a:srgbClr val="0F5368"/>
                </a:gs>
              </a:gsLst>
              <a:lin ang="5400000" scaled="1"/>
            </a:gradFill>
            <a:ln w="38100" algn="ctr">
              <a:noFill/>
              <a:round/>
            </a:ln>
          </p:spPr>
          <p:txBody>
            <a:bodyPr wrap="none" anchor="ctr">
              <a:spAutoFit/>
            </a:bodyPr>
            <a:p>
              <a:endParaRPr lang="zh-CN" altLang="zh-CN">
                <a:latin typeface="微软雅黑" panose="020B0503020204020204" pitchFamily="34" charset="-122"/>
                <a:ea typeface="微软雅黑" panose="020B0503020204020204" pitchFamily="34" charset="-122"/>
              </a:endParaRPr>
            </a:p>
          </p:txBody>
        </p:sp>
        <p:sp>
          <p:nvSpPr>
            <p:cNvPr id="107" name="Oval 27"/>
            <p:cNvSpPr>
              <a:spLocks noChangeArrowheads="1"/>
            </p:cNvSpPr>
            <p:nvPr/>
          </p:nvSpPr>
          <p:spPr bwMode="gray">
            <a:xfrm>
              <a:off x="2334" y="1278"/>
              <a:ext cx="1097" cy="2421"/>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ln>
            <a:effectLst/>
          </p:spPr>
          <p:txBody>
            <a:bodyPr anchor="ctr">
              <a:spAutoFit/>
            </a:bodyPr>
            <a:p>
              <a:pPr>
                <a:defRPr/>
              </a:pPr>
              <a:endParaRPr lang="zh-CN" altLang="en-US">
                <a:latin typeface="微软雅黑" panose="020B0503020204020204" pitchFamily="34" charset="-122"/>
                <a:ea typeface="微软雅黑" panose="020B0503020204020204" pitchFamily="34" charset="-122"/>
              </a:endParaRPr>
            </a:p>
          </p:txBody>
        </p:sp>
        <p:sp>
          <p:nvSpPr>
            <p:cNvPr id="108" name="Oval 28"/>
            <p:cNvSpPr>
              <a:spLocks noChangeArrowheads="1"/>
            </p:cNvSpPr>
            <p:nvPr/>
          </p:nvSpPr>
          <p:spPr bwMode="gray">
            <a:xfrm>
              <a:off x="2337" y="1278"/>
              <a:ext cx="1096" cy="2421"/>
            </a:xfrm>
            <a:prstGeom prst="ellipse">
              <a:avLst/>
            </a:prstGeom>
            <a:gradFill rotWithShape="1">
              <a:gsLst>
                <a:gs pos="0">
                  <a:srgbClr val="21B3E1"/>
                </a:gs>
                <a:gs pos="100000">
                  <a:srgbClr val="10576D"/>
                </a:gs>
              </a:gsLst>
              <a:lin ang="2700000" scaled="1"/>
            </a:gradFill>
            <a:ln w="38100" algn="ctr">
              <a:noFill/>
              <a:round/>
            </a:ln>
          </p:spPr>
          <p:txBody>
            <a:bodyPr anchor="ctr">
              <a:spAutoFit/>
            </a:bodyPr>
            <a:p>
              <a:endParaRPr lang="zh-CN" altLang="zh-CN">
                <a:latin typeface="微软雅黑" panose="020B0503020204020204" pitchFamily="34" charset="-122"/>
                <a:ea typeface="微软雅黑" panose="020B0503020204020204" pitchFamily="34" charset="-122"/>
              </a:endParaRPr>
            </a:p>
          </p:txBody>
        </p:sp>
      </p:grpSp>
      <p:grpSp>
        <p:nvGrpSpPr>
          <p:cNvPr id="109" name="Group 29"/>
          <p:cNvGrpSpPr/>
          <p:nvPr/>
        </p:nvGrpSpPr>
        <p:grpSpPr bwMode="auto">
          <a:xfrm>
            <a:off x="6742902" y="2768809"/>
            <a:ext cx="356095" cy="519628"/>
            <a:chOff x="2078" y="1277"/>
            <a:chExt cx="1615" cy="2422"/>
          </a:xfrm>
        </p:grpSpPr>
        <p:sp>
          <p:nvSpPr>
            <p:cNvPr id="110" name="Oval 30"/>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ln>
          </p:spPr>
          <p:txBody>
            <a:bodyPr wrap="none" anchor="ctr"/>
            <a:p>
              <a:endParaRPr lang="zh-CN" altLang="zh-CN">
                <a:latin typeface="微软雅黑" panose="020B0503020204020204" pitchFamily="34" charset="-122"/>
                <a:ea typeface="微软雅黑" panose="020B0503020204020204" pitchFamily="34" charset="-122"/>
              </a:endParaRPr>
            </a:p>
          </p:txBody>
        </p:sp>
        <p:sp>
          <p:nvSpPr>
            <p:cNvPr id="111" name="Oval 31"/>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ln>
          </p:spPr>
          <p:txBody>
            <a:bodyPr wrap="none" anchor="ctr"/>
            <a:p>
              <a:endParaRPr lang="zh-CN" altLang="zh-CN">
                <a:latin typeface="微软雅黑" panose="020B0503020204020204" pitchFamily="34" charset="-122"/>
                <a:ea typeface="微软雅黑" panose="020B0503020204020204" pitchFamily="34" charset="-122"/>
              </a:endParaRPr>
            </a:p>
          </p:txBody>
        </p:sp>
        <p:sp>
          <p:nvSpPr>
            <p:cNvPr id="112" name="Oval 32"/>
            <p:cNvSpPr>
              <a:spLocks noChangeArrowheads="1"/>
            </p:cNvSpPr>
            <p:nvPr/>
          </p:nvSpPr>
          <p:spPr bwMode="gray">
            <a:xfrm>
              <a:off x="2253" y="1277"/>
              <a:ext cx="1178" cy="2421"/>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ln>
            <a:effectLst/>
          </p:spPr>
          <p:txBody>
            <a:bodyPr wrap="none" anchor="ctr">
              <a:spAutoFit/>
            </a:bodyPr>
            <a:p>
              <a:pPr>
                <a:defRPr/>
              </a:pPr>
              <a:endParaRPr lang="zh-CN" altLang="en-US">
                <a:latin typeface="微软雅黑" panose="020B0503020204020204" pitchFamily="34" charset="-122"/>
                <a:ea typeface="微软雅黑" panose="020B0503020204020204" pitchFamily="34" charset="-122"/>
              </a:endParaRPr>
            </a:p>
          </p:txBody>
        </p:sp>
        <p:sp>
          <p:nvSpPr>
            <p:cNvPr id="113" name="Oval 33"/>
            <p:cNvSpPr>
              <a:spLocks noChangeArrowheads="1"/>
            </p:cNvSpPr>
            <p:nvPr/>
          </p:nvSpPr>
          <p:spPr bwMode="gray">
            <a:xfrm>
              <a:off x="2254" y="1278"/>
              <a:ext cx="1178" cy="2421"/>
            </a:xfrm>
            <a:prstGeom prst="ellipse">
              <a:avLst/>
            </a:prstGeom>
            <a:gradFill rotWithShape="1">
              <a:gsLst>
                <a:gs pos="0">
                  <a:srgbClr val="000000"/>
                </a:gs>
                <a:gs pos="100000">
                  <a:srgbClr val="8D67E1"/>
                </a:gs>
              </a:gsLst>
              <a:lin ang="2700000" scaled="1"/>
            </a:gradFill>
            <a:ln w="38100" algn="ctr">
              <a:noFill/>
              <a:round/>
            </a:ln>
          </p:spPr>
          <p:txBody>
            <a:bodyPr wrap="none" anchor="ctr">
              <a:spAutoFit/>
            </a:bodyPr>
            <a:p>
              <a:endParaRPr lang="zh-CN" altLang="zh-CN">
                <a:latin typeface="微软雅黑" panose="020B0503020204020204" pitchFamily="34" charset="-122"/>
                <a:ea typeface="微软雅黑" panose="020B0503020204020204" pitchFamily="34" charset="-122"/>
              </a:endParaRPr>
            </a:p>
          </p:txBody>
        </p:sp>
        <p:sp>
          <p:nvSpPr>
            <p:cNvPr id="114" name="Oval 34"/>
            <p:cNvSpPr>
              <a:spLocks noChangeArrowheads="1"/>
            </p:cNvSpPr>
            <p:nvPr/>
          </p:nvSpPr>
          <p:spPr bwMode="gray">
            <a:xfrm>
              <a:off x="2334" y="1278"/>
              <a:ext cx="1097" cy="2421"/>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ln>
            <a:effectLst/>
          </p:spPr>
          <p:txBody>
            <a:bodyPr anchor="ctr">
              <a:spAutoFit/>
            </a:bodyPr>
            <a:p>
              <a:pPr>
                <a:defRPr/>
              </a:pPr>
              <a:endParaRPr lang="zh-CN" altLang="en-US">
                <a:latin typeface="微软雅黑" panose="020B0503020204020204" pitchFamily="34" charset="-122"/>
                <a:ea typeface="微软雅黑" panose="020B0503020204020204" pitchFamily="34" charset="-122"/>
              </a:endParaRPr>
            </a:p>
          </p:txBody>
        </p:sp>
        <p:sp>
          <p:nvSpPr>
            <p:cNvPr id="115" name="Oval 35"/>
            <p:cNvSpPr>
              <a:spLocks noChangeArrowheads="1"/>
            </p:cNvSpPr>
            <p:nvPr/>
          </p:nvSpPr>
          <p:spPr bwMode="gray">
            <a:xfrm>
              <a:off x="2337" y="1278"/>
              <a:ext cx="1096" cy="2421"/>
            </a:xfrm>
            <a:prstGeom prst="ellipse">
              <a:avLst/>
            </a:prstGeom>
            <a:gradFill rotWithShape="1">
              <a:gsLst>
                <a:gs pos="0">
                  <a:srgbClr val="8D67E1"/>
                </a:gs>
                <a:gs pos="100000">
                  <a:srgbClr val="45326D"/>
                </a:gs>
              </a:gsLst>
              <a:lin ang="2700000" scaled="1"/>
            </a:gradFill>
            <a:ln w="38100" algn="ctr">
              <a:noFill/>
              <a:round/>
            </a:ln>
          </p:spPr>
          <p:txBody>
            <a:bodyPr anchor="ctr">
              <a:spAutoFit/>
            </a:bodyPr>
            <a:p>
              <a:endParaRPr lang="zh-CN" altLang="zh-CN">
                <a:latin typeface="微软雅黑" panose="020B0503020204020204" pitchFamily="34" charset="-122"/>
                <a:ea typeface="微软雅黑" panose="020B0503020204020204" pitchFamily="34" charset="-122"/>
              </a:endParaRPr>
            </a:p>
          </p:txBody>
        </p:sp>
      </p:grpSp>
      <p:sp>
        <p:nvSpPr>
          <p:cNvPr id="116" name="矩形 115"/>
          <p:cNvSpPr/>
          <p:nvPr/>
        </p:nvSpPr>
        <p:spPr>
          <a:xfrm>
            <a:off x="2898192" y="1401111"/>
            <a:ext cx="2244524" cy="584775"/>
          </a:xfrm>
          <a:prstGeom prst="rect">
            <a:avLst/>
          </a:prstGeom>
          <a:noFill/>
        </p:spPr>
        <p:txBody>
          <a:bodyPr wrap="none" lIns="91440" tIns="45720" rIns="91440" bIns="45720">
            <a:spAutoFit/>
          </a:bodyPr>
          <a:p>
            <a:pPr algn="ctr"/>
            <a:r>
              <a:rPr lang="zh-CN" altLang="en-US" sz="3200" b="1" dirty="0" smtClean="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微软雅黑" panose="020B0503020204020204" pitchFamily="34" charset="-122"/>
                <a:ea typeface="微软雅黑" panose="020B0503020204020204" pitchFamily="34" charset="-122"/>
              </a:rPr>
              <a:t>交易类业务</a:t>
            </a:r>
            <a:endParaRPr lang="zh-CN" altLang="en-US" sz="32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微软雅黑" panose="020B0503020204020204" pitchFamily="34" charset="-122"/>
              <a:ea typeface="微软雅黑" panose="020B0503020204020204" pitchFamily="34" charset="-122"/>
            </a:endParaRPr>
          </a:p>
        </p:txBody>
      </p:sp>
      <p:sp>
        <p:nvSpPr>
          <p:cNvPr id="117" name="矩形 116"/>
          <p:cNvSpPr/>
          <p:nvPr/>
        </p:nvSpPr>
        <p:spPr>
          <a:xfrm>
            <a:off x="6755844" y="1401111"/>
            <a:ext cx="2656496" cy="584775"/>
          </a:xfrm>
          <a:prstGeom prst="rect">
            <a:avLst/>
          </a:prstGeom>
          <a:noFill/>
        </p:spPr>
        <p:txBody>
          <a:bodyPr wrap="none" lIns="91440" tIns="45720" rIns="91440" bIns="45720">
            <a:spAutoFit/>
          </a:bodyPr>
          <a:p>
            <a:pPr algn="ctr"/>
            <a:r>
              <a:rPr lang="zh-CN" altLang="en-US" sz="32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微软雅黑" panose="020B0503020204020204" pitchFamily="34" charset="-122"/>
                <a:ea typeface="微软雅黑" panose="020B0503020204020204" pitchFamily="34" charset="-122"/>
              </a:rPr>
              <a:t>非交易类业务</a:t>
            </a:r>
            <a:endParaRPr lang="zh-CN" altLang="en-US" sz="32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微软雅黑" panose="020B0503020204020204" pitchFamily="34" charset="-122"/>
              <a:ea typeface="微软雅黑" panose="020B0503020204020204" pitchFamily="34" charset="-122"/>
            </a:endParaRPr>
          </a:p>
        </p:txBody>
      </p:sp>
      <p:sp>
        <p:nvSpPr>
          <p:cNvPr id="118" name="AutoShape 6"/>
          <p:cNvSpPr>
            <a:spLocks noChangeArrowheads="1"/>
          </p:cNvSpPr>
          <p:nvPr/>
        </p:nvSpPr>
        <p:spPr bwMode="grayWhite">
          <a:xfrm>
            <a:off x="6945422" y="3902581"/>
            <a:ext cx="2500330" cy="428628"/>
          </a:xfrm>
          <a:prstGeom prst="roundRect">
            <a:avLst>
              <a:gd name="adj" fmla="val 50000"/>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5"/>
          </a:lnRef>
          <a:fillRef idx="2">
            <a:schemeClr val="accent5"/>
          </a:fillRef>
          <a:effectRef idx="1">
            <a:schemeClr val="accent5"/>
          </a:effectRef>
          <a:fontRef idx="minor">
            <a:schemeClr val="dk1"/>
          </a:fontRef>
        </p:style>
        <p:txBody>
          <a:bodyPr wrap="none" anchor="ctr"/>
          <a:p>
            <a:pPr algn="ctr" eaLnBrk="0" hangingPunct="0">
              <a:defRPr/>
            </a:pPr>
            <a:r>
              <a:rPr lang="zh-CN" altLang="en-US" b="1" dirty="0" smtClean="0">
                <a:solidFill>
                  <a:srgbClr val="7030A0"/>
                </a:solidFill>
                <a:latin typeface="微软雅黑" panose="020B0503020204020204" pitchFamily="34" charset="-122"/>
                <a:ea typeface="微软雅黑" panose="020B0503020204020204" pitchFamily="34" charset="-122"/>
              </a:rPr>
              <a:t>直接还款</a:t>
            </a:r>
            <a:endParaRPr lang="en-US" altLang="zh-CN" b="1" dirty="0">
              <a:solidFill>
                <a:srgbClr val="7030A0"/>
              </a:solidFill>
              <a:latin typeface="微软雅黑" panose="020B0503020204020204" pitchFamily="34" charset="-122"/>
              <a:ea typeface="微软雅黑" panose="020B0503020204020204" pitchFamily="34" charset="-122"/>
            </a:endParaRPr>
          </a:p>
        </p:txBody>
      </p:sp>
      <p:grpSp>
        <p:nvGrpSpPr>
          <p:cNvPr id="119" name="Group 15"/>
          <p:cNvGrpSpPr/>
          <p:nvPr/>
        </p:nvGrpSpPr>
        <p:grpSpPr bwMode="auto">
          <a:xfrm>
            <a:off x="6718166" y="3922481"/>
            <a:ext cx="356095" cy="519628"/>
            <a:chOff x="2078" y="1277"/>
            <a:chExt cx="1615" cy="2422"/>
          </a:xfrm>
        </p:grpSpPr>
        <p:sp>
          <p:nvSpPr>
            <p:cNvPr id="120" name="Oval 16"/>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ln>
          </p:spPr>
          <p:txBody>
            <a:bodyPr wrap="none" anchor="ctr"/>
            <a:p>
              <a:endParaRPr lang="zh-CN" altLang="zh-CN">
                <a:latin typeface="微软雅黑" panose="020B0503020204020204" pitchFamily="34" charset="-122"/>
                <a:ea typeface="微软雅黑" panose="020B0503020204020204" pitchFamily="34" charset="-122"/>
              </a:endParaRPr>
            </a:p>
          </p:txBody>
        </p:sp>
        <p:sp>
          <p:nvSpPr>
            <p:cNvPr id="121" name="Oval 17"/>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ln>
          </p:spPr>
          <p:txBody>
            <a:bodyPr wrap="none" anchor="ctr"/>
            <a:p>
              <a:endParaRPr lang="zh-CN" altLang="zh-CN">
                <a:latin typeface="微软雅黑" panose="020B0503020204020204" pitchFamily="34" charset="-122"/>
                <a:ea typeface="微软雅黑" panose="020B0503020204020204" pitchFamily="34" charset="-122"/>
              </a:endParaRPr>
            </a:p>
          </p:txBody>
        </p:sp>
        <p:sp>
          <p:nvSpPr>
            <p:cNvPr id="122" name="Oval 18"/>
            <p:cNvSpPr>
              <a:spLocks noChangeArrowheads="1"/>
            </p:cNvSpPr>
            <p:nvPr/>
          </p:nvSpPr>
          <p:spPr bwMode="gray">
            <a:xfrm>
              <a:off x="2253" y="1277"/>
              <a:ext cx="1178" cy="2421"/>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ln>
            <a:effectLst/>
          </p:spPr>
          <p:txBody>
            <a:bodyPr wrap="none" anchor="ctr">
              <a:spAutoFit/>
            </a:bodyPr>
            <a:p>
              <a:pPr>
                <a:defRPr/>
              </a:pPr>
              <a:endParaRPr lang="zh-CN" altLang="en-US">
                <a:latin typeface="微软雅黑" panose="020B0503020204020204" pitchFamily="34" charset="-122"/>
                <a:ea typeface="微软雅黑" panose="020B0503020204020204" pitchFamily="34" charset="-122"/>
              </a:endParaRPr>
            </a:p>
          </p:txBody>
        </p:sp>
        <p:sp>
          <p:nvSpPr>
            <p:cNvPr id="123" name="Oval 19"/>
            <p:cNvSpPr>
              <a:spLocks noChangeArrowheads="1"/>
            </p:cNvSpPr>
            <p:nvPr/>
          </p:nvSpPr>
          <p:spPr bwMode="gray">
            <a:xfrm>
              <a:off x="2254" y="1278"/>
              <a:ext cx="1178" cy="2421"/>
            </a:xfrm>
            <a:prstGeom prst="ellipse">
              <a:avLst/>
            </a:prstGeom>
            <a:gradFill rotWithShape="1">
              <a:gsLst>
                <a:gs pos="0">
                  <a:srgbClr val="000000"/>
                </a:gs>
                <a:gs pos="100000">
                  <a:srgbClr val="48BE67"/>
                </a:gs>
              </a:gsLst>
              <a:lin ang="2700000" scaled="1"/>
            </a:gradFill>
            <a:ln w="38100" algn="ctr">
              <a:noFill/>
              <a:round/>
            </a:ln>
          </p:spPr>
          <p:txBody>
            <a:bodyPr wrap="none" anchor="ctr">
              <a:spAutoFit/>
            </a:bodyPr>
            <a:p>
              <a:endParaRPr lang="zh-CN" altLang="zh-CN">
                <a:latin typeface="微软雅黑" panose="020B0503020204020204" pitchFamily="34" charset="-122"/>
                <a:ea typeface="微软雅黑" panose="020B0503020204020204" pitchFamily="34" charset="-122"/>
              </a:endParaRPr>
            </a:p>
          </p:txBody>
        </p:sp>
        <p:sp>
          <p:nvSpPr>
            <p:cNvPr id="124" name="Oval 20"/>
            <p:cNvSpPr>
              <a:spLocks noChangeArrowheads="1"/>
            </p:cNvSpPr>
            <p:nvPr/>
          </p:nvSpPr>
          <p:spPr bwMode="gray">
            <a:xfrm>
              <a:off x="2334" y="1278"/>
              <a:ext cx="1097" cy="2421"/>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ln>
            <a:effectLst/>
          </p:spPr>
          <p:txBody>
            <a:bodyPr anchor="ctr">
              <a:spAutoFit/>
            </a:bodyPr>
            <a:p>
              <a:pPr>
                <a:defRPr/>
              </a:pPr>
              <a:endParaRPr lang="zh-CN" altLang="en-US">
                <a:latin typeface="微软雅黑" panose="020B0503020204020204" pitchFamily="34" charset="-122"/>
                <a:ea typeface="微软雅黑" panose="020B0503020204020204" pitchFamily="34" charset="-122"/>
              </a:endParaRPr>
            </a:p>
          </p:txBody>
        </p:sp>
        <p:sp>
          <p:nvSpPr>
            <p:cNvPr id="125" name="Oval 21"/>
            <p:cNvSpPr>
              <a:spLocks noChangeArrowheads="1"/>
            </p:cNvSpPr>
            <p:nvPr/>
          </p:nvSpPr>
          <p:spPr bwMode="gray">
            <a:xfrm>
              <a:off x="2337" y="1278"/>
              <a:ext cx="1096" cy="2421"/>
            </a:xfrm>
            <a:prstGeom prst="ellipse">
              <a:avLst/>
            </a:prstGeom>
            <a:gradFill rotWithShape="1">
              <a:gsLst>
                <a:gs pos="0">
                  <a:srgbClr val="48BE67"/>
                </a:gs>
                <a:gs pos="100000">
                  <a:srgbClr val="235C32"/>
                </a:gs>
              </a:gsLst>
              <a:lin ang="2700000" scaled="1"/>
            </a:gradFill>
            <a:ln w="38100" algn="ctr">
              <a:noFill/>
              <a:round/>
            </a:ln>
          </p:spPr>
          <p:txBody>
            <a:bodyPr anchor="ctr">
              <a:spAutoFit/>
            </a:bodyPr>
            <a:p>
              <a:endParaRPr lang="zh-CN" altLang="zh-CN">
                <a:latin typeface="微软雅黑" panose="020B0503020204020204" pitchFamily="34" charset="-122"/>
                <a:ea typeface="微软雅黑" panose="020B0503020204020204" pitchFamily="34" charset="-122"/>
              </a:endParaRPr>
            </a:p>
          </p:txBody>
        </p:sp>
      </p:grpSp>
      <p:sp>
        <p:nvSpPr>
          <p:cNvPr id="126" name="左大括号 125"/>
          <p:cNvSpPr/>
          <p:nvPr/>
        </p:nvSpPr>
        <p:spPr>
          <a:xfrm>
            <a:off x="2325678" y="3540945"/>
            <a:ext cx="216024" cy="1225732"/>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latin typeface="微软雅黑" panose="020B0503020204020204" pitchFamily="34" charset="-122"/>
              <a:ea typeface="微软雅黑" panose="020B0503020204020204" pitchFamily="34" charset="-122"/>
            </a:endParaRPr>
          </a:p>
        </p:txBody>
      </p:sp>
      <p:sp>
        <p:nvSpPr>
          <p:cNvPr id="127" name="左大括号 126"/>
          <p:cNvSpPr/>
          <p:nvPr/>
        </p:nvSpPr>
        <p:spPr>
          <a:xfrm>
            <a:off x="2325678" y="5270733"/>
            <a:ext cx="216024" cy="1225732"/>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latin typeface="微软雅黑" panose="020B0503020204020204" pitchFamily="34" charset="-122"/>
              <a:ea typeface="微软雅黑" panose="020B0503020204020204" pitchFamily="34" charset="-122"/>
            </a:endParaRPr>
          </a:p>
        </p:txBody>
      </p:sp>
      <p:sp>
        <p:nvSpPr>
          <p:cNvPr id="128" name="左大括号 127"/>
          <p:cNvSpPr/>
          <p:nvPr/>
        </p:nvSpPr>
        <p:spPr>
          <a:xfrm>
            <a:off x="2325678" y="2390413"/>
            <a:ext cx="216024" cy="646476"/>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latin typeface="微软雅黑" panose="020B0503020204020204" pitchFamily="34" charset="-122"/>
              <a:ea typeface="微软雅黑" panose="020B0503020204020204" pitchFamily="34" charset="-122"/>
            </a:endParaRPr>
          </a:p>
        </p:txBody>
      </p:sp>
      <p:sp>
        <p:nvSpPr>
          <p:cNvPr id="129" name="文本框 128"/>
          <p:cNvSpPr txBox="1"/>
          <p:nvPr/>
        </p:nvSpPr>
        <p:spPr>
          <a:xfrm>
            <a:off x="1461582" y="2534429"/>
            <a:ext cx="936104" cy="307777"/>
          </a:xfrm>
          <a:prstGeom prst="rect">
            <a:avLst/>
          </a:prstGeom>
          <a:noFill/>
        </p:spPr>
        <p:txBody>
          <a:bodyPr wrap="square" rtlCol="0">
            <a:spAutoFit/>
          </a:bodyPr>
          <a:p>
            <a:r>
              <a:rPr lang="zh-CN" altLang="en-US" sz="1400" b="1" dirty="0" smtClean="0">
                <a:solidFill>
                  <a:schemeClr val="tx2">
                    <a:lumMod val="60000"/>
                    <a:lumOff val="40000"/>
                  </a:schemeClr>
                </a:solidFill>
                <a:latin typeface="微软雅黑" panose="020B0503020204020204" pitchFamily="34" charset="-122"/>
                <a:ea typeface="微软雅黑" panose="020B0503020204020204" pitchFamily="34" charset="-122"/>
              </a:rPr>
              <a:t>普通买卖</a:t>
            </a:r>
            <a:endParaRPr lang="zh-CN" altLang="en-US" sz="1400" b="1" dirty="0">
              <a:solidFill>
                <a:schemeClr val="tx2">
                  <a:lumMod val="60000"/>
                  <a:lumOff val="40000"/>
                </a:schemeClr>
              </a:solidFill>
              <a:latin typeface="微软雅黑" panose="020B0503020204020204" pitchFamily="34" charset="-122"/>
              <a:ea typeface="微软雅黑" panose="020B0503020204020204" pitchFamily="34" charset="-122"/>
            </a:endParaRPr>
          </a:p>
        </p:txBody>
      </p:sp>
      <p:sp>
        <p:nvSpPr>
          <p:cNvPr id="130" name="文本框 129"/>
          <p:cNvSpPr txBox="1"/>
          <p:nvPr/>
        </p:nvSpPr>
        <p:spPr>
          <a:xfrm>
            <a:off x="1461582" y="4026852"/>
            <a:ext cx="936104" cy="307777"/>
          </a:xfrm>
          <a:prstGeom prst="rect">
            <a:avLst/>
          </a:prstGeom>
          <a:noFill/>
        </p:spPr>
        <p:txBody>
          <a:bodyPr wrap="square" rtlCol="0">
            <a:spAutoFit/>
          </a:bodyPr>
          <a:p>
            <a:r>
              <a:rPr lang="zh-CN" altLang="en-US" sz="1400" b="1" dirty="0" smtClean="0">
                <a:solidFill>
                  <a:schemeClr val="tx2">
                    <a:lumMod val="60000"/>
                    <a:lumOff val="40000"/>
                  </a:schemeClr>
                </a:solidFill>
                <a:latin typeface="微软雅黑" panose="020B0503020204020204" pitchFamily="34" charset="-122"/>
                <a:ea typeface="微软雅黑" panose="020B0503020204020204" pitchFamily="34" charset="-122"/>
              </a:rPr>
              <a:t>融资业务</a:t>
            </a:r>
            <a:endParaRPr lang="zh-CN" altLang="en-US" sz="1400" b="1" dirty="0">
              <a:solidFill>
                <a:schemeClr val="tx2">
                  <a:lumMod val="60000"/>
                  <a:lumOff val="40000"/>
                </a:schemeClr>
              </a:solidFill>
              <a:latin typeface="微软雅黑" panose="020B0503020204020204" pitchFamily="34" charset="-122"/>
              <a:ea typeface="微软雅黑" panose="020B0503020204020204" pitchFamily="34" charset="-122"/>
            </a:endParaRPr>
          </a:p>
        </p:txBody>
      </p:sp>
      <p:sp>
        <p:nvSpPr>
          <p:cNvPr id="131" name="文本框 130"/>
          <p:cNvSpPr txBox="1"/>
          <p:nvPr/>
        </p:nvSpPr>
        <p:spPr>
          <a:xfrm>
            <a:off x="1461582" y="5755044"/>
            <a:ext cx="936104" cy="307777"/>
          </a:xfrm>
          <a:prstGeom prst="rect">
            <a:avLst/>
          </a:prstGeom>
          <a:noFill/>
        </p:spPr>
        <p:txBody>
          <a:bodyPr wrap="square" rtlCol="0">
            <a:spAutoFit/>
          </a:bodyPr>
          <a:p>
            <a:r>
              <a:rPr lang="zh-CN" altLang="en-US" sz="1400" b="1" dirty="0">
                <a:solidFill>
                  <a:schemeClr val="tx2">
                    <a:lumMod val="60000"/>
                    <a:lumOff val="40000"/>
                  </a:schemeClr>
                </a:solidFill>
                <a:latin typeface="微软雅黑" panose="020B0503020204020204" pitchFamily="34" charset="-122"/>
                <a:ea typeface="微软雅黑" panose="020B0503020204020204" pitchFamily="34" charset="-122"/>
              </a:rPr>
              <a:t>融</a:t>
            </a:r>
            <a:r>
              <a:rPr lang="zh-CN" altLang="en-US" sz="1400" b="1" dirty="0" smtClean="0">
                <a:solidFill>
                  <a:schemeClr val="tx2">
                    <a:lumMod val="60000"/>
                    <a:lumOff val="40000"/>
                  </a:schemeClr>
                </a:solidFill>
                <a:latin typeface="微软雅黑" panose="020B0503020204020204" pitchFamily="34" charset="-122"/>
                <a:ea typeface="微软雅黑" panose="020B0503020204020204" pitchFamily="34" charset="-122"/>
              </a:rPr>
              <a:t>券业务</a:t>
            </a:r>
            <a:endParaRPr lang="zh-CN" altLang="en-US" sz="1400" b="1" dirty="0">
              <a:solidFill>
                <a:schemeClr val="tx2">
                  <a:lumMod val="60000"/>
                  <a:lumOff val="40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875503" y="914682"/>
            <a:ext cx="2700048" cy="45719"/>
          </a:xfrm>
          <a:prstGeom prst="rect">
            <a:avLst/>
          </a:prstGeom>
          <a:solidFill>
            <a:srgbClr val="FF0000"/>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矩形 2"/>
          <p:cNvSpPr/>
          <p:nvPr/>
        </p:nvSpPr>
        <p:spPr>
          <a:xfrm>
            <a:off x="8869465" y="1268760"/>
            <a:ext cx="2700048" cy="45719"/>
          </a:xfrm>
          <a:prstGeom prst="rect">
            <a:avLst/>
          </a:prstGeom>
          <a:solidFill>
            <a:srgbClr val="FF0000"/>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 name="TextBox 1"/>
          <p:cNvSpPr txBox="1"/>
          <p:nvPr/>
        </p:nvSpPr>
        <p:spPr>
          <a:xfrm>
            <a:off x="1054100" y="1450975"/>
            <a:ext cx="8041640" cy="1476375"/>
          </a:xfrm>
          <a:prstGeom prst="rect">
            <a:avLst/>
          </a:prstGeom>
          <a:noFill/>
        </p:spPr>
        <p:txBody>
          <a:bodyPr wrap="square" rtlCol="0">
            <a:spAutoFit/>
          </a:bodyPr>
          <a:p>
            <a:r>
              <a:rPr lang="zh-CN" altLang="en-US" b="1" dirty="0" smtClean="0">
                <a:solidFill>
                  <a:schemeClr val="accent2">
                    <a:lumMod val="75000"/>
                  </a:schemeClr>
                </a:solidFill>
                <a:latin typeface="微软雅黑" panose="020B0503020204020204" pitchFamily="34" charset="-122"/>
                <a:ea typeface="微软雅黑" panose="020B0503020204020204" pitchFamily="34" charset="-122"/>
              </a:rPr>
              <a:t>证券信息刷新</a:t>
            </a:r>
            <a:r>
              <a:rPr lang="zh-CN" altLang="en-US" b="1" dirty="0" smtClean="0">
                <a:latin typeface="微软雅黑" panose="020B0503020204020204" pitchFamily="34" charset="-122"/>
                <a:ea typeface="微软雅黑" panose="020B0503020204020204" pitchFamily="34" charset="-122"/>
              </a:rPr>
              <a:t>：</a:t>
            </a:r>
            <a:endParaRPr lang="zh-CN" altLang="en-US" b="1" dirty="0" smtClean="0">
              <a:latin typeface="微软雅黑" panose="020B0503020204020204" pitchFamily="34" charset="-122"/>
              <a:ea typeface="微软雅黑" panose="020B0503020204020204" pitchFamily="34" charset="-122"/>
            </a:endParaRPr>
          </a:p>
          <a:p>
            <a:r>
              <a:rPr lang="en-US" altLang="zh-CN" dirty="0" smtClean="0"/>
              <a:t>深圳市场刷新securities_@CC@YY@MM@DD.xml</a:t>
            </a:r>
            <a:r>
              <a:rPr lang="zh-CN" altLang="en-US" dirty="0" smtClean="0"/>
              <a:t>（深圳证券信息（第五版））</a:t>
            </a:r>
            <a:r>
              <a:rPr lang="en-US" altLang="zh-CN" dirty="0" smtClean="0"/>
              <a:t>;</a:t>
            </a:r>
            <a:endParaRPr lang="en-US" altLang="zh-CN" dirty="0" smtClean="0"/>
          </a:p>
          <a:p>
            <a:r>
              <a:rPr lang="en-US" altLang="zh-CN" dirty="0" smtClean="0"/>
              <a:t>上海市场刷新mktdt00.txt</a:t>
            </a:r>
            <a:r>
              <a:rPr lang="zh-CN" altLang="en-US" dirty="0" smtClean="0"/>
              <a:t>（上海新行情信息）、</a:t>
            </a:r>
            <a:r>
              <a:rPr lang="en-US" altLang="zh-CN" dirty="0" smtClean="0"/>
              <a:t>dbp@MM@DD.txt</a:t>
            </a:r>
            <a:r>
              <a:rPr lang="zh-CN" altLang="en-US" dirty="0" smtClean="0"/>
              <a:t>（上海担保品导入）、fjy@CC@YY@MM@DD.txt</a:t>
            </a:r>
            <a:r>
              <a:rPr lang="en-US" altLang="zh-CN" dirty="0" smtClean="0"/>
              <a:t>文件</a:t>
            </a:r>
            <a:r>
              <a:rPr lang="zh-CN" altLang="en-US" dirty="0" smtClean="0"/>
              <a:t>（产品非交易基础信息）</a:t>
            </a:r>
            <a:endParaRPr lang="zh-CN" altLang="en-US" dirty="0" smtClean="0"/>
          </a:p>
          <a:p>
            <a:endParaRPr lang="zh-CN" altLang="en-US" dirty="0"/>
          </a:p>
        </p:txBody>
      </p:sp>
      <p:pic>
        <p:nvPicPr>
          <p:cNvPr id="5" name="图片 4"/>
          <p:cNvPicPr>
            <a:picLocks noChangeAspect="1"/>
          </p:cNvPicPr>
          <p:nvPr/>
        </p:nvPicPr>
        <p:blipFill>
          <a:blip r:embed="rId1"/>
          <a:stretch>
            <a:fillRect/>
          </a:stretch>
        </p:blipFill>
        <p:spPr>
          <a:xfrm>
            <a:off x="1054100" y="2649855"/>
            <a:ext cx="9457055" cy="3752215"/>
          </a:xfrm>
          <a:prstGeom prst="rect">
            <a:avLst/>
          </a:prstGeom>
        </p:spPr>
      </p:pic>
      <p:pic>
        <p:nvPicPr>
          <p:cNvPr id="6" name="图片 5"/>
          <p:cNvPicPr>
            <a:picLocks noChangeAspect="1"/>
          </p:cNvPicPr>
          <p:nvPr/>
        </p:nvPicPr>
        <p:blipFill>
          <a:blip r:embed="rId2"/>
          <a:stretch>
            <a:fillRect/>
          </a:stretch>
        </p:blipFill>
        <p:spPr>
          <a:xfrm>
            <a:off x="1954530" y="2649855"/>
            <a:ext cx="9418955" cy="372364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7"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000" fill="hold"/>
                                        <p:tgtEl>
                                          <p:spTgt spid="5"/>
                                        </p:tgtEl>
                                        <p:attrNameLst>
                                          <p:attrName>ppt_x</p:attrName>
                                        </p:attrNameLst>
                                      </p:cBhvr>
                                      <p:tavLst>
                                        <p:tav tm="0">
                                          <p:val>
                                            <p:strVal val="#ppt_x"/>
                                          </p:val>
                                        </p:tav>
                                        <p:tav tm="100000">
                                          <p:val>
                                            <p:strVal val="#ppt_x"/>
                                          </p:val>
                                        </p:tav>
                                      </p:tavLst>
                                    </p:anim>
                                    <p:anim calcmode="lin" valueType="num">
                                      <p:cBhvr additive="base">
                                        <p:cTn id="8" dur="10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7" presetClass="entr" presetSubtype="4"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1000" fill="hold"/>
                                        <p:tgtEl>
                                          <p:spTgt spid="6"/>
                                        </p:tgtEl>
                                        <p:attrNameLst>
                                          <p:attrName>ppt_x</p:attrName>
                                        </p:attrNameLst>
                                      </p:cBhvr>
                                      <p:tavLst>
                                        <p:tav tm="0">
                                          <p:val>
                                            <p:strVal val="#ppt_x"/>
                                          </p:val>
                                        </p:tav>
                                        <p:tav tm="100000">
                                          <p:val>
                                            <p:strVal val="#ppt_x"/>
                                          </p:val>
                                        </p:tav>
                                      </p:tavLst>
                                    </p:anim>
                                    <p:anim calcmode="lin" valueType="num">
                                      <p:cBhvr additive="base">
                                        <p:cTn id="14" dur="10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875503" y="914682"/>
            <a:ext cx="2700048" cy="45719"/>
          </a:xfrm>
          <a:prstGeom prst="rect">
            <a:avLst/>
          </a:prstGeom>
          <a:solidFill>
            <a:srgbClr val="FF0000"/>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矩形 2"/>
          <p:cNvSpPr/>
          <p:nvPr/>
        </p:nvSpPr>
        <p:spPr>
          <a:xfrm>
            <a:off x="8869465" y="1268760"/>
            <a:ext cx="2700048" cy="45719"/>
          </a:xfrm>
          <a:prstGeom prst="rect">
            <a:avLst/>
          </a:prstGeom>
          <a:solidFill>
            <a:srgbClr val="FF0000"/>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TextBox 1"/>
          <p:cNvSpPr txBox="1"/>
          <p:nvPr/>
        </p:nvSpPr>
        <p:spPr>
          <a:xfrm>
            <a:off x="1069340" y="1510030"/>
            <a:ext cx="8041640" cy="1198880"/>
          </a:xfrm>
          <a:prstGeom prst="rect">
            <a:avLst/>
          </a:prstGeom>
          <a:noFill/>
        </p:spPr>
        <p:txBody>
          <a:bodyPr wrap="square" rtlCol="0">
            <a:spAutoFit/>
          </a:bodyPr>
          <a:p>
            <a:r>
              <a:rPr lang="zh-CN" altLang="en-US" b="1" dirty="0" smtClean="0">
                <a:solidFill>
                  <a:schemeClr val="accent2">
                    <a:lumMod val="75000"/>
                  </a:schemeClr>
                </a:solidFill>
                <a:latin typeface="微软雅黑" panose="020B0503020204020204" pitchFamily="34" charset="-122"/>
                <a:ea typeface="微软雅黑" panose="020B0503020204020204" pitchFamily="34" charset="-122"/>
              </a:rPr>
              <a:t>证券交易单元设置</a:t>
            </a:r>
            <a:r>
              <a:rPr lang="zh-CN" altLang="en-US" dirty="0" smtClean="0"/>
              <a:t>和</a:t>
            </a:r>
            <a:r>
              <a:rPr lang="zh-CN" altLang="en-US" b="1" dirty="0" smtClean="0">
                <a:solidFill>
                  <a:schemeClr val="accent2">
                    <a:lumMod val="75000"/>
                  </a:schemeClr>
                </a:solidFill>
                <a:latin typeface="微软雅黑" panose="020B0503020204020204" pitchFamily="34" charset="-122"/>
                <a:ea typeface="微软雅黑" panose="020B0503020204020204" pitchFamily="34" charset="-122"/>
              </a:rPr>
              <a:t>机构交易单元设置</a:t>
            </a:r>
            <a:r>
              <a:rPr lang="zh-CN" altLang="en-US" dirty="0" smtClean="0"/>
              <a:t>中，必须增加信用交易单元，这样才能进行融资融券交易。</a:t>
            </a:r>
            <a:endParaRPr lang="zh-CN" altLang="en-US" dirty="0" smtClean="0"/>
          </a:p>
          <a:p>
            <a:endParaRPr lang="en-US" altLang="zh-CN" dirty="0" smtClean="0"/>
          </a:p>
          <a:p>
            <a:endParaRPr lang="zh-CN" altLang="en-US" dirty="0"/>
          </a:p>
        </p:txBody>
      </p:sp>
      <p:pic>
        <p:nvPicPr>
          <p:cNvPr id="11" name="图片 10"/>
          <p:cNvPicPr>
            <a:picLocks noChangeAspect="1"/>
          </p:cNvPicPr>
          <p:nvPr/>
        </p:nvPicPr>
        <p:blipFill>
          <a:blip r:embed="rId1"/>
          <a:stretch>
            <a:fillRect/>
          </a:stretch>
        </p:blipFill>
        <p:spPr>
          <a:xfrm>
            <a:off x="499110" y="2627630"/>
            <a:ext cx="11200130" cy="3771265"/>
          </a:xfrm>
          <a:prstGeom prst="rect">
            <a:avLst/>
          </a:prstGeom>
        </p:spPr>
      </p:pic>
      <p:pic>
        <p:nvPicPr>
          <p:cNvPr id="13" name="图片 12"/>
          <p:cNvPicPr>
            <a:picLocks noChangeAspect="1"/>
          </p:cNvPicPr>
          <p:nvPr/>
        </p:nvPicPr>
        <p:blipFill>
          <a:blip r:embed="rId2"/>
          <a:stretch>
            <a:fillRect/>
          </a:stretch>
        </p:blipFill>
        <p:spPr>
          <a:xfrm>
            <a:off x="1289685" y="2627630"/>
            <a:ext cx="9923780" cy="377126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1000" fill="hold"/>
                                        <p:tgtEl>
                                          <p:spTgt spid="11"/>
                                        </p:tgtEl>
                                        <p:attrNameLst>
                                          <p:attrName>ppt_x</p:attrName>
                                        </p:attrNameLst>
                                      </p:cBhvr>
                                      <p:tavLst>
                                        <p:tav tm="0">
                                          <p:val>
                                            <p:strVal val="#ppt_x"/>
                                          </p:val>
                                        </p:tav>
                                        <p:tav tm="100000">
                                          <p:val>
                                            <p:strVal val="#ppt_x"/>
                                          </p:val>
                                        </p:tav>
                                      </p:tavLst>
                                    </p:anim>
                                    <p:anim calcmode="lin" valueType="num">
                                      <p:cBhvr additive="base">
                                        <p:cTn id="8" dur="10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3"/>
                                        </p:tgtEl>
                                        <p:attrNameLst>
                                          <p:attrName>style.visibility</p:attrName>
                                        </p:attrNameLst>
                                      </p:cBhvr>
                                      <p:to>
                                        <p:strVal val="visible"/>
                                      </p:to>
                                    </p:set>
                                    <p:anim calcmode="lin" valueType="num">
                                      <p:cBhvr additive="base">
                                        <p:cTn id="13" dur="1000" fill="hold"/>
                                        <p:tgtEl>
                                          <p:spTgt spid="13"/>
                                        </p:tgtEl>
                                        <p:attrNameLst>
                                          <p:attrName>ppt_x</p:attrName>
                                        </p:attrNameLst>
                                      </p:cBhvr>
                                      <p:tavLst>
                                        <p:tav tm="0">
                                          <p:val>
                                            <p:strVal val="#ppt_x"/>
                                          </p:val>
                                        </p:tav>
                                        <p:tav tm="100000">
                                          <p:val>
                                            <p:strVal val="#ppt_x"/>
                                          </p:val>
                                        </p:tav>
                                      </p:tavLst>
                                    </p:anim>
                                    <p:anim calcmode="lin" valueType="num">
                                      <p:cBhvr additive="base">
                                        <p:cTn id="14" dur="10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22511" y="1295049"/>
            <a:ext cx="2700048" cy="45719"/>
          </a:xfrm>
          <a:prstGeom prst="rect">
            <a:avLst/>
          </a:prstGeom>
          <a:solidFill>
            <a:srgbClr val="FF0000"/>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矩形 2"/>
          <p:cNvSpPr/>
          <p:nvPr/>
        </p:nvSpPr>
        <p:spPr>
          <a:xfrm>
            <a:off x="122511" y="891823"/>
            <a:ext cx="2700048" cy="45719"/>
          </a:xfrm>
          <a:prstGeom prst="rect">
            <a:avLst/>
          </a:prstGeom>
          <a:solidFill>
            <a:srgbClr val="FF0000"/>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 name="Line 29"/>
          <p:cNvSpPr>
            <a:spLocks noChangeShapeType="1"/>
          </p:cNvSpPr>
          <p:nvPr/>
        </p:nvSpPr>
        <p:spPr bwMode="auto">
          <a:xfrm>
            <a:off x="2930823" y="1484784"/>
            <a:ext cx="0" cy="4752975"/>
          </a:xfrm>
          <a:prstGeom prst="line">
            <a:avLst/>
          </a:prstGeom>
          <a:noFill/>
          <a:ln w="57150" cmpd="thickThin">
            <a:solidFill>
              <a:srgbClr val="CC3300"/>
            </a:solidFill>
            <a:round/>
          </a:ln>
          <a:extLst>
            <a:ext uri="{909E8E84-426E-40DD-AFC4-6F175D3DCCD1}">
              <a14:hiddenFill xmlns:a14="http://schemas.microsoft.com/office/drawing/2010/main">
                <a:noFill/>
              </a14:hiddenFill>
            </a:ext>
          </a:extLst>
        </p:spPr>
        <p:txBody>
          <a:bodyPr anchor="ctr"/>
          <a:lstStyle/>
          <a:p>
            <a:endParaRPr lang="zh-CN" altLang="en-US"/>
          </a:p>
        </p:txBody>
      </p:sp>
      <p:sp>
        <p:nvSpPr>
          <p:cNvPr id="5" name="TextBox 4"/>
          <p:cNvSpPr txBox="1"/>
          <p:nvPr/>
        </p:nvSpPr>
        <p:spPr>
          <a:xfrm>
            <a:off x="3866927" y="2009910"/>
            <a:ext cx="4248472" cy="2861310"/>
          </a:xfrm>
          <a:prstGeom prst="rect">
            <a:avLst/>
          </a:prstGeom>
          <a:noFill/>
        </p:spPr>
        <p:txBody>
          <a:bodyPr wrap="square" rtlCol="0">
            <a:spAutoFit/>
          </a:bodyPr>
          <a:lstStyle/>
          <a:p>
            <a:pPr>
              <a:lnSpc>
                <a:spcPct val="150000"/>
              </a:lnSpc>
            </a:pPr>
            <a:r>
              <a:rPr lang="zh-CN" altLang="zh-CN" sz="2000" kern="1200" dirty="0" smtClean="0">
                <a:solidFill>
                  <a:schemeClr val="tx1"/>
                </a:solidFill>
                <a:effectLst/>
                <a:latin typeface="微软雅黑" panose="020B0503020204020204" pitchFamily="34" charset="-122"/>
                <a:ea typeface="微软雅黑" panose="020B0503020204020204" pitchFamily="34" charset="-122"/>
                <a:cs typeface="+mn-cs"/>
              </a:rPr>
              <a:t>员工姓名：刘贤斌</a:t>
            </a:r>
            <a:endParaRPr lang="zh-CN" altLang="zh-CN" sz="2000" kern="1200" dirty="0" smtClean="0">
              <a:solidFill>
                <a:schemeClr val="tx1"/>
              </a:solidFill>
              <a:effectLst/>
              <a:latin typeface="微软雅黑" panose="020B0503020204020204" pitchFamily="34" charset="-122"/>
              <a:ea typeface="微软雅黑" panose="020B0503020204020204" pitchFamily="34" charset="-122"/>
              <a:cs typeface="+mn-cs"/>
            </a:endParaRPr>
          </a:p>
          <a:p>
            <a:pPr>
              <a:lnSpc>
                <a:spcPct val="150000"/>
              </a:lnSpc>
            </a:pPr>
            <a:r>
              <a:rPr lang="zh-CN" altLang="zh-CN" sz="2000" kern="1200" dirty="0" smtClean="0">
                <a:solidFill>
                  <a:schemeClr val="tx1"/>
                </a:solidFill>
                <a:effectLst/>
                <a:latin typeface="微软雅黑" panose="020B0503020204020204" pitchFamily="34" charset="-122"/>
                <a:ea typeface="微软雅黑" panose="020B0503020204020204" pitchFamily="34" charset="-122"/>
                <a:cs typeface="+mn-cs"/>
              </a:rPr>
              <a:t>现任岗位：助理测试工程师</a:t>
            </a:r>
            <a:endParaRPr lang="en-US" altLang="zh-CN" sz="2000" kern="1200" dirty="0" smtClean="0">
              <a:solidFill>
                <a:schemeClr val="tx1"/>
              </a:solidFill>
              <a:effectLst/>
              <a:latin typeface="微软雅黑" panose="020B0503020204020204" pitchFamily="34" charset="-122"/>
              <a:ea typeface="微软雅黑" panose="020B0503020204020204" pitchFamily="34" charset="-122"/>
              <a:cs typeface="+mn-cs"/>
            </a:endParaRPr>
          </a:p>
          <a:p>
            <a:pPr>
              <a:lnSpc>
                <a:spcPct val="150000"/>
              </a:lnSpc>
            </a:pPr>
            <a:r>
              <a:rPr lang="zh-CN" altLang="zh-CN" sz="2000" kern="1200" dirty="0" smtClean="0">
                <a:solidFill>
                  <a:schemeClr val="tx1"/>
                </a:solidFill>
                <a:effectLst/>
                <a:latin typeface="微软雅黑" panose="020B0503020204020204" pitchFamily="34" charset="-122"/>
                <a:ea typeface="微软雅黑" panose="020B0503020204020204" pitchFamily="34" charset="-122"/>
                <a:cs typeface="+mn-cs"/>
              </a:rPr>
              <a:t>入职时间：</a:t>
            </a:r>
            <a:r>
              <a:rPr lang="en-US" altLang="zh-CN" sz="2000" kern="1200" dirty="0" smtClean="0">
                <a:solidFill>
                  <a:schemeClr val="tx1"/>
                </a:solidFill>
                <a:effectLst/>
                <a:latin typeface="微软雅黑" panose="020B0503020204020204" pitchFamily="34" charset="-122"/>
                <a:ea typeface="微软雅黑" panose="020B0503020204020204" pitchFamily="34" charset="-122"/>
                <a:cs typeface="+mn-cs"/>
              </a:rPr>
              <a:t>2017-07-10</a:t>
            </a:r>
            <a:endParaRPr lang="zh-CN" altLang="zh-CN" sz="2000" kern="1200" dirty="0" smtClean="0">
              <a:solidFill>
                <a:schemeClr val="tx1"/>
              </a:solidFill>
              <a:effectLst/>
              <a:latin typeface="微软雅黑" panose="020B0503020204020204" pitchFamily="34" charset="-122"/>
              <a:ea typeface="微软雅黑" panose="020B0503020204020204" pitchFamily="34" charset="-122"/>
              <a:cs typeface="+mn-cs"/>
            </a:endParaRPr>
          </a:p>
          <a:p>
            <a:pPr>
              <a:lnSpc>
                <a:spcPct val="150000"/>
              </a:lnSpc>
            </a:pPr>
            <a:r>
              <a:rPr lang="zh-CN" altLang="zh-CN" sz="2000" kern="1200" dirty="0" smtClean="0">
                <a:solidFill>
                  <a:schemeClr val="tx1"/>
                </a:solidFill>
                <a:effectLst/>
                <a:latin typeface="微软雅黑" panose="020B0503020204020204" pitchFamily="34" charset="-122"/>
                <a:ea typeface="微软雅黑" panose="020B0503020204020204" pitchFamily="34" charset="-122"/>
                <a:cs typeface="+mn-cs"/>
              </a:rPr>
              <a:t>所属部门：测试一部</a:t>
            </a:r>
            <a:endParaRPr lang="en-US" altLang="zh-CN" sz="2000" kern="1200" dirty="0" smtClean="0">
              <a:solidFill>
                <a:schemeClr val="tx1"/>
              </a:solidFill>
              <a:effectLst/>
              <a:latin typeface="微软雅黑" panose="020B0503020204020204" pitchFamily="34" charset="-122"/>
              <a:ea typeface="微软雅黑" panose="020B0503020204020204" pitchFamily="34" charset="-122"/>
              <a:cs typeface="+mn-cs"/>
            </a:endParaRPr>
          </a:p>
          <a:p>
            <a:pPr>
              <a:lnSpc>
                <a:spcPct val="150000"/>
              </a:lnSpc>
            </a:pPr>
            <a:r>
              <a:rPr lang="zh-CN" altLang="zh-CN" sz="2000" kern="1200" dirty="0" smtClean="0">
                <a:solidFill>
                  <a:schemeClr val="tx1"/>
                </a:solidFill>
                <a:effectLst/>
                <a:latin typeface="微软雅黑" panose="020B0503020204020204" pitchFamily="34" charset="-122"/>
                <a:ea typeface="微软雅黑" panose="020B0503020204020204" pitchFamily="34" charset="-122"/>
                <a:cs typeface="+mn-cs"/>
              </a:rPr>
              <a:t>入职导师：刘丽君</a:t>
            </a:r>
            <a:endParaRPr lang="zh-CN" altLang="zh-CN" sz="2000" kern="1200" dirty="0" smtClean="0">
              <a:solidFill>
                <a:schemeClr val="tx1"/>
              </a:solidFill>
              <a:effectLst/>
              <a:latin typeface="微软雅黑" panose="020B0503020204020204" pitchFamily="34" charset="-122"/>
              <a:ea typeface="微软雅黑" panose="020B0503020204020204" pitchFamily="34" charset="-122"/>
              <a:cs typeface="+mn-cs"/>
            </a:endParaRPr>
          </a:p>
          <a:p>
            <a:pPr>
              <a:lnSpc>
                <a:spcPct val="150000"/>
              </a:lnSpc>
            </a:pPr>
            <a:r>
              <a:rPr lang="zh-CN" altLang="zh-CN" sz="2000" kern="1200" dirty="0" smtClean="0">
                <a:solidFill>
                  <a:schemeClr val="tx1"/>
                </a:solidFill>
                <a:effectLst/>
                <a:latin typeface="微软雅黑" panose="020B0503020204020204" pitchFamily="34" charset="-122"/>
                <a:ea typeface="微软雅黑" panose="020B0503020204020204" pitchFamily="34" charset="-122"/>
                <a:cs typeface="+mn-cs"/>
              </a:rPr>
              <a:t>部门经理：王秀娟</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875503" y="914682"/>
            <a:ext cx="2700048" cy="45719"/>
          </a:xfrm>
          <a:prstGeom prst="rect">
            <a:avLst/>
          </a:prstGeom>
          <a:solidFill>
            <a:srgbClr val="FF0000"/>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矩形 2"/>
          <p:cNvSpPr/>
          <p:nvPr/>
        </p:nvSpPr>
        <p:spPr>
          <a:xfrm>
            <a:off x="8869465" y="1268760"/>
            <a:ext cx="2700048" cy="45719"/>
          </a:xfrm>
          <a:prstGeom prst="rect">
            <a:avLst/>
          </a:prstGeom>
          <a:solidFill>
            <a:srgbClr val="FF0000"/>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TextBox 1"/>
          <p:cNvSpPr txBox="1"/>
          <p:nvPr/>
        </p:nvSpPr>
        <p:spPr>
          <a:xfrm>
            <a:off x="947420" y="1418590"/>
            <a:ext cx="8041640" cy="1198880"/>
          </a:xfrm>
          <a:prstGeom prst="rect">
            <a:avLst/>
          </a:prstGeom>
          <a:noFill/>
        </p:spPr>
        <p:txBody>
          <a:bodyPr wrap="square" rtlCol="0">
            <a:spAutoFit/>
          </a:bodyPr>
          <a:p>
            <a:r>
              <a:rPr lang="zh-CN" altLang="en-US" b="1" dirty="0" smtClean="0">
                <a:solidFill>
                  <a:schemeClr val="accent2">
                    <a:lumMod val="75000"/>
                  </a:schemeClr>
                </a:solidFill>
                <a:latin typeface="微软雅黑" panose="020B0503020204020204" pitchFamily="34" charset="-122"/>
                <a:ea typeface="微软雅黑" panose="020B0503020204020204" pitchFamily="34" charset="-122"/>
              </a:rPr>
              <a:t>证券费用设置</a:t>
            </a:r>
            <a:r>
              <a:rPr lang="zh-CN" altLang="en-US" dirty="0" smtClean="0"/>
              <a:t>和</a:t>
            </a:r>
            <a:r>
              <a:rPr lang="zh-CN" altLang="en-US" b="1" dirty="0" smtClean="0">
                <a:solidFill>
                  <a:schemeClr val="accent2">
                    <a:lumMod val="75000"/>
                  </a:schemeClr>
                </a:solidFill>
                <a:latin typeface="微软雅黑" panose="020B0503020204020204" pitchFamily="34" charset="-122"/>
                <a:ea typeface="微软雅黑" panose="020B0503020204020204" pitchFamily="34" charset="-122"/>
              </a:rPr>
              <a:t>手续费设置</a:t>
            </a:r>
            <a:r>
              <a:rPr lang="zh-CN" altLang="en-US" dirty="0" smtClean="0"/>
              <a:t>：对融资融券业务中不同交易板块的不同费用类型设置对应费率，以及交易时的手续费。</a:t>
            </a:r>
            <a:endParaRPr lang="zh-CN" altLang="en-US" dirty="0" smtClean="0"/>
          </a:p>
          <a:p>
            <a:endParaRPr lang="en-US" altLang="zh-CN" dirty="0" smtClean="0"/>
          </a:p>
          <a:p>
            <a:endParaRPr lang="zh-CN" altLang="en-US" dirty="0"/>
          </a:p>
        </p:txBody>
      </p:sp>
      <p:pic>
        <p:nvPicPr>
          <p:cNvPr id="5" name="图片 4"/>
          <p:cNvPicPr>
            <a:picLocks noChangeAspect="1"/>
          </p:cNvPicPr>
          <p:nvPr/>
        </p:nvPicPr>
        <p:blipFill>
          <a:blip r:embed="rId1"/>
          <a:stretch>
            <a:fillRect/>
          </a:stretch>
        </p:blipFill>
        <p:spPr>
          <a:xfrm>
            <a:off x="947420" y="2027555"/>
            <a:ext cx="9523730" cy="4723765"/>
          </a:xfrm>
          <a:prstGeom prst="rect">
            <a:avLst/>
          </a:prstGeom>
        </p:spPr>
      </p:pic>
      <p:pic>
        <p:nvPicPr>
          <p:cNvPr id="6" name="图片 5"/>
          <p:cNvPicPr>
            <a:picLocks noChangeAspect="1"/>
          </p:cNvPicPr>
          <p:nvPr/>
        </p:nvPicPr>
        <p:blipFill>
          <a:blip r:embed="rId2"/>
          <a:stretch>
            <a:fillRect/>
          </a:stretch>
        </p:blipFill>
        <p:spPr>
          <a:xfrm>
            <a:off x="2044065" y="2027555"/>
            <a:ext cx="8780780" cy="459041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000" fill="hold"/>
                                        <p:tgtEl>
                                          <p:spTgt spid="5"/>
                                        </p:tgtEl>
                                        <p:attrNameLst>
                                          <p:attrName>ppt_x</p:attrName>
                                        </p:attrNameLst>
                                      </p:cBhvr>
                                      <p:tavLst>
                                        <p:tav tm="0">
                                          <p:val>
                                            <p:strVal val="#ppt_x"/>
                                          </p:val>
                                        </p:tav>
                                        <p:tav tm="100000">
                                          <p:val>
                                            <p:strVal val="#ppt_x"/>
                                          </p:val>
                                        </p:tav>
                                      </p:tavLst>
                                    </p:anim>
                                    <p:anim calcmode="lin" valueType="num">
                                      <p:cBhvr additive="base">
                                        <p:cTn id="8" dur="10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1000" fill="hold"/>
                                        <p:tgtEl>
                                          <p:spTgt spid="6"/>
                                        </p:tgtEl>
                                        <p:attrNameLst>
                                          <p:attrName>ppt_x</p:attrName>
                                        </p:attrNameLst>
                                      </p:cBhvr>
                                      <p:tavLst>
                                        <p:tav tm="0">
                                          <p:val>
                                            <p:strVal val="#ppt_x"/>
                                          </p:val>
                                        </p:tav>
                                        <p:tav tm="100000">
                                          <p:val>
                                            <p:strVal val="#ppt_x"/>
                                          </p:val>
                                        </p:tav>
                                      </p:tavLst>
                                    </p:anim>
                                    <p:anim calcmode="lin" valueType="num">
                                      <p:cBhvr additive="base">
                                        <p:cTn id="14" dur="10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875503" y="914682"/>
            <a:ext cx="2700048" cy="45719"/>
          </a:xfrm>
          <a:prstGeom prst="rect">
            <a:avLst/>
          </a:prstGeom>
          <a:solidFill>
            <a:srgbClr val="FF0000"/>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矩形 2"/>
          <p:cNvSpPr/>
          <p:nvPr/>
        </p:nvSpPr>
        <p:spPr>
          <a:xfrm>
            <a:off x="8869465" y="1268760"/>
            <a:ext cx="2700048" cy="45719"/>
          </a:xfrm>
          <a:prstGeom prst="rect">
            <a:avLst/>
          </a:prstGeom>
          <a:solidFill>
            <a:srgbClr val="FF0000"/>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TextBox 1"/>
          <p:cNvSpPr txBox="1"/>
          <p:nvPr/>
        </p:nvSpPr>
        <p:spPr>
          <a:xfrm>
            <a:off x="1069340" y="1510030"/>
            <a:ext cx="8041640" cy="2584450"/>
          </a:xfrm>
          <a:prstGeom prst="rect">
            <a:avLst/>
          </a:prstGeom>
          <a:noFill/>
        </p:spPr>
        <p:txBody>
          <a:bodyPr wrap="square" rtlCol="0">
            <a:spAutoFit/>
          </a:bodyPr>
          <a:p>
            <a:r>
              <a:rPr lang="zh-CN" altLang="en-US" b="1" dirty="0" smtClean="0">
                <a:solidFill>
                  <a:schemeClr val="accent2">
                    <a:lumMod val="75000"/>
                  </a:schemeClr>
                </a:solidFill>
                <a:latin typeface="微软雅黑" panose="020B0503020204020204" pitchFamily="34" charset="-122"/>
                <a:ea typeface="微软雅黑" panose="020B0503020204020204" pitchFamily="34" charset="-122"/>
              </a:rPr>
              <a:t>资金头寸设置</a:t>
            </a:r>
            <a:r>
              <a:rPr lang="zh-CN" altLang="en-US" dirty="0" smtClean="0"/>
              <a:t>：用来设置</a:t>
            </a:r>
            <a:r>
              <a:rPr lang="zh-CN" altLang="en-US" dirty="0" smtClean="0">
                <a:sym typeface="+mn-ea"/>
              </a:rPr>
              <a:t>投资者可借用的资金数量。</a:t>
            </a:r>
            <a:endParaRPr lang="zh-CN" altLang="en-US" dirty="0" smtClean="0"/>
          </a:p>
          <a:p>
            <a:r>
              <a:rPr lang="zh-CN" altLang="en-US" b="1" dirty="0" smtClean="0">
                <a:solidFill>
                  <a:schemeClr val="accent2">
                    <a:lumMod val="75000"/>
                  </a:schemeClr>
                </a:solidFill>
                <a:latin typeface="微软雅黑" panose="020B0503020204020204" pitchFamily="34" charset="-122"/>
                <a:ea typeface="微软雅黑" panose="020B0503020204020204" pitchFamily="34" charset="-122"/>
              </a:rPr>
              <a:t>股份头寸设置</a:t>
            </a:r>
            <a:r>
              <a:rPr lang="zh-CN" altLang="en-US" dirty="0" smtClean="0"/>
              <a:t>：用来设置</a:t>
            </a:r>
            <a:r>
              <a:rPr lang="zh-CN" altLang="en-US" dirty="0" smtClean="0">
                <a:sym typeface="+mn-ea"/>
              </a:rPr>
              <a:t>投资者可借用的证券数量。</a:t>
            </a:r>
            <a:endParaRPr lang="zh-CN" altLang="en-US" dirty="0" smtClean="0">
              <a:sym typeface="+mn-ea"/>
            </a:endParaRPr>
          </a:p>
          <a:p>
            <a:r>
              <a:rPr lang="zh-CN" altLang="en-US" dirty="0" smtClean="0">
                <a:sym typeface="+mn-ea"/>
              </a:rPr>
              <a:t>全局头寸：所有客户可融资额度。共享头寸：特定范围内的客户可融资额度。独占头寸：特定某客户可融资额度。</a:t>
            </a:r>
            <a:endParaRPr lang="zh-CN" altLang="en-US" dirty="0" smtClean="0"/>
          </a:p>
          <a:p>
            <a:r>
              <a:rPr lang="zh-CN" altLang="en-US" dirty="0" smtClean="0"/>
              <a:t>1</a:t>
            </a:r>
            <a:r>
              <a:rPr lang="en-US" altLang="zh-CN" dirty="0" smtClean="0"/>
              <a:t>)</a:t>
            </a:r>
            <a:r>
              <a:rPr lang="zh-CN" altLang="en-US" dirty="0" smtClean="0"/>
              <a:t>先使客户申请的独占头寸</a:t>
            </a:r>
            <a:endParaRPr lang="zh-CN" altLang="en-US" dirty="0" smtClean="0"/>
          </a:p>
          <a:p>
            <a:r>
              <a:rPr lang="zh-CN" altLang="en-US" dirty="0" smtClean="0"/>
              <a:t>2</a:t>
            </a:r>
            <a:r>
              <a:rPr lang="en-US" altLang="zh-CN" dirty="0" smtClean="0"/>
              <a:t>)</a:t>
            </a:r>
            <a:r>
              <a:rPr lang="zh-CN" altLang="en-US" dirty="0" smtClean="0"/>
              <a:t>独占头寸不存在或头寸额度不够时，使用客户对应的共享头寸</a:t>
            </a:r>
            <a:endParaRPr lang="zh-CN" altLang="en-US" dirty="0" smtClean="0"/>
          </a:p>
          <a:p>
            <a:r>
              <a:rPr lang="zh-CN" altLang="en-US" dirty="0" smtClean="0"/>
              <a:t>3</a:t>
            </a:r>
            <a:r>
              <a:rPr lang="en-US" altLang="zh-CN" dirty="0" smtClean="0"/>
              <a:t>)</a:t>
            </a:r>
            <a:r>
              <a:rPr lang="zh-CN" altLang="en-US" dirty="0" smtClean="0"/>
              <a:t>独占头寸和共享头寸都不存在或头寸额度不够时， 才使用全局头寸</a:t>
            </a:r>
            <a:endParaRPr lang="zh-CN" altLang="en-US" dirty="0" smtClean="0"/>
          </a:p>
          <a:p>
            <a:endParaRPr lang="en-US" altLang="zh-CN" dirty="0" smtClean="0"/>
          </a:p>
          <a:p>
            <a:endParaRPr lang="zh-CN" altLang="en-US" dirty="0"/>
          </a:p>
        </p:txBody>
      </p:sp>
      <p:pic>
        <p:nvPicPr>
          <p:cNvPr id="6" name="图片 5"/>
          <p:cNvPicPr>
            <a:picLocks noChangeAspect="1"/>
          </p:cNvPicPr>
          <p:nvPr/>
        </p:nvPicPr>
        <p:blipFill>
          <a:blip r:embed="rId1"/>
          <a:stretch>
            <a:fillRect/>
          </a:stretch>
        </p:blipFill>
        <p:spPr>
          <a:xfrm>
            <a:off x="34290" y="3540125"/>
            <a:ext cx="11838305" cy="3066415"/>
          </a:xfrm>
          <a:prstGeom prst="rect">
            <a:avLst/>
          </a:prstGeom>
        </p:spPr>
      </p:pic>
      <p:pic>
        <p:nvPicPr>
          <p:cNvPr id="7" name="图片 6"/>
          <p:cNvPicPr>
            <a:picLocks noChangeAspect="1"/>
          </p:cNvPicPr>
          <p:nvPr/>
        </p:nvPicPr>
        <p:blipFill>
          <a:blip r:embed="rId2"/>
          <a:stretch>
            <a:fillRect/>
          </a:stretch>
        </p:blipFill>
        <p:spPr>
          <a:xfrm>
            <a:off x="1342390" y="3618865"/>
            <a:ext cx="10609580" cy="311404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1000" fill="hold"/>
                                        <p:tgtEl>
                                          <p:spTgt spid="6"/>
                                        </p:tgtEl>
                                        <p:attrNameLst>
                                          <p:attrName>ppt_x</p:attrName>
                                        </p:attrNameLst>
                                      </p:cBhvr>
                                      <p:tavLst>
                                        <p:tav tm="0">
                                          <p:val>
                                            <p:strVal val="#ppt_x"/>
                                          </p:val>
                                        </p:tav>
                                        <p:tav tm="100000">
                                          <p:val>
                                            <p:strVal val="#ppt_x"/>
                                          </p:val>
                                        </p:tav>
                                      </p:tavLst>
                                    </p:anim>
                                    <p:anim calcmode="lin" valueType="num">
                                      <p:cBhvr additive="base">
                                        <p:cTn id="8" dur="10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1000" fill="hold"/>
                                        <p:tgtEl>
                                          <p:spTgt spid="7"/>
                                        </p:tgtEl>
                                        <p:attrNameLst>
                                          <p:attrName>ppt_x</p:attrName>
                                        </p:attrNameLst>
                                      </p:cBhvr>
                                      <p:tavLst>
                                        <p:tav tm="0">
                                          <p:val>
                                            <p:strVal val="#ppt_x"/>
                                          </p:val>
                                        </p:tav>
                                        <p:tav tm="100000">
                                          <p:val>
                                            <p:strVal val="#ppt_x"/>
                                          </p:val>
                                        </p:tav>
                                      </p:tavLst>
                                    </p:anim>
                                    <p:anim calcmode="lin" valueType="num">
                                      <p:cBhvr additive="base">
                                        <p:cTn id="14" dur="10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875503" y="914682"/>
            <a:ext cx="2700048" cy="45719"/>
          </a:xfrm>
          <a:prstGeom prst="rect">
            <a:avLst/>
          </a:prstGeom>
          <a:solidFill>
            <a:srgbClr val="FF0000"/>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矩形 2"/>
          <p:cNvSpPr/>
          <p:nvPr/>
        </p:nvSpPr>
        <p:spPr>
          <a:xfrm>
            <a:off x="8869465" y="1268760"/>
            <a:ext cx="2700048" cy="45719"/>
          </a:xfrm>
          <a:prstGeom prst="rect">
            <a:avLst/>
          </a:prstGeom>
          <a:solidFill>
            <a:srgbClr val="FF0000"/>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 name="矩形 3"/>
          <p:cNvSpPr/>
          <p:nvPr/>
        </p:nvSpPr>
        <p:spPr>
          <a:xfrm>
            <a:off x="804600" y="1630328"/>
            <a:ext cx="8064896" cy="1753235"/>
          </a:xfrm>
          <a:prstGeom prst="rect">
            <a:avLst/>
          </a:prstGeom>
        </p:spPr>
        <p:txBody>
          <a:bodyPr wrap="square">
            <a:spAutoFit/>
          </a:bodyPr>
          <a:p>
            <a:r>
              <a:rPr lang="zh-CN" altLang="en-US" b="1" dirty="0" smtClean="0">
                <a:solidFill>
                  <a:schemeClr val="accent2">
                    <a:lumMod val="75000"/>
                  </a:schemeClr>
                </a:solidFill>
                <a:latin typeface="微软雅黑" panose="020B0503020204020204" pitchFamily="34" charset="-122"/>
                <a:ea typeface="微软雅黑" panose="020B0503020204020204" pitchFamily="34" charset="-122"/>
                <a:sym typeface="+mn-ea"/>
              </a:rPr>
              <a:t>融资买入操作</a:t>
            </a:r>
            <a:r>
              <a:rPr lang="zh-CN" altLang="en-US" b="1" dirty="0">
                <a:solidFill>
                  <a:schemeClr val="accent2">
                    <a:lumMod val="75000"/>
                  </a:schemeClr>
                </a:solidFill>
                <a:latin typeface="微软雅黑" panose="020B0503020204020204" pitchFamily="34" charset="-122"/>
                <a:ea typeface="微软雅黑" panose="020B0503020204020204" pitchFamily="34" charset="-122"/>
                <a:sym typeface="+mn-ea"/>
              </a:rPr>
              <a:t>流程：</a:t>
            </a:r>
            <a:endParaRPr lang="zh-CN" altLang="en-US" b="1" dirty="0">
              <a:solidFill>
                <a:schemeClr val="accent2">
                  <a:lumMod val="75000"/>
                </a:schemeClr>
              </a:solidFill>
              <a:latin typeface="微软雅黑" panose="020B0503020204020204" pitchFamily="34" charset="-122"/>
              <a:ea typeface="微软雅黑" panose="020B0503020204020204" pitchFamily="34" charset="-122"/>
              <a:sym typeface="+mn-ea"/>
            </a:endParaRPr>
          </a:p>
          <a:p>
            <a:r>
              <a:rPr lang="zh-CN" altLang="en-US" dirty="0">
                <a:sym typeface="+mn-ea"/>
              </a:rPr>
              <a:t>    </a:t>
            </a:r>
            <a:r>
              <a:rPr lang="en-US" altLang="zh-CN" dirty="0">
                <a:sym typeface="+mn-ea"/>
              </a:rPr>
              <a:t>1</a:t>
            </a:r>
            <a:r>
              <a:rPr lang="zh-CN" altLang="en-US" dirty="0">
                <a:sym typeface="+mn-ea"/>
              </a:rPr>
              <a:t>、进入系统界面，</a:t>
            </a:r>
            <a:r>
              <a:rPr lang="zh-CN" altLang="en-US" dirty="0" smtClean="0">
                <a:sym typeface="+mn-ea"/>
              </a:rPr>
              <a:t>打开证券交易</a:t>
            </a:r>
            <a:r>
              <a:rPr lang="en-US" altLang="zh-CN" dirty="0" smtClean="0">
                <a:sym typeface="+mn-ea"/>
              </a:rPr>
              <a:t>&gt;</a:t>
            </a:r>
            <a:r>
              <a:rPr lang="zh-CN" altLang="en-US" dirty="0" smtClean="0">
                <a:sym typeface="+mn-ea"/>
              </a:rPr>
              <a:t>融资融券</a:t>
            </a:r>
            <a:r>
              <a:rPr lang="en-US" altLang="zh-CN" dirty="0" smtClean="0">
                <a:sym typeface="+mn-ea"/>
              </a:rPr>
              <a:t>&gt;</a:t>
            </a:r>
            <a:r>
              <a:rPr lang="zh-CN" altLang="en-US" dirty="0" smtClean="0">
                <a:sym typeface="+mn-ea"/>
              </a:rPr>
              <a:t>融资融券委托，点击融资买入</a:t>
            </a:r>
            <a:r>
              <a:rPr lang="zh-CN" altLang="en-US" dirty="0">
                <a:sym typeface="+mn-ea"/>
              </a:rPr>
              <a:t>；</a:t>
            </a:r>
            <a:endParaRPr lang="zh-CN" altLang="en-US" dirty="0"/>
          </a:p>
          <a:p>
            <a:r>
              <a:rPr lang="zh-CN" altLang="en-US" dirty="0">
                <a:sym typeface="+mn-ea"/>
              </a:rPr>
              <a:t>    </a:t>
            </a:r>
            <a:r>
              <a:rPr lang="en-US" altLang="zh-CN" dirty="0">
                <a:sym typeface="+mn-ea"/>
              </a:rPr>
              <a:t>2</a:t>
            </a:r>
            <a:r>
              <a:rPr lang="zh-CN" altLang="en-US" dirty="0">
                <a:sym typeface="+mn-ea"/>
              </a:rPr>
              <a:t>、输入资金账号、证券代码、交易类别、交易价格以及委托数量进行委托；</a:t>
            </a:r>
            <a:endParaRPr lang="zh-CN" altLang="en-US" dirty="0"/>
          </a:p>
          <a:p>
            <a:r>
              <a:rPr lang="zh-CN" altLang="en-US" dirty="0">
                <a:sym typeface="+mn-ea"/>
              </a:rPr>
              <a:t>    </a:t>
            </a:r>
            <a:r>
              <a:rPr lang="en-US" altLang="zh-CN" dirty="0">
                <a:sym typeface="+mn-ea"/>
              </a:rPr>
              <a:t>3</a:t>
            </a:r>
            <a:r>
              <a:rPr lang="zh-CN" altLang="en-US" dirty="0">
                <a:sym typeface="+mn-ea"/>
              </a:rPr>
              <a:t>、证券代码必须</a:t>
            </a:r>
            <a:r>
              <a:rPr lang="zh-CN" altLang="en-US" dirty="0" smtClean="0">
                <a:sym typeface="+mn-ea"/>
              </a:rPr>
              <a:t>为特殊标的券范围中存在的证券；</a:t>
            </a:r>
            <a:endParaRPr lang="en-US" altLang="zh-CN" dirty="0" smtClean="0"/>
          </a:p>
          <a:p>
            <a:r>
              <a:rPr lang="en-US" altLang="zh-CN" dirty="0" smtClean="0">
                <a:sym typeface="+mn-ea"/>
              </a:rPr>
              <a:t>    4</a:t>
            </a:r>
            <a:r>
              <a:rPr lang="zh-CN" altLang="en-US" dirty="0" smtClean="0">
                <a:sym typeface="+mn-ea"/>
              </a:rPr>
              <a:t>、</a:t>
            </a:r>
            <a:r>
              <a:rPr lang="zh-CN" altLang="en-US" dirty="0">
                <a:sym typeface="+mn-ea"/>
              </a:rPr>
              <a:t>委托价格必须在涨停价与跌停价之间；</a:t>
            </a:r>
            <a:endParaRPr lang="zh-CN" altLang="en-US" dirty="0"/>
          </a:p>
          <a:p>
            <a:r>
              <a:rPr lang="zh-CN" altLang="en-US" dirty="0">
                <a:sym typeface="+mn-ea"/>
              </a:rPr>
              <a:t>  </a:t>
            </a:r>
            <a:r>
              <a:rPr lang="zh-CN" altLang="en-US" dirty="0" smtClean="0">
                <a:sym typeface="+mn-ea"/>
              </a:rPr>
              <a:t>  </a:t>
            </a:r>
            <a:r>
              <a:rPr lang="en-US" altLang="zh-CN" dirty="0" smtClean="0">
                <a:sym typeface="+mn-ea"/>
              </a:rPr>
              <a:t>5</a:t>
            </a:r>
            <a:r>
              <a:rPr lang="zh-CN" altLang="en-US" dirty="0" smtClean="0">
                <a:sym typeface="+mn-ea"/>
              </a:rPr>
              <a:t>、</a:t>
            </a:r>
            <a:r>
              <a:rPr lang="zh-CN" altLang="en-US" dirty="0">
                <a:sym typeface="+mn-ea"/>
              </a:rPr>
              <a:t>委托数量为</a:t>
            </a:r>
            <a:r>
              <a:rPr lang="en-US" altLang="zh-CN" dirty="0">
                <a:sym typeface="+mn-ea"/>
              </a:rPr>
              <a:t>100</a:t>
            </a:r>
            <a:r>
              <a:rPr lang="zh-CN" altLang="en-US" dirty="0">
                <a:sym typeface="+mn-ea"/>
              </a:rPr>
              <a:t>的整数倍，委托数量小于等于可买</a:t>
            </a:r>
            <a:r>
              <a:rPr lang="zh-CN" altLang="en-US" dirty="0" smtClean="0">
                <a:sym typeface="+mn-ea"/>
              </a:rPr>
              <a:t>数量</a:t>
            </a:r>
            <a:r>
              <a:rPr lang="zh-CN" altLang="en-US" dirty="0">
                <a:sym typeface="+mn-ea"/>
              </a:rPr>
              <a:t>；</a:t>
            </a:r>
            <a:endParaRPr lang="zh-CN" altLang="en-US" dirty="0"/>
          </a:p>
        </p:txBody>
      </p:sp>
      <p:sp>
        <p:nvSpPr>
          <p:cNvPr id="9" name="TextBox 1"/>
          <p:cNvSpPr txBox="1"/>
          <p:nvPr/>
        </p:nvSpPr>
        <p:spPr>
          <a:xfrm>
            <a:off x="804729" y="3823494"/>
            <a:ext cx="7992888" cy="2861310"/>
          </a:xfrm>
          <a:prstGeom prst="rect">
            <a:avLst/>
          </a:prstGeom>
          <a:noFill/>
        </p:spPr>
        <p:txBody>
          <a:bodyPr wrap="square" rtlCol="0">
            <a:spAutoFit/>
          </a:bodyPr>
          <a:p>
            <a:r>
              <a:rPr lang="zh-CN" altLang="en-US" b="1" dirty="0" smtClean="0">
                <a:solidFill>
                  <a:schemeClr val="accent2">
                    <a:lumMod val="75000"/>
                  </a:schemeClr>
                </a:solidFill>
                <a:latin typeface="微软雅黑" panose="020B0503020204020204" pitchFamily="34" charset="-122"/>
                <a:ea typeface="微软雅黑" panose="020B0503020204020204" pitchFamily="34" charset="-122"/>
              </a:rPr>
              <a:t>融资买入委托成交后数据变化：</a:t>
            </a:r>
            <a:endParaRPr lang="zh-CN" altLang="en-US" b="1" dirty="0" smtClean="0">
              <a:solidFill>
                <a:schemeClr val="accent2">
                  <a:lumMod val="75000"/>
                </a:schemeClr>
              </a:solidFill>
              <a:latin typeface="微软雅黑" panose="020B0503020204020204" pitchFamily="34" charset="-122"/>
              <a:ea typeface="微软雅黑" panose="020B0503020204020204" pitchFamily="34" charset="-122"/>
            </a:endParaRPr>
          </a:p>
          <a:p>
            <a:r>
              <a:rPr lang="zh-CN" altLang="en-US" dirty="0" smtClean="0"/>
              <a:t>         </a:t>
            </a:r>
            <a:r>
              <a:rPr lang="en-US" altLang="zh-CN" dirty="0"/>
              <a:t>STK_ASEET</a:t>
            </a:r>
            <a:r>
              <a:rPr lang="zh-CN" altLang="en-US" dirty="0"/>
              <a:t>（</a:t>
            </a:r>
            <a:r>
              <a:rPr lang="zh-CN" altLang="en-US" dirty="0" smtClean="0">
                <a:sym typeface="+mn-ea"/>
              </a:rPr>
              <a:t>证券资产</a:t>
            </a:r>
            <a:r>
              <a:rPr lang="zh-CN" altLang="en-US" dirty="0">
                <a:sym typeface="+mn-ea"/>
              </a:rPr>
              <a:t>表</a:t>
            </a:r>
            <a:r>
              <a:rPr lang="zh-CN" altLang="en-US" dirty="0"/>
              <a:t>）</a:t>
            </a:r>
            <a:r>
              <a:rPr lang="en-US" altLang="zh-CN" dirty="0"/>
              <a:t>,</a:t>
            </a:r>
            <a:r>
              <a:rPr lang="zh-CN" altLang="en-US" dirty="0"/>
              <a:t>股份在途</a:t>
            </a:r>
            <a:r>
              <a:rPr lang="en-US" altLang="zh-CN" dirty="0"/>
              <a:t>STK_TRD_OTD</a:t>
            </a:r>
            <a:r>
              <a:rPr lang="zh-CN" altLang="en-US" dirty="0"/>
              <a:t>增加</a:t>
            </a:r>
            <a:r>
              <a:rPr lang="zh-CN" altLang="en-US" dirty="0" smtClean="0"/>
              <a:t>了融资买入</a:t>
            </a:r>
            <a:r>
              <a:rPr lang="zh-CN" altLang="en-US" dirty="0"/>
              <a:t>成交的数量</a:t>
            </a:r>
            <a:r>
              <a:rPr lang="en-US" altLang="zh-CN" dirty="0"/>
              <a:t>,STK_TRD_BLN</a:t>
            </a:r>
            <a:r>
              <a:rPr lang="zh-CN" altLang="en-US" dirty="0"/>
              <a:t>增加了融资买入的数量；</a:t>
            </a:r>
            <a:endParaRPr lang="zh-CN" altLang="en-US" dirty="0"/>
          </a:p>
          <a:p>
            <a:r>
              <a:rPr lang="zh-CN" altLang="en-US" dirty="0"/>
              <a:t>         </a:t>
            </a:r>
            <a:r>
              <a:rPr lang="en-US" altLang="zh-CN" dirty="0"/>
              <a:t>FISL_CORP_CASH</a:t>
            </a:r>
            <a:r>
              <a:rPr lang="zh-CN" altLang="en-US" dirty="0"/>
              <a:t>（</a:t>
            </a:r>
            <a:r>
              <a:rPr lang="zh-CN" altLang="en-US" dirty="0">
                <a:sym typeface="+mn-ea"/>
              </a:rPr>
              <a:t>资金头寸信息表</a:t>
            </a:r>
            <a:r>
              <a:rPr lang="zh-CN" altLang="en-US" dirty="0"/>
              <a:t>），</a:t>
            </a:r>
            <a:r>
              <a:rPr lang="en-US" altLang="zh-CN" dirty="0"/>
              <a:t>CASH_AVL</a:t>
            </a:r>
            <a:r>
              <a:rPr lang="zh-CN" altLang="en-US" dirty="0"/>
              <a:t>减少为此次融资买入成交金额，客户融资负债增加了融资买入成交</a:t>
            </a:r>
            <a:r>
              <a:rPr lang="zh-CN" altLang="en-US" dirty="0" smtClean="0"/>
              <a:t>金额（界面显示的融资负债是按市值计算的），保证金减少，</a:t>
            </a:r>
            <a:r>
              <a:rPr lang="zh-CN" altLang="en-US" dirty="0"/>
              <a:t>融资可用</a:t>
            </a:r>
            <a:r>
              <a:rPr lang="zh-CN" altLang="en-US" dirty="0" smtClean="0"/>
              <a:t>额度减少，</a:t>
            </a:r>
            <a:r>
              <a:rPr lang="zh-CN" altLang="en-US" dirty="0"/>
              <a:t>维持担保</a:t>
            </a:r>
            <a:r>
              <a:rPr lang="zh-CN" altLang="en-US" dirty="0" smtClean="0"/>
              <a:t>比例降低；</a:t>
            </a:r>
            <a:endParaRPr lang="zh-CN" altLang="en-US" dirty="0" smtClean="0"/>
          </a:p>
          <a:p>
            <a:r>
              <a:rPr lang="en-US" altLang="zh-CN" dirty="0" smtClean="0"/>
              <a:t>         STK_ORDER</a:t>
            </a:r>
            <a:r>
              <a:rPr lang="zh-CN" altLang="en-US" dirty="0" smtClean="0"/>
              <a:t>（证券委托表）增加了一条数据，</a:t>
            </a:r>
            <a:r>
              <a:rPr lang="en-US" altLang="zh-CN" dirty="0" smtClean="0"/>
              <a:t>STK_MATCHING</a:t>
            </a:r>
            <a:r>
              <a:rPr lang="zh-CN" altLang="en-US" dirty="0" smtClean="0"/>
              <a:t>（证券成交表）增加了一条数据，</a:t>
            </a:r>
            <a:r>
              <a:rPr lang="en-US" altLang="zh-CN" dirty="0" smtClean="0"/>
              <a:t>FISL_CONTRACT</a:t>
            </a:r>
            <a:r>
              <a:rPr lang="zh-CN" altLang="en-US" dirty="0" smtClean="0"/>
              <a:t>（融资融券合约表）增加了一条融资合约的数据，</a:t>
            </a:r>
            <a:r>
              <a:rPr lang="en-US" altLang="zh-CN" dirty="0"/>
              <a:t>FISL_FINANCE_SUM</a:t>
            </a:r>
            <a:r>
              <a:rPr lang="zh-CN" altLang="en-US" dirty="0"/>
              <a:t>（</a:t>
            </a:r>
            <a:r>
              <a:rPr lang="zh-CN" altLang="en-US" dirty="0" smtClean="0">
                <a:sym typeface="+mn-ea"/>
              </a:rPr>
              <a:t>融资合约汇总信息表</a:t>
            </a:r>
            <a:r>
              <a:rPr lang="zh-CN" altLang="en-US" dirty="0"/>
              <a:t>）</a:t>
            </a:r>
            <a:r>
              <a:rPr lang="zh-CN" altLang="en-US" dirty="0" smtClean="0"/>
              <a:t>增加了一条数据。</a:t>
            </a:r>
            <a:endParaRPr lang="zh-CN" altLang="en-US" dirty="0"/>
          </a:p>
          <a:p>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875503" y="914682"/>
            <a:ext cx="2700048" cy="45719"/>
          </a:xfrm>
          <a:prstGeom prst="rect">
            <a:avLst/>
          </a:prstGeom>
          <a:solidFill>
            <a:srgbClr val="FF0000"/>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矩形 2"/>
          <p:cNvSpPr/>
          <p:nvPr/>
        </p:nvSpPr>
        <p:spPr>
          <a:xfrm>
            <a:off x="8869465" y="1268760"/>
            <a:ext cx="2700048" cy="45719"/>
          </a:xfrm>
          <a:prstGeom prst="rect">
            <a:avLst/>
          </a:prstGeom>
          <a:solidFill>
            <a:srgbClr val="FF0000"/>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 name="矩形 3"/>
          <p:cNvSpPr/>
          <p:nvPr/>
        </p:nvSpPr>
        <p:spPr>
          <a:xfrm>
            <a:off x="804600" y="1447448"/>
            <a:ext cx="8064896" cy="368300"/>
          </a:xfrm>
          <a:prstGeom prst="rect">
            <a:avLst/>
          </a:prstGeom>
        </p:spPr>
        <p:txBody>
          <a:bodyPr wrap="square">
            <a:spAutoFit/>
          </a:bodyPr>
          <a:p>
            <a:r>
              <a:rPr lang="zh-CN" altLang="en-US" b="1" dirty="0" smtClean="0">
                <a:solidFill>
                  <a:schemeClr val="accent2">
                    <a:lumMod val="75000"/>
                  </a:schemeClr>
                </a:solidFill>
                <a:latin typeface="微软雅黑" panose="020B0503020204020204" pitchFamily="34" charset="-122"/>
                <a:ea typeface="微软雅黑" panose="020B0503020204020204" pitchFamily="34" charset="-122"/>
              </a:rPr>
              <a:t>融资买入操作</a:t>
            </a:r>
            <a:r>
              <a:rPr lang="zh-CN" altLang="en-US" b="1" dirty="0">
                <a:solidFill>
                  <a:schemeClr val="accent2">
                    <a:lumMod val="75000"/>
                  </a:schemeClr>
                </a:solidFill>
                <a:latin typeface="微软雅黑" panose="020B0503020204020204" pitchFamily="34" charset="-122"/>
                <a:ea typeface="微软雅黑" panose="020B0503020204020204" pitchFamily="34" charset="-122"/>
              </a:rPr>
              <a:t>界面：</a:t>
            </a:r>
            <a:endParaRPr lang="zh-CN" altLang="en-US" b="1" dirty="0">
              <a:solidFill>
                <a:schemeClr val="accent2">
                  <a:lumMod val="75000"/>
                </a:schemeClr>
              </a:solidFill>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1"/>
          <a:stretch>
            <a:fillRect/>
          </a:stretch>
        </p:blipFill>
        <p:spPr>
          <a:xfrm>
            <a:off x="264795" y="1815465"/>
            <a:ext cx="11668760" cy="485267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875503" y="914682"/>
            <a:ext cx="2700048" cy="45719"/>
          </a:xfrm>
          <a:prstGeom prst="rect">
            <a:avLst/>
          </a:prstGeom>
          <a:solidFill>
            <a:srgbClr val="FF0000"/>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矩形 2"/>
          <p:cNvSpPr/>
          <p:nvPr/>
        </p:nvSpPr>
        <p:spPr>
          <a:xfrm>
            <a:off x="8869465" y="1268760"/>
            <a:ext cx="2700048" cy="45719"/>
          </a:xfrm>
          <a:prstGeom prst="rect">
            <a:avLst/>
          </a:prstGeom>
          <a:solidFill>
            <a:srgbClr val="FF0000"/>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矩形 5"/>
          <p:cNvSpPr/>
          <p:nvPr/>
        </p:nvSpPr>
        <p:spPr>
          <a:xfrm>
            <a:off x="661472" y="1457360"/>
            <a:ext cx="7920880" cy="2030095"/>
          </a:xfrm>
          <a:prstGeom prst="rect">
            <a:avLst/>
          </a:prstGeom>
        </p:spPr>
        <p:txBody>
          <a:bodyPr wrap="square">
            <a:spAutoFit/>
          </a:bodyPr>
          <a:lstStyle/>
          <a:p>
            <a:r>
              <a:rPr lang="zh-CN" altLang="en-US" b="1" dirty="0" smtClean="0">
                <a:solidFill>
                  <a:schemeClr val="accent2">
                    <a:lumMod val="75000"/>
                  </a:schemeClr>
                </a:solidFill>
                <a:latin typeface="微软雅黑" panose="020B0503020204020204" pitchFamily="34" charset="-122"/>
                <a:ea typeface="微软雅黑" panose="020B0503020204020204" pitchFamily="34" charset="-122"/>
              </a:rPr>
              <a:t>融券卖出操作</a:t>
            </a:r>
            <a:r>
              <a:rPr lang="zh-CN" altLang="en-US" b="1" dirty="0">
                <a:solidFill>
                  <a:schemeClr val="accent2">
                    <a:lumMod val="75000"/>
                  </a:schemeClr>
                </a:solidFill>
                <a:latin typeface="微软雅黑" panose="020B0503020204020204" pitchFamily="34" charset="-122"/>
                <a:ea typeface="微软雅黑" panose="020B0503020204020204" pitchFamily="34" charset="-122"/>
              </a:rPr>
              <a:t>流程：</a:t>
            </a:r>
            <a:endParaRPr lang="zh-CN" altLang="en-US" b="1" dirty="0">
              <a:solidFill>
                <a:schemeClr val="accent2">
                  <a:lumMod val="75000"/>
                </a:schemeClr>
              </a:solidFill>
              <a:latin typeface="微软雅黑" panose="020B0503020204020204" pitchFamily="34" charset="-122"/>
              <a:ea typeface="微软雅黑" panose="020B0503020204020204" pitchFamily="34" charset="-122"/>
            </a:endParaRPr>
          </a:p>
          <a:p>
            <a:r>
              <a:rPr lang="zh-CN" altLang="en-US" dirty="0"/>
              <a:t>    </a:t>
            </a:r>
            <a:r>
              <a:rPr lang="en-US" altLang="zh-CN" dirty="0">
                <a:sym typeface="+mn-ea"/>
              </a:rPr>
              <a:t>1</a:t>
            </a:r>
            <a:r>
              <a:rPr lang="zh-CN" altLang="en-US" dirty="0">
                <a:sym typeface="+mn-ea"/>
              </a:rPr>
              <a:t>、进入系统界面，</a:t>
            </a:r>
            <a:r>
              <a:rPr lang="zh-CN" altLang="en-US" dirty="0" smtClean="0">
                <a:sym typeface="+mn-ea"/>
              </a:rPr>
              <a:t>打开证券交易</a:t>
            </a:r>
            <a:r>
              <a:rPr lang="en-US" altLang="zh-CN" dirty="0" smtClean="0">
                <a:sym typeface="+mn-ea"/>
              </a:rPr>
              <a:t>&gt;</a:t>
            </a:r>
            <a:r>
              <a:rPr lang="zh-CN" altLang="en-US" dirty="0" smtClean="0">
                <a:sym typeface="+mn-ea"/>
              </a:rPr>
              <a:t>融资融券</a:t>
            </a:r>
            <a:r>
              <a:rPr lang="en-US" altLang="zh-CN" dirty="0" smtClean="0">
                <a:sym typeface="+mn-ea"/>
              </a:rPr>
              <a:t>&gt;</a:t>
            </a:r>
            <a:r>
              <a:rPr lang="zh-CN" altLang="en-US" dirty="0" smtClean="0">
                <a:sym typeface="+mn-ea"/>
              </a:rPr>
              <a:t>融资融券委托，点击融券卖出</a:t>
            </a:r>
            <a:r>
              <a:rPr lang="zh-CN" altLang="en-US" dirty="0">
                <a:sym typeface="+mn-ea"/>
              </a:rPr>
              <a:t>；</a:t>
            </a:r>
            <a:endParaRPr lang="zh-CN" altLang="en-US" dirty="0"/>
          </a:p>
          <a:p>
            <a:r>
              <a:rPr lang="zh-CN" altLang="en-US" dirty="0"/>
              <a:t>    </a:t>
            </a:r>
            <a:r>
              <a:rPr lang="en-US" altLang="zh-CN" dirty="0">
                <a:sym typeface="+mn-ea"/>
              </a:rPr>
              <a:t>2</a:t>
            </a:r>
            <a:r>
              <a:rPr lang="zh-CN" altLang="en-US" dirty="0">
                <a:sym typeface="+mn-ea"/>
              </a:rPr>
              <a:t>、输入资金账号、证券代码、交易价格以及委托数量进行委托；</a:t>
            </a:r>
            <a:endParaRPr lang="zh-CN" altLang="en-US" dirty="0"/>
          </a:p>
          <a:p>
            <a:r>
              <a:rPr lang="zh-CN" altLang="en-US" dirty="0"/>
              <a:t>    </a:t>
            </a:r>
            <a:r>
              <a:rPr lang="en-US" altLang="zh-CN" dirty="0"/>
              <a:t>3</a:t>
            </a:r>
            <a:r>
              <a:rPr lang="zh-CN" altLang="en-US" dirty="0"/>
              <a:t>、输入的证券代码必须为特殊标的券范围中存在的证券；</a:t>
            </a:r>
            <a:endParaRPr lang="zh-CN" altLang="en-US" dirty="0"/>
          </a:p>
          <a:p>
            <a:r>
              <a:rPr lang="zh-CN" altLang="en-US" dirty="0"/>
              <a:t>    </a:t>
            </a:r>
            <a:r>
              <a:rPr lang="en-US" altLang="zh-CN" dirty="0"/>
              <a:t>4</a:t>
            </a:r>
            <a:r>
              <a:rPr lang="zh-CN" altLang="en-US" dirty="0"/>
              <a:t>、委托价格为在涨停价与跌停价</a:t>
            </a:r>
            <a:r>
              <a:rPr lang="zh-CN" altLang="en-US" dirty="0" smtClean="0"/>
              <a:t>之间且输入的价格不能低于当前的价格；</a:t>
            </a:r>
            <a:endParaRPr lang="zh-CN" altLang="en-US" dirty="0"/>
          </a:p>
          <a:p>
            <a:r>
              <a:rPr lang="zh-CN" altLang="en-US" dirty="0"/>
              <a:t>    </a:t>
            </a:r>
            <a:r>
              <a:rPr lang="en-US" altLang="zh-CN" dirty="0"/>
              <a:t>5</a:t>
            </a:r>
            <a:r>
              <a:rPr lang="zh-CN" altLang="en-US" dirty="0"/>
              <a:t>、委托数量为</a:t>
            </a:r>
            <a:r>
              <a:rPr lang="en-US" altLang="zh-CN" dirty="0"/>
              <a:t>100</a:t>
            </a:r>
            <a:r>
              <a:rPr lang="zh-CN" altLang="en-US" dirty="0"/>
              <a:t>的整数倍，委托数量小于等于可交易数量</a:t>
            </a:r>
            <a:r>
              <a:rPr lang="zh-CN" altLang="en-US" dirty="0" smtClean="0"/>
              <a:t>；</a:t>
            </a:r>
            <a:endParaRPr lang="en-US" altLang="zh-CN" dirty="0" smtClean="0"/>
          </a:p>
          <a:p>
            <a:r>
              <a:rPr lang="en-US" altLang="zh-CN" dirty="0"/>
              <a:t> </a:t>
            </a:r>
            <a:r>
              <a:rPr lang="en-US" altLang="zh-CN" dirty="0" smtClean="0"/>
              <a:t>   </a:t>
            </a:r>
            <a:endParaRPr lang="zh-CN" altLang="en-US" dirty="0"/>
          </a:p>
        </p:txBody>
      </p:sp>
      <p:sp>
        <p:nvSpPr>
          <p:cNvPr id="7" name="矩形 6"/>
          <p:cNvSpPr/>
          <p:nvPr/>
        </p:nvSpPr>
        <p:spPr>
          <a:xfrm>
            <a:off x="661472" y="3717211"/>
            <a:ext cx="8352928" cy="2584450"/>
          </a:xfrm>
          <a:prstGeom prst="rect">
            <a:avLst/>
          </a:prstGeom>
        </p:spPr>
        <p:txBody>
          <a:bodyPr wrap="square">
            <a:spAutoFit/>
          </a:bodyPr>
          <a:p>
            <a:r>
              <a:rPr lang="zh-CN" altLang="en-US" b="1" dirty="0" smtClean="0">
                <a:solidFill>
                  <a:schemeClr val="accent2">
                    <a:lumMod val="75000"/>
                  </a:schemeClr>
                </a:solidFill>
                <a:latin typeface="微软雅黑" panose="020B0503020204020204" pitchFamily="34" charset="-122"/>
                <a:ea typeface="微软雅黑" panose="020B0503020204020204" pitchFamily="34" charset="-122"/>
              </a:rPr>
              <a:t>融券卖出委托</a:t>
            </a:r>
            <a:r>
              <a:rPr lang="zh-CN" altLang="en-US" b="1" dirty="0">
                <a:solidFill>
                  <a:schemeClr val="accent2">
                    <a:lumMod val="75000"/>
                  </a:schemeClr>
                </a:solidFill>
                <a:latin typeface="微软雅黑" panose="020B0503020204020204" pitchFamily="34" charset="-122"/>
                <a:ea typeface="微软雅黑" panose="020B0503020204020204" pitchFamily="34" charset="-122"/>
              </a:rPr>
              <a:t>成交后数据变化：</a:t>
            </a:r>
            <a:endParaRPr lang="zh-CN" altLang="en-US" b="1" dirty="0">
              <a:solidFill>
                <a:schemeClr val="accent2">
                  <a:lumMod val="75000"/>
                </a:schemeClr>
              </a:solidFill>
              <a:latin typeface="微软雅黑" panose="020B0503020204020204" pitchFamily="34" charset="-122"/>
              <a:ea typeface="微软雅黑" panose="020B0503020204020204" pitchFamily="34" charset="-122"/>
            </a:endParaRPr>
          </a:p>
          <a:p>
            <a:r>
              <a:rPr lang="zh-CN" altLang="en-US" dirty="0" smtClean="0"/>
              <a:t>          </a:t>
            </a:r>
            <a:r>
              <a:rPr lang="en-US" altLang="zh-CN" dirty="0" smtClean="0"/>
              <a:t>FISL_CORP_ASSET</a:t>
            </a:r>
            <a:r>
              <a:rPr lang="zh-CN" altLang="en-US" dirty="0" smtClean="0"/>
              <a:t>（</a:t>
            </a:r>
            <a:r>
              <a:rPr lang="zh-CN" altLang="en-US" dirty="0" smtClean="0">
                <a:sym typeface="+mn-ea"/>
              </a:rPr>
              <a:t>股份头寸信息</a:t>
            </a:r>
            <a:r>
              <a:rPr lang="zh-CN" altLang="en-US" dirty="0" smtClean="0"/>
              <a:t>表），</a:t>
            </a:r>
            <a:r>
              <a:rPr lang="en-US" altLang="zh-CN" dirty="0" smtClean="0"/>
              <a:t>ASSET_AVL</a:t>
            </a:r>
            <a:r>
              <a:rPr lang="zh-CN" altLang="en-US" dirty="0"/>
              <a:t>减少为此次</a:t>
            </a:r>
            <a:r>
              <a:rPr lang="zh-CN" altLang="en-US" dirty="0" smtClean="0"/>
              <a:t>融券卖出成交</a:t>
            </a:r>
            <a:r>
              <a:rPr lang="zh-CN" altLang="en-US" dirty="0"/>
              <a:t>金额，客户</a:t>
            </a:r>
            <a:r>
              <a:rPr lang="zh-CN" altLang="en-US" dirty="0" smtClean="0"/>
              <a:t>融券负债</a:t>
            </a:r>
            <a:r>
              <a:rPr lang="zh-CN" altLang="en-US" dirty="0"/>
              <a:t>增加了</a:t>
            </a:r>
            <a:r>
              <a:rPr lang="zh-CN" altLang="en-US" dirty="0" smtClean="0"/>
              <a:t>融券卖出实时清算金额（</a:t>
            </a:r>
            <a:r>
              <a:rPr lang="zh-CN" altLang="en-US" dirty="0"/>
              <a:t>界面显示的融资负债是按市值计算的），保证金减少，</a:t>
            </a:r>
            <a:r>
              <a:rPr lang="zh-CN" altLang="en-US" dirty="0" smtClean="0"/>
              <a:t>融券可用</a:t>
            </a:r>
            <a:r>
              <a:rPr lang="zh-CN" altLang="en-US" dirty="0"/>
              <a:t>额度减少，维持担保比例降低；</a:t>
            </a:r>
            <a:endParaRPr lang="zh-CN" altLang="en-US" dirty="0"/>
          </a:p>
          <a:p>
            <a:r>
              <a:rPr lang="zh-CN" altLang="en-US" dirty="0"/>
              <a:t>          </a:t>
            </a:r>
            <a:r>
              <a:rPr lang="en-US" altLang="zh-CN" dirty="0"/>
              <a:t>STK_ORDER</a:t>
            </a:r>
            <a:r>
              <a:rPr lang="zh-CN" altLang="en-US" dirty="0"/>
              <a:t>（证券委托表）增加了一条数据</a:t>
            </a:r>
            <a:r>
              <a:rPr lang="zh-CN" altLang="en-US" dirty="0" smtClean="0"/>
              <a:t>，</a:t>
            </a:r>
            <a:r>
              <a:rPr lang="en-US" altLang="zh-CN" dirty="0" smtClean="0"/>
              <a:t>STK_MATCHING</a:t>
            </a:r>
            <a:r>
              <a:rPr lang="zh-CN" altLang="en-US" dirty="0" smtClean="0"/>
              <a:t>（证券成交表）增加了一条数据，</a:t>
            </a:r>
            <a:r>
              <a:rPr lang="en-US" altLang="zh-CN" dirty="0" smtClean="0"/>
              <a:t>FISL_CONTRACT</a:t>
            </a:r>
            <a:r>
              <a:rPr lang="zh-CN" altLang="en-US" dirty="0" smtClean="0"/>
              <a:t>（融资融券合约表）</a:t>
            </a:r>
            <a:r>
              <a:rPr lang="zh-CN" altLang="en-US" dirty="0"/>
              <a:t>增加</a:t>
            </a:r>
            <a:r>
              <a:rPr lang="zh-CN" altLang="en-US" dirty="0" smtClean="0"/>
              <a:t>了一条融券合约的数据</a:t>
            </a:r>
            <a:r>
              <a:rPr lang="zh-CN" altLang="en-US" dirty="0"/>
              <a:t>，</a:t>
            </a:r>
            <a:r>
              <a:rPr lang="en-US" altLang="zh-CN" dirty="0"/>
              <a:t>FISL_SECULOAN_SUM</a:t>
            </a:r>
            <a:r>
              <a:rPr lang="zh-CN" altLang="en-US" dirty="0"/>
              <a:t>（</a:t>
            </a:r>
            <a:r>
              <a:rPr lang="zh-CN" altLang="en-US" dirty="0" smtClean="0">
                <a:sym typeface="+mn-ea"/>
              </a:rPr>
              <a:t>融券合约</a:t>
            </a:r>
            <a:r>
              <a:rPr lang="zh-CN" altLang="en-US" dirty="0">
                <a:sym typeface="+mn-ea"/>
              </a:rPr>
              <a:t>汇总信息</a:t>
            </a:r>
            <a:r>
              <a:rPr lang="zh-CN" altLang="en-US" dirty="0" smtClean="0">
                <a:sym typeface="+mn-ea"/>
              </a:rPr>
              <a:t>表</a:t>
            </a:r>
            <a:r>
              <a:rPr lang="zh-CN" altLang="en-US" dirty="0"/>
              <a:t>）</a:t>
            </a:r>
            <a:r>
              <a:rPr lang="zh-CN" altLang="en-US" dirty="0" smtClean="0"/>
              <a:t>增加</a:t>
            </a:r>
            <a:r>
              <a:rPr lang="zh-CN" altLang="en-US" dirty="0"/>
              <a:t>了一条</a:t>
            </a:r>
            <a:r>
              <a:rPr lang="zh-CN" altLang="en-US" dirty="0" smtClean="0"/>
              <a:t>数据，</a:t>
            </a:r>
            <a:r>
              <a:rPr lang="en-US" altLang="zh-CN" dirty="0" smtClean="0"/>
              <a:t>RLT_SETT_AMT</a:t>
            </a:r>
            <a:r>
              <a:rPr lang="zh-CN" altLang="en-US" dirty="0" smtClean="0"/>
              <a:t>数量增加为融券卖出实时清算金额；</a:t>
            </a:r>
            <a:r>
              <a:rPr lang="en-US" altLang="zh-CN" dirty="0"/>
              <a:t>CUACCT_FUND</a:t>
            </a:r>
            <a:r>
              <a:rPr lang="zh-CN" altLang="en-US" dirty="0"/>
              <a:t>（资金资产表）中</a:t>
            </a:r>
            <a:r>
              <a:rPr lang="en-US" altLang="zh-CN" dirty="0" smtClean="0"/>
              <a:t>FUND_CREDIT_BLN</a:t>
            </a:r>
            <a:r>
              <a:rPr lang="zh-CN" altLang="en-US" dirty="0" smtClean="0"/>
              <a:t>增加，增加为</a:t>
            </a:r>
            <a:r>
              <a:rPr lang="zh-CN" altLang="en-US" dirty="0"/>
              <a:t>融券卖出实时清算</a:t>
            </a:r>
            <a:r>
              <a:rPr lang="zh-CN" altLang="en-US" dirty="0" smtClean="0"/>
              <a:t>金额；</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875503" y="914682"/>
            <a:ext cx="2700048" cy="45719"/>
          </a:xfrm>
          <a:prstGeom prst="rect">
            <a:avLst/>
          </a:prstGeom>
          <a:solidFill>
            <a:srgbClr val="FF0000"/>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矩形 2"/>
          <p:cNvSpPr/>
          <p:nvPr/>
        </p:nvSpPr>
        <p:spPr>
          <a:xfrm>
            <a:off x="8869465" y="1268760"/>
            <a:ext cx="2700048" cy="45719"/>
          </a:xfrm>
          <a:prstGeom prst="rect">
            <a:avLst/>
          </a:prstGeom>
          <a:solidFill>
            <a:srgbClr val="FF0000"/>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 name="矩形 3"/>
          <p:cNvSpPr/>
          <p:nvPr/>
        </p:nvSpPr>
        <p:spPr>
          <a:xfrm>
            <a:off x="804600" y="1447448"/>
            <a:ext cx="8064896" cy="368300"/>
          </a:xfrm>
          <a:prstGeom prst="rect">
            <a:avLst/>
          </a:prstGeom>
        </p:spPr>
        <p:txBody>
          <a:bodyPr wrap="square">
            <a:spAutoFit/>
          </a:bodyPr>
          <a:p>
            <a:r>
              <a:rPr lang="zh-CN" altLang="en-US" b="1" dirty="0" smtClean="0">
                <a:solidFill>
                  <a:schemeClr val="accent2">
                    <a:lumMod val="75000"/>
                  </a:schemeClr>
                </a:solidFill>
                <a:latin typeface="微软雅黑" panose="020B0503020204020204" pitchFamily="34" charset="-122"/>
                <a:ea typeface="微软雅黑" panose="020B0503020204020204" pitchFamily="34" charset="-122"/>
              </a:rPr>
              <a:t>融资卖出操作</a:t>
            </a:r>
            <a:r>
              <a:rPr lang="zh-CN" altLang="en-US" b="1" dirty="0">
                <a:solidFill>
                  <a:schemeClr val="accent2">
                    <a:lumMod val="75000"/>
                  </a:schemeClr>
                </a:solidFill>
                <a:latin typeface="微软雅黑" panose="020B0503020204020204" pitchFamily="34" charset="-122"/>
                <a:ea typeface="微软雅黑" panose="020B0503020204020204" pitchFamily="34" charset="-122"/>
              </a:rPr>
              <a:t>界面：</a:t>
            </a:r>
            <a:endParaRPr lang="zh-CN" altLang="en-US" b="1" dirty="0">
              <a:solidFill>
                <a:schemeClr val="accent2">
                  <a:lumMod val="75000"/>
                </a:schemeClr>
              </a:solidFill>
              <a:latin typeface="微软雅黑" panose="020B0503020204020204" pitchFamily="34" charset="-122"/>
              <a:ea typeface="微软雅黑" panose="020B0503020204020204" pitchFamily="34" charset="-122"/>
            </a:endParaRPr>
          </a:p>
        </p:txBody>
      </p:sp>
      <p:pic>
        <p:nvPicPr>
          <p:cNvPr id="6" name="图片 5"/>
          <p:cNvPicPr>
            <a:picLocks noChangeAspect="1"/>
          </p:cNvPicPr>
          <p:nvPr/>
        </p:nvPicPr>
        <p:blipFill>
          <a:blip r:embed="rId1"/>
          <a:stretch>
            <a:fillRect/>
          </a:stretch>
        </p:blipFill>
        <p:spPr>
          <a:xfrm>
            <a:off x="172720" y="1998345"/>
            <a:ext cx="11853545" cy="459232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875503" y="914682"/>
            <a:ext cx="2700048" cy="45719"/>
          </a:xfrm>
          <a:prstGeom prst="rect">
            <a:avLst/>
          </a:prstGeom>
          <a:solidFill>
            <a:srgbClr val="FF0000"/>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矩形 2"/>
          <p:cNvSpPr/>
          <p:nvPr/>
        </p:nvSpPr>
        <p:spPr>
          <a:xfrm>
            <a:off x="8869465" y="1268760"/>
            <a:ext cx="2700048" cy="45719"/>
          </a:xfrm>
          <a:prstGeom prst="rect">
            <a:avLst/>
          </a:prstGeom>
          <a:solidFill>
            <a:srgbClr val="FF0000"/>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 name="矩形 3"/>
          <p:cNvSpPr/>
          <p:nvPr/>
        </p:nvSpPr>
        <p:spPr>
          <a:xfrm>
            <a:off x="403860" y="1830705"/>
            <a:ext cx="11602085" cy="1753235"/>
          </a:xfrm>
          <a:prstGeom prst="rect">
            <a:avLst/>
          </a:prstGeom>
        </p:spPr>
        <p:txBody>
          <a:bodyPr wrap="square">
            <a:spAutoFit/>
          </a:bodyPr>
          <a:p>
            <a:r>
              <a:rPr lang="zh-CN" altLang="en-US" b="1" dirty="0">
                <a:solidFill>
                  <a:schemeClr val="accent2">
                    <a:lumMod val="75000"/>
                  </a:schemeClr>
                </a:solidFill>
                <a:latin typeface="微软雅黑" panose="020B0503020204020204" pitchFamily="34" charset="-122"/>
                <a:ea typeface="微软雅黑" panose="020B0503020204020204" pitchFamily="34" charset="-122"/>
              </a:rPr>
              <a:t>卖</a:t>
            </a:r>
            <a:r>
              <a:rPr lang="zh-CN" altLang="en-US" b="1" dirty="0" smtClean="0">
                <a:solidFill>
                  <a:schemeClr val="accent2">
                    <a:lumMod val="75000"/>
                  </a:schemeClr>
                </a:solidFill>
                <a:latin typeface="微软雅黑" panose="020B0503020204020204" pitchFamily="34" charset="-122"/>
                <a:ea typeface="微软雅黑" panose="020B0503020204020204" pitchFamily="34" charset="-122"/>
              </a:rPr>
              <a:t>券还款操作</a:t>
            </a:r>
            <a:r>
              <a:rPr lang="zh-CN" altLang="en-US" b="1" dirty="0">
                <a:solidFill>
                  <a:schemeClr val="accent2">
                    <a:lumMod val="75000"/>
                  </a:schemeClr>
                </a:solidFill>
                <a:latin typeface="微软雅黑" panose="020B0503020204020204" pitchFamily="34" charset="-122"/>
                <a:ea typeface="微软雅黑" panose="020B0503020204020204" pitchFamily="34" charset="-122"/>
              </a:rPr>
              <a:t>流程：</a:t>
            </a:r>
            <a:endParaRPr lang="zh-CN" altLang="en-US" b="1" dirty="0">
              <a:solidFill>
                <a:schemeClr val="accent2">
                  <a:lumMod val="75000"/>
                </a:schemeClr>
              </a:solidFill>
              <a:latin typeface="微软雅黑" panose="020B0503020204020204" pitchFamily="34" charset="-122"/>
              <a:ea typeface="微软雅黑" panose="020B0503020204020204" pitchFamily="34" charset="-122"/>
            </a:endParaRPr>
          </a:p>
          <a:p>
            <a:r>
              <a:rPr lang="zh-CN" altLang="en-US" dirty="0"/>
              <a:t>    </a:t>
            </a:r>
            <a:r>
              <a:rPr lang="en-US" altLang="zh-CN" dirty="0">
                <a:sym typeface="+mn-ea"/>
              </a:rPr>
              <a:t>1</a:t>
            </a:r>
            <a:r>
              <a:rPr lang="zh-CN" altLang="en-US" dirty="0">
                <a:sym typeface="+mn-ea"/>
              </a:rPr>
              <a:t>、进入系统界面，</a:t>
            </a:r>
            <a:r>
              <a:rPr lang="zh-CN" altLang="en-US" dirty="0" smtClean="0">
                <a:sym typeface="+mn-ea"/>
              </a:rPr>
              <a:t>打开证券交易</a:t>
            </a:r>
            <a:r>
              <a:rPr lang="en-US" altLang="zh-CN" dirty="0" smtClean="0">
                <a:sym typeface="+mn-ea"/>
              </a:rPr>
              <a:t>&gt;</a:t>
            </a:r>
            <a:r>
              <a:rPr lang="zh-CN" altLang="en-US" dirty="0" smtClean="0">
                <a:sym typeface="+mn-ea"/>
              </a:rPr>
              <a:t>融资融券</a:t>
            </a:r>
            <a:r>
              <a:rPr lang="en-US" altLang="zh-CN" dirty="0" smtClean="0">
                <a:sym typeface="+mn-ea"/>
              </a:rPr>
              <a:t>&gt;</a:t>
            </a:r>
            <a:r>
              <a:rPr lang="zh-CN" altLang="en-US" dirty="0" smtClean="0">
                <a:sym typeface="+mn-ea"/>
              </a:rPr>
              <a:t>融资融券委托，点卖券还款</a:t>
            </a:r>
            <a:r>
              <a:rPr lang="zh-CN" altLang="en-US" dirty="0">
                <a:sym typeface="+mn-ea"/>
              </a:rPr>
              <a:t>；</a:t>
            </a:r>
            <a:endParaRPr lang="zh-CN" altLang="en-US" dirty="0"/>
          </a:p>
          <a:p>
            <a:r>
              <a:rPr lang="zh-CN" altLang="en-US" dirty="0"/>
              <a:t>    </a:t>
            </a:r>
            <a:r>
              <a:rPr lang="en-US" altLang="zh-CN" dirty="0">
                <a:sym typeface="+mn-ea"/>
              </a:rPr>
              <a:t>2</a:t>
            </a:r>
            <a:r>
              <a:rPr lang="zh-CN" altLang="en-US" dirty="0">
                <a:sym typeface="+mn-ea"/>
              </a:rPr>
              <a:t>、输入资金账号、证券代码、交易类别、交易价格以及委托数量进行委托；</a:t>
            </a:r>
            <a:endParaRPr lang="zh-CN" altLang="en-US" dirty="0"/>
          </a:p>
          <a:p>
            <a:r>
              <a:rPr lang="zh-CN" altLang="en-US" dirty="0"/>
              <a:t>    </a:t>
            </a:r>
            <a:r>
              <a:rPr lang="en-US" altLang="zh-CN" dirty="0"/>
              <a:t>3</a:t>
            </a:r>
            <a:r>
              <a:rPr lang="zh-CN" altLang="en-US" dirty="0"/>
              <a:t>、</a:t>
            </a:r>
            <a:r>
              <a:rPr lang="zh-CN" altLang="en-US" dirty="0" smtClean="0">
                <a:sym typeface="+mn-ea"/>
              </a:rPr>
              <a:t>证券代码为客户</a:t>
            </a:r>
            <a:r>
              <a:rPr lang="zh-CN" altLang="en-US" dirty="0" smtClean="0"/>
              <a:t>信用账户持有且可用数量不为</a:t>
            </a:r>
            <a:r>
              <a:rPr lang="en-US" altLang="zh-CN" dirty="0" smtClean="0"/>
              <a:t>0</a:t>
            </a:r>
            <a:r>
              <a:rPr lang="zh-CN" altLang="en-US" dirty="0" smtClean="0"/>
              <a:t>的标的证券；</a:t>
            </a:r>
            <a:endParaRPr lang="en-US" altLang="zh-CN" dirty="0" smtClean="0"/>
          </a:p>
          <a:p>
            <a:r>
              <a:rPr lang="zh-CN" altLang="en-US" dirty="0" smtClean="0"/>
              <a:t>    </a:t>
            </a:r>
            <a:r>
              <a:rPr lang="en-US" altLang="zh-CN" dirty="0"/>
              <a:t>4</a:t>
            </a:r>
            <a:r>
              <a:rPr lang="zh-CN" altLang="en-US" dirty="0"/>
              <a:t>、委托价格必须在涨停价与跌停价之间；</a:t>
            </a:r>
            <a:endParaRPr lang="zh-CN" altLang="en-US" dirty="0"/>
          </a:p>
          <a:p>
            <a:r>
              <a:rPr lang="zh-CN" altLang="en-US" dirty="0"/>
              <a:t>    </a:t>
            </a:r>
            <a:r>
              <a:rPr lang="en-US" altLang="zh-CN" dirty="0"/>
              <a:t>5</a:t>
            </a:r>
            <a:r>
              <a:rPr lang="zh-CN" altLang="en-US" dirty="0"/>
              <a:t>、委托数量为</a:t>
            </a:r>
            <a:r>
              <a:rPr lang="en-US" altLang="zh-CN" dirty="0"/>
              <a:t>100</a:t>
            </a:r>
            <a:r>
              <a:rPr lang="zh-CN" altLang="en-US" dirty="0"/>
              <a:t>的整数倍，委托数量小于等于可卖数量</a:t>
            </a:r>
            <a:r>
              <a:rPr lang="zh-CN" altLang="en-US" dirty="0" smtClean="0"/>
              <a:t>；可卖数量为客户信用账户持有的该证券的可用数量。</a:t>
            </a:r>
            <a:endParaRPr lang="en-US" altLang="zh-CN" dirty="0" smtClean="0"/>
          </a:p>
        </p:txBody>
      </p:sp>
      <p:sp>
        <p:nvSpPr>
          <p:cNvPr id="5" name="矩形 4"/>
          <p:cNvSpPr/>
          <p:nvPr/>
        </p:nvSpPr>
        <p:spPr>
          <a:xfrm>
            <a:off x="403791" y="3836829"/>
            <a:ext cx="8280920" cy="2306955"/>
          </a:xfrm>
          <a:prstGeom prst="rect">
            <a:avLst/>
          </a:prstGeom>
        </p:spPr>
        <p:txBody>
          <a:bodyPr wrap="square">
            <a:spAutoFit/>
          </a:bodyPr>
          <a:p>
            <a:r>
              <a:rPr lang="zh-CN" altLang="en-US" b="1" dirty="0">
                <a:solidFill>
                  <a:schemeClr val="accent2">
                    <a:lumMod val="75000"/>
                  </a:schemeClr>
                </a:solidFill>
                <a:latin typeface="微软雅黑" panose="020B0503020204020204" pitchFamily="34" charset="-122"/>
                <a:ea typeface="微软雅黑" panose="020B0503020204020204" pitchFamily="34" charset="-122"/>
              </a:rPr>
              <a:t>卖</a:t>
            </a:r>
            <a:r>
              <a:rPr lang="zh-CN" altLang="en-US" b="1" dirty="0" smtClean="0">
                <a:solidFill>
                  <a:schemeClr val="accent2">
                    <a:lumMod val="75000"/>
                  </a:schemeClr>
                </a:solidFill>
                <a:latin typeface="微软雅黑" panose="020B0503020204020204" pitchFamily="34" charset="-122"/>
                <a:ea typeface="微软雅黑" panose="020B0503020204020204" pitchFamily="34" charset="-122"/>
              </a:rPr>
              <a:t>券还款委托</a:t>
            </a:r>
            <a:r>
              <a:rPr lang="zh-CN" altLang="en-US" b="1" dirty="0">
                <a:solidFill>
                  <a:schemeClr val="accent2">
                    <a:lumMod val="75000"/>
                  </a:schemeClr>
                </a:solidFill>
                <a:latin typeface="微软雅黑" panose="020B0503020204020204" pitchFamily="34" charset="-122"/>
                <a:ea typeface="微软雅黑" panose="020B0503020204020204" pitchFamily="34" charset="-122"/>
              </a:rPr>
              <a:t>成交后数据变化：</a:t>
            </a:r>
            <a:endParaRPr lang="zh-CN" altLang="en-US" b="1" dirty="0">
              <a:solidFill>
                <a:schemeClr val="accent2">
                  <a:lumMod val="75000"/>
                </a:schemeClr>
              </a:solidFill>
              <a:latin typeface="微软雅黑" panose="020B0503020204020204" pitchFamily="34" charset="-122"/>
              <a:ea typeface="微软雅黑" panose="020B0503020204020204" pitchFamily="34" charset="-122"/>
            </a:endParaRPr>
          </a:p>
          <a:p>
            <a:r>
              <a:rPr lang="zh-CN" altLang="en-US" dirty="0"/>
              <a:t>          </a:t>
            </a:r>
            <a:r>
              <a:rPr lang="en-US" altLang="zh-CN" dirty="0"/>
              <a:t>STK_ASEET</a:t>
            </a:r>
            <a:r>
              <a:rPr lang="zh-CN" altLang="en-US" dirty="0"/>
              <a:t>（证券资产表）</a:t>
            </a:r>
            <a:r>
              <a:rPr lang="en-US" altLang="zh-CN" dirty="0" smtClean="0"/>
              <a:t>,STK_TRD_BLN</a:t>
            </a:r>
            <a:r>
              <a:rPr lang="zh-CN" altLang="en-US" dirty="0" smtClean="0"/>
              <a:t>减少了卖券还款成交的</a:t>
            </a:r>
            <a:r>
              <a:rPr lang="zh-CN" altLang="en-US" dirty="0"/>
              <a:t>数量；</a:t>
            </a:r>
            <a:endParaRPr lang="zh-CN" altLang="en-US" dirty="0"/>
          </a:p>
          <a:p>
            <a:r>
              <a:rPr lang="en-US" altLang="zh-CN" dirty="0"/>
              <a:t>FISL_CORP_CASH</a:t>
            </a:r>
            <a:r>
              <a:rPr lang="zh-CN" altLang="en-US" dirty="0"/>
              <a:t>（</a:t>
            </a:r>
            <a:r>
              <a:rPr lang="zh-CN" altLang="en-US" dirty="0">
                <a:sym typeface="+mn-ea"/>
              </a:rPr>
              <a:t>资金头寸信息</a:t>
            </a:r>
            <a:r>
              <a:rPr lang="zh-CN" altLang="en-US" dirty="0"/>
              <a:t>表），</a:t>
            </a:r>
            <a:r>
              <a:rPr lang="en-US" altLang="zh-CN" dirty="0" smtClean="0"/>
              <a:t>CASH_AVL</a:t>
            </a:r>
            <a:r>
              <a:rPr lang="zh-CN" altLang="en-US" dirty="0"/>
              <a:t>增加</a:t>
            </a:r>
            <a:r>
              <a:rPr lang="zh-CN" altLang="en-US" dirty="0" smtClean="0"/>
              <a:t>为此次</a:t>
            </a:r>
            <a:r>
              <a:rPr lang="zh-CN" altLang="en-US" dirty="0"/>
              <a:t>卖</a:t>
            </a:r>
            <a:r>
              <a:rPr lang="zh-CN" altLang="en-US" dirty="0" smtClean="0"/>
              <a:t>券还款成交金额减去费用，</a:t>
            </a:r>
            <a:r>
              <a:rPr lang="zh-CN" altLang="en-US" dirty="0"/>
              <a:t>客户融资</a:t>
            </a:r>
            <a:r>
              <a:rPr lang="zh-CN" altLang="en-US" dirty="0" smtClean="0"/>
              <a:t>负债</a:t>
            </a:r>
            <a:r>
              <a:rPr lang="zh-CN" altLang="en-US" dirty="0"/>
              <a:t>减少</a:t>
            </a:r>
            <a:r>
              <a:rPr lang="zh-CN" altLang="en-US" dirty="0" smtClean="0"/>
              <a:t>了</a:t>
            </a:r>
            <a:r>
              <a:rPr lang="zh-CN" altLang="en-US" dirty="0"/>
              <a:t>卖券还款成交金额减去</a:t>
            </a:r>
            <a:r>
              <a:rPr lang="zh-CN" altLang="en-US" dirty="0" smtClean="0"/>
              <a:t>费用</a:t>
            </a:r>
            <a:r>
              <a:rPr lang="zh-CN" altLang="en-US" dirty="0"/>
              <a:t>，</a:t>
            </a:r>
            <a:r>
              <a:rPr lang="zh-CN" altLang="en-US" dirty="0" smtClean="0"/>
              <a:t>保证金增加，</a:t>
            </a:r>
            <a:r>
              <a:rPr lang="zh-CN" altLang="en-US" dirty="0"/>
              <a:t>融资可用</a:t>
            </a:r>
            <a:r>
              <a:rPr lang="zh-CN" altLang="en-US" dirty="0" smtClean="0"/>
              <a:t>额度</a:t>
            </a:r>
            <a:r>
              <a:rPr lang="zh-CN" altLang="en-US" dirty="0"/>
              <a:t>增加</a:t>
            </a:r>
            <a:r>
              <a:rPr lang="zh-CN" altLang="en-US" dirty="0" smtClean="0"/>
              <a:t>，</a:t>
            </a:r>
            <a:r>
              <a:rPr lang="zh-CN" altLang="en-US" dirty="0"/>
              <a:t>维持担保</a:t>
            </a:r>
            <a:r>
              <a:rPr lang="zh-CN" altLang="en-US" dirty="0" smtClean="0"/>
              <a:t>比例</a:t>
            </a:r>
            <a:r>
              <a:rPr lang="zh-CN" altLang="en-US" dirty="0"/>
              <a:t>升高</a:t>
            </a:r>
            <a:r>
              <a:rPr lang="zh-CN" altLang="en-US" dirty="0" smtClean="0"/>
              <a:t>；</a:t>
            </a:r>
            <a:endParaRPr lang="zh-CN" altLang="en-US" dirty="0" smtClean="0"/>
          </a:p>
          <a:p>
            <a:r>
              <a:rPr lang="en-US" altLang="zh-CN" dirty="0"/>
              <a:t>          STK_ORDER</a:t>
            </a:r>
            <a:r>
              <a:rPr lang="zh-CN" altLang="en-US" dirty="0"/>
              <a:t>（证券委托表）增加了一条数据，</a:t>
            </a:r>
            <a:r>
              <a:rPr lang="en-US" altLang="zh-CN" dirty="0"/>
              <a:t>STK_MATCHING</a:t>
            </a:r>
            <a:r>
              <a:rPr lang="zh-CN" altLang="en-US" dirty="0"/>
              <a:t>（证券成交表）增加了一条</a:t>
            </a:r>
            <a:r>
              <a:rPr lang="zh-CN" altLang="en-US" dirty="0" smtClean="0"/>
              <a:t>数据</a:t>
            </a:r>
            <a:r>
              <a:rPr lang="zh-CN" altLang="en-US" dirty="0"/>
              <a:t>；</a:t>
            </a:r>
            <a:r>
              <a:rPr lang="en-US" altLang="zh-CN" dirty="0" smtClean="0"/>
              <a:t>FISL_FINANCE_SUM</a:t>
            </a:r>
            <a:r>
              <a:rPr lang="zh-CN" altLang="en-US" dirty="0" smtClean="0"/>
              <a:t>（</a:t>
            </a:r>
            <a:r>
              <a:rPr lang="zh-CN" altLang="en-US" dirty="0" smtClean="0">
                <a:sym typeface="+mn-ea"/>
              </a:rPr>
              <a:t>融资</a:t>
            </a:r>
            <a:r>
              <a:rPr lang="zh-CN" altLang="en-US" dirty="0">
                <a:sym typeface="+mn-ea"/>
              </a:rPr>
              <a:t>合约汇总信息表</a:t>
            </a:r>
            <a:r>
              <a:rPr lang="zh-CN" altLang="en-US" dirty="0" smtClean="0"/>
              <a:t>）对应的证券</a:t>
            </a:r>
            <a:r>
              <a:rPr lang="en-US" altLang="zh-CN" dirty="0" smtClean="0"/>
              <a:t>REPAY_AMT</a:t>
            </a:r>
            <a:r>
              <a:rPr lang="zh-CN" altLang="en-US" dirty="0" smtClean="0"/>
              <a:t>字段数据增加；偿还明细表</a:t>
            </a:r>
            <a:r>
              <a:rPr lang="en-US" altLang="zh-CN" dirty="0"/>
              <a:t>FISL_REPAY_DETAIL</a:t>
            </a:r>
            <a:r>
              <a:rPr lang="zh-CN" altLang="en-US" dirty="0" smtClean="0"/>
              <a:t>增加了几条数据；</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875503" y="914682"/>
            <a:ext cx="2700048" cy="45719"/>
          </a:xfrm>
          <a:prstGeom prst="rect">
            <a:avLst/>
          </a:prstGeom>
          <a:solidFill>
            <a:srgbClr val="FF0000"/>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矩形 2"/>
          <p:cNvSpPr/>
          <p:nvPr/>
        </p:nvSpPr>
        <p:spPr>
          <a:xfrm>
            <a:off x="8869465" y="1268760"/>
            <a:ext cx="2700048" cy="45719"/>
          </a:xfrm>
          <a:prstGeom prst="rect">
            <a:avLst/>
          </a:prstGeom>
          <a:solidFill>
            <a:srgbClr val="FF0000"/>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矩形 5"/>
          <p:cNvSpPr/>
          <p:nvPr/>
        </p:nvSpPr>
        <p:spPr>
          <a:xfrm>
            <a:off x="470535" y="1539875"/>
            <a:ext cx="11400155" cy="1753235"/>
          </a:xfrm>
          <a:prstGeom prst="rect">
            <a:avLst/>
          </a:prstGeom>
        </p:spPr>
        <p:txBody>
          <a:bodyPr wrap="square">
            <a:spAutoFit/>
          </a:bodyPr>
          <a:p>
            <a:r>
              <a:rPr lang="zh-CN" altLang="en-US" b="1" dirty="0" smtClean="0">
                <a:solidFill>
                  <a:schemeClr val="accent2">
                    <a:lumMod val="75000"/>
                  </a:schemeClr>
                </a:solidFill>
                <a:latin typeface="微软雅黑" panose="020B0503020204020204" pitchFamily="34" charset="-122"/>
                <a:ea typeface="微软雅黑" panose="020B0503020204020204" pitchFamily="34" charset="-122"/>
              </a:rPr>
              <a:t>买券还券操作</a:t>
            </a:r>
            <a:r>
              <a:rPr lang="zh-CN" altLang="en-US" b="1" dirty="0">
                <a:solidFill>
                  <a:schemeClr val="accent2">
                    <a:lumMod val="75000"/>
                  </a:schemeClr>
                </a:solidFill>
                <a:latin typeface="微软雅黑" panose="020B0503020204020204" pitchFamily="34" charset="-122"/>
                <a:ea typeface="微软雅黑" panose="020B0503020204020204" pitchFamily="34" charset="-122"/>
              </a:rPr>
              <a:t>流程：</a:t>
            </a:r>
            <a:endParaRPr lang="zh-CN" altLang="en-US" b="1" dirty="0">
              <a:solidFill>
                <a:schemeClr val="accent2">
                  <a:lumMod val="75000"/>
                </a:schemeClr>
              </a:solidFill>
              <a:latin typeface="微软雅黑" panose="020B0503020204020204" pitchFamily="34" charset="-122"/>
              <a:ea typeface="微软雅黑" panose="020B0503020204020204" pitchFamily="34" charset="-122"/>
            </a:endParaRPr>
          </a:p>
          <a:p>
            <a:r>
              <a:rPr lang="zh-CN" altLang="en-US" dirty="0"/>
              <a:t>    </a:t>
            </a:r>
            <a:r>
              <a:rPr lang="en-US" altLang="zh-CN" dirty="0">
                <a:sym typeface="+mn-ea"/>
              </a:rPr>
              <a:t>1</a:t>
            </a:r>
            <a:r>
              <a:rPr lang="zh-CN" altLang="en-US" dirty="0">
                <a:sym typeface="+mn-ea"/>
              </a:rPr>
              <a:t>、进入系统界面，</a:t>
            </a:r>
            <a:r>
              <a:rPr lang="zh-CN" altLang="en-US" dirty="0" smtClean="0">
                <a:sym typeface="+mn-ea"/>
              </a:rPr>
              <a:t>打开证券交易</a:t>
            </a:r>
            <a:r>
              <a:rPr lang="en-US" altLang="zh-CN" dirty="0" smtClean="0">
                <a:sym typeface="+mn-ea"/>
              </a:rPr>
              <a:t>&gt;</a:t>
            </a:r>
            <a:r>
              <a:rPr lang="zh-CN" altLang="en-US" dirty="0" smtClean="0">
                <a:sym typeface="+mn-ea"/>
              </a:rPr>
              <a:t>融资融券</a:t>
            </a:r>
            <a:r>
              <a:rPr lang="en-US" altLang="zh-CN" dirty="0" smtClean="0">
                <a:sym typeface="+mn-ea"/>
              </a:rPr>
              <a:t>&gt;</a:t>
            </a:r>
            <a:r>
              <a:rPr lang="zh-CN" altLang="en-US" dirty="0" smtClean="0">
                <a:sym typeface="+mn-ea"/>
              </a:rPr>
              <a:t>融资融券委托，点击买券还券</a:t>
            </a:r>
            <a:r>
              <a:rPr lang="zh-CN" altLang="en-US" dirty="0">
                <a:sym typeface="+mn-ea"/>
              </a:rPr>
              <a:t>；</a:t>
            </a:r>
            <a:endParaRPr lang="zh-CN" altLang="en-US" dirty="0"/>
          </a:p>
          <a:p>
            <a:r>
              <a:rPr lang="zh-CN" altLang="en-US" dirty="0"/>
              <a:t>    </a:t>
            </a:r>
            <a:r>
              <a:rPr lang="en-US" altLang="zh-CN" dirty="0"/>
              <a:t>2</a:t>
            </a:r>
            <a:r>
              <a:rPr lang="zh-CN" altLang="en-US" dirty="0"/>
              <a:t>、</a:t>
            </a:r>
            <a:r>
              <a:rPr lang="zh-CN" altLang="en-US" dirty="0">
                <a:sym typeface="+mn-ea"/>
              </a:rPr>
              <a:t>输入资金账号、证券代码、交易类别、交易价格以及委托数量进行委托；</a:t>
            </a:r>
            <a:endParaRPr lang="zh-CN" altLang="en-US" dirty="0"/>
          </a:p>
          <a:p>
            <a:r>
              <a:rPr lang="zh-CN" altLang="en-US" dirty="0"/>
              <a:t>    </a:t>
            </a:r>
            <a:r>
              <a:rPr lang="en-US" altLang="zh-CN" dirty="0"/>
              <a:t>3</a:t>
            </a:r>
            <a:r>
              <a:rPr lang="zh-CN" altLang="en-US" dirty="0"/>
              <a:t>、</a:t>
            </a:r>
            <a:r>
              <a:rPr lang="zh-CN" altLang="en-US" dirty="0" smtClean="0"/>
              <a:t>输入有融券负债的标的券代码；</a:t>
            </a:r>
            <a:endParaRPr lang="en-US" altLang="zh-CN" dirty="0" smtClean="0"/>
          </a:p>
          <a:p>
            <a:r>
              <a:rPr lang="zh-CN" altLang="en-US" dirty="0" smtClean="0"/>
              <a:t>    </a:t>
            </a:r>
            <a:r>
              <a:rPr lang="en-US" altLang="zh-CN" dirty="0"/>
              <a:t>4</a:t>
            </a:r>
            <a:r>
              <a:rPr lang="zh-CN" altLang="en-US" dirty="0"/>
              <a:t>、委托价格必须在涨停价与跌停价</a:t>
            </a:r>
            <a:r>
              <a:rPr lang="zh-CN" altLang="en-US" dirty="0" smtClean="0"/>
              <a:t>之间；</a:t>
            </a:r>
            <a:endParaRPr lang="zh-CN" altLang="en-US" dirty="0"/>
          </a:p>
          <a:p>
            <a:r>
              <a:rPr lang="zh-CN" altLang="en-US" dirty="0"/>
              <a:t>    </a:t>
            </a:r>
            <a:r>
              <a:rPr lang="en-US" altLang="zh-CN" dirty="0"/>
              <a:t>5</a:t>
            </a:r>
            <a:r>
              <a:rPr lang="zh-CN" altLang="en-US" dirty="0"/>
              <a:t>、委托数量为</a:t>
            </a:r>
            <a:r>
              <a:rPr lang="en-US" altLang="zh-CN" dirty="0"/>
              <a:t>100</a:t>
            </a:r>
            <a:r>
              <a:rPr lang="zh-CN" altLang="en-US" dirty="0"/>
              <a:t>的整数倍，委托数量小于等于可交易数量</a:t>
            </a:r>
            <a:r>
              <a:rPr lang="zh-CN" altLang="en-US" dirty="0" smtClean="0"/>
              <a:t>；可交易数为该证券的融券卖出数量</a:t>
            </a:r>
            <a:r>
              <a:rPr lang="en-US" altLang="zh-CN" dirty="0" smtClean="0"/>
              <a:t>-</a:t>
            </a:r>
            <a:r>
              <a:rPr lang="zh-CN" altLang="en-US" dirty="0" smtClean="0"/>
              <a:t>已偿还数量；</a:t>
            </a:r>
            <a:endParaRPr lang="zh-CN" altLang="en-US" dirty="0"/>
          </a:p>
        </p:txBody>
      </p:sp>
      <p:sp>
        <p:nvSpPr>
          <p:cNvPr id="8" name="矩形 7"/>
          <p:cNvSpPr/>
          <p:nvPr/>
        </p:nvSpPr>
        <p:spPr>
          <a:xfrm>
            <a:off x="470466" y="3555642"/>
            <a:ext cx="8316416" cy="3138170"/>
          </a:xfrm>
          <a:prstGeom prst="rect">
            <a:avLst/>
          </a:prstGeom>
        </p:spPr>
        <p:txBody>
          <a:bodyPr wrap="square">
            <a:spAutoFit/>
          </a:bodyPr>
          <a:p>
            <a:r>
              <a:rPr lang="zh-CN" altLang="en-US" b="1" dirty="0" smtClean="0">
                <a:solidFill>
                  <a:schemeClr val="accent2">
                    <a:lumMod val="75000"/>
                  </a:schemeClr>
                </a:solidFill>
                <a:latin typeface="微软雅黑" panose="020B0503020204020204" pitchFamily="34" charset="-122"/>
                <a:ea typeface="微软雅黑" panose="020B0503020204020204" pitchFamily="34" charset="-122"/>
              </a:rPr>
              <a:t>买券还券委托</a:t>
            </a:r>
            <a:r>
              <a:rPr lang="zh-CN" altLang="en-US" b="1" dirty="0">
                <a:solidFill>
                  <a:schemeClr val="accent2">
                    <a:lumMod val="75000"/>
                  </a:schemeClr>
                </a:solidFill>
                <a:latin typeface="微软雅黑" panose="020B0503020204020204" pitchFamily="34" charset="-122"/>
                <a:ea typeface="微软雅黑" panose="020B0503020204020204" pitchFamily="34" charset="-122"/>
              </a:rPr>
              <a:t>成交后数据变化：</a:t>
            </a:r>
            <a:endParaRPr lang="zh-CN" altLang="en-US" b="1" dirty="0">
              <a:solidFill>
                <a:schemeClr val="accent2">
                  <a:lumMod val="75000"/>
                </a:schemeClr>
              </a:solidFill>
              <a:latin typeface="微软雅黑" panose="020B0503020204020204" pitchFamily="34" charset="-122"/>
              <a:ea typeface="微软雅黑" panose="020B0503020204020204" pitchFamily="34" charset="-122"/>
            </a:endParaRPr>
          </a:p>
          <a:p>
            <a:r>
              <a:rPr lang="zh-CN" altLang="en-US" dirty="0"/>
              <a:t>         </a:t>
            </a:r>
            <a:r>
              <a:rPr lang="en-US" altLang="zh-CN" dirty="0"/>
              <a:t>FISL_CORP_ASSET</a:t>
            </a:r>
            <a:r>
              <a:rPr lang="zh-CN" altLang="en-US" dirty="0"/>
              <a:t>（</a:t>
            </a:r>
            <a:r>
              <a:rPr lang="zh-CN" altLang="en-US" dirty="0">
                <a:sym typeface="+mn-ea"/>
              </a:rPr>
              <a:t>股份头寸信息表</a:t>
            </a:r>
            <a:r>
              <a:rPr lang="zh-CN" altLang="en-US" dirty="0"/>
              <a:t>），</a:t>
            </a:r>
            <a:r>
              <a:rPr lang="en-US" altLang="zh-CN" dirty="0" smtClean="0"/>
              <a:t>ASSET_AVL</a:t>
            </a:r>
            <a:r>
              <a:rPr lang="zh-CN" altLang="en-US" dirty="0" smtClean="0"/>
              <a:t>字段等清算后增加的数量为买券还券的数量；客户</a:t>
            </a:r>
            <a:r>
              <a:rPr lang="zh-CN" altLang="en-US" dirty="0"/>
              <a:t>融券</a:t>
            </a:r>
            <a:r>
              <a:rPr lang="zh-CN" altLang="en-US" dirty="0" smtClean="0"/>
              <a:t>负债减少了买券还券实时</a:t>
            </a:r>
            <a:r>
              <a:rPr lang="zh-CN" altLang="en-US" dirty="0"/>
              <a:t>清算金额（界面显示的</a:t>
            </a:r>
            <a:r>
              <a:rPr lang="zh-CN" altLang="en-US" dirty="0" smtClean="0"/>
              <a:t>融券负债</a:t>
            </a:r>
            <a:r>
              <a:rPr lang="zh-CN" altLang="en-US" dirty="0"/>
              <a:t>是按市值计算的），</a:t>
            </a:r>
            <a:r>
              <a:rPr lang="zh-CN" altLang="en-US" dirty="0" smtClean="0"/>
              <a:t>保证金</a:t>
            </a:r>
            <a:r>
              <a:rPr lang="zh-CN" altLang="en-US" dirty="0"/>
              <a:t>增加</a:t>
            </a:r>
            <a:r>
              <a:rPr lang="zh-CN" altLang="en-US" dirty="0" smtClean="0"/>
              <a:t>，</a:t>
            </a:r>
            <a:r>
              <a:rPr lang="zh-CN" altLang="en-US" dirty="0"/>
              <a:t>维持担保</a:t>
            </a:r>
            <a:r>
              <a:rPr lang="zh-CN" altLang="en-US" dirty="0" smtClean="0"/>
              <a:t>比例升高；</a:t>
            </a:r>
            <a:endParaRPr lang="zh-CN" altLang="en-US" dirty="0" smtClean="0"/>
          </a:p>
          <a:p>
            <a:r>
              <a:rPr lang="zh-CN" altLang="en-US" dirty="0" smtClean="0"/>
              <a:t>         </a:t>
            </a:r>
            <a:r>
              <a:rPr lang="en-US" altLang="zh-CN" dirty="0"/>
              <a:t>STK_ORDER</a:t>
            </a:r>
            <a:r>
              <a:rPr lang="zh-CN" altLang="en-US" dirty="0"/>
              <a:t>（证券委托表）增加了一条数据，</a:t>
            </a:r>
            <a:r>
              <a:rPr lang="en-US" altLang="zh-CN" dirty="0"/>
              <a:t>STK_MATCHING</a:t>
            </a:r>
            <a:r>
              <a:rPr lang="zh-CN" altLang="en-US" dirty="0"/>
              <a:t>（证券成交表）增加了一条数据，</a:t>
            </a:r>
            <a:r>
              <a:rPr lang="en-US" altLang="zh-CN" dirty="0"/>
              <a:t>FISL_CONTRACT</a:t>
            </a:r>
            <a:r>
              <a:rPr lang="zh-CN" altLang="en-US" dirty="0"/>
              <a:t>（融资融券合约表）</a:t>
            </a:r>
            <a:r>
              <a:rPr lang="zh-CN" altLang="en-US" dirty="0" smtClean="0"/>
              <a:t>对应的RLT_REPAID_QTY融券实时归还数量增加为买券还券的数量，</a:t>
            </a:r>
            <a:r>
              <a:rPr lang="en-US" altLang="zh-CN" dirty="0" smtClean="0"/>
              <a:t>FISL_SECULOAN_SUM</a:t>
            </a:r>
            <a:r>
              <a:rPr lang="zh-CN" altLang="en-US" dirty="0" smtClean="0"/>
              <a:t>（</a:t>
            </a:r>
            <a:r>
              <a:rPr lang="zh-CN" altLang="en-US" dirty="0">
                <a:sym typeface="+mn-ea"/>
              </a:rPr>
              <a:t>融券合约汇总信息表</a:t>
            </a:r>
            <a:r>
              <a:rPr lang="zh-CN" altLang="en-US" dirty="0" smtClean="0"/>
              <a:t>）对应的合约偿还数量</a:t>
            </a:r>
            <a:r>
              <a:rPr lang="en-US" altLang="zh-CN" dirty="0" smtClean="0"/>
              <a:t>REPAY_QTY</a:t>
            </a:r>
            <a:r>
              <a:rPr lang="zh-CN" altLang="en-US" dirty="0" smtClean="0"/>
              <a:t>增加为买券还券成交数量，</a:t>
            </a:r>
            <a:r>
              <a:rPr lang="en-US" altLang="zh-CN" dirty="0" smtClean="0"/>
              <a:t>REPAY_AMT</a:t>
            </a:r>
            <a:r>
              <a:rPr lang="zh-CN" altLang="en-US" dirty="0" smtClean="0"/>
              <a:t>数量</a:t>
            </a:r>
            <a:r>
              <a:rPr lang="zh-CN" altLang="en-US" dirty="0"/>
              <a:t>增加</a:t>
            </a:r>
            <a:r>
              <a:rPr lang="zh-CN" altLang="en-US" dirty="0" smtClean="0"/>
              <a:t>为买券还券实时</a:t>
            </a:r>
            <a:r>
              <a:rPr lang="zh-CN" altLang="en-US" dirty="0"/>
              <a:t>清算金额；</a:t>
            </a:r>
            <a:endParaRPr lang="zh-CN" altLang="en-US" dirty="0"/>
          </a:p>
          <a:p>
            <a:r>
              <a:rPr lang="en-US" altLang="zh-CN" dirty="0"/>
              <a:t>         CUACCT_FUND</a:t>
            </a:r>
            <a:r>
              <a:rPr lang="zh-CN" altLang="en-US" dirty="0"/>
              <a:t>（资金资产</a:t>
            </a:r>
            <a:r>
              <a:rPr lang="zh-CN" altLang="en-US" dirty="0">
                <a:sym typeface="+mn-ea"/>
              </a:rPr>
              <a:t>表</a:t>
            </a:r>
            <a:r>
              <a:rPr lang="zh-CN" altLang="en-US" dirty="0"/>
              <a:t>），融券卖出金额</a:t>
            </a:r>
            <a:r>
              <a:rPr lang="en-US" altLang="zh-CN" dirty="0" smtClean="0"/>
              <a:t>FUND_CREDIT_BLN</a:t>
            </a:r>
            <a:r>
              <a:rPr lang="zh-CN" altLang="en-US" dirty="0" smtClean="0"/>
              <a:t>减少了买券还券清算金额数量，融券卖出金额冻结增加为买券还券实时</a:t>
            </a:r>
            <a:r>
              <a:rPr lang="zh-CN" altLang="en-US" dirty="0"/>
              <a:t>清算金额</a:t>
            </a:r>
            <a:r>
              <a:rPr lang="zh-CN" altLang="en-US" dirty="0" smtClean="0"/>
              <a:t>；</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下箭头 1"/>
          <p:cNvSpPr/>
          <p:nvPr/>
        </p:nvSpPr>
        <p:spPr>
          <a:xfrm>
            <a:off x="2741589" y="1785926"/>
            <a:ext cx="71438" cy="378621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TextBox 2"/>
          <p:cNvSpPr txBox="1"/>
          <p:nvPr/>
        </p:nvSpPr>
        <p:spPr>
          <a:xfrm>
            <a:off x="1071976" y="1857364"/>
            <a:ext cx="1169551" cy="4256632"/>
          </a:xfrm>
          <a:prstGeom prst="rect">
            <a:avLst/>
          </a:prstGeom>
          <a:noFill/>
        </p:spPr>
        <p:txBody>
          <a:bodyPr vert="eaVert" wrap="square" rtlCol="0">
            <a:spAutoFit/>
          </a:bodyPr>
          <a:lstStyle/>
          <a:p>
            <a:r>
              <a:rPr lang="zh-CN" altLang="en-US" sz="3200" dirty="0" smtClean="0">
                <a:latin typeface="微软雅黑" panose="020B0503020204020204" pitchFamily="34" charset="-122"/>
                <a:ea typeface="微软雅黑" panose="020B0503020204020204" pitchFamily="34" charset="-122"/>
              </a:rPr>
              <a:t>谢  谢  大  家   </a:t>
            </a:r>
            <a:endParaRPr lang="en-US" altLang="zh-CN" sz="3200" dirty="0" smtClean="0">
              <a:latin typeface="微软雅黑" panose="020B0503020204020204" pitchFamily="34" charset="-122"/>
              <a:ea typeface="微软雅黑" panose="020B0503020204020204" pitchFamily="34" charset="-122"/>
            </a:endParaRPr>
          </a:p>
          <a:p>
            <a:endParaRPr lang="zh-CN" altLang="en-US" sz="3200" dirty="0">
              <a:latin typeface="微软雅黑" panose="020B0503020204020204" pitchFamily="34" charset="-122"/>
              <a:ea typeface="微软雅黑" panose="020B0503020204020204" pitchFamily="34" charset="-122"/>
            </a:endParaRPr>
          </a:p>
        </p:txBody>
      </p:sp>
      <p:sp>
        <p:nvSpPr>
          <p:cNvPr id="4" name="TextBox 3"/>
          <p:cNvSpPr txBox="1"/>
          <p:nvPr/>
        </p:nvSpPr>
        <p:spPr>
          <a:xfrm>
            <a:off x="3527407" y="2071678"/>
            <a:ext cx="4429156" cy="2308324"/>
          </a:xfrm>
          <a:prstGeom prst="rect">
            <a:avLst/>
          </a:prstGeom>
          <a:noFill/>
        </p:spPr>
        <p:txBody>
          <a:bodyPr wrap="square" rtlCol="0">
            <a:spAutoFit/>
          </a:bodyPr>
          <a:lstStyle/>
          <a:p>
            <a:pPr>
              <a:lnSpc>
                <a:spcPct val="200000"/>
              </a:lnSpc>
            </a:pPr>
            <a:r>
              <a:rPr lang="zh-CN" altLang="en-US" dirty="0" smtClean="0">
                <a:latin typeface="微软雅黑" panose="020B0503020204020204" pitchFamily="34" charset="-122"/>
                <a:ea typeface="微软雅黑" panose="020B0503020204020204" pitchFamily="34" charset="-122"/>
              </a:rPr>
              <a:t>感谢公司给提供的工作平台</a:t>
            </a:r>
            <a:r>
              <a:rPr lang="en-US" altLang="zh-CN" dirty="0" smtClean="0">
                <a:latin typeface="微软雅黑" panose="020B0503020204020204" pitchFamily="34" charset="-122"/>
                <a:ea typeface="微软雅黑" panose="020B0503020204020204" pitchFamily="34" charset="-122"/>
              </a:rPr>
              <a:t>!</a:t>
            </a:r>
            <a:endParaRPr lang="en-US" altLang="zh-CN" dirty="0" smtClean="0">
              <a:latin typeface="微软雅黑" panose="020B0503020204020204" pitchFamily="34" charset="-122"/>
              <a:ea typeface="微软雅黑" panose="020B0503020204020204" pitchFamily="34" charset="-122"/>
            </a:endParaRPr>
          </a:p>
          <a:p>
            <a:pPr>
              <a:lnSpc>
                <a:spcPct val="200000"/>
              </a:lnSpc>
            </a:pPr>
            <a:r>
              <a:rPr lang="zh-CN" altLang="en-US" dirty="0" smtClean="0">
                <a:latin typeface="微软雅黑" panose="020B0503020204020204" pitchFamily="34" charset="-122"/>
                <a:ea typeface="微软雅黑" panose="020B0503020204020204" pitchFamily="34" charset="-122"/>
              </a:rPr>
              <a:t>感谢领导给我的关心</a:t>
            </a:r>
            <a:r>
              <a:rPr lang="en-US" altLang="zh-CN" dirty="0" smtClean="0">
                <a:latin typeface="微软雅黑" panose="020B0503020204020204" pitchFamily="34" charset="-122"/>
                <a:ea typeface="微软雅黑" panose="020B0503020204020204" pitchFamily="34" charset="-122"/>
              </a:rPr>
              <a:t>!</a:t>
            </a:r>
            <a:endParaRPr lang="en-US" altLang="zh-CN" dirty="0" smtClean="0">
              <a:latin typeface="微软雅黑" panose="020B0503020204020204" pitchFamily="34" charset="-122"/>
              <a:ea typeface="微软雅黑" panose="020B0503020204020204" pitchFamily="34" charset="-122"/>
            </a:endParaRPr>
          </a:p>
          <a:p>
            <a:pPr>
              <a:lnSpc>
                <a:spcPct val="200000"/>
              </a:lnSpc>
            </a:pPr>
            <a:r>
              <a:rPr lang="zh-CN" altLang="en-US" dirty="0" smtClean="0">
                <a:latin typeface="微软雅黑" panose="020B0503020204020204" pitchFamily="34" charset="-122"/>
                <a:ea typeface="微软雅黑" panose="020B0503020204020204" pitchFamily="34" charset="-122"/>
              </a:rPr>
              <a:t>感谢我的入职指导人给予的指导</a:t>
            </a:r>
            <a:r>
              <a:rPr lang="en-US" altLang="zh-CN" dirty="0" smtClean="0">
                <a:latin typeface="微软雅黑" panose="020B0503020204020204" pitchFamily="34" charset="-122"/>
                <a:ea typeface="微软雅黑" panose="020B0503020204020204" pitchFamily="34" charset="-122"/>
              </a:rPr>
              <a:t>!</a:t>
            </a:r>
            <a:endParaRPr lang="en-US" altLang="zh-CN" dirty="0" smtClean="0">
              <a:latin typeface="微软雅黑" panose="020B0503020204020204" pitchFamily="34" charset="-122"/>
              <a:ea typeface="微软雅黑" panose="020B0503020204020204" pitchFamily="34" charset="-122"/>
            </a:endParaRPr>
          </a:p>
          <a:p>
            <a:pPr>
              <a:lnSpc>
                <a:spcPct val="200000"/>
              </a:lnSpc>
            </a:pPr>
            <a:r>
              <a:rPr lang="zh-CN" altLang="en-US" dirty="0" smtClean="0">
                <a:latin typeface="微软雅黑" panose="020B0503020204020204" pitchFamily="34" charset="-122"/>
                <a:ea typeface="微软雅黑" panose="020B0503020204020204" pitchFamily="34" charset="-122"/>
              </a:rPr>
              <a:t>感谢公司同事对我工作的支持</a:t>
            </a:r>
            <a:r>
              <a:rPr lang="en-US" altLang="zh-CN" dirty="0" smtClean="0">
                <a:latin typeface="微软雅黑" panose="020B0503020204020204" pitchFamily="34" charset="-122"/>
                <a:ea typeface="微软雅黑" panose="020B0503020204020204" pitchFamily="34" charset="-122"/>
              </a:rPr>
              <a:t>!</a:t>
            </a:r>
            <a:endParaRPr lang="en-US" altLang="zh-CN" dirty="0" smtClean="0">
              <a:latin typeface="微软雅黑" panose="020B0503020204020204" pitchFamily="34" charset="-122"/>
              <a:ea typeface="微软雅黑" panose="020B0503020204020204" pitchFamily="34" charset="-122"/>
            </a:endParaRPr>
          </a:p>
        </p:txBody>
      </p:sp>
      <p:cxnSp>
        <p:nvCxnSpPr>
          <p:cNvPr id="7" name="肘形连接符 6"/>
          <p:cNvCxnSpPr/>
          <p:nvPr/>
        </p:nvCxnSpPr>
        <p:spPr>
          <a:xfrm>
            <a:off x="6027737" y="5429264"/>
            <a:ext cx="5715040" cy="428628"/>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10885521" y="5929330"/>
            <a:ext cx="1214446" cy="369332"/>
          </a:xfrm>
          <a:prstGeom prst="rect">
            <a:avLst/>
          </a:prstGeom>
          <a:noFill/>
        </p:spPr>
        <p:txBody>
          <a:bodyPr wrap="square" rtlCol="0">
            <a:spAutoFit/>
          </a:bodyPr>
          <a:lstStyle/>
          <a:p>
            <a:r>
              <a:rPr lang="en-US" altLang="zh-CN" dirty="0" smtClean="0">
                <a:solidFill>
                  <a:schemeClr val="bg1">
                    <a:lumMod val="50000"/>
                  </a:schemeClr>
                </a:solidFill>
              </a:rPr>
              <a:t>OVER</a:t>
            </a:r>
            <a:endParaRPr lang="zh-CN" altLang="en-US" dirty="0">
              <a:solidFill>
                <a:schemeClr val="bg1">
                  <a:lumMod val="50000"/>
                </a:schemeClr>
              </a:solidFill>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20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20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20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20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714799" y="1295049"/>
            <a:ext cx="2700048" cy="45719"/>
          </a:xfrm>
          <a:prstGeom prst="rect">
            <a:avLst/>
          </a:prstGeom>
          <a:solidFill>
            <a:srgbClr val="FF0000"/>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矩形 2"/>
          <p:cNvSpPr/>
          <p:nvPr/>
        </p:nvSpPr>
        <p:spPr>
          <a:xfrm>
            <a:off x="2714799" y="891823"/>
            <a:ext cx="2700048" cy="45719"/>
          </a:xfrm>
          <a:prstGeom prst="rect">
            <a:avLst/>
          </a:prstGeom>
          <a:solidFill>
            <a:srgbClr val="FF0000"/>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8" name="圆角矩形 17"/>
          <p:cNvSpPr/>
          <p:nvPr/>
        </p:nvSpPr>
        <p:spPr>
          <a:xfrm>
            <a:off x="1634679" y="4617160"/>
            <a:ext cx="8790144" cy="252000"/>
          </a:xfrm>
          <a:prstGeom prst="roundRect">
            <a:avLst>
              <a:gd name="adj" fmla="val 50000"/>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2882007" y="4644160"/>
            <a:ext cx="198000" cy="198000"/>
          </a:xfrm>
          <a:prstGeom prst="ellipse">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a:off x="5861327" y="4644160"/>
            <a:ext cx="198000" cy="198000"/>
          </a:xfrm>
          <a:prstGeom prst="ellipse">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14"/>
          <p:cNvSpPr/>
          <p:nvPr/>
        </p:nvSpPr>
        <p:spPr bwMode="auto">
          <a:xfrm>
            <a:off x="2012886" y="2267711"/>
            <a:ext cx="1936242" cy="2475449"/>
          </a:xfrm>
          <a:custGeom>
            <a:avLst/>
            <a:gdLst>
              <a:gd name="connsiteX0" fmla="*/ 341785 w 683568"/>
              <a:gd name="connsiteY0" fmla="*/ 75471 h 864094"/>
              <a:gd name="connsiteX1" fmla="*/ 117720 w 683568"/>
              <a:gd name="connsiteY1" fmla="*/ 299536 h 864094"/>
              <a:gd name="connsiteX2" fmla="*/ 341785 w 683568"/>
              <a:gd name="connsiteY2" fmla="*/ 523601 h 864094"/>
              <a:gd name="connsiteX3" fmla="*/ 341785 w 683568"/>
              <a:gd name="connsiteY3" fmla="*/ 75471 h 864094"/>
              <a:gd name="connsiteX4" fmla="*/ 341784 w 683568"/>
              <a:gd name="connsiteY4" fmla="*/ 0 h 864094"/>
              <a:gd name="connsiteX5" fmla="*/ 683568 w 683568"/>
              <a:gd name="connsiteY5" fmla="*/ 341784 h 864094"/>
              <a:gd name="connsiteX6" fmla="*/ 577183 w 683568"/>
              <a:gd name="connsiteY6" fmla="*/ 588642 h 864094"/>
              <a:gd name="connsiteX7" fmla="*/ 341597 w 683568"/>
              <a:gd name="connsiteY7" fmla="*/ 864094 h 864094"/>
              <a:gd name="connsiteX8" fmla="*/ 105111 w 683568"/>
              <a:gd name="connsiteY8" fmla="*/ 587591 h 864094"/>
              <a:gd name="connsiteX9" fmla="*/ 59857 w 683568"/>
              <a:gd name="connsiteY9" fmla="*/ 534679 h 864094"/>
              <a:gd name="connsiteX10" fmla="*/ 59306 w 683568"/>
              <a:gd name="connsiteY10" fmla="*/ 534035 h 864094"/>
              <a:gd name="connsiteX11" fmla="*/ 59325 w 683568"/>
              <a:gd name="connsiteY11" fmla="*/ 534035 h 864094"/>
              <a:gd name="connsiteX12" fmla="*/ 0 w 683568"/>
              <a:gd name="connsiteY12" fmla="*/ 341784 h 864094"/>
              <a:gd name="connsiteX13" fmla="*/ 341784 w 683568"/>
              <a:gd name="connsiteY13" fmla="*/ 0 h 864094"/>
              <a:gd name="connsiteX0-1" fmla="*/ 341785 w 683568"/>
              <a:gd name="connsiteY0-2" fmla="*/ 523601 h 864094"/>
              <a:gd name="connsiteX1-3" fmla="*/ 117720 w 683568"/>
              <a:gd name="connsiteY1-4" fmla="*/ 299536 h 864094"/>
              <a:gd name="connsiteX2-5" fmla="*/ 341785 w 683568"/>
              <a:gd name="connsiteY2-6" fmla="*/ 523601 h 864094"/>
              <a:gd name="connsiteX3-7" fmla="*/ 341784 w 683568"/>
              <a:gd name="connsiteY3-8" fmla="*/ 0 h 864094"/>
              <a:gd name="connsiteX4-9" fmla="*/ 683568 w 683568"/>
              <a:gd name="connsiteY4-10" fmla="*/ 341784 h 864094"/>
              <a:gd name="connsiteX5-11" fmla="*/ 577183 w 683568"/>
              <a:gd name="connsiteY5-12" fmla="*/ 588642 h 864094"/>
              <a:gd name="connsiteX6-13" fmla="*/ 341597 w 683568"/>
              <a:gd name="connsiteY6-14" fmla="*/ 864094 h 864094"/>
              <a:gd name="connsiteX7-15" fmla="*/ 105111 w 683568"/>
              <a:gd name="connsiteY7-16" fmla="*/ 587591 h 864094"/>
              <a:gd name="connsiteX8-17" fmla="*/ 59857 w 683568"/>
              <a:gd name="connsiteY8-18" fmla="*/ 534679 h 864094"/>
              <a:gd name="connsiteX9-19" fmla="*/ 59306 w 683568"/>
              <a:gd name="connsiteY9-20" fmla="*/ 534035 h 864094"/>
              <a:gd name="connsiteX10-21" fmla="*/ 59325 w 683568"/>
              <a:gd name="connsiteY10-22" fmla="*/ 534035 h 864094"/>
              <a:gd name="connsiteX11-23" fmla="*/ 0 w 683568"/>
              <a:gd name="connsiteY11-24" fmla="*/ 341784 h 864094"/>
              <a:gd name="connsiteX12-25" fmla="*/ 341784 w 683568"/>
              <a:gd name="connsiteY12-26" fmla="*/ 0 h 864094"/>
              <a:gd name="connsiteX0-27" fmla="*/ 341784 w 683568"/>
              <a:gd name="connsiteY0-28" fmla="*/ 0 h 864094"/>
              <a:gd name="connsiteX1-29" fmla="*/ 683568 w 683568"/>
              <a:gd name="connsiteY1-30" fmla="*/ 341784 h 864094"/>
              <a:gd name="connsiteX2-31" fmla="*/ 577183 w 683568"/>
              <a:gd name="connsiteY2-32" fmla="*/ 588642 h 864094"/>
              <a:gd name="connsiteX3-33" fmla="*/ 341597 w 683568"/>
              <a:gd name="connsiteY3-34" fmla="*/ 864094 h 864094"/>
              <a:gd name="connsiteX4-35" fmla="*/ 105111 w 683568"/>
              <a:gd name="connsiteY4-36" fmla="*/ 587591 h 864094"/>
              <a:gd name="connsiteX5-37" fmla="*/ 59857 w 683568"/>
              <a:gd name="connsiteY5-38" fmla="*/ 534679 h 864094"/>
              <a:gd name="connsiteX6-39" fmla="*/ 59306 w 683568"/>
              <a:gd name="connsiteY6-40" fmla="*/ 534035 h 864094"/>
              <a:gd name="connsiteX7-41" fmla="*/ 59325 w 683568"/>
              <a:gd name="connsiteY7-42" fmla="*/ 534035 h 864094"/>
              <a:gd name="connsiteX8-43" fmla="*/ 0 w 683568"/>
              <a:gd name="connsiteY8-44" fmla="*/ 341784 h 864094"/>
              <a:gd name="connsiteX9-45" fmla="*/ 341784 w 683568"/>
              <a:gd name="connsiteY9-46" fmla="*/ 0 h 86409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683568" h="864094">
                <a:moveTo>
                  <a:pt x="341784" y="0"/>
                </a:moveTo>
                <a:cubicBezTo>
                  <a:pt x="530546" y="0"/>
                  <a:pt x="683568" y="153022"/>
                  <a:pt x="683568" y="341784"/>
                </a:cubicBezTo>
                <a:cubicBezTo>
                  <a:pt x="683568" y="439085"/>
                  <a:pt x="642909" y="526890"/>
                  <a:pt x="577183" y="588642"/>
                </a:cubicBezTo>
                <a:lnTo>
                  <a:pt x="341597" y="864094"/>
                </a:lnTo>
                <a:lnTo>
                  <a:pt x="105111" y="587591"/>
                </a:lnTo>
                <a:cubicBezTo>
                  <a:pt x="87976" y="571864"/>
                  <a:pt x="72869" y="554041"/>
                  <a:pt x="59857" y="534679"/>
                </a:cubicBezTo>
                <a:lnTo>
                  <a:pt x="59306" y="534035"/>
                </a:lnTo>
                <a:lnTo>
                  <a:pt x="59325" y="534035"/>
                </a:lnTo>
                <a:cubicBezTo>
                  <a:pt x="21845" y="479324"/>
                  <a:pt x="0" y="413105"/>
                  <a:pt x="0" y="341784"/>
                </a:cubicBezTo>
                <a:cubicBezTo>
                  <a:pt x="0" y="153022"/>
                  <a:pt x="153022" y="0"/>
                  <a:pt x="341784" y="0"/>
                </a:cubicBezTo>
                <a:close/>
              </a:path>
            </a:pathLst>
          </a:custGeom>
          <a:solidFill>
            <a:srgbClr val="3B79CE"/>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2" name="椭圆 14"/>
          <p:cNvSpPr/>
          <p:nvPr/>
        </p:nvSpPr>
        <p:spPr bwMode="auto">
          <a:xfrm>
            <a:off x="4992205" y="2267711"/>
            <a:ext cx="1936242" cy="2475449"/>
          </a:xfrm>
          <a:custGeom>
            <a:avLst/>
            <a:gdLst>
              <a:gd name="connsiteX0" fmla="*/ 341785 w 683568"/>
              <a:gd name="connsiteY0" fmla="*/ 75471 h 864094"/>
              <a:gd name="connsiteX1" fmla="*/ 117720 w 683568"/>
              <a:gd name="connsiteY1" fmla="*/ 299536 h 864094"/>
              <a:gd name="connsiteX2" fmla="*/ 341785 w 683568"/>
              <a:gd name="connsiteY2" fmla="*/ 523601 h 864094"/>
              <a:gd name="connsiteX3" fmla="*/ 341785 w 683568"/>
              <a:gd name="connsiteY3" fmla="*/ 75471 h 864094"/>
              <a:gd name="connsiteX4" fmla="*/ 341784 w 683568"/>
              <a:gd name="connsiteY4" fmla="*/ 0 h 864094"/>
              <a:gd name="connsiteX5" fmla="*/ 683568 w 683568"/>
              <a:gd name="connsiteY5" fmla="*/ 341784 h 864094"/>
              <a:gd name="connsiteX6" fmla="*/ 577183 w 683568"/>
              <a:gd name="connsiteY6" fmla="*/ 588642 h 864094"/>
              <a:gd name="connsiteX7" fmla="*/ 341597 w 683568"/>
              <a:gd name="connsiteY7" fmla="*/ 864094 h 864094"/>
              <a:gd name="connsiteX8" fmla="*/ 105111 w 683568"/>
              <a:gd name="connsiteY8" fmla="*/ 587591 h 864094"/>
              <a:gd name="connsiteX9" fmla="*/ 59857 w 683568"/>
              <a:gd name="connsiteY9" fmla="*/ 534679 h 864094"/>
              <a:gd name="connsiteX10" fmla="*/ 59306 w 683568"/>
              <a:gd name="connsiteY10" fmla="*/ 534035 h 864094"/>
              <a:gd name="connsiteX11" fmla="*/ 59325 w 683568"/>
              <a:gd name="connsiteY11" fmla="*/ 534035 h 864094"/>
              <a:gd name="connsiteX12" fmla="*/ 0 w 683568"/>
              <a:gd name="connsiteY12" fmla="*/ 341784 h 864094"/>
              <a:gd name="connsiteX13" fmla="*/ 341784 w 683568"/>
              <a:gd name="connsiteY13" fmla="*/ 0 h 864094"/>
              <a:gd name="connsiteX0-1" fmla="*/ 341785 w 683568"/>
              <a:gd name="connsiteY0-2" fmla="*/ 523601 h 864094"/>
              <a:gd name="connsiteX1-3" fmla="*/ 117720 w 683568"/>
              <a:gd name="connsiteY1-4" fmla="*/ 299536 h 864094"/>
              <a:gd name="connsiteX2-5" fmla="*/ 341785 w 683568"/>
              <a:gd name="connsiteY2-6" fmla="*/ 523601 h 864094"/>
              <a:gd name="connsiteX3-7" fmla="*/ 341784 w 683568"/>
              <a:gd name="connsiteY3-8" fmla="*/ 0 h 864094"/>
              <a:gd name="connsiteX4-9" fmla="*/ 683568 w 683568"/>
              <a:gd name="connsiteY4-10" fmla="*/ 341784 h 864094"/>
              <a:gd name="connsiteX5-11" fmla="*/ 577183 w 683568"/>
              <a:gd name="connsiteY5-12" fmla="*/ 588642 h 864094"/>
              <a:gd name="connsiteX6-13" fmla="*/ 341597 w 683568"/>
              <a:gd name="connsiteY6-14" fmla="*/ 864094 h 864094"/>
              <a:gd name="connsiteX7-15" fmla="*/ 105111 w 683568"/>
              <a:gd name="connsiteY7-16" fmla="*/ 587591 h 864094"/>
              <a:gd name="connsiteX8-17" fmla="*/ 59857 w 683568"/>
              <a:gd name="connsiteY8-18" fmla="*/ 534679 h 864094"/>
              <a:gd name="connsiteX9-19" fmla="*/ 59306 w 683568"/>
              <a:gd name="connsiteY9-20" fmla="*/ 534035 h 864094"/>
              <a:gd name="connsiteX10-21" fmla="*/ 59325 w 683568"/>
              <a:gd name="connsiteY10-22" fmla="*/ 534035 h 864094"/>
              <a:gd name="connsiteX11-23" fmla="*/ 0 w 683568"/>
              <a:gd name="connsiteY11-24" fmla="*/ 341784 h 864094"/>
              <a:gd name="connsiteX12-25" fmla="*/ 341784 w 683568"/>
              <a:gd name="connsiteY12-26" fmla="*/ 0 h 864094"/>
              <a:gd name="connsiteX0-27" fmla="*/ 341784 w 683568"/>
              <a:gd name="connsiteY0-28" fmla="*/ 0 h 864094"/>
              <a:gd name="connsiteX1-29" fmla="*/ 683568 w 683568"/>
              <a:gd name="connsiteY1-30" fmla="*/ 341784 h 864094"/>
              <a:gd name="connsiteX2-31" fmla="*/ 577183 w 683568"/>
              <a:gd name="connsiteY2-32" fmla="*/ 588642 h 864094"/>
              <a:gd name="connsiteX3-33" fmla="*/ 341597 w 683568"/>
              <a:gd name="connsiteY3-34" fmla="*/ 864094 h 864094"/>
              <a:gd name="connsiteX4-35" fmla="*/ 105111 w 683568"/>
              <a:gd name="connsiteY4-36" fmla="*/ 587591 h 864094"/>
              <a:gd name="connsiteX5-37" fmla="*/ 59857 w 683568"/>
              <a:gd name="connsiteY5-38" fmla="*/ 534679 h 864094"/>
              <a:gd name="connsiteX6-39" fmla="*/ 59306 w 683568"/>
              <a:gd name="connsiteY6-40" fmla="*/ 534035 h 864094"/>
              <a:gd name="connsiteX7-41" fmla="*/ 59325 w 683568"/>
              <a:gd name="connsiteY7-42" fmla="*/ 534035 h 864094"/>
              <a:gd name="connsiteX8-43" fmla="*/ 0 w 683568"/>
              <a:gd name="connsiteY8-44" fmla="*/ 341784 h 864094"/>
              <a:gd name="connsiteX9-45" fmla="*/ 341784 w 683568"/>
              <a:gd name="connsiteY9-46" fmla="*/ 0 h 86409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683568" h="864094">
                <a:moveTo>
                  <a:pt x="341784" y="0"/>
                </a:moveTo>
                <a:cubicBezTo>
                  <a:pt x="530546" y="0"/>
                  <a:pt x="683568" y="153022"/>
                  <a:pt x="683568" y="341784"/>
                </a:cubicBezTo>
                <a:cubicBezTo>
                  <a:pt x="683568" y="439085"/>
                  <a:pt x="642909" y="526890"/>
                  <a:pt x="577183" y="588642"/>
                </a:cubicBezTo>
                <a:lnTo>
                  <a:pt x="341597" y="864094"/>
                </a:lnTo>
                <a:lnTo>
                  <a:pt x="105111" y="587591"/>
                </a:lnTo>
                <a:cubicBezTo>
                  <a:pt x="87976" y="571864"/>
                  <a:pt x="72869" y="554041"/>
                  <a:pt x="59857" y="534679"/>
                </a:cubicBezTo>
                <a:lnTo>
                  <a:pt x="59306" y="534035"/>
                </a:lnTo>
                <a:lnTo>
                  <a:pt x="59325" y="534035"/>
                </a:lnTo>
                <a:cubicBezTo>
                  <a:pt x="21845" y="479324"/>
                  <a:pt x="0" y="413105"/>
                  <a:pt x="0" y="341784"/>
                </a:cubicBezTo>
                <a:cubicBezTo>
                  <a:pt x="0" y="153022"/>
                  <a:pt x="153022" y="0"/>
                  <a:pt x="341784" y="0"/>
                </a:cubicBezTo>
                <a:close/>
              </a:path>
            </a:pathLst>
          </a:custGeom>
          <a:solidFill>
            <a:srgbClr val="3B79CE"/>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3" name="椭圆 22"/>
          <p:cNvSpPr/>
          <p:nvPr/>
        </p:nvSpPr>
        <p:spPr>
          <a:xfrm>
            <a:off x="8853503" y="4653136"/>
            <a:ext cx="198000" cy="198000"/>
          </a:xfrm>
          <a:prstGeom prst="ellipse">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14"/>
          <p:cNvSpPr/>
          <p:nvPr/>
        </p:nvSpPr>
        <p:spPr bwMode="auto">
          <a:xfrm>
            <a:off x="7971525" y="2267711"/>
            <a:ext cx="1936242" cy="2475449"/>
          </a:xfrm>
          <a:custGeom>
            <a:avLst/>
            <a:gdLst>
              <a:gd name="connsiteX0" fmla="*/ 341785 w 683568"/>
              <a:gd name="connsiteY0" fmla="*/ 75471 h 864094"/>
              <a:gd name="connsiteX1" fmla="*/ 117720 w 683568"/>
              <a:gd name="connsiteY1" fmla="*/ 299536 h 864094"/>
              <a:gd name="connsiteX2" fmla="*/ 341785 w 683568"/>
              <a:gd name="connsiteY2" fmla="*/ 523601 h 864094"/>
              <a:gd name="connsiteX3" fmla="*/ 341785 w 683568"/>
              <a:gd name="connsiteY3" fmla="*/ 75471 h 864094"/>
              <a:gd name="connsiteX4" fmla="*/ 341784 w 683568"/>
              <a:gd name="connsiteY4" fmla="*/ 0 h 864094"/>
              <a:gd name="connsiteX5" fmla="*/ 683568 w 683568"/>
              <a:gd name="connsiteY5" fmla="*/ 341784 h 864094"/>
              <a:gd name="connsiteX6" fmla="*/ 577183 w 683568"/>
              <a:gd name="connsiteY6" fmla="*/ 588642 h 864094"/>
              <a:gd name="connsiteX7" fmla="*/ 341597 w 683568"/>
              <a:gd name="connsiteY7" fmla="*/ 864094 h 864094"/>
              <a:gd name="connsiteX8" fmla="*/ 105111 w 683568"/>
              <a:gd name="connsiteY8" fmla="*/ 587591 h 864094"/>
              <a:gd name="connsiteX9" fmla="*/ 59857 w 683568"/>
              <a:gd name="connsiteY9" fmla="*/ 534679 h 864094"/>
              <a:gd name="connsiteX10" fmla="*/ 59306 w 683568"/>
              <a:gd name="connsiteY10" fmla="*/ 534035 h 864094"/>
              <a:gd name="connsiteX11" fmla="*/ 59325 w 683568"/>
              <a:gd name="connsiteY11" fmla="*/ 534035 h 864094"/>
              <a:gd name="connsiteX12" fmla="*/ 0 w 683568"/>
              <a:gd name="connsiteY12" fmla="*/ 341784 h 864094"/>
              <a:gd name="connsiteX13" fmla="*/ 341784 w 683568"/>
              <a:gd name="connsiteY13" fmla="*/ 0 h 864094"/>
              <a:gd name="connsiteX0-1" fmla="*/ 341785 w 683568"/>
              <a:gd name="connsiteY0-2" fmla="*/ 523601 h 864094"/>
              <a:gd name="connsiteX1-3" fmla="*/ 117720 w 683568"/>
              <a:gd name="connsiteY1-4" fmla="*/ 299536 h 864094"/>
              <a:gd name="connsiteX2-5" fmla="*/ 341785 w 683568"/>
              <a:gd name="connsiteY2-6" fmla="*/ 523601 h 864094"/>
              <a:gd name="connsiteX3-7" fmla="*/ 341784 w 683568"/>
              <a:gd name="connsiteY3-8" fmla="*/ 0 h 864094"/>
              <a:gd name="connsiteX4-9" fmla="*/ 683568 w 683568"/>
              <a:gd name="connsiteY4-10" fmla="*/ 341784 h 864094"/>
              <a:gd name="connsiteX5-11" fmla="*/ 577183 w 683568"/>
              <a:gd name="connsiteY5-12" fmla="*/ 588642 h 864094"/>
              <a:gd name="connsiteX6-13" fmla="*/ 341597 w 683568"/>
              <a:gd name="connsiteY6-14" fmla="*/ 864094 h 864094"/>
              <a:gd name="connsiteX7-15" fmla="*/ 105111 w 683568"/>
              <a:gd name="connsiteY7-16" fmla="*/ 587591 h 864094"/>
              <a:gd name="connsiteX8-17" fmla="*/ 59857 w 683568"/>
              <a:gd name="connsiteY8-18" fmla="*/ 534679 h 864094"/>
              <a:gd name="connsiteX9-19" fmla="*/ 59306 w 683568"/>
              <a:gd name="connsiteY9-20" fmla="*/ 534035 h 864094"/>
              <a:gd name="connsiteX10-21" fmla="*/ 59325 w 683568"/>
              <a:gd name="connsiteY10-22" fmla="*/ 534035 h 864094"/>
              <a:gd name="connsiteX11-23" fmla="*/ 0 w 683568"/>
              <a:gd name="connsiteY11-24" fmla="*/ 341784 h 864094"/>
              <a:gd name="connsiteX12-25" fmla="*/ 341784 w 683568"/>
              <a:gd name="connsiteY12-26" fmla="*/ 0 h 864094"/>
              <a:gd name="connsiteX0-27" fmla="*/ 341784 w 683568"/>
              <a:gd name="connsiteY0-28" fmla="*/ 0 h 864094"/>
              <a:gd name="connsiteX1-29" fmla="*/ 683568 w 683568"/>
              <a:gd name="connsiteY1-30" fmla="*/ 341784 h 864094"/>
              <a:gd name="connsiteX2-31" fmla="*/ 577183 w 683568"/>
              <a:gd name="connsiteY2-32" fmla="*/ 588642 h 864094"/>
              <a:gd name="connsiteX3-33" fmla="*/ 341597 w 683568"/>
              <a:gd name="connsiteY3-34" fmla="*/ 864094 h 864094"/>
              <a:gd name="connsiteX4-35" fmla="*/ 105111 w 683568"/>
              <a:gd name="connsiteY4-36" fmla="*/ 587591 h 864094"/>
              <a:gd name="connsiteX5-37" fmla="*/ 59857 w 683568"/>
              <a:gd name="connsiteY5-38" fmla="*/ 534679 h 864094"/>
              <a:gd name="connsiteX6-39" fmla="*/ 59306 w 683568"/>
              <a:gd name="connsiteY6-40" fmla="*/ 534035 h 864094"/>
              <a:gd name="connsiteX7-41" fmla="*/ 59325 w 683568"/>
              <a:gd name="connsiteY7-42" fmla="*/ 534035 h 864094"/>
              <a:gd name="connsiteX8-43" fmla="*/ 0 w 683568"/>
              <a:gd name="connsiteY8-44" fmla="*/ 341784 h 864094"/>
              <a:gd name="connsiteX9-45" fmla="*/ 341784 w 683568"/>
              <a:gd name="connsiteY9-46" fmla="*/ 0 h 86409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683568" h="864094">
                <a:moveTo>
                  <a:pt x="341784" y="0"/>
                </a:moveTo>
                <a:cubicBezTo>
                  <a:pt x="530546" y="0"/>
                  <a:pt x="683568" y="153022"/>
                  <a:pt x="683568" y="341784"/>
                </a:cubicBezTo>
                <a:cubicBezTo>
                  <a:pt x="683568" y="439085"/>
                  <a:pt x="642909" y="526890"/>
                  <a:pt x="577183" y="588642"/>
                </a:cubicBezTo>
                <a:lnTo>
                  <a:pt x="341597" y="864094"/>
                </a:lnTo>
                <a:lnTo>
                  <a:pt x="105111" y="587591"/>
                </a:lnTo>
                <a:cubicBezTo>
                  <a:pt x="87976" y="571864"/>
                  <a:pt x="72869" y="554041"/>
                  <a:pt x="59857" y="534679"/>
                </a:cubicBezTo>
                <a:lnTo>
                  <a:pt x="59306" y="534035"/>
                </a:lnTo>
                <a:lnTo>
                  <a:pt x="59325" y="534035"/>
                </a:lnTo>
                <a:cubicBezTo>
                  <a:pt x="21845" y="479324"/>
                  <a:pt x="0" y="413105"/>
                  <a:pt x="0" y="341784"/>
                </a:cubicBezTo>
                <a:cubicBezTo>
                  <a:pt x="0" y="153022"/>
                  <a:pt x="153022" y="0"/>
                  <a:pt x="341784" y="0"/>
                </a:cubicBezTo>
                <a:close/>
              </a:path>
            </a:pathLst>
          </a:custGeom>
          <a:solidFill>
            <a:srgbClr val="3B79CE"/>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5" name="矩形 24"/>
          <p:cNvSpPr/>
          <p:nvPr/>
        </p:nvSpPr>
        <p:spPr>
          <a:xfrm>
            <a:off x="2307139" y="2996952"/>
            <a:ext cx="1415772" cy="830997"/>
          </a:xfrm>
          <a:prstGeom prst="rect">
            <a:avLst/>
          </a:prstGeom>
        </p:spPr>
        <p:txBody>
          <a:bodyPr wrap="none">
            <a:spAutoFit/>
          </a:bodyPr>
          <a:lstStyle/>
          <a:p>
            <a:pPr lvl="0" algn="ctr"/>
            <a:r>
              <a:rPr lang="zh-CN" altLang="zh-CN" sz="2400" b="1" kern="1200" dirty="0" smtClean="0">
                <a:solidFill>
                  <a:schemeClr val="bg1"/>
                </a:solidFill>
                <a:latin typeface="微软雅黑" panose="020B0503020204020204" pitchFamily="34" charset="-122"/>
                <a:ea typeface="微软雅黑" panose="020B0503020204020204" pitchFamily="34" charset="-122"/>
                <a:cs typeface="+mn-cs"/>
              </a:rPr>
              <a:t>个人岗位</a:t>
            </a:r>
            <a:endParaRPr lang="en-US" altLang="zh-CN" sz="2400" b="1" kern="1200" dirty="0" smtClean="0">
              <a:solidFill>
                <a:schemeClr val="bg1"/>
              </a:solidFill>
              <a:latin typeface="微软雅黑" panose="020B0503020204020204" pitchFamily="34" charset="-122"/>
              <a:ea typeface="微软雅黑" panose="020B0503020204020204" pitchFamily="34" charset="-122"/>
              <a:cs typeface="+mn-cs"/>
            </a:endParaRPr>
          </a:p>
          <a:p>
            <a:pPr lvl="0" algn="ctr"/>
            <a:r>
              <a:rPr lang="zh-CN" altLang="zh-CN" sz="2400" b="1" kern="1200" dirty="0" smtClean="0">
                <a:solidFill>
                  <a:schemeClr val="bg1"/>
                </a:solidFill>
                <a:latin typeface="微软雅黑" panose="020B0503020204020204" pitchFamily="34" charset="-122"/>
                <a:ea typeface="微软雅黑" panose="020B0503020204020204" pitchFamily="34" charset="-122"/>
                <a:cs typeface="+mn-cs"/>
              </a:rPr>
              <a:t>职责</a:t>
            </a:r>
            <a:endParaRPr lang="zh-CN" altLang="zh-CN" sz="2400" b="1" kern="1200" dirty="0">
              <a:solidFill>
                <a:schemeClr val="bg1"/>
              </a:solidFill>
              <a:latin typeface="微软雅黑" panose="020B0503020204020204" pitchFamily="34" charset="-122"/>
              <a:ea typeface="微软雅黑" panose="020B0503020204020204" pitchFamily="34" charset="-122"/>
              <a:cs typeface="+mn-cs"/>
            </a:endParaRPr>
          </a:p>
        </p:txBody>
      </p:sp>
      <p:sp>
        <p:nvSpPr>
          <p:cNvPr id="26" name="矩形 25"/>
          <p:cNvSpPr/>
          <p:nvPr/>
        </p:nvSpPr>
        <p:spPr>
          <a:xfrm>
            <a:off x="5235079" y="2996952"/>
            <a:ext cx="1415773" cy="830997"/>
          </a:xfrm>
          <a:prstGeom prst="rect">
            <a:avLst/>
          </a:prstGeom>
        </p:spPr>
        <p:txBody>
          <a:bodyPr wrap="none">
            <a:spAutoFit/>
          </a:bodyPr>
          <a:lstStyle/>
          <a:p>
            <a:pPr marL="0" lvl="0" algn="ctr" defTabSz="914400" rtl="0" eaLnBrk="1" latinLnBrk="0" hangingPunct="1"/>
            <a:r>
              <a:rPr lang="zh-CN" altLang="zh-CN" sz="2400" b="1" kern="1200" dirty="0" smtClean="0">
                <a:solidFill>
                  <a:schemeClr val="bg1"/>
                </a:solidFill>
                <a:latin typeface="微软雅黑" panose="020B0503020204020204" pitchFamily="34" charset="-122"/>
                <a:ea typeface="微软雅黑" panose="020B0503020204020204" pitchFamily="34" charset="-122"/>
                <a:cs typeface="+mn-cs"/>
              </a:rPr>
              <a:t>试用期</a:t>
            </a:r>
            <a:endParaRPr lang="en-US" altLang="zh-CN" sz="2400" b="1" kern="1200" dirty="0" smtClean="0">
              <a:solidFill>
                <a:schemeClr val="bg1"/>
              </a:solidFill>
              <a:latin typeface="微软雅黑" panose="020B0503020204020204" pitchFamily="34" charset="-122"/>
              <a:ea typeface="微软雅黑" panose="020B0503020204020204" pitchFamily="34" charset="-122"/>
              <a:cs typeface="+mn-cs"/>
            </a:endParaRPr>
          </a:p>
          <a:p>
            <a:pPr marL="0" lvl="0" algn="ctr" defTabSz="914400" rtl="0" eaLnBrk="1" latinLnBrk="0" hangingPunct="1"/>
            <a:r>
              <a:rPr lang="zh-CN" altLang="zh-CN" sz="2400" b="1" kern="1200" dirty="0" smtClean="0">
                <a:solidFill>
                  <a:schemeClr val="bg1"/>
                </a:solidFill>
                <a:latin typeface="微软雅黑" panose="020B0503020204020204" pitchFamily="34" charset="-122"/>
                <a:ea typeface="微软雅黑" panose="020B0503020204020204" pitchFamily="34" charset="-122"/>
                <a:cs typeface="+mn-cs"/>
              </a:rPr>
              <a:t>工作任务</a:t>
            </a:r>
            <a:endParaRPr lang="zh-CN" altLang="zh-CN" sz="2400" b="1" kern="1200" dirty="0">
              <a:solidFill>
                <a:schemeClr val="bg1"/>
              </a:solidFill>
              <a:latin typeface="微软雅黑" panose="020B0503020204020204" pitchFamily="34" charset="-122"/>
              <a:ea typeface="微软雅黑" panose="020B0503020204020204" pitchFamily="34" charset="-122"/>
              <a:cs typeface="+mn-cs"/>
            </a:endParaRPr>
          </a:p>
        </p:txBody>
      </p:sp>
      <p:sp>
        <p:nvSpPr>
          <p:cNvPr id="27" name="矩形 26"/>
          <p:cNvSpPr/>
          <p:nvPr/>
        </p:nvSpPr>
        <p:spPr>
          <a:xfrm>
            <a:off x="8096379" y="2996952"/>
            <a:ext cx="1723549" cy="830997"/>
          </a:xfrm>
          <a:prstGeom prst="rect">
            <a:avLst/>
          </a:prstGeom>
        </p:spPr>
        <p:txBody>
          <a:bodyPr wrap="none">
            <a:spAutoFit/>
          </a:bodyPr>
          <a:lstStyle/>
          <a:p>
            <a:pPr marL="0" lvl="0" algn="ctr" defTabSz="914400" rtl="0" eaLnBrk="1" latinLnBrk="0" hangingPunct="1"/>
            <a:r>
              <a:rPr lang="zh-CN" altLang="zh-CN" sz="2400" b="1" kern="1200" dirty="0" smtClean="0">
                <a:solidFill>
                  <a:schemeClr val="bg1"/>
                </a:solidFill>
                <a:latin typeface="微软雅黑" panose="020B0503020204020204" pitchFamily="34" charset="-122"/>
                <a:ea typeface="微软雅黑" panose="020B0503020204020204" pitchFamily="34" charset="-122"/>
                <a:cs typeface="+mn-cs"/>
              </a:rPr>
              <a:t>试用期任务</a:t>
            </a:r>
            <a:endParaRPr lang="en-US" altLang="zh-CN" sz="2400" b="1" kern="1200" dirty="0" smtClean="0">
              <a:solidFill>
                <a:schemeClr val="bg1"/>
              </a:solidFill>
              <a:latin typeface="微软雅黑" panose="020B0503020204020204" pitchFamily="34" charset="-122"/>
              <a:ea typeface="微软雅黑" panose="020B0503020204020204" pitchFamily="34" charset="-122"/>
              <a:cs typeface="+mn-cs"/>
            </a:endParaRPr>
          </a:p>
          <a:p>
            <a:pPr marL="0" lvl="0" algn="ctr" defTabSz="914400" rtl="0" eaLnBrk="1" latinLnBrk="0" hangingPunct="1"/>
            <a:r>
              <a:rPr lang="zh-CN" altLang="zh-CN" sz="2400" b="1" kern="1200" dirty="0" smtClean="0">
                <a:solidFill>
                  <a:schemeClr val="bg1"/>
                </a:solidFill>
                <a:latin typeface="微软雅黑" panose="020B0503020204020204" pitchFamily="34" charset="-122"/>
                <a:ea typeface="微软雅黑" panose="020B0503020204020204" pitchFamily="34" charset="-122"/>
                <a:cs typeface="+mn-cs"/>
              </a:rPr>
              <a:t>完成情况</a:t>
            </a:r>
            <a:endParaRPr lang="zh-CN" altLang="zh-CN" sz="2400" b="1" kern="1200" dirty="0">
              <a:solidFill>
                <a:schemeClr val="bg1"/>
              </a:solidFill>
              <a:latin typeface="微软雅黑" panose="020B0503020204020204" pitchFamily="34" charset="-122"/>
              <a:ea typeface="微软雅黑" panose="020B0503020204020204" pitchFamily="34" charset="-122"/>
              <a:cs typeface="+mn-cs"/>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714799" y="1295049"/>
            <a:ext cx="2700048" cy="45719"/>
          </a:xfrm>
          <a:prstGeom prst="rect">
            <a:avLst/>
          </a:prstGeom>
          <a:solidFill>
            <a:srgbClr val="FF0000"/>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矩形 2"/>
          <p:cNvSpPr/>
          <p:nvPr/>
        </p:nvSpPr>
        <p:spPr>
          <a:xfrm>
            <a:off x="2714799" y="891823"/>
            <a:ext cx="2700048" cy="45719"/>
          </a:xfrm>
          <a:prstGeom prst="rect">
            <a:avLst/>
          </a:prstGeom>
          <a:solidFill>
            <a:srgbClr val="FF0000"/>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7" name="矩形 5"/>
          <p:cNvSpPr>
            <a:spLocks noChangeArrowheads="1"/>
          </p:cNvSpPr>
          <p:nvPr/>
        </p:nvSpPr>
        <p:spPr bwMode="auto">
          <a:xfrm>
            <a:off x="116840" y="2397125"/>
            <a:ext cx="4696460" cy="4274820"/>
          </a:xfrm>
          <a:prstGeom prst="rect">
            <a:avLst/>
          </a:prstGeom>
          <a:noFill/>
          <a:ln w="9525">
            <a:noFill/>
            <a:miter lim="800000"/>
          </a:ln>
          <a:effectLst/>
        </p:spPr>
        <p:txBody>
          <a:bodyPr/>
          <a:p>
            <a:pPr indent="0">
              <a:lnSpc>
                <a:spcPct val="150000"/>
              </a:lnSpc>
              <a:buFont typeface="Wingdings" panose="05000000000000000000" pitchFamily="2" charset="2"/>
              <a:buNone/>
            </a:pPr>
            <a:r>
              <a:rPr lang="zh-CN" altLang="en-US" dirty="0" smtClean="0">
                <a:sym typeface="+mn-ea"/>
              </a:rPr>
              <a:t>软件测试定义：</a:t>
            </a:r>
            <a:endParaRPr lang="zh-CN" altLang="en-US" dirty="0" smtClean="0">
              <a:sym typeface="+mn-ea"/>
            </a:endParaRPr>
          </a:p>
          <a:p>
            <a:pPr indent="0">
              <a:lnSpc>
                <a:spcPct val="150000"/>
              </a:lnSpc>
              <a:buFont typeface="Wingdings" panose="05000000000000000000" pitchFamily="2" charset="2"/>
              <a:buNone/>
            </a:pPr>
            <a:r>
              <a:rPr lang="zh-CN" altLang="en-US" dirty="0" smtClean="0">
                <a:sym typeface="+mn-ea"/>
              </a:rPr>
              <a:t>         利用设计的测试用例去运行程序，以发现程序错误的过程。</a:t>
            </a:r>
            <a:endParaRPr lang="zh-CN" altLang="en-US" dirty="0" smtClean="0">
              <a:sym typeface="+mn-ea"/>
            </a:endParaRPr>
          </a:p>
          <a:p>
            <a:pPr indent="0">
              <a:lnSpc>
                <a:spcPct val="150000"/>
              </a:lnSpc>
              <a:buFont typeface="Wingdings" panose="05000000000000000000" pitchFamily="2" charset="2"/>
              <a:buNone/>
            </a:pPr>
            <a:r>
              <a:rPr lang="zh-CN" altLang="en-US" dirty="0" smtClean="0">
                <a:sym typeface="+mn-ea"/>
              </a:rPr>
              <a:t>软件测试的目的：</a:t>
            </a:r>
            <a:endParaRPr lang="zh-CN" altLang="en-US" dirty="0" smtClean="0"/>
          </a:p>
          <a:p>
            <a:pPr marL="285750" indent="-285750">
              <a:lnSpc>
                <a:spcPct val="150000"/>
              </a:lnSpc>
              <a:buFont typeface="Wingdings" panose="05000000000000000000" charset="0"/>
              <a:buChar char=""/>
            </a:pPr>
            <a:r>
              <a:rPr lang="zh-CN" altLang="en-US" dirty="0" smtClean="0">
                <a:sym typeface="+mn-ea"/>
              </a:rPr>
              <a:t>验证软件需求和功能是否得到完整实现，提高客户满意度</a:t>
            </a:r>
            <a:endParaRPr lang="zh-CN" altLang="en-US" dirty="0" smtClean="0">
              <a:sym typeface="+mn-ea"/>
            </a:endParaRPr>
          </a:p>
          <a:p>
            <a:pPr marL="285750" indent="-285750">
              <a:lnSpc>
                <a:spcPct val="150000"/>
              </a:lnSpc>
              <a:buFont typeface="Wingdings" panose="05000000000000000000" charset="0"/>
              <a:buChar char=""/>
            </a:pPr>
            <a:r>
              <a:rPr lang="zh-CN" altLang="en-US" dirty="0" smtClean="0">
                <a:sym typeface="+mn-ea"/>
              </a:rPr>
              <a:t>发现软件系统的缺陷、错误及不足，以提高软件质量</a:t>
            </a:r>
            <a:endParaRPr lang="zh-CN" altLang="en-US" dirty="0" smtClean="0"/>
          </a:p>
          <a:p>
            <a:pPr marL="285750" indent="-285750">
              <a:lnSpc>
                <a:spcPct val="150000"/>
              </a:lnSpc>
              <a:buFont typeface="Wingdings" panose="05000000000000000000" charset="0"/>
              <a:buChar char=""/>
            </a:pPr>
            <a:r>
              <a:rPr lang="zh-CN" altLang="en-US" dirty="0" smtClean="0">
                <a:sym typeface="+mn-ea"/>
              </a:rPr>
              <a:t>避免软件发布后由于潜在的缺陷造成隐患而带来商业风险</a:t>
            </a:r>
            <a:endParaRPr lang="zh-CN" altLang="en-US" sz="1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8" name="AutoShape 18"/>
          <p:cNvSpPr>
            <a:spLocks noChangeArrowheads="1"/>
          </p:cNvSpPr>
          <p:nvPr/>
        </p:nvSpPr>
        <p:spPr bwMode="auto">
          <a:xfrm>
            <a:off x="116205" y="1754505"/>
            <a:ext cx="4697730" cy="4916805"/>
          </a:xfrm>
          <a:prstGeom prst="roundRect">
            <a:avLst>
              <a:gd name="adj" fmla="val 4690"/>
            </a:avLst>
          </a:prstGeom>
          <a:noFill/>
          <a:ln w="47625" cap="flat" cmpd="sng">
            <a:solidFill>
              <a:srgbClr val="0066FF"/>
            </a:solidFill>
            <a:round/>
          </a:ln>
          <a:effectLst/>
        </p:spPr>
        <p:txBody>
          <a:bodyPr/>
          <a:p>
            <a:endParaRPr lang="zh-CN" altLang="zh-CN">
              <a:solidFill>
                <a:srgbClr val="000000"/>
              </a:solidFill>
              <a:latin typeface="Calibri" panose="020F0502020204030204" charset="0"/>
              <a:sym typeface="宋体" panose="02010600030101010101" pitchFamily="2" charset="-122"/>
            </a:endParaRPr>
          </a:p>
        </p:txBody>
      </p:sp>
      <p:sp>
        <p:nvSpPr>
          <p:cNvPr id="39" name="Text Box 5"/>
          <p:cNvSpPr txBox="1">
            <a:spLocks noChangeArrowheads="1"/>
          </p:cNvSpPr>
          <p:nvPr/>
        </p:nvSpPr>
        <p:spPr bwMode="auto">
          <a:xfrm>
            <a:off x="1809084" y="1796733"/>
            <a:ext cx="1785949" cy="460375"/>
          </a:xfrm>
          <a:prstGeom prst="rect">
            <a:avLst/>
          </a:prstGeom>
          <a:noFill/>
          <a:ln w="9525">
            <a:noFill/>
            <a:miter lim="800000"/>
          </a:ln>
        </p:spPr>
        <p:txBody>
          <a:bodyPr wrap="square">
            <a:spAutoFit/>
          </a:bodyPr>
          <a:p>
            <a:r>
              <a:rPr lang="zh-CN" altLang="en-US" sz="2400" b="1" dirty="0">
                <a:solidFill>
                  <a:srgbClr val="0066FF"/>
                </a:solidFill>
                <a:latin typeface="微软雅黑" panose="020B0503020204020204" pitchFamily="34" charset="-122"/>
                <a:ea typeface="微软雅黑" panose="020B0503020204020204" pitchFamily="34" charset="-122"/>
                <a:sym typeface="微软雅黑" panose="020B0503020204020204" pitchFamily="34" charset="-122"/>
              </a:rPr>
              <a:t>岗位认知</a:t>
            </a:r>
            <a:endParaRPr lang="zh-CN" altLang="en-US" sz="2400" b="1" dirty="0">
              <a:solidFill>
                <a:srgbClr val="0066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7" name="Line 13"/>
          <p:cNvSpPr>
            <a:spLocks noChangeShapeType="1"/>
          </p:cNvSpPr>
          <p:nvPr/>
        </p:nvSpPr>
        <p:spPr bwMode="auto">
          <a:xfrm>
            <a:off x="115570" y="2398395"/>
            <a:ext cx="4697730" cy="1270"/>
          </a:xfrm>
          <a:prstGeom prst="line">
            <a:avLst/>
          </a:prstGeom>
          <a:noFill/>
          <a:ln w="47625" cap="flat" cmpd="sng">
            <a:solidFill>
              <a:schemeClr val="tx1"/>
            </a:solidFill>
            <a:round/>
          </a:ln>
          <a:effectLst/>
        </p:spPr>
        <p:txBody>
          <a:bodyPr/>
          <a:p>
            <a:endParaRPr lang="zh-CN" altLang="en-US"/>
          </a:p>
        </p:txBody>
      </p:sp>
      <p:sp>
        <p:nvSpPr>
          <p:cNvPr id="36" name="矩形 5"/>
          <p:cNvSpPr>
            <a:spLocks noChangeArrowheads="1"/>
          </p:cNvSpPr>
          <p:nvPr/>
        </p:nvSpPr>
        <p:spPr bwMode="auto">
          <a:xfrm>
            <a:off x="7226300" y="2399665"/>
            <a:ext cx="4697730" cy="4168775"/>
          </a:xfrm>
          <a:prstGeom prst="rect">
            <a:avLst/>
          </a:prstGeom>
          <a:noFill/>
          <a:ln w="9525">
            <a:noFill/>
            <a:miter lim="800000"/>
          </a:ln>
          <a:effectLst/>
        </p:spPr>
        <p:txBody>
          <a:bodyPr/>
          <a:p>
            <a:pPr marL="342900" indent="-342900">
              <a:lnSpc>
                <a:spcPct val="150000"/>
              </a:lnSpc>
              <a:buFont typeface="+mj-ea"/>
              <a:buAutoNum type="circleNumDbPlain"/>
            </a:pPr>
            <a:r>
              <a:rPr lang="zh-CN" altLang="en-US" dirty="0" smtClean="0">
                <a:sym typeface="+mn-ea"/>
              </a:rPr>
              <a:t>搭建经纪订单环境，熟悉柜台操作；</a:t>
            </a:r>
            <a:endParaRPr lang="zh-CN" altLang="en-US" dirty="0" smtClean="0"/>
          </a:p>
          <a:p>
            <a:pPr marL="342900" indent="-342900">
              <a:lnSpc>
                <a:spcPct val="150000"/>
              </a:lnSpc>
              <a:buFont typeface="+mj-ea"/>
              <a:buAutoNum type="circleNumDbPlain"/>
            </a:pPr>
            <a:r>
              <a:rPr lang="zh-CN" altLang="en-US" dirty="0" smtClean="0">
                <a:sym typeface="+mn-ea"/>
              </a:rPr>
              <a:t>熟悉自动化，编写自动化用例；</a:t>
            </a:r>
            <a:endParaRPr lang="zh-CN" altLang="en-US" dirty="0" smtClean="0"/>
          </a:p>
          <a:p>
            <a:pPr marL="342900" indent="-342900">
              <a:lnSpc>
                <a:spcPct val="150000"/>
              </a:lnSpc>
              <a:buFont typeface="+mj-ea"/>
              <a:buAutoNum type="circleNumDbPlain"/>
            </a:pPr>
            <a:r>
              <a:rPr lang="zh-CN" altLang="en-US" dirty="0" smtClean="0">
                <a:sym typeface="+mn-ea"/>
              </a:rPr>
              <a:t>参与日常测试，熟悉性能测试方法；</a:t>
            </a:r>
            <a:endParaRPr lang="zh-CN" altLang="en-US" dirty="0" smtClean="0"/>
          </a:p>
          <a:p>
            <a:pPr marL="342900" indent="-342900">
              <a:lnSpc>
                <a:spcPct val="150000"/>
              </a:lnSpc>
              <a:buFont typeface="+mj-ea"/>
              <a:buAutoNum type="circleNumDbPlain"/>
            </a:pPr>
            <a:r>
              <a:rPr lang="zh-CN" altLang="en-US" dirty="0" smtClean="0">
                <a:sym typeface="+mn-ea"/>
              </a:rPr>
              <a:t>熟悉工作软件与测试流程，熟悉业务知识，业务知识包括：普通委托，市价委托，指定交易，转托管，新股申购，委托撤单，质押回购，ETF业务，港股通，LOF认申赎，上证lof，网络投票，融资融券。</a:t>
            </a:r>
            <a:endParaRPr lang="zh-CN" altLang="en-US" dirty="0" smtClean="0">
              <a:sym typeface="+mn-ea"/>
            </a:endParaRPr>
          </a:p>
          <a:p>
            <a:pPr indent="0">
              <a:lnSpc>
                <a:spcPct val="150000"/>
              </a:lnSpc>
              <a:buFont typeface="Wingdings" panose="05000000000000000000" pitchFamily="2" charset="2"/>
              <a:buNone/>
            </a:pPr>
            <a:endParaRPr lang="zh-CN" altLang="en-US" dirty="0" smtClean="0"/>
          </a:p>
          <a:p>
            <a:pPr indent="0">
              <a:lnSpc>
                <a:spcPct val="150000"/>
              </a:lnSpc>
              <a:buFont typeface="Wingdings" panose="05000000000000000000" pitchFamily="2" charset="2"/>
              <a:buNone/>
            </a:pPr>
            <a:endParaRPr lang="zh-CN" altLang="en-US" b="1" dirty="0">
              <a:solidFill>
                <a:srgbClr val="595959"/>
              </a:solidFill>
              <a:latin typeface="微软雅黑" panose="020B0503020204020204" pitchFamily="34" charset="-122"/>
              <a:ea typeface="微软雅黑" panose="020B0503020204020204" pitchFamily="34" charset="-122"/>
              <a:sym typeface="微软雅黑" panose="020B0503020204020204" pitchFamily="34" charset="-122"/>
            </a:endParaRPr>
          </a:p>
          <a:p>
            <a:pPr marL="285750" indent="-285750">
              <a:lnSpc>
                <a:spcPct val="150000"/>
              </a:lnSpc>
            </a:pPr>
            <a:endParaRPr lang="zh-CN" altLang="en-US" sz="1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0" name="AutoShape 18"/>
          <p:cNvSpPr>
            <a:spLocks noChangeArrowheads="1"/>
          </p:cNvSpPr>
          <p:nvPr/>
        </p:nvSpPr>
        <p:spPr bwMode="auto">
          <a:xfrm>
            <a:off x="7226300" y="1797050"/>
            <a:ext cx="4697730" cy="4772025"/>
          </a:xfrm>
          <a:prstGeom prst="roundRect">
            <a:avLst>
              <a:gd name="adj" fmla="val 4690"/>
            </a:avLst>
          </a:prstGeom>
          <a:noFill/>
          <a:ln w="47625" cap="flat" cmpd="sng">
            <a:solidFill>
              <a:srgbClr val="0066FF"/>
            </a:solidFill>
            <a:round/>
          </a:ln>
          <a:effectLst/>
        </p:spPr>
        <p:txBody>
          <a:bodyPr/>
          <a:p>
            <a:endParaRPr lang="zh-CN" altLang="zh-CN">
              <a:solidFill>
                <a:srgbClr val="000000"/>
              </a:solidFill>
              <a:latin typeface="Calibri" panose="020F0502020204030204" charset="0"/>
              <a:sym typeface="宋体" panose="02010600030101010101" pitchFamily="2" charset="-122"/>
            </a:endParaRPr>
          </a:p>
        </p:txBody>
      </p:sp>
      <p:sp>
        <p:nvSpPr>
          <p:cNvPr id="41" name="Text Box 5"/>
          <p:cNvSpPr txBox="1">
            <a:spLocks noChangeArrowheads="1"/>
          </p:cNvSpPr>
          <p:nvPr/>
        </p:nvSpPr>
        <p:spPr bwMode="auto">
          <a:xfrm>
            <a:off x="8932514" y="1796733"/>
            <a:ext cx="1785949" cy="460375"/>
          </a:xfrm>
          <a:prstGeom prst="rect">
            <a:avLst/>
          </a:prstGeom>
          <a:noFill/>
          <a:ln w="9525">
            <a:noFill/>
            <a:miter lim="800000"/>
          </a:ln>
        </p:spPr>
        <p:txBody>
          <a:bodyPr wrap="square">
            <a:spAutoFit/>
          </a:bodyPr>
          <a:p>
            <a:r>
              <a:rPr lang="zh-CN" altLang="en-US" sz="2400" b="1" dirty="0">
                <a:solidFill>
                  <a:srgbClr val="0066FF"/>
                </a:solidFill>
                <a:latin typeface="微软雅黑" panose="020B0503020204020204" pitchFamily="34" charset="-122"/>
                <a:ea typeface="微软雅黑" panose="020B0503020204020204" pitchFamily="34" charset="-122"/>
                <a:sym typeface="微软雅黑" panose="020B0503020204020204" pitchFamily="34" charset="-122"/>
              </a:rPr>
              <a:t>岗位职责</a:t>
            </a:r>
            <a:endParaRPr lang="en-US" altLang="zh-CN" sz="2400" b="1" dirty="0">
              <a:solidFill>
                <a:srgbClr val="0066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2" name="Line 13"/>
          <p:cNvSpPr>
            <a:spLocks noChangeShapeType="1"/>
          </p:cNvSpPr>
          <p:nvPr/>
        </p:nvSpPr>
        <p:spPr bwMode="auto">
          <a:xfrm flipV="1">
            <a:off x="7226300" y="2397760"/>
            <a:ext cx="4698365" cy="635"/>
          </a:xfrm>
          <a:prstGeom prst="line">
            <a:avLst/>
          </a:prstGeom>
          <a:noFill/>
          <a:ln w="47625" cap="flat" cmpd="sng">
            <a:solidFill>
              <a:schemeClr val="tx1"/>
            </a:solidFill>
            <a:round/>
          </a:ln>
          <a:effectLst/>
        </p:spPr>
        <p:txBody>
          <a:bodyPr/>
          <a:p>
            <a:endParaRPr lang="zh-CN" altLang="en-US"/>
          </a:p>
        </p:txBody>
      </p:sp>
      <p:sp>
        <p:nvSpPr>
          <p:cNvPr id="43" name="椭圆 42"/>
          <p:cNvSpPr/>
          <p:nvPr/>
        </p:nvSpPr>
        <p:spPr>
          <a:xfrm>
            <a:off x="5921117" y="5335040"/>
            <a:ext cx="198000" cy="198000"/>
          </a:xfrm>
          <a:prstGeom prst="ellipse">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4" name="椭圆 14"/>
          <p:cNvSpPr/>
          <p:nvPr/>
        </p:nvSpPr>
        <p:spPr bwMode="auto">
          <a:xfrm>
            <a:off x="5051996" y="2945256"/>
            <a:ext cx="1936242" cy="2475449"/>
          </a:xfrm>
          <a:custGeom>
            <a:avLst/>
            <a:gdLst>
              <a:gd name="connsiteX0" fmla="*/ 341785 w 683568"/>
              <a:gd name="connsiteY0" fmla="*/ 75471 h 864094"/>
              <a:gd name="connsiteX1" fmla="*/ 117720 w 683568"/>
              <a:gd name="connsiteY1" fmla="*/ 299536 h 864094"/>
              <a:gd name="connsiteX2" fmla="*/ 341785 w 683568"/>
              <a:gd name="connsiteY2" fmla="*/ 523601 h 864094"/>
              <a:gd name="connsiteX3" fmla="*/ 341785 w 683568"/>
              <a:gd name="connsiteY3" fmla="*/ 75471 h 864094"/>
              <a:gd name="connsiteX4" fmla="*/ 341784 w 683568"/>
              <a:gd name="connsiteY4" fmla="*/ 0 h 864094"/>
              <a:gd name="connsiteX5" fmla="*/ 683568 w 683568"/>
              <a:gd name="connsiteY5" fmla="*/ 341784 h 864094"/>
              <a:gd name="connsiteX6" fmla="*/ 577183 w 683568"/>
              <a:gd name="connsiteY6" fmla="*/ 588642 h 864094"/>
              <a:gd name="connsiteX7" fmla="*/ 341597 w 683568"/>
              <a:gd name="connsiteY7" fmla="*/ 864094 h 864094"/>
              <a:gd name="connsiteX8" fmla="*/ 105111 w 683568"/>
              <a:gd name="connsiteY8" fmla="*/ 587591 h 864094"/>
              <a:gd name="connsiteX9" fmla="*/ 59857 w 683568"/>
              <a:gd name="connsiteY9" fmla="*/ 534679 h 864094"/>
              <a:gd name="connsiteX10" fmla="*/ 59306 w 683568"/>
              <a:gd name="connsiteY10" fmla="*/ 534035 h 864094"/>
              <a:gd name="connsiteX11" fmla="*/ 59325 w 683568"/>
              <a:gd name="connsiteY11" fmla="*/ 534035 h 864094"/>
              <a:gd name="connsiteX12" fmla="*/ 0 w 683568"/>
              <a:gd name="connsiteY12" fmla="*/ 341784 h 864094"/>
              <a:gd name="connsiteX13" fmla="*/ 341784 w 683568"/>
              <a:gd name="connsiteY13" fmla="*/ 0 h 864094"/>
              <a:gd name="connsiteX0-1" fmla="*/ 341785 w 683568"/>
              <a:gd name="connsiteY0-2" fmla="*/ 523601 h 864094"/>
              <a:gd name="connsiteX1-3" fmla="*/ 117720 w 683568"/>
              <a:gd name="connsiteY1-4" fmla="*/ 299536 h 864094"/>
              <a:gd name="connsiteX2-5" fmla="*/ 341785 w 683568"/>
              <a:gd name="connsiteY2-6" fmla="*/ 523601 h 864094"/>
              <a:gd name="connsiteX3-7" fmla="*/ 341784 w 683568"/>
              <a:gd name="connsiteY3-8" fmla="*/ 0 h 864094"/>
              <a:gd name="connsiteX4-9" fmla="*/ 683568 w 683568"/>
              <a:gd name="connsiteY4-10" fmla="*/ 341784 h 864094"/>
              <a:gd name="connsiteX5-11" fmla="*/ 577183 w 683568"/>
              <a:gd name="connsiteY5-12" fmla="*/ 588642 h 864094"/>
              <a:gd name="connsiteX6-13" fmla="*/ 341597 w 683568"/>
              <a:gd name="connsiteY6-14" fmla="*/ 864094 h 864094"/>
              <a:gd name="connsiteX7-15" fmla="*/ 105111 w 683568"/>
              <a:gd name="connsiteY7-16" fmla="*/ 587591 h 864094"/>
              <a:gd name="connsiteX8-17" fmla="*/ 59857 w 683568"/>
              <a:gd name="connsiteY8-18" fmla="*/ 534679 h 864094"/>
              <a:gd name="connsiteX9-19" fmla="*/ 59306 w 683568"/>
              <a:gd name="connsiteY9-20" fmla="*/ 534035 h 864094"/>
              <a:gd name="connsiteX10-21" fmla="*/ 59325 w 683568"/>
              <a:gd name="connsiteY10-22" fmla="*/ 534035 h 864094"/>
              <a:gd name="connsiteX11-23" fmla="*/ 0 w 683568"/>
              <a:gd name="connsiteY11-24" fmla="*/ 341784 h 864094"/>
              <a:gd name="connsiteX12-25" fmla="*/ 341784 w 683568"/>
              <a:gd name="connsiteY12-26" fmla="*/ 0 h 864094"/>
              <a:gd name="connsiteX0-27" fmla="*/ 341784 w 683568"/>
              <a:gd name="connsiteY0-28" fmla="*/ 0 h 864094"/>
              <a:gd name="connsiteX1-29" fmla="*/ 683568 w 683568"/>
              <a:gd name="connsiteY1-30" fmla="*/ 341784 h 864094"/>
              <a:gd name="connsiteX2-31" fmla="*/ 577183 w 683568"/>
              <a:gd name="connsiteY2-32" fmla="*/ 588642 h 864094"/>
              <a:gd name="connsiteX3-33" fmla="*/ 341597 w 683568"/>
              <a:gd name="connsiteY3-34" fmla="*/ 864094 h 864094"/>
              <a:gd name="connsiteX4-35" fmla="*/ 105111 w 683568"/>
              <a:gd name="connsiteY4-36" fmla="*/ 587591 h 864094"/>
              <a:gd name="connsiteX5-37" fmla="*/ 59857 w 683568"/>
              <a:gd name="connsiteY5-38" fmla="*/ 534679 h 864094"/>
              <a:gd name="connsiteX6-39" fmla="*/ 59306 w 683568"/>
              <a:gd name="connsiteY6-40" fmla="*/ 534035 h 864094"/>
              <a:gd name="connsiteX7-41" fmla="*/ 59325 w 683568"/>
              <a:gd name="connsiteY7-42" fmla="*/ 534035 h 864094"/>
              <a:gd name="connsiteX8-43" fmla="*/ 0 w 683568"/>
              <a:gd name="connsiteY8-44" fmla="*/ 341784 h 864094"/>
              <a:gd name="connsiteX9-45" fmla="*/ 341784 w 683568"/>
              <a:gd name="connsiteY9-46" fmla="*/ 0 h 86409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683568" h="864094">
                <a:moveTo>
                  <a:pt x="341784" y="0"/>
                </a:moveTo>
                <a:cubicBezTo>
                  <a:pt x="530546" y="0"/>
                  <a:pt x="683568" y="153022"/>
                  <a:pt x="683568" y="341784"/>
                </a:cubicBezTo>
                <a:cubicBezTo>
                  <a:pt x="683568" y="439085"/>
                  <a:pt x="642909" y="526890"/>
                  <a:pt x="577183" y="588642"/>
                </a:cubicBezTo>
                <a:lnTo>
                  <a:pt x="341597" y="864094"/>
                </a:lnTo>
                <a:lnTo>
                  <a:pt x="105111" y="587591"/>
                </a:lnTo>
                <a:cubicBezTo>
                  <a:pt x="87976" y="571864"/>
                  <a:pt x="72869" y="554041"/>
                  <a:pt x="59857" y="534679"/>
                </a:cubicBezTo>
                <a:lnTo>
                  <a:pt x="59306" y="534035"/>
                </a:lnTo>
                <a:lnTo>
                  <a:pt x="59325" y="534035"/>
                </a:lnTo>
                <a:cubicBezTo>
                  <a:pt x="21845" y="479324"/>
                  <a:pt x="0" y="413105"/>
                  <a:pt x="0" y="341784"/>
                </a:cubicBezTo>
                <a:cubicBezTo>
                  <a:pt x="0" y="153022"/>
                  <a:pt x="153022" y="0"/>
                  <a:pt x="341784" y="0"/>
                </a:cubicBezTo>
                <a:close/>
              </a:path>
            </a:pathLst>
          </a:custGeom>
          <a:solidFill>
            <a:srgbClr val="3B79CE"/>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p>
            <a:pPr algn="ctr" fontAlgn="auto">
              <a:spcBef>
                <a:spcPts val="0"/>
              </a:spcBef>
              <a:spcAft>
                <a:spcPts val="0"/>
              </a:spcAft>
              <a:defRPr/>
            </a:pPr>
            <a:endParaRPr lang="zh-CN" altLang="en-US"/>
          </a:p>
        </p:txBody>
      </p:sp>
      <p:sp>
        <p:nvSpPr>
          <p:cNvPr id="45" name="矩形 44"/>
          <p:cNvSpPr/>
          <p:nvPr/>
        </p:nvSpPr>
        <p:spPr>
          <a:xfrm>
            <a:off x="5346249" y="3674497"/>
            <a:ext cx="1415772" cy="830997"/>
          </a:xfrm>
          <a:prstGeom prst="rect">
            <a:avLst/>
          </a:prstGeom>
        </p:spPr>
        <p:txBody>
          <a:bodyPr wrap="none">
            <a:spAutoFit/>
          </a:bodyPr>
          <a:p>
            <a:pPr lvl="0" algn="ctr"/>
            <a:r>
              <a:rPr lang="zh-CN" altLang="zh-CN" sz="2400" b="1" kern="1200" dirty="0" smtClean="0">
                <a:solidFill>
                  <a:schemeClr val="bg1"/>
                </a:solidFill>
                <a:latin typeface="微软雅黑" panose="020B0503020204020204" pitchFamily="34" charset="-122"/>
                <a:ea typeface="微软雅黑" panose="020B0503020204020204" pitchFamily="34" charset="-122"/>
                <a:cs typeface="+mn-cs"/>
              </a:rPr>
              <a:t>个人岗位</a:t>
            </a:r>
            <a:endParaRPr lang="en-US" altLang="zh-CN" sz="2400" b="1" kern="1200" dirty="0" smtClean="0">
              <a:solidFill>
                <a:schemeClr val="bg1"/>
              </a:solidFill>
              <a:latin typeface="微软雅黑" panose="020B0503020204020204" pitchFamily="34" charset="-122"/>
              <a:ea typeface="微软雅黑" panose="020B0503020204020204" pitchFamily="34" charset="-122"/>
              <a:cs typeface="+mn-cs"/>
            </a:endParaRPr>
          </a:p>
          <a:p>
            <a:pPr lvl="0" algn="ctr"/>
            <a:r>
              <a:rPr lang="zh-CN" altLang="zh-CN" sz="2400" b="1" kern="1200" dirty="0" smtClean="0">
                <a:solidFill>
                  <a:schemeClr val="bg1"/>
                </a:solidFill>
                <a:latin typeface="微软雅黑" panose="020B0503020204020204" pitchFamily="34" charset="-122"/>
                <a:ea typeface="微软雅黑" panose="020B0503020204020204" pitchFamily="34" charset="-122"/>
                <a:cs typeface="+mn-cs"/>
              </a:rPr>
              <a:t>职责</a:t>
            </a:r>
            <a:endParaRPr lang="zh-CN" altLang="zh-CN" sz="2400" b="1" kern="1200" dirty="0">
              <a:solidFill>
                <a:schemeClr val="bg1"/>
              </a:solidFill>
              <a:latin typeface="微软雅黑" panose="020B0503020204020204" pitchFamily="34" charset="-122"/>
              <a:ea typeface="微软雅黑" panose="020B0503020204020204" pitchFamily="34" charset="-122"/>
              <a:cs typeface="+mn-cs"/>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anim calcmode="lin" valueType="num">
                                      <p:cBhvr additive="base">
                                        <p:cTn id="7" dur="1000" fill="hold"/>
                                        <p:tgtEl>
                                          <p:spTgt spid="37"/>
                                        </p:tgtEl>
                                        <p:attrNameLst>
                                          <p:attrName>ppt_x</p:attrName>
                                        </p:attrNameLst>
                                      </p:cBhvr>
                                      <p:tavLst>
                                        <p:tav tm="0">
                                          <p:val>
                                            <p:strVal val="0-#ppt_w/2"/>
                                          </p:val>
                                        </p:tav>
                                        <p:tav tm="100000">
                                          <p:val>
                                            <p:strVal val="#ppt_x"/>
                                          </p:val>
                                        </p:tav>
                                      </p:tavLst>
                                    </p:anim>
                                    <p:anim calcmode="lin" valueType="num">
                                      <p:cBhvr additive="base">
                                        <p:cTn id="8" dur="1000" fill="hold"/>
                                        <p:tgtEl>
                                          <p:spTgt spid="37"/>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38"/>
                                        </p:tgtEl>
                                        <p:attrNameLst>
                                          <p:attrName>style.visibility</p:attrName>
                                        </p:attrNameLst>
                                      </p:cBhvr>
                                      <p:to>
                                        <p:strVal val="visible"/>
                                      </p:to>
                                    </p:set>
                                    <p:anim calcmode="lin" valueType="num">
                                      <p:cBhvr additive="base">
                                        <p:cTn id="11" dur="1000" fill="hold"/>
                                        <p:tgtEl>
                                          <p:spTgt spid="38"/>
                                        </p:tgtEl>
                                        <p:attrNameLst>
                                          <p:attrName>ppt_x</p:attrName>
                                        </p:attrNameLst>
                                      </p:cBhvr>
                                      <p:tavLst>
                                        <p:tav tm="0">
                                          <p:val>
                                            <p:strVal val="0-#ppt_w/2"/>
                                          </p:val>
                                        </p:tav>
                                        <p:tav tm="100000">
                                          <p:val>
                                            <p:strVal val="#ppt_x"/>
                                          </p:val>
                                        </p:tav>
                                      </p:tavLst>
                                    </p:anim>
                                    <p:anim calcmode="lin" valueType="num">
                                      <p:cBhvr additive="base">
                                        <p:cTn id="12" dur="1000" fill="hold"/>
                                        <p:tgtEl>
                                          <p:spTgt spid="38"/>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39"/>
                                        </p:tgtEl>
                                        <p:attrNameLst>
                                          <p:attrName>style.visibility</p:attrName>
                                        </p:attrNameLst>
                                      </p:cBhvr>
                                      <p:to>
                                        <p:strVal val="visible"/>
                                      </p:to>
                                    </p:set>
                                    <p:anim calcmode="lin" valueType="num">
                                      <p:cBhvr additive="base">
                                        <p:cTn id="15" dur="1000" fill="hold"/>
                                        <p:tgtEl>
                                          <p:spTgt spid="39"/>
                                        </p:tgtEl>
                                        <p:attrNameLst>
                                          <p:attrName>ppt_x</p:attrName>
                                        </p:attrNameLst>
                                      </p:cBhvr>
                                      <p:tavLst>
                                        <p:tav tm="0">
                                          <p:val>
                                            <p:strVal val="0-#ppt_w/2"/>
                                          </p:val>
                                        </p:tav>
                                        <p:tav tm="100000">
                                          <p:val>
                                            <p:strVal val="#ppt_x"/>
                                          </p:val>
                                        </p:tav>
                                      </p:tavLst>
                                    </p:anim>
                                    <p:anim calcmode="lin" valueType="num">
                                      <p:cBhvr additive="base">
                                        <p:cTn id="16" dur="1000" fill="hold"/>
                                        <p:tgtEl>
                                          <p:spTgt spid="39"/>
                                        </p:tgtEl>
                                        <p:attrNameLst>
                                          <p:attrName>ppt_y</p:attrName>
                                        </p:attrNameLst>
                                      </p:cBhvr>
                                      <p:tavLst>
                                        <p:tav tm="0">
                                          <p:val>
                                            <p:strVal val="#ppt_y"/>
                                          </p:val>
                                        </p:tav>
                                        <p:tav tm="100000">
                                          <p:val>
                                            <p:strVal val="#ppt_y"/>
                                          </p:val>
                                        </p:tav>
                                      </p:tavLst>
                                    </p:anim>
                                  </p:childTnLst>
                                </p:cTn>
                              </p:par>
                              <p:par>
                                <p:cTn id="17" presetID="2" presetClass="entr" presetSubtype="8" fill="hold" nodeType="withEffect">
                                  <p:stCondLst>
                                    <p:cond delay="0"/>
                                  </p:stCondLst>
                                  <p:childTnLst>
                                    <p:set>
                                      <p:cBhvr>
                                        <p:cTn id="18" dur="1" fill="hold">
                                          <p:stCondLst>
                                            <p:cond delay="0"/>
                                          </p:stCondLst>
                                        </p:cTn>
                                        <p:tgtEl>
                                          <p:spTgt spid="47"/>
                                        </p:tgtEl>
                                        <p:attrNameLst>
                                          <p:attrName>style.visibility</p:attrName>
                                        </p:attrNameLst>
                                      </p:cBhvr>
                                      <p:to>
                                        <p:strVal val="visible"/>
                                      </p:to>
                                    </p:set>
                                    <p:anim calcmode="lin" valueType="num">
                                      <p:cBhvr additive="base">
                                        <p:cTn id="19" dur="1000" fill="hold"/>
                                        <p:tgtEl>
                                          <p:spTgt spid="47"/>
                                        </p:tgtEl>
                                        <p:attrNameLst>
                                          <p:attrName>ppt_x</p:attrName>
                                        </p:attrNameLst>
                                      </p:cBhvr>
                                      <p:tavLst>
                                        <p:tav tm="0">
                                          <p:val>
                                            <p:strVal val="0-#ppt_w/2"/>
                                          </p:val>
                                        </p:tav>
                                        <p:tav tm="100000">
                                          <p:val>
                                            <p:strVal val="#ppt_x"/>
                                          </p:val>
                                        </p:tav>
                                      </p:tavLst>
                                    </p:anim>
                                    <p:anim calcmode="lin" valueType="num">
                                      <p:cBhvr additive="base">
                                        <p:cTn id="20" dur="1000" fill="hold"/>
                                        <p:tgtEl>
                                          <p:spTgt spid="47"/>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36"/>
                                        </p:tgtEl>
                                        <p:attrNameLst>
                                          <p:attrName>style.visibility</p:attrName>
                                        </p:attrNameLst>
                                      </p:cBhvr>
                                      <p:to>
                                        <p:strVal val="visible"/>
                                      </p:to>
                                    </p:set>
                                    <p:anim calcmode="lin" valueType="num">
                                      <p:cBhvr additive="base">
                                        <p:cTn id="25" dur="1000" fill="hold"/>
                                        <p:tgtEl>
                                          <p:spTgt spid="36"/>
                                        </p:tgtEl>
                                        <p:attrNameLst>
                                          <p:attrName>ppt_x</p:attrName>
                                        </p:attrNameLst>
                                      </p:cBhvr>
                                      <p:tavLst>
                                        <p:tav tm="0">
                                          <p:val>
                                            <p:strVal val="1+#ppt_w/2"/>
                                          </p:val>
                                        </p:tav>
                                        <p:tav tm="100000">
                                          <p:val>
                                            <p:strVal val="#ppt_x"/>
                                          </p:val>
                                        </p:tav>
                                      </p:tavLst>
                                    </p:anim>
                                    <p:anim calcmode="lin" valueType="num">
                                      <p:cBhvr additive="base">
                                        <p:cTn id="26" dur="1000" fill="hold"/>
                                        <p:tgtEl>
                                          <p:spTgt spid="36"/>
                                        </p:tgtEl>
                                        <p:attrNameLst>
                                          <p:attrName>ppt_y</p:attrName>
                                        </p:attrNameLst>
                                      </p:cBhvr>
                                      <p:tavLst>
                                        <p:tav tm="0">
                                          <p:val>
                                            <p:strVal val="#ppt_y"/>
                                          </p:val>
                                        </p:tav>
                                        <p:tav tm="100000">
                                          <p:val>
                                            <p:strVal val="#ppt_y"/>
                                          </p:val>
                                        </p:tav>
                                      </p:tavLst>
                                    </p:anim>
                                  </p:childTnLst>
                                </p:cTn>
                              </p:par>
                              <p:par>
                                <p:cTn id="27" presetID="2" presetClass="entr" presetSubtype="2" fill="hold" grpId="0" nodeType="withEffect">
                                  <p:stCondLst>
                                    <p:cond delay="0"/>
                                  </p:stCondLst>
                                  <p:childTnLst>
                                    <p:set>
                                      <p:cBhvr>
                                        <p:cTn id="28" dur="1" fill="hold">
                                          <p:stCondLst>
                                            <p:cond delay="0"/>
                                          </p:stCondLst>
                                        </p:cTn>
                                        <p:tgtEl>
                                          <p:spTgt spid="40"/>
                                        </p:tgtEl>
                                        <p:attrNameLst>
                                          <p:attrName>style.visibility</p:attrName>
                                        </p:attrNameLst>
                                      </p:cBhvr>
                                      <p:to>
                                        <p:strVal val="visible"/>
                                      </p:to>
                                    </p:set>
                                    <p:anim calcmode="lin" valueType="num">
                                      <p:cBhvr additive="base">
                                        <p:cTn id="29" dur="1000" fill="hold"/>
                                        <p:tgtEl>
                                          <p:spTgt spid="40"/>
                                        </p:tgtEl>
                                        <p:attrNameLst>
                                          <p:attrName>ppt_x</p:attrName>
                                        </p:attrNameLst>
                                      </p:cBhvr>
                                      <p:tavLst>
                                        <p:tav tm="0">
                                          <p:val>
                                            <p:strVal val="1+#ppt_w/2"/>
                                          </p:val>
                                        </p:tav>
                                        <p:tav tm="100000">
                                          <p:val>
                                            <p:strVal val="#ppt_x"/>
                                          </p:val>
                                        </p:tav>
                                      </p:tavLst>
                                    </p:anim>
                                    <p:anim calcmode="lin" valueType="num">
                                      <p:cBhvr additive="base">
                                        <p:cTn id="30" dur="1000" fill="hold"/>
                                        <p:tgtEl>
                                          <p:spTgt spid="40"/>
                                        </p:tgtEl>
                                        <p:attrNameLst>
                                          <p:attrName>ppt_y</p:attrName>
                                        </p:attrNameLst>
                                      </p:cBhvr>
                                      <p:tavLst>
                                        <p:tav tm="0">
                                          <p:val>
                                            <p:strVal val="#ppt_y"/>
                                          </p:val>
                                        </p:tav>
                                        <p:tav tm="100000">
                                          <p:val>
                                            <p:strVal val="#ppt_y"/>
                                          </p:val>
                                        </p:tav>
                                      </p:tavLst>
                                    </p:anim>
                                  </p:childTnLst>
                                </p:cTn>
                              </p:par>
                              <p:par>
                                <p:cTn id="31" presetID="2" presetClass="entr" presetSubtype="2" fill="hold" grpId="0" nodeType="withEffect">
                                  <p:stCondLst>
                                    <p:cond delay="0"/>
                                  </p:stCondLst>
                                  <p:childTnLst>
                                    <p:set>
                                      <p:cBhvr>
                                        <p:cTn id="32" dur="1" fill="hold">
                                          <p:stCondLst>
                                            <p:cond delay="0"/>
                                          </p:stCondLst>
                                        </p:cTn>
                                        <p:tgtEl>
                                          <p:spTgt spid="41"/>
                                        </p:tgtEl>
                                        <p:attrNameLst>
                                          <p:attrName>style.visibility</p:attrName>
                                        </p:attrNameLst>
                                      </p:cBhvr>
                                      <p:to>
                                        <p:strVal val="visible"/>
                                      </p:to>
                                    </p:set>
                                    <p:anim calcmode="lin" valueType="num">
                                      <p:cBhvr additive="base">
                                        <p:cTn id="33" dur="1000" fill="hold"/>
                                        <p:tgtEl>
                                          <p:spTgt spid="41"/>
                                        </p:tgtEl>
                                        <p:attrNameLst>
                                          <p:attrName>ppt_x</p:attrName>
                                        </p:attrNameLst>
                                      </p:cBhvr>
                                      <p:tavLst>
                                        <p:tav tm="0">
                                          <p:val>
                                            <p:strVal val="1+#ppt_w/2"/>
                                          </p:val>
                                        </p:tav>
                                        <p:tav tm="100000">
                                          <p:val>
                                            <p:strVal val="#ppt_x"/>
                                          </p:val>
                                        </p:tav>
                                      </p:tavLst>
                                    </p:anim>
                                    <p:anim calcmode="lin" valueType="num">
                                      <p:cBhvr additive="base">
                                        <p:cTn id="34" dur="1000" fill="hold"/>
                                        <p:tgtEl>
                                          <p:spTgt spid="41"/>
                                        </p:tgtEl>
                                        <p:attrNameLst>
                                          <p:attrName>ppt_y</p:attrName>
                                        </p:attrNameLst>
                                      </p:cBhvr>
                                      <p:tavLst>
                                        <p:tav tm="0">
                                          <p:val>
                                            <p:strVal val="#ppt_y"/>
                                          </p:val>
                                        </p:tav>
                                        <p:tav tm="100000">
                                          <p:val>
                                            <p:strVal val="#ppt_y"/>
                                          </p:val>
                                        </p:tav>
                                      </p:tavLst>
                                    </p:anim>
                                  </p:childTnLst>
                                </p:cTn>
                              </p:par>
                              <p:par>
                                <p:cTn id="35" presetID="2" presetClass="entr" presetSubtype="2" fill="hold" nodeType="withEffect">
                                  <p:stCondLst>
                                    <p:cond delay="0"/>
                                  </p:stCondLst>
                                  <p:childTnLst>
                                    <p:set>
                                      <p:cBhvr>
                                        <p:cTn id="36" dur="1" fill="hold">
                                          <p:stCondLst>
                                            <p:cond delay="0"/>
                                          </p:stCondLst>
                                        </p:cTn>
                                        <p:tgtEl>
                                          <p:spTgt spid="42"/>
                                        </p:tgtEl>
                                        <p:attrNameLst>
                                          <p:attrName>style.visibility</p:attrName>
                                        </p:attrNameLst>
                                      </p:cBhvr>
                                      <p:to>
                                        <p:strVal val="visible"/>
                                      </p:to>
                                    </p:set>
                                    <p:anim calcmode="lin" valueType="num">
                                      <p:cBhvr additive="base">
                                        <p:cTn id="37" dur="1000" fill="hold"/>
                                        <p:tgtEl>
                                          <p:spTgt spid="42"/>
                                        </p:tgtEl>
                                        <p:attrNameLst>
                                          <p:attrName>ppt_x</p:attrName>
                                        </p:attrNameLst>
                                      </p:cBhvr>
                                      <p:tavLst>
                                        <p:tav tm="0">
                                          <p:val>
                                            <p:strVal val="1+#ppt_w/2"/>
                                          </p:val>
                                        </p:tav>
                                        <p:tav tm="100000">
                                          <p:val>
                                            <p:strVal val="#ppt_x"/>
                                          </p:val>
                                        </p:tav>
                                      </p:tavLst>
                                    </p:anim>
                                    <p:anim calcmode="lin" valueType="num">
                                      <p:cBhvr additive="base">
                                        <p:cTn id="38" dur="1000" fill="hold"/>
                                        <p:tgtEl>
                                          <p:spTgt spid="4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8" grpId="0" animBg="1"/>
      <p:bldP spid="39" grpId="0"/>
      <p:bldP spid="36" grpId="0" animBg="1"/>
      <p:bldP spid="40" grpId="0" animBg="1"/>
      <p:bldP spid="4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867434" y="910930"/>
            <a:ext cx="2700048" cy="45719"/>
          </a:xfrm>
          <a:prstGeom prst="rect">
            <a:avLst/>
          </a:prstGeom>
          <a:solidFill>
            <a:srgbClr val="FF0000"/>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p:cNvSpPr/>
          <p:nvPr/>
        </p:nvSpPr>
        <p:spPr>
          <a:xfrm>
            <a:off x="2867199" y="1268760"/>
            <a:ext cx="2700048" cy="45719"/>
          </a:xfrm>
          <a:prstGeom prst="rect">
            <a:avLst/>
          </a:prstGeom>
          <a:solidFill>
            <a:srgbClr val="FF0000"/>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aphicFrame>
        <p:nvGraphicFramePr>
          <p:cNvPr id="2" name="表格 1"/>
          <p:cNvGraphicFramePr>
            <a:graphicFrameLocks noGrp="1"/>
          </p:cNvGraphicFramePr>
          <p:nvPr/>
        </p:nvGraphicFramePr>
        <p:xfrm>
          <a:off x="2889250" y="1624013"/>
          <a:ext cx="8944610" cy="4853305"/>
        </p:xfrm>
        <a:graphic>
          <a:graphicData uri="http://schemas.openxmlformats.org/drawingml/2006/table">
            <a:tbl>
              <a:tblPr/>
              <a:tblGrid>
                <a:gridCol w="2411095"/>
                <a:gridCol w="6533515"/>
              </a:tblGrid>
              <a:tr h="554990">
                <a:tc>
                  <a:txBody>
                    <a:bodyPr/>
                    <a:lstStyle/>
                    <a:p>
                      <a:pPr algn="ctr" fontAlgn="ctr"/>
                      <a:r>
                        <a:rPr lang="zh-CN" altLang="en-US" sz="1600" b="0" i="0" u="none" strike="noStrike" dirty="0">
                          <a:effectLst/>
                          <a:latin typeface="楷体_GB2312"/>
                        </a:rPr>
                        <a:t>起讫时间</a:t>
                      </a:r>
                      <a:endParaRPr lang="zh-CN" altLang="en-US" sz="1600" b="0" i="0" u="none" strike="noStrike" dirty="0">
                        <a:effectLst/>
                        <a:latin typeface="楷体_GB2312"/>
                      </a:endParaRPr>
                    </a:p>
                  </a:txBody>
                  <a:tcPr marL="7591" marR="7591" marT="759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3500000" scaled="1"/>
                      <a:tileRect/>
                    </a:gradFill>
                  </a:tcPr>
                </a:tc>
                <a:tc>
                  <a:txBody>
                    <a:bodyPr/>
                    <a:lstStyle/>
                    <a:p>
                      <a:pPr algn="ctr" fontAlgn="ctr"/>
                      <a:r>
                        <a:rPr lang="zh-CN" altLang="en-US" sz="1600" b="0" i="0" u="none" strike="noStrike">
                          <a:effectLst/>
                          <a:latin typeface="楷体_GB2312"/>
                        </a:rPr>
                        <a:t>完成工作内容和工作进度</a:t>
                      </a:r>
                      <a:endParaRPr lang="zh-CN" altLang="en-US" sz="1600" b="0" i="0" u="none" strike="noStrike">
                        <a:effectLst/>
                        <a:latin typeface="楷体_GB2312"/>
                      </a:endParaRPr>
                    </a:p>
                  </a:txBody>
                  <a:tcPr marL="7591" marR="7591" marT="759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3500000" scaled="1"/>
                      <a:tileRect/>
                    </a:gradFill>
                  </a:tcPr>
                </a:tc>
              </a:tr>
              <a:tr h="916305">
                <a:tc>
                  <a:txBody>
                    <a:bodyPr/>
                    <a:lstStyle/>
                    <a:p>
                      <a:pPr algn="ctr" fontAlgn="ctr"/>
                      <a:r>
                        <a:rPr lang="en-US" altLang="zh-CN" sz="1600" b="0" i="0" u="none" strike="noStrike" dirty="0">
                          <a:effectLst/>
                          <a:latin typeface="宋体" panose="02010600030101010101" pitchFamily="2" charset="-122"/>
                        </a:rPr>
                        <a:t>7</a:t>
                      </a:r>
                      <a:r>
                        <a:rPr lang="zh-CN" altLang="en-US" sz="1600" b="0" i="0" u="none" strike="noStrike" dirty="0">
                          <a:effectLst/>
                          <a:latin typeface="宋体" panose="02010600030101010101" pitchFamily="2" charset="-122"/>
                        </a:rPr>
                        <a:t>月</a:t>
                      </a:r>
                      <a:r>
                        <a:rPr lang="en-US" altLang="zh-CN" sz="1600" b="0" i="0" u="none" strike="noStrike" dirty="0">
                          <a:effectLst/>
                          <a:latin typeface="宋体" panose="02010600030101010101" pitchFamily="2" charset="-122"/>
                        </a:rPr>
                        <a:t>10</a:t>
                      </a:r>
                      <a:r>
                        <a:rPr lang="zh-CN" altLang="en-US" sz="1600" b="0" i="0" u="none" strike="noStrike" dirty="0">
                          <a:effectLst/>
                          <a:latin typeface="宋体" panose="02010600030101010101" pitchFamily="2" charset="-122"/>
                        </a:rPr>
                        <a:t>日 </a:t>
                      </a:r>
                      <a:r>
                        <a:rPr lang="en-US" altLang="zh-CN" sz="1600" b="0" i="0" u="none" strike="noStrike" dirty="0">
                          <a:effectLst/>
                          <a:latin typeface="宋体" panose="02010600030101010101" pitchFamily="2" charset="-122"/>
                        </a:rPr>
                        <a:t>- 7</a:t>
                      </a:r>
                      <a:r>
                        <a:rPr lang="zh-CN" altLang="en-US" sz="1600" b="0" i="0" u="none" strike="noStrike" dirty="0">
                          <a:effectLst/>
                          <a:latin typeface="宋体" panose="02010600030101010101" pitchFamily="2" charset="-122"/>
                        </a:rPr>
                        <a:t>月</a:t>
                      </a:r>
                      <a:r>
                        <a:rPr lang="en-US" altLang="zh-CN" sz="1600" b="0" i="0" u="none" strike="noStrike" dirty="0">
                          <a:effectLst/>
                          <a:latin typeface="宋体" panose="02010600030101010101" pitchFamily="2" charset="-122"/>
                        </a:rPr>
                        <a:t>28</a:t>
                      </a:r>
                      <a:r>
                        <a:rPr lang="zh-CN" altLang="en-US" sz="1600" b="0" i="0" u="none" strike="noStrike" dirty="0">
                          <a:effectLst/>
                          <a:latin typeface="宋体" panose="02010600030101010101" pitchFamily="2" charset="-122"/>
                        </a:rPr>
                        <a:t>日</a:t>
                      </a:r>
                      <a:endParaRPr lang="zh-CN" altLang="en-US" sz="1600" b="0" i="0" u="none" strike="noStrike" dirty="0">
                        <a:effectLst/>
                        <a:latin typeface="宋体" panose="02010600030101010101" pitchFamily="2" charset="-122"/>
                      </a:endParaRPr>
                    </a:p>
                  </a:txBody>
                  <a:tcPr marL="7591" marR="7591" marT="759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3500000" scaled="1"/>
                      <a:tileRect/>
                    </a:gradFill>
                  </a:tcPr>
                </a:tc>
                <a:tc>
                  <a:txBody>
                    <a:bodyPr/>
                    <a:lstStyle/>
                    <a:p>
                      <a:pPr algn="l" fontAlgn="ctr">
                        <a:spcBef>
                          <a:spcPts val="0"/>
                        </a:spcBef>
                        <a:spcAft>
                          <a:spcPts val="0"/>
                        </a:spcAft>
                        <a:buClrTx/>
                        <a:buSzTx/>
                        <a:buFontTx/>
                        <a:defRPr/>
                      </a:pPr>
                      <a:r>
                        <a:rPr lang="en-US" altLang="zh-CN" sz="1600" b="0" i="0" u="none" strike="noStrike" dirty="0">
                          <a:effectLst/>
                          <a:latin typeface="楷体_GB2312"/>
                        </a:rPr>
                        <a:t> </a:t>
                      </a:r>
                      <a:r>
                        <a:rPr lang="zh-CN" altLang="en-US" sz="1600" b="0" i="0" u="none" strike="noStrike" dirty="0">
                          <a:effectLst/>
                          <a:latin typeface="楷体_GB2312"/>
                        </a:rPr>
                        <a:t>①</a:t>
                      </a:r>
                      <a:r>
                        <a:rPr lang="zh-CN" altLang="en-US" sz="1600" b="0" i="0" u="none" strike="noStrike" noProof="0" dirty="0">
                          <a:ln>
                            <a:noFill/>
                          </a:ln>
                          <a:solidFill>
                            <a:prstClr val="black"/>
                          </a:solidFill>
                          <a:effectLst/>
                          <a:uLnTx/>
                          <a:uFillTx/>
                          <a:latin typeface="楷体_GB2312"/>
                        </a:rPr>
                        <a:t>参加金证学院的培训。</a:t>
                      </a:r>
                      <a:r>
                        <a:rPr lang="zh-CN" altLang="en-US" sz="1600" b="0" i="0" u="none" strike="noStrike" baseline="0" noProof="0" dirty="0">
                          <a:ln>
                            <a:noFill/>
                          </a:ln>
                          <a:solidFill>
                            <a:prstClr val="black"/>
                          </a:solidFill>
                          <a:effectLst/>
                          <a:uLnTx/>
                          <a:uFillTx/>
                          <a:latin typeface="楷体_GB2312"/>
                        </a:rPr>
                        <a:t> </a:t>
                      </a:r>
                      <a:endParaRPr lang="zh-CN" altLang="en-US" sz="1600" b="0" i="0" u="none" strike="noStrike" baseline="0" noProof="0" dirty="0">
                        <a:ln>
                          <a:noFill/>
                        </a:ln>
                        <a:solidFill>
                          <a:prstClr val="black"/>
                        </a:solidFill>
                        <a:effectLst/>
                        <a:uLnTx/>
                        <a:uFillTx/>
                        <a:latin typeface="楷体_GB2312"/>
                      </a:endParaRPr>
                    </a:p>
                    <a:p>
                      <a:pPr algn="l" fontAlgn="ctr">
                        <a:spcBef>
                          <a:spcPts val="0"/>
                        </a:spcBef>
                        <a:spcAft>
                          <a:spcPts val="0"/>
                        </a:spcAft>
                        <a:buClrTx/>
                        <a:buSzTx/>
                        <a:buFontTx/>
                        <a:defRPr/>
                      </a:pPr>
                      <a:r>
                        <a:rPr lang="zh-CN" altLang="en-US" sz="1600" b="0" i="0" u="none" strike="noStrike" baseline="0" noProof="0" dirty="0">
                          <a:ln>
                            <a:noFill/>
                          </a:ln>
                          <a:solidFill>
                            <a:prstClr val="black"/>
                          </a:solidFill>
                          <a:effectLst/>
                          <a:uLnTx/>
                          <a:uFillTx/>
                          <a:latin typeface="楷体_GB2312"/>
                        </a:rPr>
                        <a:t> ②参加证券软件总部的雏鹰计划，并参加了相关考试。</a:t>
                      </a:r>
                      <a:endParaRPr lang="zh-CN" altLang="en-US" sz="1600" b="0" i="0" u="none" strike="noStrike" dirty="0">
                        <a:effectLst/>
                        <a:latin typeface="楷体_GB2312"/>
                      </a:endParaRPr>
                    </a:p>
                  </a:txBody>
                  <a:tcPr marL="7591" marR="7591" marT="759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3500000" scaled="1"/>
                      <a:tileRect/>
                    </a:gradFill>
                  </a:tcPr>
                </a:tc>
              </a:tr>
              <a:tr h="996315">
                <a:tc>
                  <a:txBody>
                    <a:bodyPr/>
                    <a:lstStyle/>
                    <a:p>
                      <a:pPr algn="ctr" fontAlgn="ctr"/>
                      <a:r>
                        <a:rPr lang="en-US" altLang="zh-CN" sz="1600" b="0" i="0" u="none" strike="noStrike" dirty="0">
                          <a:effectLst/>
                          <a:latin typeface="宋体" panose="02010600030101010101" pitchFamily="2" charset="-122"/>
                        </a:rPr>
                        <a:t>7</a:t>
                      </a:r>
                      <a:r>
                        <a:rPr lang="zh-CN" altLang="en-US" sz="1600" b="0" i="0" u="none" strike="noStrike" dirty="0">
                          <a:effectLst/>
                          <a:latin typeface="宋体" panose="02010600030101010101" pitchFamily="2" charset="-122"/>
                        </a:rPr>
                        <a:t>月</a:t>
                      </a:r>
                      <a:r>
                        <a:rPr lang="en-US" altLang="zh-CN" sz="1600" b="0" i="0" u="none" strike="noStrike" dirty="0">
                          <a:effectLst/>
                          <a:latin typeface="宋体" panose="02010600030101010101" pitchFamily="2" charset="-122"/>
                        </a:rPr>
                        <a:t>31</a:t>
                      </a:r>
                      <a:r>
                        <a:rPr lang="zh-CN" altLang="en-US" sz="1600" b="0" i="0" u="none" strike="noStrike" dirty="0">
                          <a:effectLst/>
                          <a:latin typeface="宋体" panose="02010600030101010101" pitchFamily="2" charset="-122"/>
                        </a:rPr>
                        <a:t>日 </a:t>
                      </a:r>
                      <a:r>
                        <a:rPr lang="en-US" altLang="zh-CN" sz="1600" b="0" i="0" u="none" strike="noStrike" dirty="0">
                          <a:effectLst/>
                          <a:latin typeface="宋体" panose="02010600030101010101" pitchFamily="2" charset="-122"/>
                        </a:rPr>
                        <a:t>- 8</a:t>
                      </a:r>
                      <a:r>
                        <a:rPr lang="zh-CN" altLang="en-US" sz="1600" b="0" i="0" u="none" strike="noStrike" dirty="0">
                          <a:effectLst/>
                          <a:latin typeface="宋体" panose="02010600030101010101" pitchFamily="2" charset="-122"/>
                        </a:rPr>
                        <a:t>月</a:t>
                      </a:r>
                      <a:r>
                        <a:rPr lang="en-US" altLang="zh-CN" sz="1600" b="0" i="0" u="none" strike="noStrike" dirty="0">
                          <a:effectLst/>
                          <a:latin typeface="宋体" panose="02010600030101010101" pitchFamily="2" charset="-122"/>
                        </a:rPr>
                        <a:t>15</a:t>
                      </a:r>
                      <a:r>
                        <a:rPr lang="zh-CN" altLang="en-US" sz="1600" b="0" i="0" u="none" strike="noStrike" dirty="0">
                          <a:effectLst/>
                          <a:latin typeface="宋体" panose="02010600030101010101" pitchFamily="2" charset="-122"/>
                        </a:rPr>
                        <a:t>日</a:t>
                      </a:r>
                      <a:endParaRPr lang="zh-CN" altLang="en-US" sz="1600" b="0" i="0" u="none" strike="noStrike" dirty="0">
                        <a:effectLst/>
                        <a:latin typeface="宋体" panose="02010600030101010101" pitchFamily="2" charset="-122"/>
                      </a:endParaRPr>
                    </a:p>
                  </a:txBody>
                  <a:tcPr marL="7591" marR="7591" marT="759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3500000" scaled="1"/>
                      <a:tileRect/>
                    </a:gradFill>
                  </a:tcPr>
                </a:tc>
                <a:tc>
                  <a:txBody>
                    <a:bodyPr/>
                    <a:lstStyle/>
                    <a:p>
                      <a:pPr algn="l" fontAlgn="ctr"/>
                      <a:r>
                        <a:rPr lang="en-US" altLang="zh-CN" sz="1600" b="0" i="0" u="none" strike="noStrike" baseline="0" dirty="0">
                          <a:effectLst/>
                          <a:latin typeface="楷体_GB2312"/>
                        </a:rPr>
                        <a:t> </a:t>
                      </a:r>
                      <a:r>
                        <a:rPr lang="zh-CN" altLang="en-US" sz="1600" b="0" i="0" u="none" strike="noStrike" baseline="0" noProof="0" dirty="0">
                          <a:ln>
                            <a:noFill/>
                          </a:ln>
                          <a:solidFill>
                            <a:prstClr val="black"/>
                          </a:solidFill>
                          <a:effectLst/>
                          <a:uLnTx/>
                          <a:uFillTx/>
                          <a:latin typeface="楷体_GB2312"/>
                        </a:rPr>
                        <a:t>①学习市价委托交易以及限价委托交易。通过设置相应交易参数，对不同交易板块的进行委托交易。</a:t>
                      </a:r>
                      <a:endParaRPr lang="zh-CN" altLang="en-US" sz="1600" b="0" i="0" u="none" strike="noStrike" baseline="0" noProof="0" dirty="0">
                        <a:ln>
                          <a:noFill/>
                        </a:ln>
                        <a:solidFill>
                          <a:prstClr val="black"/>
                        </a:solidFill>
                        <a:effectLst/>
                        <a:uLnTx/>
                        <a:uFillTx/>
                        <a:latin typeface="楷体_GB2312"/>
                      </a:endParaRPr>
                    </a:p>
                    <a:p>
                      <a:pPr algn="l" fontAlgn="ctr"/>
                      <a:r>
                        <a:rPr lang="zh-CN" altLang="en-US" sz="1600" noProof="0" dirty="0">
                          <a:ln>
                            <a:noFill/>
                          </a:ln>
                          <a:solidFill>
                            <a:prstClr val="black"/>
                          </a:solidFill>
                          <a:effectLst/>
                          <a:uLnTx/>
                          <a:uFillTx/>
                          <a:latin typeface="楷体_GB2312"/>
                          <a:sym typeface="+mn-ea"/>
                        </a:rPr>
                        <a:t> ②测试融资融券委托、担保品委托、客户平仓、直接偿还、券源划转和余券划转业务</a:t>
                      </a:r>
                      <a:endParaRPr lang="zh-CN" altLang="en-US" sz="1600" noProof="0" dirty="0">
                        <a:ln>
                          <a:noFill/>
                        </a:ln>
                        <a:solidFill>
                          <a:prstClr val="black"/>
                        </a:solidFill>
                        <a:effectLst/>
                        <a:uLnTx/>
                        <a:uFillTx/>
                        <a:latin typeface="楷体_GB2312"/>
                        <a:sym typeface="+mn-ea"/>
                      </a:endParaRPr>
                    </a:p>
                  </a:txBody>
                  <a:tcPr marL="7591" marR="7591" marT="759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3500000" scaled="1"/>
                      <a:tileRect/>
                    </a:gradFill>
                  </a:tcPr>
                </a:tc>
              </a:tr>
              <a:tr h="1207135">
                <a:tc>
                  <a:txBody>
                    <a:bodyPr/>
                    <a:lstStyle/>
                    <a:p>
                      <a:pPr algn="ctr" fontAlgn="ctr"/>
                      <a:r>
                        <a:rPr lang="en-US" altLang="zh-CN" sz="1600" b="0" i="0" u="none" strike="noStrike" dirty="0">
                          <a:effectLst/>
                          <a:latin typeface="宋体" panose="02010600030101010101" pitchFamily="2" charset="-122"/>
                        </a:rPr>
                        <a:t>8</a:t>
                      </a:r>
                      <a:r>
                        <a:rPr lang="zh-CN" altLang="en-US" sz="1600" b="0" i="0" u="none" strike="noStrike" dirty="0">
                          <a:effectLst/>
                          <a:latin typeface="宋体" panose="02010600030101010101" pitchFamily="2" charset="-122"/>
                        </a:rPr>
                        <a:t>月</a:t>
                      </a:r>
                      <a:r>
                        <a:rPr lang="en-US" altLang="zh-CN" sz="1600" b="0" i="0" u="none" strike="noStrike" dirty="0">
                          <a:effectLst/>
                          <a:latin typeface="宋体" panose="02010600030101010101" pitchFamily="2" charset="-122"/>
                        </a:rPr>
                        <a:t>16</a:t>
                      </a:r>
                      <a:r>
                        <a:rPr lang="zh-CN" altLang="en-US" sz="1600" b="0" i="0" u="none" strike="noStrike" dirty="0">
                          <a:effectLst/>
                          <a:latin typeface="宋体" panose="02010600030101010101" pitchFamily="2" charset="-122"/>
                        </a:rPr>
                        <a:t>日 </a:t>
                      </a:r>
                      <a:r>
                        <a:rPr lang="en-US" altLang="zh-CN" sz="1600" b="0" i="0" u="none" strike="noStrike" dirty="0">
                          <a:effectLst/>
                          <a:latin typeface="宋体" panose="02010600030101010101" pitchFamily="2" charset="-122"/>
                        </a:rPr>
                        <a:t>- 9</a:t>
                      </a:r>
                      <a:r>
                        <a:rPr lang="zh-CN" altLang="en-US" sz="1600" b="0" i="0" u="none" strike="noStrike" dirty="0">
                          <a:effectLst/>
                          <a:latin typeface="宋体" panose="02010600030101010101" pitchFamily="2" charset="-122"/>
                        </a:rPr>
                        <a:t>月</a:t>
                      </a:r>
                      <a:r>
                        <a:rPr lang="en-US" altLang="zh-CN" sz="1600" b="0" i="0" u="none" strike="noStrike" dirty="0">
                          <a:effectLst/>
                          <a:latin typeface="宋体" panose="02010600030101010101" pitchFamily="2" charset="-122"/>
                        </a:rPr>
                        <a:t>1</a:t>
                      </a:r>
                      <a:r>
                        <a:rPr lang="zh-CN" altLang="en-US" sz="1600" b="0" i="0" u="none" strike="noStrike" dirty="0">
                          <a:effectLst/>
                          <a:latin typeface="宋体" panose="02010600030101010101" pitchFamily="2" charset="-122"/>
                        </a:rPr>
                        <a:t>日</a:t>
                      </a:r>
                      <a:endParaRPr lang="zh-CN" altLang="en-US" sz="1600" b="0" i="0" u="none" strike="noStrike" dirty="0">
                        <a:effectLst/>
                        <a:latin typeface="宋体" panose="02010600030101010101" pitchFamily="2" charset="-122"/>
                      </a:endParaRPr>
                    </a:p>
                  </a:txBody>
                  <a:tcPr marL="7591" marR="7591" marT="759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3500000" scaled="1"/>
                      <a:tileRect/>
                    </a:gradFill>
                  </a:tcPr>
                </a:tc>
                <a:tc>
                  <a:txBody>
                    <a:bodyPr/>
                    <a:lstStyle/>
                    <a:p>
                      <a:pPr algn="l" fontAlgn="ctr"/>
                      <a:r>
                        <a:rPr kumimoji="0" lang="en-US" altLang="zh-CN" sz="1600" b="0" i="0" u="none" strike="noStrike" kern="1200" cap="none" spc="0" normalizeH="0" baseline="0" noProof="0" dirty="0">
                          <a:ln>
                            <a:noFill/>
                          </a:ln>
                          <a:solidFill>
                            <a:prstClr val="black"/>
                          </a:solidFill>
                          <a:effectLst/>
                          <a:uLnTx/>
                          <a:uFillTx/>
                          <a:latin typeface="楷体_GB2312"/>
                          <a:ea typeface="+mn-ea"/>
                          <a:cs typeface="+mn-cs"/>
                        </a:rPr>
                        <a:t> </a:t>
                      </a:r>
                      <a:r>
                        <a:rPr kumimoji="0" lang="zh-CN" altLang="en-US" sz="1600" b="0" i="0" u="none" strike="noStrike" kern="1200" cap="none" spc="0" normalizeH="0" baseline="0" noProof="0" dirty="0">
                          <a:ln>
                            <a:noFill/>
                          </a:ln>
                          <a:solidFill>
                            <a:prstClr val="black"/>
                          </a:solidFill>
                          <a:effectLst/>
                          <a:uLnTx/>
                          <a:uFillTx/>
                          <a:latin typeface="楷体_GB2312"/>
                          <a:ea typeface="+mn-ea"/>
                          <a:cs typeface="+mn-cs"/>
                        </a:rPr>
                        <a:t>①根据文档熟悉指定交易业务，编写指定交易业务操作手册。</a:t>
                      </a:r>
                      <a:endParaRPr kumimoji="0" lang="zh-CN" altLang="en-US" sz="1600" b="0" i="0" u="none" strike="noStrike" kern="1200" cap="none" spc="0" normalizeH="0" baseline="0" noProof="0" dirty="0">
                        <a:ln>
                          <a:noFill/>
                        </a:ln>
                        <a:solidFill>
                          <a:prstClr val="black"/>
                        </a:solidFill>
                        <a:effectLst/>
                        <a:uLnTx/>
                        <a:uFillTx/>
                        <a:latin typeface="楷体_GB2312"/>
                        <a:ea typeface="+mn-ea"/>
                        <a:cs typeface="+mn-cs"/>
                      </a:endParaRPr>
                    </a:p>
                    <a:p>
                      <a:pPr algn="l" fontAlgn="ctr"/>
                      <a:r>
                        <a:rPr kumimoji="0" lang="zh-CN" altLang="en-US" sz="1600" b="0" i="0" u="none" strike="noStrike" kern="1200" cap="none" spc="0" normalizeH="0" baseline="0" noProof="0" dirty="0">
                          <a:ln>
                            <a:noFill/>
                          </a:ln>
                          <a:solidFill>
                            <a:prstClr val="black"/>
                          </a:solidFill>
                          <a:effectLst/>
                          <a:uLnTx/>
                          <a:uFillTx/>
                          <a:latin typeface="楷体_GB2312"/>
                          <a:ea typeface="+mn-ea"/>
                          <a:cs typeface="+mn-cs"/>
                        </a:rPr>
                        <a:t> ②根据文档熟悉增股申购业务，编写新股增发业务操作手册。</a:t>
                      </a:r>
                      <a:endParaRPr kumimoji="0" lang="zh-CN" altLang="en-US" sz="1600" b="0" i="0" u="none" strike="noStrike" kern="1200" cap="none" spc="0" normalizeH="0" baseline="0" noProof="0" dirty="0">
                        <a:ln>
                          <a:noFill/>
                        </a:ln>
                        <a:solidFill>
                          <a:prstClr val="black"/>
                        </a:solidFill>
                        <a:effectLst/>
                        <a:uLnTx/>
                        <a:uFillTx/>
                        <a:latin typeface="楷体_GB2312"/>
                        <a:ea typeface="+mn-ea"/>
                        <a:cs typeface="+mn-cs"/>
                      </a:endParaRPr>
                    </a:p>
                    <a:p>
                      <a:pPr algn="l" fontAlgn="ctr"/>
                      <a:r>
                        <a:rPr kumimoji="0" lang="zh-CN" altLang="en-US" sz="1600" b="0" i="0" u="none" strike="noStrike" kern="1200" cap="none" spc="0" normalizeH="0" baseline="0" noProof="0" dirty="0">
                          <a:ln>
                            <a:noFill/>
                          </a:ln>
                          <a:solidFill>
                            <a:prstClr val="black"/>
                          </a:solidFill>
                          <a:effectLst/>
                          <a:uLnTx/>
                          <a:uFillTx/>
                          <a:latin typeface="楷体_GB2312"/>
                          <a:ea typeface="+mn-ea"/>
                          <a:cs typeface="+mn-cs"/>
                        </a:rPr>
                        <a:t> </a:t>
                      </a:r>
                      <a:r>
                        <a:rPr lang="zh-CN" altLang="en-US" sz="1600" noProof="0" dirty="0">
                          <a:ln>
                            <a:noFill/>
                          </a:ln>
                          <a:solidFill>
                            <a:prstClr val="black"/>
                          </a:solidFill>
                          <a:effectLst/>
                          <a:uLnTx/>
                          <a:uFillTx/>
                          <a:latin typeface="Calibri" panose="020F0502020204030204" charset="0"/>
                          <a:sym typeface="+mn-ea"/>
                        </a:rPr>
                        <a:t>③</a:t>
                      </a:r>
                      <a:r>
                        <a:rPr lang="zh-CN" altLang="en-US" sz="1600" noProof="0" dirty="0">
                          <a:ln>
                            <a:noFill/>
                          </a:ln>
                          <a:solidFill>
                            <a:prstClr val="black"/>
                          </a:solidFill>
                          <a:effectLst/>
                          <a:uLnTx/>
                          <a:uFillTx/>
                          <a:latin typeface="楷体_GB2312"/>
                          <a:sym typeface="+mn-ea"/>
                        </a:rPr>
                        <a:t>编写深圳A股和上海A股新股增发业务的测试案例。</a:t>
                      </a:r>
                      <a:endParaRPr lang="zh-CN" altLang="en-US" sz="1600" noProof="0" dirty="0">
                        <a:ln>
                          <a:noFill/>
                        </a:ln>
                        <a:solidFill>
                          <a:prstClr val="black"/>
                        </a:solidFill>
                        <a:effectLst/>
                        <a:uLnTx/>
                        <a:uFillTx/>
                        <a:latin typeface="楷体_GB2312"/>
                        <a:sym typeface="+mn-ea"/>
                      </a:endParaRPr>
                    </a:p>
                    <a:p>
                      <a:pPr indent="0" algn="l" fontAlgn="ctr">
                        <a:buFont typeface="+mj-ea"/>
                        <a:buNone/>
                      </a:pPr>
                      <a:r>
                        <a:rPr lang="zh-CN" altLang="en-US" sz="1600" noProof="0" dirty="0">
                          <a:ln>
                            <a:noFill/>
                          </a:ln>
                          <a:solidFill>
                            <a:prstClr val="black"/>
                          </a:solidFill>
                          <a:effectLst/>
                          <a:uLnTx/>
                          <a:uFillTx/>
                          <a:latin typeface="Calibri Light" panose="020F0302020204030204" charset="0"/>
                          <a:ea typeface="宋体" panose="02010600030101010101" pitchFamily="2" charset="-122"/>
                          <a:sym typeface="+mn-ea"/>
                        </a:rPr>
                        <a:t>  ④</a:t>
                      </a:r>
                      <a:r>
                        <a:rPr lang="zh-CN" altLang="en-US" sz="1600" noProof="0" dirty="0">
                          <a:ln>
                            <a:noFill/>
                          </a:ln>
                          <a:solidFill>
                            <a:prstClr val="black"/>
                          </a:solidFill>
                          <a:effectLst/>
                          <a:uLnTx/>
                          <a:uFillTx/>
                          <a:latin typeface="楷体_GB2312"/>
                          <a:sym typeface="+mn-ea"/>
                        </a:rPr>
                        <a:t>熟悉上海新货币基金业务，编写上海新货币基金业务测试案例。</a:t>
                      </a:r>
                      <a:endParaRPr lang="zh-CN" altLang="en-US" sz="1600" noProof="0" dirty="0">
                        <a:ln>
                          <a:noFill/>
                        </a:ln>
                        <a:solidFill>
                          <a:prstClr val="black"/>
                        </a:solidFill>
                        <a:effectLst/>
                        <a:uLnTx/>
                        <a:uFillTx/>
                        <a:latin typeface="楷体_GB2312"/>
                        <a:sym typeface="+mn-ea"/>
                      </a:endParaRPr>
                    </a:p>
                  </a:txBody>
                  <a:tcPr marL="7591" marR="7591" marT="759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3500000" scaled="1"/>
                      <a:tileRect/>
                    </a:gradFill>
                  </a:tcPr>
                </a:tc>
              </a:tr>
              <a:tr h="1178560">
                <a:tc>
                  <a:txBody>
                    <a:bodyPr/>
                    <a:lstStyle/>
                    <a:p>
                      <a:pPr algn="ctr" fontAlgn="ctr"/>
                      <a:r>
                        <a:rPr lang="en-US" altLang="zh-CN" sz="1600" b="0" i="0" u="none" strike="noStrike" dirty="0">
                          <a:effectLst/>
                          <a:latin typeface="宋体" panose="02010600030101010101" pitchFamily="2" charset="-122"/>
                        </a:rPr>
                        <a:t>9</a:t>
                      </a:r>
                      <a:r>
                        <a:rPr lang="zh-CN" altLang="en-US" sz="1600" b="0" i="0" u="none" strike="noStrike" dirty="0">
                          <a:effectLst/>
                          <a:latin typeface="宋体" panose="02010600030101010101" pitchFamily="2" charset="-122"/>
                        </a:rPr>
                        <a:t>月</a:t>
                      </a:r>
                      <a:r>
                        <a:rPr lang="en-US" altLang="zh-CN" sz="1600" b="0" i="0" u="none" strike="noStrike" dirty="0">
                          <a:effectLst/>
                          <a:latin typeface="宋体" panose="02010600030101010101" pitchFamily="2" charset="-122"/>
                        </a:rPr>
                        <a:t>4</a:t>
                      </a:r>
                      <a:r>
                        <a:rPr lang="zh-CN" altLang="en-US" sz="1600" b="0" i="0" u="none" strike="noStrike" dirty="0">
                          <a:effectLst/>
                          <a:latin typeface="宋体" panose="02010600030101010101" pitchFamily="2" charset="-122"/>
                        </a:rPr>
                        <a:t>日 </a:t>
                      </a:r>
                      <a:r>
                        <a:rPr lang="en-US" altLang="zh-CN" sz="1600" b="0" i="0" u="none" strike="noStrike" dirty="0">
                          <a:effectLst/>
                          <a:latin typeface="宋体" panose="02010600030101010101" pitchFamily="2" charset="-122"/>
                        </a:rPr>
                        <a:t>- 9</a:t>
                      </a:r>
                      <a:r>
                        <a:rPr lang="zh-CN" altLang="en-US" sz="1600" b="0" i="0" u="none" strike="noStrike" dirty="0">
                          <a:effectLst/>
                          <a:latin typeface="宋体" panose="02010600030101010101" pitchFamily="2" charset="-122"/>
                        </a:rPr>
                        <a:t>月</a:t>
                      </a:r>
                      <a:r>
                        <a:rPr lang="en-US" altLang="zh-CN" sz="1600" b="0" i="0" u="none" strike="noStrike" dirty="0">
                          <a:effectLst/>
                          <a:latin typeface="宋体" panose="02010600030101010101" pitchFamily="2" charset="-122"/>
                        </a:rPr>
                        <a:t>15</a:t>
                      </a:r>
                      <a:r>
                        <a:rPr lang="zh-CN" altLang="en-US" sz="1600" b="0" i="0" u="none" strike="noStrike" dirty="0">
                          <a:effectLst/>
                          <a:latin typeface="宋体" panose="02010600030101010101" pitchFamily="2" charset="-122"/>
                        </a:rPr>
                        <a:t>日</a:t>
                      </a:r>
                      <a:endParaRPr lang="zh-CN" altLang="en-US" sz="1600" b="0" i="0" u="none" strike="noStrike" dirty="0">
                        <a:effectLst/>
                        <a:latin typeface="宋体" panose="02010600030101010101" pitchFamily="2" charset="-122"/>
                      </a:endParaRPr>
                    </a:p>
                  </a:txBody>
                  <a:tcPr marL="7591" marR="7591" marT="759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3500000" scaled="1"/>
                      <a:tileRect/>
                    </a:gradFill>
                  </a:tcPr>
                </a:tc>
                <a:tc>
                  <a:txBody>
                    <a:bodyPr/>
                    <a:lstStyle/>
                    <a:p>
                      <a:pPr marL="0" marR="0" indent="0" algn="l" defTabSz="914400" rtl="0" eaLnBrk="1" fontAlgn="ctr" latinLnBrk="0" hangingPunct="1">
                        <a:lnSpc>
                          <a:spcPct val="100000"/>
                        </a:lnSpc>
                        <a:spcBef>
                          <a:spcPts val="0"/>
                        </a:spcBef>
                        <a:spcAft>
                          <a:spcPts val="0"/>
                        </a:spcAft>
                        <a:buClrTx/>
                        <a:buSzTx/>
                        <a:buFontTx/>
                        <a:buNone/>
                        <a:defRPr/>
                      </a:pPr>
                      <a:r>
                        <a:rPr lang="en-US" altLang="zh-CN" sz="1600" noProof="0" dirty="0">
                          <a:ln>
                            <a:noFill/>
                          </a:ln>
                          <a:solidFill>
                            <a:prstClr val="black"/>
                          </a:solidFill>
                          <a:effectLst/>
                          <a:uLnTx/>
                          <a:uFillTx/>
                          <a:latin typeface="楷体_GB2312"/>
                          <a:sym typeface="+mn-ea"/>
                        </a:rPr>
                        <a:t> </a:t>
                      </a:r>
                      <a:r>
                        <a:rPr lang="zh-CN" altLang="en-US" sz="1600" noProof="0" dirty="0">
                          <a:ln>
                            <a:noFill/>
                          </a:ln>
                          <a:solidFill>
                            <a:prstClr val="black"/>
                          </a:solidFill>
                          <a:effectLst/>
                          <a:uLnTx/>
                          <a:uFillTx/>
                          <a:latin typeface="楷体_GB2312"/>
                          <a:sym typeface="+mn-ea"/>
                        </a:rPr>
                        <a:t>①深圳A股普通业务报盘</a:t>
                      </a:r>
                      <a:r>
                        <a:rPr lang="en-US" altLang="zh-CN" sz="1600" noProof="0" dirty="0">
                          <a:ln>
                            <a:noFill/>
                          </a:ln>
                          <a:solidFill>
                            <a:prstClr val="black"/>
                          </a:solidFill>
                          <a:effectLst/>
                          <a:uLnTx/>
                          <a:uFillTx/>
                          <a:latin typeface="楷体_GB2312"/>
                          <a:sym typeface="+mn-ea"/>
                        </a:rPr>
                        <a:t>(</a:t>
                      </a:r>
                      <a:r>
                        <a:rPr lang="zh-CN" altLang="en-US" sz="1600" noProof="0" dirty="0">
                          <a:ln>
                            <a:noFill/>
                          </a:ln>
                          <a:solidFill>
                            <a:prstClr val="black"/>
                          </a:solidFill>
                          <a:effectLst/>
                          <a:uLnTx/>
                          <a:uFillTx/>
                          <a:latin typeface="楷体_GB2312"/>
                          <a:sym typeface="+mn-ea"/>
                        </a:rPr>
                        <a:t>股票、国债、</a:t>
                      </a:r>
                      <a:r>
                        <a:rPr lang="en-US" altLang="zh-CN" sz="1600" noProof="0" dirty="0">
                          <a:ln>
                            <a:noFill/>
                          </a:ln>
                          <a:solidFill>
                            <a:prstClr val="black"/>
                          </a:solidFill>
                          <a:effectLst/>
                          <a:uLnTx/>
                          <a:uFillTx/>
                          <a:latin typeface="楷体_GB2312"/>
                          <a:sym typeface="+mn-ea"/>
                        </a:rPr>
                        <a:t>ETF</a:t>
                      </a:r>
                      <a:r>
                        <a:rPr lang="zh-CN" altLang="en-US" sz="1600" noProof="0" dirty="0">
                          <a:ln>
                            <a:noFill/>
                          </a:ln>
                          <a:solidFill>
                            <a:prstClr val="black"/>
                          </a:solidFill>
                          <a:effectLst/>
                          <a:uLnTx/>
                          <a:uFillTx/>
                          <a:latin typeface="楷体_GB2312"/>
                          <a:sym typeface="+mn-ea"/>
                        </a:rPr>
                        <a:t>基金、</a:t>
                      </a:r>
                      <a:r>
                        <a:rPr lang="en-US" altLang="zh-CN" sz="1600" noProof="0" dirty="0">
                          <a:ln>
                            <a:noFill/>
                          </a:ln>
                          <a:solidFill>
                            <a:prstClr val="black"/>
                          </a:solidFill>
                          <a:effectLst/>
                          <a:uLnTx/>
                          <a:uFillTx/>
                          <a:latin typeface="楷体_GB2312"/>
                          <a:sym typeface="+mn-ea"/>
                        </a:rPr>
                        <a:t>LOF</a:t>
                      </a:r>
                      <a:r>
                        <a:rPr lang="zh-CN" altLang="en-US" sz="1600" noProof="0" dirty="0">
                          <a:ln>
                            <a:noFill/>
                          </a:ln>
                          <a:solidFill>
                            <a:prstClr val="black"/>
                          </a:solidFill>
                          <a:effectLst/>
                          <a:uLnTx/>
                          <a:uFillTx/>
                          <a:latin typeface="楷体_GB2312"/>
                          <a:sym typeface="+mn-ea"/>
                        </a:rPr>
                        <a:t>基金、股转交易</a:t>
                      </a:r>
                      <a:r>
                        <a:rPr lang="en-US" altLang="zh-CN" sz="1600" noProof="0" dirty="0">
                          <a:ln>
                            <a:noFill/>
                          </a:ln>
                          <a:solidFill>
                            <a:prstClr val="black"/>
                          </a:solidFill>
                          <a:effectLst/>
                          <a:uLnTx/>
                          <a:uFillTx/>
                          <a:latin typeface="楷体_GB2312"/>
                          <a:sym typeface="+mn-ea"/>
                        </a:rPr>
                        <a:t>)</a:t>
                      </a:r>
                      <a:endParaRPr lang="en-US" altLang="zh-CN" sz="1600" noProof="0" dirty="0">
                        <a:ln>
                          <a:noFill/>
                        </a:ln>
                        <a:solidFill>
                          <a:prstClr val="black"/>
                        </a:solidFill>
                        <a:effectLst/>
                        <a:uLnTx/>
                        <a:uFillTx/>
                        <a:latin typeface="楷体_GB2312"/>
                        <a:sym typeface="+mn-ea"/>
                      </a:endParaRPr>
                    </a:p>
                    <a:p>
                      <a:pPr marL="0" marR="0" indent="0" algn="l" defTabSz="914400" rtl="0" eaLnBrk="1" fontAlgn="ctr" latinLnBrk="0" hangingPunct="1">
                        <a:lnSpc>
                          <a:spcPct val="100000"/>
                        </a:lnSpc>
                        <a:spcBef>
                          <a:spcPts val="0"/>
                        </a:spcBef>
                        <a:spcAft>
                          <a:spcPts val="0"/>
                        </a:spcAft>
                        <a:buClrTx/>
                        <a:buSzTx/>
                        <a:buFontTx/>
                        <a:buNone/>
                        <a:defRPr/>
                      </a:pPr>
                      <a:r>
                        <a:rPr lang="zh-CN" altLang="en-US" sz="1600" noProof="0" dirty="0">
                          <a:ln>
                            <a:noFill/>
                          </a:ln>
                          <a:solidFill>
                            <a:prstClr val="black"/>
                          </a:solidFill>
                          <a:effectLst/>
                          <a:uLnTx/>
                          <a:uFillTx/>
                          <a:latin typeface="楷体_GB2312"/>
                          <a:sym typeface="+mn-ea"/>
                        </a:rPr>
                        <a:t> ②深圳A股综合业务报盘</a:t>
                      </a:r>
                      <a:r>
                        <a:rPr lang="en-US" altLang="zh-CN" sz="1600" noProof="0" dirty="0">
                          <a:ln>
                            <a:noFill/>
                          </a:ln>
                          <a:solidFill>
                            <a:prstClr val="black"/>
                          </a:solidFill>
                          <a:effectLst/>
                          <a:uLnTx/>
                          <a:uFillTx/>
                          <a:latin typeface="楷体_GB2312"/>
                          <a:sym typeface="+mn-ea"/>
                        </a:rPr>
                        <a:t>(</a:t>
                      </a:r>
                      <a:r>
                        <a:rPr lang="zh-CN" altLang="en-US" sz="1600" noProof="0" dirty="0">
                          <a:ln>
                            <a:noFill/>
                          </a:ln>
                          <a:solidFill>
                            <a:prstClr val="black"/>
                          </a:solidFill>
                          <a:effectLst/>
                          <a:uLnTx/>
                          <a:uFillTx/>
                          <a:latin typeface="楷体_GB2312"/>
                          <a:sym typeface="+mn-ea"/>
                        </a:rPr>
                        <a:t>大宗交易、股票质押、债券质押、报价回购</a:t>
                      </a:r>
                      <a:r>
                        <a:rPr lang="en-US" altLang="zh-CN" sz="1600" noProof="0" dirty="0">
                          <a:ln>
                            <a:noFill/>
                          </a:ln>
                          <a:solidFill>
                            <a:prstClr val="black"/>
                          </a:solidFill>
                          <a:effectLst/>
                          <a:uLnTx/>
                          <a:uFillTx/>
                          <a:latin typeface="楷体_GB2312"/>
                          <a:sym typeface="+mn-ea"/>
                        </a:rPr>
                        <a:t>)</a:t>
                      </a:r>
                      <a:endParaRPr lang="en-US" altLang="zh-CN" sz="1600" noProof="0" dirty="0">
                        <a:ln>
                          <a:noFill/>
                        </a:ln>
                        <a:solidFill>
                          <a:prstClr val="black"/>
                        </a:solidFill>
                        <a:effectLst/>
                        <a:uLnTx/>
                        <a:uFillTx/>
                        <a:latin typeface="楷体_GB2312"/>
                        <a:sym typeface="+mn-ea"/>
                      </a:endParaRPr>
                    </a:p>
                    <a:p>
                      <a:pPr marL="0" marR="0" indent="0" algn="l" defTabSz="914400" rtl="0" eaLnBrk="1" fontAlgn="ctr" latinLnBrk="0" hangingPunct="1">
                        <a:lnSpc>
                          <a:spcPct val="100000"/>
                        </a:lnSpc>
                        <a:spcBef>
                          <a:spcPts val="0"/>
                        </a:spcBef>
                        <a:spcAft>
                          <a:spcPts val="0"/>
                        </a:spcAft>
                        <a:buClrTx/>
                        <a:buSzTx/>
                        <a:buFontTx/>
                        <a:buNone/>
                        <a:defRPr/>
                      </a:pPr>
                      <a:r>
                        <a:rPr lang="zh-CN" altLang="en-US" sz="1600" dirty="0">
                          <a:effectLst/>
                        </a:rPr>
                        <a:t>  </a:t>
                      </a:r>
                      <a:r>
                        <a:rPr lang="zh-CN" altLang="en-US" sz="1600" noProof="0" dirty="0">
                          <a:ln>
                            <a:noFill/>
                          </a:ln>
                          <a:solidFill>
                            <a:prstClr val="black"/>
                          </a:solidFill>
                          <a:effectLst/>
                          <a:uLnTx/>
                          <a:uFillTx/>
                          <a:latin typeface="楷体_GB2312"/>
                          <a:sym typeface="+mn-ea"/>
                        </a:rPr>
                        <a:t>③</a:t>
                      </a:r>
                      <a:r>
                        <a:rPr lang="en-US" altLang="zh-CN" sz="1600" dirty="0">
                          <a:effectLst/>
                          <a:latin typeface="宋体" panose="02010600030101010101" pitchFamily="2" charset="-122"/>
                          <a:ea typeface="宋体" panose="02010600030101010101" pitchFamily="2" charset="-122"/>
                        </a:rPr>
                        <a:t>深圳A股非交易业务报盘(</a:t>
                      </a:r>
                      <a:r>
                        <a:rPr lang="zh-CN" altLang="en-US" sz="1600" dirty="0">
                          <a:effectLst/>
                          <a:latin typeface="宋体" panose="02010600030101010101" pitchFamily="2" charset="-122"/>
                          <a:ea typeface="宋体" panose="02010600030101010101" pitchFamily="2" charset="-122"/>
                        </a:rPr>
                        <a:t>新股增发、市值配售、限价发行、配股配债</a:t>
                      </a:r>
                      <a:r>
                        <a:rPr lang="en-US" altLang="zh-CN" sz="1600" dirty="0">
                          <a:effectLst/>
                          <a:latin typeface="宋体" panose="02010600030101010101" pitchFamily="2" charset="-122"/>
                          <a:ea typeface="宋体" panose="02010600030101010101" pitchFamily="2" charset="-122"/>
                        </a:rPr>
                        <a:t>)</a:t>
                      </a:r>
                      <a:endParaRPr lang="zh-CN" altLang="en-US" sz="1600" dirty="0">
                        <a:effectLst/>
                        <a:latin typeface="宋体" panose="02010600030101010101" pitchFamily="2" charset="-122"/>
                        <a:ea typeface="宋体" panose="02010600030101010101" pitchFamily="2" charset="-122"/>
                      </a:endParaRPr>
                    </a:p>
                    <a:p>
                      <a:pPr marL="0" marR="0" indent="0" algn="l" defTabSz="914400" rtl="0" eaLnBrk="1" fontAlgn="ctr" latinLnBrk="0" hangingPunct="1">
                        <a:lnSpc>
                          <a:spcPct val="100000"/>
                        </a:lnSpc>
                        <a:spcBef>
                          <a:spcPts val="0"/>
                        </a:spcBef>
                        <a:spcAft>
                          <a:spcPts val="0"/>
                        </a:spcAft>
                        <a:buClrTx/>
                        <a:buSzTx/>
                        <a:buFontTx/>
                        <a:buNone/>
                        <a:defRPr/>
                      </a:pPr>
                      <a:r>
                        <a:rPr lang="en-US" altLang="zh-CN" sz="1600" dirty="0">
                          <a:effectLst/>
                        </a:rPr>
                        <a:t>  </a:t>
                      </a:r>
                      <a:r>
                        <a:rPr lang="en-US" altLang="zh-CN" sz="1600" dirty="0">
                          <a:effectLst/>
                          <a:latin typeface="Calibri Light" panose="020F0302020204030204" charset="0"/>
                        </a:rPr>
                        <a:t>④</a:t>
                      </a:r>
                      <a:r>
                        <a:rPr lang="zh-CN" altLang="en-US" sz="1600" noProof="0" dirty="0">
                          <a:ln>
                            <a:noFill/>
                          </a:ln>
                          <a:solidFill>
                            <a:prstClr val="black"/>
                          </a:solidFill>
                          <a:effectLst/>
                          <a:uLnTx/>
                          <a:uFillTx/>
                          <a:latin typeface="楷体_GB2312"/>
                          <a:sym typeface="+mn-ea"/>
                        </a:rPr>
                        <a:t>深圳A股国际互联报盘</a:t>
                      </a:r>
                      <a:r>
                        <a:rPr lang="en-US" altLang="zh-CN" sz="1600" noProof="0" dirty="0">
                          <a:ln>
                            <a:noFill/>
                          </a:ln>
                          <a:solidFill>
                            <a:prstClr val="black"/>
                          </a:solidFill>
                          <a:effectLst/>
                          <a:uLnTx/>
                          <a:uFillTx/>
                          <a:latin typeface="楷体_GB2312"/>
                          <a:sym typeface="+mn-ea"/>
                        </a:rPr>
                        <a:t>(深港通限价委托</a:t>
                      </a:r>
                      <a:r>
                        <a:rPr lang="zh-CN" altLang="en-US" sz="1600" noProof="0" dirty="0">
                          <a:ln>
                            <a:noFill/>
                          </a:ln>
                          <a:solidFill>
                            <a:prstClr val="black"/>
                          </a:solidFill>
                          <a:effectLst/>
                          <a:uLnTx/>
                          <a:uFillTx/>
                          <a:latin typeface="楷体_GB2312"/>
                          <a:sym typeface="+mn-ea"/>
                        </a:rPr>
                        <a:t>、深港通</a:t>
                      </a:r>
                      <a:r>
                        <a:rPr lang="en-US" altLang="zh-CN" sz="1600" noProof="0" dirty="0">
                          <a:ln>
                            <a:noFill/>
                          </a:ln>
                          <a:solidFill>
                            <a:prstClr val="black"/>
                          </a:solidFill>
                          <a:effectLst/>
                          <a:uLnTx/>
                          <a:uFillTx/>
                          <a:latin typeface="楷体_GB2312"/>
                          <a:sym typeface="+mn-ea"/>
                        </a:rPr>
                        <a:t>增强限价委托)</a:t>
                      </a:r>
                      <a:endParaRPr lang="en-US" altLang="zh-CN" sz="1600" noProof="0" dirty="0">
                        <a:ln>
                          <a:noFill/>
                        </a:ln>
                        <a:solidFill>
                          <a:prstClr val="black"/>
                        </a:solidFill>
                        <a:effectLst/>
                        <a:uLnTx/>
                        <a:uFillTx/>
                        <a:latin typeface="楷体_GB2312"/>
                        <a:sym typeface="+mn-ea"/>
                      </a:endParaRPr>
                    </a:p>
                  </a:txBody>
                  <a:tcPr marL="7591" marR="7591" marT="759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3500000" scaled="1"/>
                      <a:tileRect/>
                    </a:gradFill>
                  </a:tcPr>
                </a:tc>
              </a:tr>
            </a:tbl>
          </a:graphicData>
        </a:graphic>
      </p:graphicFrame>
      <p:sp>
        <p:nvSpPr>
          <p:cNvPr id="20" name="椭圆 19"/>
          <p:cNvSpPr/>
          <p:nvPr/>
        </p:nvSpPr>
        <p:spPr>
          <a:xfrm>
            <a:off x="1188362" y="5236615"/>
            <a:ext cx="198000" cy="198000"/>
          </a:xfrm>
          <a:prstGeom prst="ellipse">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2" name="椭圆 14"/>
          <p:cNvSpPr/>
          <p:nvPr/>
        </p:nvSpPr>
        <p:spPr bwMode="auto">
          <a:xfrm>
            <a:off x="319240" y="2860166"/>
            <a:ext cx="1936242" cy="2475449"/>
          </a:xfrm>
          <a:custGeom>
            <a:avLst/>
            <a:gdLst>
              <a:gd name="connsiteX0" fmla="*/ 341785 w 683568"/>
              <a:gd name="connsiteY0" fmla="*/ 75471 h 864094"/>
              <a:gd name="connsiteX1" fmla="*/ 117720 w 683568"/>
              <a:gd name="connsiteY1" fmla="*/ 299536 h 864094"/>
              <a:gd name="connsiteX2" fmla="*/ 341785 w 683568"/>
              <a:gd name="connsiteY2" fmla="*/ 523601 h 864094"/>
              <a:gd name="connsiteX3" fmla="*/ 341785 w 683568"/>
              <a:gd name="connsiteY3" fmla="*/ 75471 h 864094"/>
              <a:gd name="connsiteX4" fmla="*/ 341784 w 683568"/>
              <a:gd name="connsiteY4" fmla="*/ 0 h 864094"/>
              <a:gd name="connsiteX5" fmla="*/ 683568 w 683568"/>
              <a:gd name="connsiteY5" fmla="*/ 341784 h 864094"/>
              <a:gd name="connsiteX6" fmla="*/ 577183 w 683568"/>
              <a:gd name="connsiteY6" fmla="*/ 588642 h 864094"/>
              <a:gd name="connsiteX7" fmla="*/ 341597 w 683568"/>
              <a:gd name="connsiteY7" fmla="*/ 864094 h 864094"/>
              <a:gd name="connsiteX8" fmla="*/ 105111 w 683568"/>
              <a:gd name="connsiteY8" fmla="*/ 587591 h 864094"/>
              <a:gd name="connsiteX9" fmla="*/ 59857 w 683568"/>
              <a:gd name="connsiteY9" fmla="*/ 534679 h 864094"/>
              <a:gd name="connsiteX10" fmla="*/ 59306 w 683568"/>
              <a:gd name="connsiteY10" fmla="*/ 534035 h 864094"/>
              <a:gd name="connsiteX11" fmla="*/ 59325 w 683568"/>
              <a:gd name="connsiteY11" fmla="*/ 534035 h 864094"/>
              <a:gd name="connsiteX12" fmla="*/ 0 w 683568"/>
              <a:gd name="connsiteY12" fmla="*/ 341784 h 864094"/>
              <a:gd name="connsiteX13" fmla="*/ 341784 w 683568"/>
              <a:gd name="connsiteY13" fmla="*/ 0 h 864094"/>
              <a:gd name="connsiteX0-1" fmla="*/ 341785 w 683568"/>
              <a:gd name="connsiteY0-2" fmla="*/ 523601 h 864094"/>
              <a:gd name="connsiteX1-3" fmla="*/ 117720 w 683568"/>
              <a:gd name="connsiteY1-4" fmla="*/ 299536 h 864094"/>
              <a:gd name="connsiteX2-5" fmla="*/ 341785 w 683568"/>
              <a:gd name="connsiteY2-6" fmla="*/ 523601 h 864094"/>
              <a:gd name="connsiteX3-7" fmla="*/ 341784 w 683568"/>
              <a:gd name="connsiteY3-8" fmla="*/ 0 h 864094"/>
              <a:gd name="connsiteX4-9" fmla="*/ 683568 w 683568"/>
              <a:gd name="connsiteY4-10" fmla="*/ 341784 h 864094"/>
              <a:gd name="connsiteX5-11" fmla="*/ 577183 w 683568"/>
              <a:gd name="connsiteY5-12" fmla="*/ 588642 h 864094"/>
              <a:gd name="connsiteX6-13" fmla="*/ 341597 w 683568"/>
              <a:gd name="connsiteY6-14" fmla="*/ 864094 h 864094"/>
              <a:gd name="connsiteX7-15" fmla="*/ 105111 w 683568"/>
              <a:gd name="connsiteY7-16" fmla="*/ 587591 h 864094"/>
              <a:gd name="connsiteX8-17" fmla="*/ 59857 w 683568"/>
              <a:gd name="connsiteY8-18" fmla="*/ 534679 h 864094"/>
              <a:gd name="connsiteX9-19" fmla="*/ 59306 w 683568"/>
              <a:gd name="connsiteY9-20" fmla="*/ 534035 h 864094"/>
              <a:gd name="connsiteX10-21" fmla="*/ 59325 w 683568"/>
              <a:gd name="connsiteY10-22" fmla="*/ 534035 h 864094"/>
              <a:gd name="connsiteX11-23" fmla="*/ 0 w 683568"/>
              <a:gd name="connsiteY11-24" fmla="*/ 341784 h 864094"/>
              <a:gd name="connsiteX12-25" fmla="*/ 341784 w 683568"/>
              <a:gd name="connsiteY12-26" fmla="*/ 0 h 864094"/>
              <a:gd name="connsiteX0-27" fmla="*/ 341784 w 683568"/>
              <a:gd name="connsiteY0-28" fmla="*/ 0 h 864094"/>
              <a:gd name="connsiteX1-29" fmla="*/ 683568 w 683568"/>
              <a:gd name="connsiteY1-30" fmla="*/ 341784 h 864094"/>
              <a:gd name="connsiteX2-31" fmla="*/ 577183 w 683568"/>
              <a:gd name="connsiteY2-32" fmla="*/ 588642 h 864094"/>
              <a:gd name="connsiteX3-33" fmla="*/ 341597 w 683568"/>
              <a:gd name="connsiteY3-34" fmla="*/ 864094 h 864094"/>
              <a:gd name="connsiteX4-35" fmla="*/ 105111 w 683568"/>
              <a:gd name="connsiteY4-36" fmla="*/ 587591 h 864094"/>
              <a:gd name="connsiteX5-37" fmla="*/ 59857 w 683568"/>
              <a:gd name="connsiteY5-38" fmla="*/ 534679 h 864094"/>
              <a:gd name="connsiteX6-39" fmla="*/ 59306 w 683568"/>
              <a:gd name="connsiteY6-40" fmla="*/ 534035 h 864094"/>
              <a:gd name="connsiteX7-41" fmla="*/ 59325 w 683568"/>
              <a:gd name="connsiteY7-42" fmla="*/ 534035 h 864094"/>
              <a:gd name="connsiteX8-43" fmla="*/ 0 w 683568"/>
              <a:gd name="connsiteY8-44" fmla="*/ 341784 h 864094"/>
              <a:gd name="connsiteX9-45" fmla="*/ 341784 w 683568"/>
              <a:gd name="connsiteY9-46" fmla="*/ 0 h 86409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683568" h="864094">
                <a:moveTo>
                  <a:pt x="341784" y="0"/>
                </a:moveTo>
                <a:cubicBezTo>
                  <a:pt x="530546" y="0"/>
                  <a:pt x="683568" y="153022"/>
                  <a:pt x="683568" y="341784"/>
                </a:cubicBezTo>
                <a:cubicBezTo>
                  <a:pt x="683568" y="439085"/>
                  <a:pt x="642909" y="526890"/>
                  <a:pt x="577183" y="588642"/>
                </a:cubicBezTo>
                <a:lnTo>
                  <a:pt x="341597" y="864094"/>
                </a:lnTo>
                <a:lnTo>
                  <a:pt x="105111" y="587591"/>
                </a:lnTo>
                <a:cubicBezTo>
                  <a:pt x="87976" y="571864"/>
                  <a:pt x="72869" y="554041"/>
                  <a:pt x="59857" y="534679"/>
                </a:cubicBezTo>
                <a:lnTo>
                  <a:pt x="59306" y="534035"/>
                </a:lnTo>
                <a:lnTo>
                  <a:pt x="59325" y="534035"/>
                </a:lnTo>
                <a:cubicBezTo>
                  <a:pt x="21845" y="479324"/>
                  <a:pt x="0" y="413105"/>
                  <a:pt x="0" y="341784"/>
                </a:cubicBezTo>
                <a:cubicBezTo>
                  <a:pt x="0" y="153022"/>
                  <a:pt x="153022" y="0"/>
                  <a:pt x="341784" y="0"/>
                </a:cubicBezTo>
                <a:close/>
              </a:path>
            </a:pathLst>
          </a:custGeom>
          <a:solidFill>
            <a:srgbClr val="3B79CE"/>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p>
            <a:pPr algn="ctr" fontAlgn="auto">
              <a:spcBef>
                <a:spcPts val="0"/>
              </a:spcBef>
              <a:spcAft>
                <a:spcPts val="0"/>
              </a:spcAft>
              <a:defRPr/>
            </a:pPr>
            <a:endParaRPr lang="zh-CN" altLang="en-US"/>
          </a:p>
        </p:txBody>
      </p:sp>
      <p:sp>
        <p:nvSpPr>
          <p:cNvPr id="26" name="矩形 25"/>
          <p:cNvSpPr/>
          <p:nvPr/>
        </p:nvSpPr>
        <p:spPr>
          <a:xfrm>
            <a:off x="562114" y="3589407"/>
            <a:ext cx="1415773" cy="830997"/>
          </a:xfrm>
          <a:prstGeom prst="rect">
            <a:avLst/>
          </a:prstGeom>
        </p:spPr>
        <p:txBody>
          <a:bodyPr wrap="none">
            <a:spAutoFit/>
          </a:bodyPr>
          <a:p>
            <a:pPr marL="0" lvl="0" algn="ctr" defTabSz="914400" rtl="0" eaLnBrk="1" latinLnBrk="0" hangingPunct="1"/>
            <a:r>
              <a:rPr lang="zh-CN" altLang="zh-CN" sz="2400" b="1" kern="1200" dirty="0" smtClean="0">
                <a:solidFill>
                  <a:schemeClr val="bg1"/>
                </a:solidFill>
                <a:latin typeface="微软雅黑" panose="020B0503020204020204" pitchFamily="34" charset="-122"/>
                <a:ea typeface="微软雅黑" panose="020B0503020204020204" pitchFamily="34" charset="-122"/>
                <a:cs typeface="+mn-cs"/>
              </a:rPr>
              <a:t>试用期</a:t>
            </a:r>
            <a:endParaRPr lang="en-US" altLang="zh-CN" sz="2400" b="1" kern="1200" dirty="0" smtClean="0">
              <a:solidFill>
                <a:schemeClr val="bg1"/>
              </a:solidFill>
              <a:latin typeface="微软雅黑" panose="020B0503020204020204" pitchFamily="34" charset="-122"/>
              <a:ea typeface="微软雅黑" panose="020B0503020204020204" pitchFamily="34" charset="-122"/>
              <a:cs typeface="+mn-cs"/>
            </a:endParaRPr>
          </a:p>
          <a:p>
            <a:pPr marL="0" lvl="0" algn="ctr" defTabSz="914400" rtl="0" eaLnBrk="1" latinLnBrk="0" hangingPunct="1"/>
            <a:r>
              <a:rPr lang="zh-CN" altLang="zh-CN" sz="2400" b="1" kern="1200" dirty="0" smtClean="0">
                <a:solidFill>
                  <a:schemeClr val="bg1"/>
                </a:solidFill>
                <a:latin typeface="微软雅黑" panose="020B0503020204020204" pitchFamily="34" charset="-122"/>
                <a:ea typeface="微软雅黑" panose="020B0503020204020204" pitchFamily="34" charset="-122"/>
                <a:cs typeface="+mn-cs"/>
              </a:rPr>
              <a:t>工作任务</a:t>
            </a:r>
            <a:endParaRPr lang="zh-CN" altLang="zh-CN" sz="2400" b="1" kern="1200" dirty="0">
              <a:solidFill>
                <a:schemeClr val="bg1"/>
              </a:solidFill>
              <a:latin typeface="微软雅黑" panose="020B0503020204020204" pitchFamily="34" charset="-122"/>
              <a:ea typeface="微软雅黑" panose="020B0503020204020204" pitchFamily="34" charset="-122"/>
              <a:cs typeface="+mn-cs"/>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edge">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867434" y="910930"/>
            <a:ext cx="2700048" cy="45719"/>
          </a:xfrm>
          <a:prstGeom prst="rect">
            <a:avLst/>
          </a:prstGeom>
          <a:solidFill>
            <a:srgbClr val="FF0000"/>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p:cNvSpPr/>
          <p:nvPr/>
        </p:nvSpPr>
        <p:spPr>
          <a:xfrm>
            <a:off x="2867199" y="1268760"/>
            <a:ext cx="2700048" cy="45719"/>
          </a:xfrm>
          <a:prstGeom prst="rect">
            <a:avLst/>
          </a:prstGeom>
          <a:solidFill>
            <a:srgbClr val="FF0000"/>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aphicFrame>
        <p:nvGraphicFramePr>
          <p:cNvPr id="2" name="表格 1"/>
          <p:cNvGraphicFramePr>
            <a:graphicFrameLocks noGrp="1"/>
          </p:cNvGraphicFramePr>
          <p:nvPr/>
        </p:nvGraphicFramePr>
        <p:xfrm>
          <a:off x="2889250" y="1624013"/>
          <a:ext cx="8944610" cy="4630420"/>
        </p:xfrm>
        <a:graphic>
          <a:graphicData uri="http://schemas.openxmlformats.org/drawingml/2006/table">
            <a:tbl>
              <a:tblPr/>
              <a:tblGrid>
                <a:gridCol w="2384425"/>
                <a:gridCol w="6560185"/>
              </a:tblGrid>
              <a:tr h="686435">
                <a:tc>
                  <a:txBody>
                    <a:bodyPr/>
                    <a:lstStyle/>
                    <a:p>
                      <a:pPr algn="ctr" fontAlgn="ctr"/>
                      <a:r>
                        <a:rPr lang="zh-CN" altLang="en-US" sz="1600" b="0" i="0" u="none" strike="noStrike" dirty="0">
                          <a:effectLst/>
                          <a:latin typeface="楷体_GB2312"/>
                        </a:rPr>
                        <a:t>起讫时间</a:t>
                      </a:r>
                      <a:endParaRPr lang="zh-CN" altLang="en-US" sz="1600" b="0" i="0" u="none" strike="noStrike" dirty="0">
                        <a:effectLst/>
                        <a:latin typeface="楷体_GB2312"/>
                      </a:endParaRPr>
                    </a:p>
                  </a:txBody>
                  <a:tcPr marL="7591" marR="7591" marT="759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3500000" scaled="1"/>
                      <a:tileRect/>
                    </a:gradFill>
                  </a:tcPr>
                </a:tc>
                <a:tc>
                  <a:txBody>
                    <a:bodyPr/>
                    <a:lstStyle/>
                    <a:p>
                      <a:pPr algn="ctr" fontAlgn="ctr"/>
                      <a:r>
                        <a:rPr lang="zh-CN" altLang="en-US" sz="1600" b="0" i="0" u="none" strike="noStrike">
                          <a:effectLst/>
                          <a:latin typeface="楷体_GB2312"/>
                        </a:rPr>
                        <a:t>完成工作内容和工作进度</a:t>
                      </a:r>
                      <a:endParaRPr lang="zh-CN" altLang="en-US" sz="1600" b="0" i="0" u="none" strike="noStrike">
                        <a:effectLst/>
                        <a:latin typeface="楷体_GB2312"/>
                      </a:endParaRPr>
                    </a:p>
                  </a:txBody>
                  <a:tcPr marL="7591" marR="7591" marT="759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3500000" scaled="1"/>
                      <a:tileRect/>
                    </a:gradFill>
                  </a:tcPr>
                </a:tc>
              </a:tr>
              <a:tr h="652780">
                <a:tc>
                  <a:txBody>
                    <a:bodyPr/>
                    <a:lstStyle/>
                    <a:p>
                      <a:pPr algn="ctr" fontAlgn="ctr"/>
                      <a:r>
                        <a:rPr lang="en-US" altLang="zh-CN" sz="1600" b="0" i="0" u="none" strike="noStrike" dirty="0">
                          <a:effectLst/>
                          <a:latin typeface="宋体" panose="02010600030101010101" pitchFamily="2" charset="-122"/>
                        </a:rPr>
                        <a:t>9</a:t>
                      </a:r>
                      <a:r>
                        <a:rPr lang="zh-CN" altLang="en-US" sz="1600" b="0" i="0" u="none" strike="noStrike" dirty="0">
                          <a:effectLst/>
                          <a:latin typeface="宋体" panose="02010600030101010101" pitchFamily="2" charset="-122"/>
                        </a:rPr>
                        <a:t>月</a:t>
                      </a:r>
                      <a:r>
                        <a:rPr lang="en-US" altLang="zh-CN" sz="1600" b="0" i="0" u="none" strike="noStrike" dirty="0">
                          <a:effectLst/>
                          <a:latin typeface="宋体" panose="02010600030101010101" pitchFamily="2" charset="-122"/>
                        </a:rPr>
                        <a:t>18</a:t>
                      </a:r>
                      <a:r>
                        <a:rPr lang="zh-CN" altLang="en-US" sz="1600" b="0" i="0" u="none" strike="noStrike" dirty="0">
                          <a:effectLst/>
                          <a:latin typeface="宋体" panose="02010600030101010101" pitchFamily="2" charset="-122"/>
                        </a:rPr>
                        <a:t>日 </a:t>
                      </a:r>
                      <a:r>
                        <a:rPr lang="en-US" altLang="zh-CN" sz="1600" b="0" i="0" u="none" strike="noStrike" dirty="0">
                          <a:effectLst/>
                          <a:latin typeface="宋体" panose="02010600030101010101" pitchFamily="2" charset="-122"/>
                        </a:rPr>
                        <a:t>- 9</a:t>
                      </a:r>
                      <a:r>
                        <a:rPr lang="zh-CN" altLang="en-US" sz="1600" b="0" i="0" u="none" strike="noStrike" dirty="0">
                          <a:effectLst/>
                          <a:latin typeface="宋体" panose="02010600030101010101" pitchFamily="2" charset="-122"/>
                        </a:rPr>
                        <a:t>月</a:t>
                      </a:r>
                      <a:r>
                        <a:rPr lang="en-US" altLang="zh-CN" sz="1600" b="0" i="0" u="none" strike="noStrike" dirty="0">
                          <a:effectLst/>
                          <a:latin typeface="宋体" panose="02010600030101010101" pitchFamily="2" charset="-122"/>
                        </a:rPr>
                        <a:t>22</a:t>
                      </a:r>
                      <a:r>
                        <a:rPr lang="zh-CN" altLang="en-US" sz="1600" b="0" i="0" u="none" strike="noStrike" dirty="0">
                          <a:effectLst/>
                          <a:latin typeface="宋体" panose="02010600030101010101" pitchFamily="2" charset="-122"/>
                        </a:rPr>
                        <a:t>日</a:t>
                      </a:r>
                      <a:endParaRPr lang="zh-CN" altLang="en-US" sz="1600" b="0" i="0" u="none" strike="noStrike" dirty="0">
                        <a:effectLst/>
                        <a:latin typeface="宋体" panose="02010600030101010101" pitchFamily="2" charset="-122"/>
                      </a:endParaRPr>
                    </a:p>
                  </a:txBody>
                  <a:tcPr marL="7591" marR="7591" marT="759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3500000" scaled="1"/>
                      <a:tileRect/>
                    </a:gradFill>
                  </a:tcPr>
                </a:tc>
                <a:tc>
                  <a:txBody>
                    <a:bodyPr/>
                    <a:lstStyle/>
                    <a:p>
                      <a:pPr algn="l" fontAlgn="ctr">
                        <a:spcBef>
                          <a:spcPts val="0"/>
                        </a:spcBef>
                        <a:spcAft>
                          <a:spcPts val="0"/>
                        </a:spcAft>
                        <a:buClrTx/>
                        <a:buSzTx/>
                        <a:buFontTx/>
                        <a:defRPr/>
                      </a:pPr>
                      <a:r>
                        <a:rPr lang="en-US" altLang="zh-CN" sz="1600" b="0" i="0" u="none" strike="noStrike" dirty="0">
                          <a:effectLst/>
                          <a:latin typeface="楷体_GB2312"/>
                        </a:rPr>
                        <a:t> </a:t>
                      </a:r>
                      <a:r>
                        <a:rPr lang="zh-CN" altLang="en-US" sz="1600" b="0" i="0" u="none" strike="noStrike" dirty="0">
                          <a:effectLst/>
                          <a:latin typeface="楷体_GB2312"/>
                        </a:rPr>
                        <a:t>①熟悉清算数据上账和交易归档业务，</a:t>
                      </a:r>
                      <a:r>
                        <a:rPr lang="zh-CN" altLang="en-US" sz="1600" b="0" i="0" u="none" strike="noStrike" baseline="0" noProof="0" dirty="0">
                          <a:ln>
                            <a:noFill/>
                          </a:ln>
                          <a:solidFill>
                            <a:prstClr val="black"/>
                          </a:solidFill>
                          <a:effectLst/>
                          <a:uLnTx/>
                          <a:uFillTx/>
                          <a:latin typeface="楷体_GB2312"/>
                        </a:rPr>
                        <a:t>进行清算数据上账和交易归档业 务。</a:t>
                      </a:r>
                      <a:endParaRPr lang="zh-CN" altLang="en-US" sz="1600" b="0" i="0" u="none" strike="noStrike" baseline="0" noProof="0" dirty="0">
                        <a:ln>
                          <a:noFill/>
                        </a:ln>
                        <a:solidFill>
                          <a:prstClr val="black"/>
                        </a:solidFill>
                        <a:effectLst/>
                        <a:uLnTx/>
                        <a:uFillTx/>
                        <a:latin typeface="楷体_GB2312"/>
                      </a:endParaRPr>
                    </a:p>
                    <a:p>
                      <a:pPr algn="l" fontAlgn="ctr">
                        <a:spcBef>
                          <a:spcPts val="0"/>
                        </a:spcBef>
                        <a:spcAft>
                          <a:spcPts val="0"/>
                        </a:spcAft>
                        <a:buClrTx/>
                        <a:buSzTx/>
                        <a:buFontTx/>
                        <a:defRPr/>
                      </a:pPr>
                      <a:r>
                        <a:rPr lang="zh-CN" altLang="en-US" sz="1600" noProof="0" dirty="0">
                          <a:ln>
                            <a:noFill/>
                          </a:ln>
                          <a:solidFill>
                            <a:prstClr val="black"/>
                          </a:solidFill>
                          <a:effectLst/>
                          <a:uLnTx/>
                          <a:uFillTx/>
                          <a:latin typeface="楷体_GB2312"/>
                          <a:sym typeface="+mn-ea"/>
                        </a:rPr>
                        <a:t> ②</a:t>
                      </a:r>
                      <a:r>
                        <a:rPr lang="zh-CN" altLang="en-US" sz="1600" b="0" i="0" u="none" strike="noStrike" baseline="0" noProof="0" dirty="0">
                          <a:ln>
                            <a:noFill/>
                          </a:ln>
                          <a:solidFill>
                            <a:prstClr val="black"/>
                          </a:solidFill>
                          <a:effectLst/>
                          <a:uLnTx/>
                          <a:uFillTx/>
                          <a:latin typeface="楷体_GB2312"/>
                        </a:rPr>
                        <a:t>进行异常数据（资金错误、股份错误等）的清算上账。</a:t>
                      </a:r>
                      <a:endParaRPr lang="zh-CN" altLang="en-US" sz="1600" b="0" i="0" u="none" strike="noStrike" baseline="0" noProof="0" dirty="0">
                        <a:ln>
                          <a:noFill/>
                        </a:ln>
                        <a:solidFill>
                          <a:prstClr val="black"/>
                        </a:solidFill>
                        <a:effectLst/>
                        <a:uLnTx/>
                        <a:uFillTx/>
                        <a:latin typeface="楷体_GB2312"/>
                      </a:endParaRPr>
                    </a:p>
                    <a:p>
                      <a:pPr algn="l" fontAlgn="ctr">
                        <a:spcBef>
                          <a:spcPts val="0"/>
                        </a:spcBef>
                        <a:spcAft>
                          <a:spcPts val="0"/>
                        </a:spcAft>
                        <a:buClrTx/>
                        <a:buSzTx/>
                        <a:buFontTx/>
                        <a:defRPr/>
                      </a:pPr>
                      <a:r>
                        <a:rPr lang="zh-CN" altLang="en-US" sz="1600" b="0" i="0" u="none" strike="noStrike" baseline="0" noProof="0" dirty="0">
                          <a:ln>
                            <a:noFill/>
                          </a:ln>
                          <a:solidFill>
                            <a:prstClr val="black"/>
                          </a:solidFill>
                          <a:effectLst/>
                          <a:uLnTx/>
                          <a:uFillTx/>
                          <a:latin typeface="楷体_GB2312"/>
                        </a:rPr>
                        <a:t> </a:t>
                      </a:r>
                      <a:r>
                        <a:rPr lang="zh-CN" altLang="en-US" sz="1600" b="0" i="0" u="none" strike="noStrike" baseline="0" noProof="0" dirty="0">
                          <a:ln>
                            <a:noFill/>
                          </a:ln>
                          <a:solidFill>
                            <a:prstClr val="black"/>
                          </a:solidFill>
                          <a:effectLst/>
                          <a:uLnTx/>
                          <a:uFillTx/>
                          <a:latin typeface="Calibri" panose="020F0502020204030204" charset="0"/>
                        </a:rPr>
                        <a:t>③</a:t>
                      </a:r>
                      <a:r>
                        <a:rPr lang="zh-CN" altLang="en-US" sz="1600" b="0" i="0" u="none" strike="noStrike" baseline="0" noProof="0" dirty="0">
                          <a:ln>
                            <a:noFill/>
                          </a:ln>
                          <a:solidFill>
                            <a:prstClr val="black"/>
                          </a:solidFill>
                          <a:effectLst/>
                          <a:uLnTx/>
                          <a:uFillTx/>
                          <a:latin typeface="楷体_GB2312"/>
                        </a:rPr>
                        <a:t>搭建RobotFramework自动化测试环境，</a:t>
                      </a:r>
                      <a:r>
                        <a:rPr lang="zh-CN" altLang="en-US" sz="1600" b="0" i="0" u="none" strike="noStrike" dirty="0">
                          <a:effectLst/>
                          <a:latin typeface="楷体_GB2312"/>
                        </a:rPr>
                        <a:t>学习编写自动化测试用例。</a:t>
                      </a:r>
                      <a:endParaRPr lang="zh-CN" altLang="en-US" sz="1600" b="0" i="0" u="none" strike="noStrike" dirty="0">
                        <a:effectLst/>
                        <a:latin typeface="楷体_GB2312"/>
                      </a:endParaRPr>
                    </a:p>
                  </a:txBody>
                  <a:tcPr marL="7591" marR="7591" marT="759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3500000" scaled="1"/>
                      <a:tileRect/>
                    </a:gradFill>
                  </a:tcPr>
                </a:tc>
              </a:tr>
              <a:tr h="982980">
                <a:tc>
                  <a:txBody>
                    <a:bodyPr/>
                    <a:lstStyle/>
                    <a:p>
                      <a:pPr algn="ctr" fontAlgn="ctr"/>
                      <a:r>
                        <a:rPr lang="en-US" altLang="zh-CN" sz="1600" b="0" i="0" u="none" strike="noStrike" dirty="0">
                          <a:effectLst/>
                          <a:latin typeface="宋体" panose="02010600030101010101" pitchFamily="2" charset="-122"/>
                        </a:rPr>
                        <a:t>9</a:t>
                      </a:r>
                      <a:r>
                        <a:rPr lang="zh-CN" altLang="en-US" sz="1600" b="0" i="0" u="none" strike="noStrike" dirty="0">
                          <a:effectLst/>
                          <a:latin typeface="宋体" panose="02010600030101010101" pitchFamily="2" charset="-122"/>
                        </a:rPr>
                        <a:t>月</a:t>
                      </a:r>
                      <a:r>
                        <a:rPr lang="en-US" altLang="zh-CN" sz="1600" b="0" i="0" u="none" strike="noStrike" dirty="0">
                          <a:effectLst/>
                          <a:latin typeface="宋体" panose="02010600030101010101" pitchFamily="2" charset="-122"/>
                        </a:rPr>
                        <a:t>25</a:t>
                      </a:r>
                      <a:r>
                        <a:rPr lang="zh-CN" altLang="en-US" sz="1600" b="0" i="0" u="none" strike="noStrike" dirty="0">
                          <a:effectLst/>
                          <a:latin typeface="宋体" panose="02010600030101010101" pitchFamily="2" charset="-122"/>
                        </a:rPr>
                        <a:t>日 </a:t>
                      </a:r>
                      <a:r>
                        <a:rPr lang="en-US" altLang="zh-CN" sz="1600" b="0" i="0" u="none" strike="noStrike" dirty="0">
                          <a:effectLst/>
                          <a:latin typeface="宋体" panose="02010600030101010101" pitchFamily="2" charset="-122"/>
                        </a:rPr>
                        <a:t>- 9</a:t>
                      </a:r>
                      <a:r>
                        <a:rPr lang="zh-CN" altLang="en-US" sz="1600" b="0" i="0" u="none" strike="noStrike" dirty="0">
                          <a:effectLst/>
                          <a:latin typeface="宋体" panose="02010600030101010101" pitchFamily="2" charset="-122"/>
                        </a:rPr>
                        <a:t>月</a:t>
                      </a:r>
                      <a:r>
                        <a:rPr lang="en-US" altLang="zh-CN" sz="1600" b="0" i="0" u="none" strike="noStrike" dirty="0">
                          <a:effectLst/>
                          <a:latin typeface="宋体" panose="02010600030101010101" pitchFamily="2" charset="-122"/>
                        </a:rPr>
                        <a:t>29</a:t>
                      </a:r>
                      <a:r>
                        <a:rPr lang="zh-CN" altLang="en-US" sz="1600" b="0" i="0" u="none" strike="noStrike" dirty="0">
                          <a:effectLst/>
                          <a:latin typeface="宋体" panose="02010600030101010101" pitchFamily="2" charset="-122"/>
                        </a:rPr>
                        <a:t>日</a:t>
                      </a:r>
                      <a:endParaRPr lang="zh-CN" altLang="en-US" sz="1600" b="0" i="0" u="none" strike="noStrike" dirty="0">
                        <a:effectLst/>
                        <a:latin typeface="宋体" panose="02010600030101010101" pitchFamily="2" charset="-122"/>
                      </a:endParaRPr>
                    </a:p>
                  </a:txBody>
                  <a:tcPr marL="7591" marR="7591" marT="759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3500000" scaled="1"/>
                      <a:tileRect/>
                    </a:gradFill>
                  </a:tcPr>
                </a:tc>
                <a:tc>
                  <a:txBody>
                    <a:bodyPr/>
                    <a:lstStyle/>
                    <a:p>
                      <a:pPr algn="l" fontAlgn="ctr"/>
                      <a:r>
                        <a:rPr lang="en-US" altLang="zh-CN" sz="1600" b="0" i="0" u="none" strike="noStrike" baseline="0" dirty="0">
                          <a:effectLst/>
                          <a:latin typeface="楷体_GB2312"/>
                        </a:rPr>
                        <a:t> </a:t>
                      </a:r>
                      <a:r>
                        <a:rPr lang="zh-CN" altLang="en-US" sz="1600" b="0" i="0" u="none" strike="noStrike" baseline="0" noProof="0" dirty="0">
                          <a:ln>
                            <a:noFill/>
                          </a:ln>
                          <a:solidFill>
                            <a:prstClr val="black"/>
                          </a:solidFill>
                          <a:effectLst/>
                          <a:uLnTx/>
                          <a:uFillTx/>
                          <a:latin typeface="楷体_GB2312"/>
                        </a:rPr>
                        <a:t>①</a:t>
                      </a:r>
                      <a:r>
                        <a:rPr lang="zh-CN" altLang="en-US" sz="1600" noProof="0" dirty="0">
                          <a:ln>
                            <a:noFill/>
                          </a:ln>
                          <a:solidFill>
                            <a:prstClr val="black"/>
                          </a:solidFill>
                          <a:effectLst/>
                          <a:uLnTx/>
                          <a:uFillTx/>
                          <a:latin typeface="楷体_GB2312"/>
                          <a:sym typeface="+mn-ea"/>
                        </a:rPr>
                        <a:t>在订单系统中调用功能号，测试股息红利扣税的正常上账和冲账。</a:t>
                      </a:r>
                      <a:endParaRPr lang="zh-CN" altLang="en-US" sz="1600" b="0" i="0" u="none" strike="noStrike" baseline="0" noProof="0" dirty="0">
                        <a:ln>
                          <a:noFill/>
                        </a:ln>
                        <a:solidFill>
                          <a:prstClr val="black"/>
                        </a:solidFill>
                        <a:effectLst/>
                        <a:uLnTx/>
                        <a:uFillTx/>
                        <a:latin typeface="楷体_GB2312"/>
                      </a:endParaRPr>
                    </a:p>
                    <a:p>
                      <a:pPr algn="l" fontAlgn="ctr"/>
                      <a:r>
                        <a:rPr lang="zh-CN" altLang="en-US" sz="1600" noProof="0" dirty="0">
                          <a:ln>
                            <a:noFill/>
                          </a:ln>
                          <a:solidFill>
                            <a:prstClr val="black"/>
                          </a:solidFill>
                          <a:effectLst/>
                          <a:uLnTx/>
                          <a:uFillTx/>
                          <a:latin typeface="楷体_GB2312"/>
                          <a:sym typeface="+mn-ea"/>
                        </a:rPr>
                        <a:t> ②编写在订单系统中股息红利扣税业务的测试案例。</a:t>
                      </a:r>
                      <a:endParaRPr lang="zh-CN" altLang="en-US" sz="1600" noProof="0" dirty="0">
                        <a:ln>
                          <a:noFill/>
                        </a:ln>
                        <a:solidFill>
                          <a:prstClr val="black"/>
                        </a:solidFill>
                        <a:effectLst/>
                        <a:uLnTx/>
                        <a:uFillTx/>
                        <a:latin typeface="楷体_GB2312"/>
                        <a:sym typeface="+mn-ea"/>
                      </a:endParaRPr>
                    </a:p>
                    <a:p>
                      <a:pPr algn="l" fontAlgn="ctr"/>
                      <a:endParaRPr lang="zh-CN" altLang="en-US" sz="1600" noProof="0" dirty="0">
                        <a:ln>
                          <a:noFill/>
                        </a:ln>
                        <a:solidFill>
                          <a:prstClr val="black"/>
                        </a:solidFill>
                        <a:effectLst/>
                        <a:uLnTx/>
                        <a:uFillTx/>
                        <a:latin typeface="楷体_GB2312"/>
                        <a:sym typeface="+mn-ea"/>
                      </a:endParaRPr>
                    </a:p>
                  </a:txBody>
                  <a:tcPr marL="7591" marR="7591" marT="759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3500000" scaled="1"/>
                      <a:tileRect/>
                    </a:gradFill>
                  </a:tcPr>
                </a:tc>
              </a:tr>
              <a:tr h="739140">
                <a:tc>
                  <a:txBody>
                    <a:bodyPr/>
                    <a:lstStyle/>
                    <a:p>
                      <a:pPr algn="ctr" fontAlgn="ctr"/>
                      <a:r>
                        <a:rPr lang="en-US" altLang="zh-CN" sz="1600" dirty="0">
                          <a:effectLst/>
                          <a:latin typeface="宋体" panose="02010600030101010101" pitchFamily="2" charset="-122"/>
                          <a:sym typeface="+mn-ea"/>
                        </a:rPr>
                        <a:t>10</a:t>
                      </a:r>
                      <a:r>
                        <a:rPr lang="zh-CN" altLang="en-US" sz="1600" dirty="0">
                          <a:effectLst/>
                          <a:latin typeface="宋体" panose="02010600030101010101" pitchFamily="2" charset="-122"/>
                          <a:sym typeface="+mn-ea"/>
                        </a:rPr>
                        <a:t>月</a:t>
                      </a:r>
                      <a:r>
                        <a:rPr lang="en-US" altLang="zh-CN" sz="1600" dirty="0">
                          <a:effectLst/>
                          <a:latin typeface="宋体" panose="02010600030101010101" pitchFamily="2" charset="-122"/>
                          <a:sym typeface="+mn-ea"/>
                        </a:rPr>
                        <a:t>9</a:t>
                      </a:r>
                      <a:r>
                        <a:rPr lang="zh-CN" altLang="en-US" sz="1600" dirty="0">
                          <a:effectLst/>
                          <a:latin typeface="宋体" panose="02010600030101010101" pitchFamily="2" charset="-122"/>
                          <a:sym typeface="+mn-ea"/>
                        </a:rPr>
                        <a:t>日 </a:t>
                      </a:r>
                      <a:r>
                        <a:rPr lang="en-US" altLang="zh-CN" sz="1600" dirty="0">
                          <a:effectLst/>
                          <a:latin typeface="宋体" panose="02010600030101010101" pitchFamily="2" charset="-122"/>
                          <a:sym typeface="+mn-ea"/>
                        </a:rPr>
                        <a:t>- 10</a:t>
                      </a:r>
                      <a:r>
                        <a:rPr lang="zh-CN" altLang="en-US" sz="1600" dirty="0">
                          <a:effectLst/>
                          <a:latin typeface="宋体" panose="02010600030101010101" pitchFamily="2" charset="-122"/>
                          <a:sym typeface="+mn-ea"/>
                        </a:rPr>
                        <a:t>月</a:t>
                      </a:r>
                      <a:r>
                        <a:rPr lang="en-US" altLang="zh-CN" sz="1600" dirty="0">
                          <a:effectLst/>
                          <a:latin typeface="宋体" panose="02010600030101010101" pitchFamily="2" charset="-122"/>
                          <a:sym typeface="+mn-ea"/>
                        </a:rPr>
                        <a:t>13</a:t>
                      </a:r>
                      <a:r>
                        <a:rPr lang="zh-CN" altLang="en-US" sz="1600" dirty="0">
                          <a:effectLst/>
                          <a:latin typeface="宋体" panose="02010600030101010101" pitchFamily="2" charset="-122"/>
                          <a:sym typeface="+mn-ea"/>
                        </a:rPr>
                        <a:t>日</a:t>
                      </a:r>
                      <a:endParaRPr lang="zh-CN" altLang="en-US" sz="1600" b="0" i="0" u="none" strike="noStrike" dirty="0">
                        <a:effectLst/>
                        <a:latin typeface="宋体" panose="02010600030101010101" pitchFamily="2" charset="-122"/>
                      </a:endParaRPr>
                    </a:p>
                  </a:txBody>
                  <a:tcPr marL="7591" marR="7591" marT="759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3500000" scaled="1"/>
                      <a:tileRect/>
                    </a:gradFill>
                  </a:tcPr>
                </a:tc>
                <a:tc>
                  <a:txBody>
                    <a:bodyPr/>
                    <a:lstStyle/>
                    <a:p>
                      <a:pPr algn="l" fontAlgn="ctr"/>
                      <a:r>
                        <a:rPr lang="en-US" altLang="zh-CN" sz="1600" noProof="0" dirty="0">
                          <a:ln>
                            <a:noFill/>
                          </a:ln>
                          <a:solidFill>
                            <a:prstClr val="black"/>
                          </a:solidFill>
                          <a:effectLst/>
                          <a:uLnTx/>
                          <a:uFillTx/>
                          <a:latin typeface="宋体" panose="02010600030101010101" pitchFamily="2" charset="-122"/>
                          <a:ea typeface="宋体" panose="02010600030101010101" pitchFamily="2" charset="-122"/>
                          <a:sym typeface="+mn-ea"/>
                        </a:rPr>
                        <a:t> </a:t>
                      </a:r>
                      <a:r>
                        <a:rPr lang="zh-CN" altLang="en-US" sz="1600" noProof="0" dirty="0">
                          <a:ln>
                            <a:noFill/>
                          </a:ln>
                          <a:solidFill>
                            <a:prstClr val="black"/>
                          </a:solidFill>
                          <a:effectLst/>
                          <a:uLnTx/>
                          <a:uFillTx/>
                          <a:latin typeface="宋体" panose="02010600030101010101" pitchFamily="2" charset="-122"/>
                          <a:ea typeface="宋体" panose="02010600030101010101" pitchFamily="2" charset="-122"/>
                          <a:sym typeface="+mn-ea"/>
                        </a:rPr>
                        <a:t>①编写外围接口中港股通汇率信息查询、港股通价差信息查询的测试案例。</a:t>
                      </a:r>
                      <a:endParaRPr lang="zh-CN" altLang="en-US" sz="1600" noProof="0" dirty="0">
                        <a:ln>
                          <a:noFill/>
                        </a:ln>
                        <a:solidFill>
                          <a:prstClr val="black"/>
                        </a:solidFill>
                        <a:effectLst/>
                        <a:uLnTx/>
                        <a:uFillTx/>
                        <a:latin typeface="宋体" panose="02010600030101010101" pitchFamily="2" charset="-122"/>
                        <a:ea typeface="宋体" panose="02010600030101010101" pitchFamily="2" charset="-122"/>
                        <a:sym typeface="+mn-ea"/>
                      </a:endParaRPr>
                    </a:p>
                    <a:p>
                      <a:pPr algn="l" fontAlgn="ctr"/>
                      <a:r>
                        <a:rPr lang="zh-CN" altLang="en-US" sz="1600" noProof="0" dirty="0">
                          <a:ln>
                            <a:noFill/>
                          </a:ln>
                          <a:solidFill>
                            <a:prstClr val="black"/>
                          </a:solidFill>
                          <a:effectLst/>
                          <a:uLnTx/>
                          <a:uFillTx/>
                          <a:latin typeface="宋体" panose="02010600030101010101" pitchFamily="2" charset="-122"/>
                          <a:ea typeface="宋体" panose="02010600030101010101" pitchFamily="2" charset="-122"/>
                          <a:sym typeface="+mn-ea"/>
                        </a:rPr>
                        <a:t> ②编写外围接口中可委托撤单查询、当日成交统计的测试案例。</a:t>
                      </a:r>
                      <a:endParaRPr lang="zh-CN" altLang="en-US" sz="1600" noProof="0" dirty="0">
                        <a:ln>
                          <a:noFill/>
                        </a:ln>
                        <a:solidFill>
                          <a:prstClr val="black"/>
                        </a:solidFill>
                        <a:effectLst/>
                        <a:uLnTx/>
                        <a:uFillTx/>
                        <a:latin typeface="宋体" panose="02010600030101010101" pitchFamily="2" charset="-122"/>
                        <a:ea typeface="宋体" panose="02010600030101010101" pitchFamily="2" charset="-122"/>
                        <a:sym typeface="+mn-ea"/>
                      </a:endParaRPr>
                    </a:p>
                    <a:p>
                      <a:pPr algn="l" fontAlgn="ctr"/>
                      <a:r>
                        <a:rPr lang="zh-CN" altLang="en-US" sz="1600" noProof="0" dirty="0">
                          <a:ln>
                            <a:noFill/>
                          </a:ln>
                          <a:solidFill>
                            <a:prstClr val="black"/>
                          </a:solidFill>
                          <a:effectLst/>
                          <a:uLnTx/>
                          <a:uFillTx/>
                          <a:latin typeface="Calibri" panose="020F0502020204030204" charset="0"/>
                          <a:sym typeface="+mn-ea"/>
                        </a:rPr>
                        <a:t>  ③</a:t>
                      </a:r>
                      <a:r>
                        <a:rPr lang="zh-CN" altLang="en-US" sz="1600" noProof="0" dirty="0">
                          <a:ln>
                            <a:noFill/>
                          </a:ln>
                          <a:solidFill>
                            <a:prstClr val="black"/>
                          </a:solidFill>
                          <a:effectLst/>
                          <a:uLnTx/>
                          <a:uFillTx/>
                          <a:latin typeface="楷体_GB2312"/>
                          <a:sym typeface="+mn-ea"/>
                        </a:rPr>
                        <a:t>编写股票、深港通普通买入卖出下场导出委托DBF数据的测试案例。</a:t>
                      </a:r>
                      <a:endParaRPr lang="zh-CN" altLang="en-US" sz="1600" noProof="0" dirty="0">
                        <a:ln>
                          <a:noFill/>
                        </a:ln>
                        <a:solidFill>
                          <a:prstClr val="black"/>
                        </a:solidFill>
                        <a:effectLst/>
                        <a:uLnTx/>
                        <a:uFillTx/>
                        <a:latin typeface="楷体_GB2312"/>
                        <a:sym typeface="+mn-ea"/>
                      </a:endParaRPr>
                    </a:p>
                  </a:txBody>
                  <a:tcPr marL="7591" marR="7591" marT="759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3500000" scaled="1"/>
                      <a:tileRect/>
                    </a:gradFill>
                  </a:tcPr>
                </a:tc>
              </a:tr>
              <a:tr h="995045">
                <a:tc>
                  <a:txBody>
                    <a:bodyPr/>
                    <a:lstStyle/>
                    <a:p>
                      <a:pPr algn="ctr" fontAlgn="ctr"/>
                      <a:r>
                        <a:rPr lang="en-US" altLang="zh-CN" sz="1600" b="0" i="0" u="none" strike="noStrike" dirty="0">
                          <a:effectLst/>
                          <a:latin typeface="宋体" panose="02010600030101010101" pitchFamily="2" charset="-122"/>
                        </a:rPr>
                        <a:t>10</a:t>
                      </a:r>
                      <a:r>
                        <a:rPr lang="zh-CN" altLang="en-US" sz="1600" b="0" i="0" u="none" strike="noStrike" dirty="0">
                          <a:effectLst/>
                          <a:latin typeface="宋体" panose="02010600030101010101" pitchFamily="2" charset="-122"/>
                        </a:rPr>
                        <a:t>月</a:t>
                      </a:r>
                      <a:r>
                        <a:rPr lang="en-US" altLang="zh-CN" sz="1600" b="0" i="0" u="none" strike="noStrike" dirty="0">
                          <a:effectLst/>
                          <a:latin typeface="宋体" panose="02010600030101010101" pitchFamily="2" charset="-122"/>
                        </a:rPr>
                        <a:t>16</a:t>
                      </a:r>
                      <a:r>
                        <a:rPr lang="zh-CN" altLang="en-US" sz="1600" b="0" i="0" u="none" strike="noStrike" dirty="0">
                          <a:effectLst/>
                          <a:latin typeface="宋体" panose="02010600030101010101" pitchFamily="2" charset="-122"/>
                        </a:rPr>
                        <a:t>日</a:t>
                      </a:r>
                      <a:r>
                        <a:rPr lang="en-US" altLang="zh-CN" sz="1600" b="0" i="0" u="none" strike="noStrike" dirty="0">
                          <a:effectLst/>
                          <a:latin typeface="宋体" panose="02010600030101010101" pitchFamily="2" charset="-122"/>
                        </a:rPr>
                        <a:t>-</a:t>
                      </a:r>
                      <a:r>
                        <a:rPr lang="zh-CN" altLang="en-US" sz="1600" b="0" i="0" u="none" strike="noStrike" dirty="0">
                          <a:effectLst/>
                          <a:latin typeface="宋体" panose="02010600030101010101" pitchFamily="2" charset="-122"/>
                        </a:rPr>
                        <a:t>至今</a:t>
                      </a:r>
                      <a:endParaRPr lang="zh-CN" altLang="en-US" sz="1600" b="0" i="0" u="none" strike="noStrike" dirty="0">
                        <a:effectLst/>
                        <a:latin typeface="宋体" panose="02010600030101010101" pitchFamily="2" charset="-122"/>
                      </a:endParaRPr>
                    </a:p>
                  </a:txBody>
                  <a:tcPr marL="7591" marR="7591" marT="759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3500000" scaled="1"/>
                      <a:tileRect/>
                    </a:gradFill>
                  </a:tcPr>
                </a:tc>
                <a:tc>
                  <a:txBody>
                    <a:bodyPr/>
                    <a:lstStyle/>
                    <a:p>
                      <a:pPr marL="0" marR="0" indent="0" algn="l" defTabSz="914400" rtl="0" eaLnBrk="1" fontAlgn="ctr" latinLnBrk="0" hangingPunct="1">
                        <a:lnSpc>
                          <a:spcPct val="100000"/>
                        </a:lnSpc>
                        <a:spcBef>
                          <a:spcPts val="0"/>
                        </a:spcBef>
                        <a:spcAft>
                          <a:spcPts val="0"/>
                        </a:spcAft>
                        <a:buClrTx/>
                        <a:buSzTx/>
                        <a:buFontTx/>
                        <a:buNone/>
                        <a:defRPr/>
                      </a:pPr>
                      <a:r>
                        <a:rPr lang="en-US" altLang="zh-CN" sz="1600" noProof="0" dirty="0">
                          <a:ln>
                            <a:noFill/>
                          </a:ln>
                          <a:solidFill>
                            <a:prstClr val="black"/>
                          </a:solidFill>
                          <a:effectLst/>
                          <a:uLnTx/>
                          <a:uFillTx/>
                          <a:latin typeface="楷体_GB2312"/>
                          <a:sym typeface="+mn-ea"/>
                        </a:rPr>
                        <a:t> </a:t>
                      </a:r>
                      <a:r>
                        <a:rPr lang="zh-CN" altLang="en-US" sz="1600" noProof="0" dirty="0">
                          <a:ln>
                            <a:noFill/>
                          </a:ln>
                          <a:solidFill>
                            <a:prstClr val="black"/>
                          </a:solidFill>
                          <a:effectLst/>
                          <a:uLnTx/>
                          <a:uFillTx/>
                          <a:latin typeface="宋体" panose="02010600030101010101" pitchFamily="2" charset="-122"/>
                          <a:ea typeface="宋体" panose="02010600030101010101" pitchFamily="2" charset="-122"/>
                          <a:sym typeface="+mn-ea"/>
                        </a:rPr>
                        <a:t>①测试下场数据导出DBF-委托流水、成交流水、</a:t>
                      </a:r>
                      <a:r>
                        <a:rPr lang="en-US" altLang="zh-CN" sz="1600" noProof="0" dirty="0">
                          <a:ln>
                            <a:noFill/>
                          </a:ln>
                          <a:solidFill>
                            <a:prstClr val="black"/>
                          </a:solidFill>
                          <a:effectLst/>
                          <a:uLnTx/>
                          <a:uFillTx/>
                          <a:latin typeface="宋体" panose="02010600030101010101" pitchFamily="2" charset="-122"/>
                          <a:ea typeface="宋体" panose="02010600030101010101" pitchFamily="2" charset="-122"/>
                          <a:sym typeface="+mn-ea"/>
                        </a:rPr>
                        <a:t>ETF</a:t>
                      </a:r>
                      <a:r>
                        <a:rPr lang="zh-CN" altLang="en-US" sz="1600" noProof="0" dirty="0">
                          <a:ln>
                            <a:noFill/>
                          </a:ln>
                          <a:solidFill>
                            <a:prstClr val="black"/>
                          </a:solidFill>
                          <a:effectLst/>
                          <a:uLnTx/>
                          <a:uFillTx/>
                          <a:latin typeface="宋体" panose="02010600030101010101" pitchFamily="2" charset="-122"/>
                          <a:ea typeface="宋体" panose="02010600030101010101" pitchFamily="2" charset="-122"/>
                          <a:sym typeface="+mn-ea"/>
                        </a:rPr>
                        <a:t>网下认购。</a:t>
                      </a:r>
                      <a:endParaRPr lang="zh-CN" altLang="en-US" sz="1600" noProof="0" dirty="0">
                        <a:ln>
                          <a:noFill/>
                        </a:ln>
                        <a:solidFill>
                          <a:prstClr val="black"/>
                        </a:solidFill>
                        <a:effectLst/>
                        <a:uLnTx/>
                        <a:uFillTx/>
                        <a:latin typeface="宋体" panose="02010600030101010101" pitchFamily="2" charset="-122"/>
                        <a:ea typeface="宋体" panose="02010600030101010101" pitchFamily="2" charset="-122"/>
                        <a:sym typeface="+mn-ea"/>
                      </a:endParaRPr>
                    </a:p>
                    <a:p>
                      <a:pPr marL="0" marR="0" indent="0" algn="l" defTabSz="914400" rtl="0" eaLnBrk="1" fontAlgn="ctr" latinLnBrk="0" hangingPunct="1">
                        <a:lnSpc>
                          <a:spcPct val="100000"/>
                        </a:lnSpc>
                        <a:spcBef>
                          <a:spcPts val="0"/>
                        </a:spcBef>
                        <a:spcAft>
                          <a:spcPts val="0"/>
                        </a:spcAft>
                        <a:buClrTx/>
                        <a:buSzTx/>
                        <a:buFontTx/>
                        <a:buNone/>
                        <a:defRPr/>
                      </a:pPr>
                      <a:r>
                        <a:rPr lang="zh-CN" altLang="en-US" sz="1600" dirty="0">
                          <a:effectLst/>
                          <a:latin typeface="宋体" panose="02010600030101010101" pitchFamily="2" charset="-122"/>
                          <a:ea typeface="宋体" panose="02010600030101010101" pitchFamily="2" charset="-122"/>
                        </a:rPr>
                        <a:t> </a:t>
                      </a:r>
                      <a:r>
                        <a:rPr lang="zh-CN" altLang="en-US" sz="1600" noProof="0" dirty="0">
                          <a:ln>
                            <a:noFill/>
                          </a:ln>
                          <a:solidFill>
                            <a:prstClr val="black"/>
                          </a:solidFill>
                          <a:effectLst/>
                          <a:uLnTx/>
                          <a:uFillTx/>
                          <a:latin typeface="宋体" panose="02010600030101010101" pitchFamily="2" charset="-122"/>
                          <a:ea typeface="宋体" panose="02010600030101010101" pitchFamily="2" charset="-122"/>
                          <a:sym typeface="+mn-ea"/>
                        </a:rPr>
                        <a:t>②测试账户基本资料、交易权限上账。</a:t>
                      </a:r>
                      <a:endParaRPr lang="zh-CN" altLang="en-US" sz="1600" noProof="0" dirty="0">
                        <a:ln>
                          <a:noFill/>
                        </a:ln>
                        <a:solidFill>
                          <a:prstClr val="black"/>
                        </a:solidFill>
                        <a:effectLst/>
                        <a:uLnTx/>
                        <a:uFillTx/>
                        <a:latin typeface="宋体" panose="02010600030101010101" pitchFamily="2" charset="-122"/>
                        <a:ea typeface="宋体" panose="02010600030101010101" pitchFamily="2" charset="-122"/>
                        <a:sym typeface="+mn-ea"/>
                      </a:endParaRPr>
                    </a:p>
                    <a:p>
                      <a:pPr marL="0" marR="0" indent="0" algn="l" defTabSz="914400" rtl="0" eaLnBrk="1" fontAlgn="ctr" latinLnBrk="0" hangingPunct="1">
                        <a:lnSpc>
                          <a:spcPct val="100000"/>
                        </a:lnSpc>
                        <a:spcBef>
                          <a:spcPts val="0"/>
                        </a:spcBef>
                        <a:spcAft>
                          <a:spcPts val="0"/>
                        </a:spcAft>
                        <a:buClrTx/>
                        <a:buSzTx/>
                        <a:buFontTx/>
                        <a:buNone/>
                        <a:defRPr/>
                      </a:pPr>
                      <a:r>
                        <a:rPr lang="en-US" altLang="zh-CN" sz="1600" dirty="0">
                          <a:effectLst/>
                          <a:latin typeface="宋体" panose="02010600030101010101" pitchFamily="2" charset="-122"/>
                          <a:ea typeface="宋体" panose="02010600030101010101" pitchFamily="2" charset="-122"/>
                        </a:rPr>
                        <a:t> ③</a:t>
                      </a:r>
                      <a:r>
                        <a:rPr lang="zh-CN" altLang="en-US" sz="1600" dirty="0">
                          <a:effectLst/>
                          <a:latin typeface="宋体" panose="02010600030101010101" pitchFamily="2" charset="-122"/>
                          <a:ea typeface="宋体" panose="02010600030101010101" pitchFamily="2" charset="-122"/>
                        </a:rPr>
                        <a:t>测试光大云订单新增的外围接口。</a:t>
                      </a:r>
                      <a:endParaRPr lang="zh-CN" altLang="en-US" sz="1600" dirty="0">
                        <a:effectLst/>
                        <a:latin typeface="宋体" panose="02010600030101010101" pitchFamily="2" charset="-122"/>
                        <a:ea typeface="宋体" panose="02010600030101010101" pitchFamily="2" charset="-122"/>
                      </a:endParaRPr>
                    </a:p>
                    <a:p>
                      <a:pPr marL="0" marR="0" indent="0" algn="l" defTabSz="914400" rtl="0" eaLnBrk="1" fontAlgn="ctr" latinLnBrk="0" hangingPunct="1">
                        <a:lnSpc>
                          <a:spcPct val="100000"/>
                        </a:lnSpc>
                        <a:spcBef>
                          <a:spcPts val="0"/>
                        </a:spcBef>
                        <a:spcAft>
                          <a:spcPts val="0"/>
                        </a:spcAft>
                        <a:buClrTx/>
                        <a:buSzTx/>
                        <a:buFontTx/>
                        <a:buNone/>
                        <a:defRPr/>
                      </a:pPr>
                      <a:r>
                        <a:rPr lang="en-US" altLang="zh-CN" sz="1600" dirty="0">
                          <a:effectLst/>
                          <a:latin typeface="宋体" panose="02010600030101010101" pitchFamily="2" charset="-122"/>
                          <a:ea typeface="宋体" panose="02010600030101010101" pitchFamily="2" charset="-122"/>
                        </a:rPr>
                        <a:t> ④利用工具FSClientTest对</a:t>
                      </a:r>
                      <a:r>
                        <a:rPr lang="zh-CN" altLang="en-US" sz="1600" dirty="0">
                          <a:effectLst/>
                          <a:latin typeface="宋体" panose="02010600030101010101" pitchFamily="2" charset="-122"/>
                          <a:ea typeface="宋体" panose="02010600030101010101" pitchFamily="2" charset="-122"/>
                        </a:rPr>
                        <a:t>外围接口做</a:t>
                      </a:r>
                      <a:r>
                        <a:rPr lang="en-US" altLang="zh-CN" sz="1600" dirty="0">
                          <a:effectLst/>
                          <a:latin typeface="宋体" panose="02010600030101010101" pitchFamily="2" charset="-122"/>
                          <a:ea typeface="宋体" panose="02010600030101010101" pitchFamily="2" charset="-122"/>
                        </a:rPr>
                        <a:t>压力测试。</a:t>
                      </a:r>
                      <a:endParaRPr lang="en-US" altLang="zh-CN" sz="1600" dirty="0">
                        <a:effectLst/>
                        <a:latin typeface="宋体" panose="02010600030101010101" pitchFamily="2" charset="-122"/>
                        <a:ea typeface="宋体" panose="02010600030101010101" pitchFamily="2" charset="-122"/>
                      </a:endParaRPr>
                    </a:p>
                  </a:txBody>
                  <a:tcPr marL="7591" marR="7591" marT="759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3500000" scaled="1"/>
                      <a:tileRect/>
                    </a:gradFill>
                  </a:tcPr>
                </a:tc>
              </a:tr>
            </a:tbl>
          </a:graphicData>
        </a:graphic>
      </p:graphicFrame>
      <p:sp>
        <p:nvSpPr>
          <p:cNvPr id="20" name="椭圆 19"/>
          <p:cNvSpPr/>
          <p:nvPr/>
        </p:nvSpPr>
        <p:spPr>
          <a:xfrm>
            <a:off x="1188362" y="5236615"/>
            <a:ext cx="198000" cy="198000"/>
          </a:xfrm>
          <a:prstGeom prst="ellipse">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2" name="椭圆 14"/>
          <p:cNvSpPr/>
          <p:nvPr/>
        </p:nvSpPr>
        <p:spPr bwMode="auto">
          <a:xfrm>
            <a:off x="319240" y="2860166"/>
            <a:ext cx="1936242" cy="2475449"/>
          </a:xfrm>
          <a:custGeom>
            <a:avLst/>
            <a:gdLst>
              <a:gd name="connsiteX0" fmla="*/ 341785 w 683568"/>
              <a:gd name="connsiteY0" fmla="*/ 75471 h 864094"/>
              <a:gd name="connsiteX1" fmla="*/ 117720 w 683568"/>
              <a:gd name="connsiteY1" fmla="*/ 299536 h 864094"/>
              <a:gd name="connsiteX2" fmla="*/ 341785 w 683568"/>
              <a:gd name="connsiteY2" fmla="*/ 523601 h 864094"/>
              <a:gd name="connsiteX3" fmla="*/ 341785 w 683568"/>
              <a:gd name="connsiteY3" fmla="*/ 75471 h 864094"/>
              <a:gd name="connsiteX4" fmla="*/ 341784 w 683568"/>
              <a:gd name="connsiteY4" fmla="*/ 0 h 864094"/>
              <a:gd name="connsiteX5" fmla="*/ 683568 w 683568"/>
              <a:gd name="connsiteY5" fmla="*/ 341784 h 864094"/>
              <a:gd name="connsiteX6" fmla="*/ 577183 w 683568"/>
              <a:gd name="connsiteY6" fmla="*/ 588642 h 864094"/>
              <a:gd name="connsiteX7" fmla="*/ 341597 w 683568"/>
              <a:gd name="connsiteY7" fmla="*/ 864094 h 864094"/>
              <a:gd name="connsiteX8" fmla="*/ 105111 w 683568"/>
              <a:gd name="connsiteY8" fmla="*/ 587591 h 864094"/>
              <a:gd name="connsiteX9" fmla="*/ 59857 w 683568"/>
              <a:gd name="connsiteY9" fmla="*/ 534679 h 864094"/>
              <a:gd name="connsiteX10" fmla="*/ 59306 w 683568"/>
              <a:gd name="connsiteY10" fmla="*/ 534035 h 864094"/>
              <a:gd name="connsiteX11" fmla="*/ 59325 w 683568"/>
              <a:gd name="connsiteY11" fmla="*/ 534035 h 864094"/>
              <a:gd name="connsiteX12" fmla="*/ 0 w 683568"/>
              <a:gd name="connsiteY12" fmla="*/ 341784 h 864094"/>
              <a:gd name="connsiteX13" fmla="*/ 341784 w 683568"/>
              <a:gd name="connsiteY13" fmla="*/ 0 h 864094"/>
              <a:gd name="connsiteX0-1" fmla="*/ 341785 w 683568"/>
              <a:gd name="connsiteY0-2" fmla="*/ 523601 h 864094"/>
              <a:gd name="connsiteX1-3" fmla="*/ 117720 w 683568"/>
              <a:gd name="connsiteY1-4" fmla="*/ 299536 h 864094"/>
              <a:gd name="connsiteX2-5" fmla="*/ 341785 w 683568"/>
              <a:gd name="connsiteY2-6" fmla="*/ 523601 h 864094"/>
              <a:gd name="connsiteX3-7" fmla="*/ 341784 w 683568"/>
              <a:gd name="connsiteY3-8" fmla="*/ 0 h 864094"/>
              <a:gd name="connsiteX4-9" fmla="*/ 683568 w 683568"/>
              <a:gd name="connsiteY4-10" fmla="*/ 341784 h 864094"/>
              <a:gd name="connsiteX5-11" fmla="*/ 577183 w 683568"/>
              <a:gd name="connsiteY5-12" fmla="*/ 588642 h 864094"/>
              <a:gd name="connsiteX6-13" fmla="*/ 341597 w 683568"/>
              <a:gd name="connsiteY6-14" fmla="*/ 864094 h 864094"/>
              <a:gd name="connsiteX7-15" fmla="*/ 105111 w 683568"/>
              <a:gd name="connsiteY7-16" fmla="*/ 587591 h 864094"/>
              <a:gd name="connsiteX8-17" fmla="*/ 59857 w 683568"/>
              <a:gd name="connsiteY8-18" fmla="*/ 534679 h 864094"/>
              <a:gd name="connsiteX9-19" fmla="*/ 59306 w 683568"/>
              <a:gd name="connsiteY9-20" fmla="*/ 534035 h 864094"/>
              <a:gd name="connsiteX10-21" fmla="*/ 59325 w 683568"/>
              <a:gd name="connsiteY10-22" fmla="*/ 534035 h 864094"/>
              <a:gd name="connsiteX11-23" fmla="*/ 0 w 683568"/>
              <a:gd name="connsiteY11-24" fmla="*/ 341784 h 864094"/>
              <a:gd name="connsiteX12-25" fmla="*/ 341784 w 683568"/>
              <a:gd name="connsiteY12-26" fmla="*/ 0 h 864094"/>
              <a:gd name="connsiteX0-27" fmla="*/ 341784 w 683568"/>
              <a:gd name="connsiteY0-28" fmla="*/ 0 h 864094"/>
              <a:gd name="connsiteX1-29" fmla="*/ 683568 w 683568"/>
              <a:gd name="connsiteY1-30" fmla="*/ 341784 h 864094"/>
              <a:gd name="connsiteX2-31" fmla="*/ 577183 w 683568"/>
              <a:gd name="connsiteY2-32" fmla="*/ 588642 h 864094"/>
              <a:gd name="connsiteX3-33" fmla="*/ 341597 w 683568"/>
              <a:gd name="connsiteY3-34" fmla="*/ 864094 h 864094"/>
              <a:gd name="connsiteX4-35" fmla="*/ 105111 w 683568"/>
              <a:gd name="connsiteY4-36" fmla="*/ 587591 h 864094"/>
              <a:gd name="connsiteX5-37" fmla="*/ 59857 w 683568"/>
              <a:gd name="connsiteY5-38" fmla="*/ 534679 h 864094"/>
              <a:gd name="connsiteX6-39" fmla="*/ 59306 w 683568"/>
              <a:gd name="connsiteY6-40" fmla="*/ 534035 h 864094"/>
              <a:gd name="connsiteX7-41" fmla="*/ 59325 w 683568"/>
              <a:gd name="connsiteY7-42" fmla="*/ 534035 h 864094"/>
              <a:gd name="connsiteX8-43" fmla="*/ 0 w 683568"/>
              <a:gd name="connsiteY8-44" fmla="*/ 341784 h 864094"/>
              <a:gd name="connsiteX9-45" fmla="*/ 341784 w 683568"/>
              <a:gd name="connsiteY9-46" fmla="*/ 0 h 86409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683568" h="864094">
                <a:moveTo>
                  <a:pt x="341784" y="0"/>
                </a:moveTo>
                <a:cubicBezTo>
                  <a:pt x="530546" y="0"/>
                  <a:pt x="683568" y="153022"/>
                  <a:pt x="683568" y="341784"/>
                </a:cubicBezTo>
                <a:cubicBezTo>
                  <a:pt x="683568" y="439085"/>
                  <a:pt x="642909" y="526890"/>
                  <a:pt x="577183" y="588642"/>
                </a:cubicBezTo>
                <a:lnTo>
                  <a:pt x="341597" y="864094"/>
                </a:lnTo>
                <a:lnTo>
                  <a:pt x="105111" y="587591"/>
                </a:lnTo>
                <a:cubicBezTo>
                  <a:pt x="87976" y="571864"/>
                  <a:pt x="72869" y="554041"/>
                  <a:pt x="59857" y="534679"/>
                </a:cubicBezTo>
                <a:lnTo>
                  <a:pt x="59306" y="534035"/>
                </a:lnTo>
                <a:lnTo>
                  <a:pt x="59325" y="534035"/>
                </a:lnTo>
                <a:cubicBezTo>
                  <a:pt x="21845" y="479324"/>
                  <a:pt x="0" y="413105"/>
                  <a:pt x="0" y="341784"/>
                </a:cubicBezTo>
                <a:cubicBezTo>
                  <a:pt x="0" y="153022"/>
                  <a:pt x="153022" y="0"/>
                  <a:pt x="341784" y="0"/>
                </a:cubicBezTo>
                <a:close/>
              </a:path>
            </a:pathLst>
          </a:custGeom>
          <a:solidFill>
            <a:srgbClr val="3B79CE"/>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p>
            <a:pPr algn="ctr" fontAlgn="auto">
              <a:spcBef>
                <a:spcPts val="0"/>
              </a:spcBef>
              <a:spcAft>
                <a:spcPts val="0"/>
              </a:spcAft>
              <a:defRPr/>
            </a:pPr>
            <a:endParaRPr lang="zh-CN" altLang="en-US"/>
          </a:p>
        </p:txBody>
      </p:sp>
      <p:sp>
        <p:nvSpPr>
          <p:cNvPr id="26" name="矩形 25"/>
          <p:cNvSpPr/>
          <p:nvPr/>
        </p:nvSpPr>
        <p:spPr>
          <a:xfrm>
            <a:off x="562114" y="3589407"/>
            <a:ext cx="1415773" cy="830997"/>
          </a:xfrm>
          <a:prstGeom prst="rect">
            <a:avLst/>
          </a:prstGeom>
        </p:spPr>
        <p:txBody>
          <a:bodyPr wrap="none">
            <a:spAutoFit/>
          </a:bodyPr>
          <a:p>
            <a:pPr marL="0" lvl="0" algn="ctr" defTabSz="914400" rtl="0" eaLnBrk="1" latinLnBrk="0" hangingPunct="1"/>
            <a:r>
              <a:rPr lang="zh-CN" altLang="zh-CN" sz="2400" b="1" kern="1200" dirty="0" smtClean="0">
                <a:solidFill>
                  <a:schemeClr val="bg1"/>
                </a:solidFill>
                <a:latin typeface="微软雅黑" panose="020B0503020204020204" pitchFamily="34" charset="-122"/>
                <a:ea typeface="微软雅黑" panose="020B0503020204020204" pitchFamily="34" charset="-122"/>
                <a:cs typeface="+mn-cs"/>
              </a:rPr>
              <a:t>试用期</a:t>
            </a:r>
            <a:endParaRPr lang="en-US" altLang="zh-CN" sz="2400" b="1" kern="1200" dirty="0" smtClean="0">
              <a:solidFill>
                <a:schemeClr val="bg1"/>
              </a:solidFill>
              <a:latin typeface="微软雅黑" panose="020B0503020204020204" pitchFamily="34" charset="-122"/>
              <a:ea typeface="微软雅黑" panose="020B0503020204020204" pitchFamily="34" charset="-122"/>
              <a:cs typeface="+mn-cs"/>
            </a:endParaRPr>
          </a:p>
          <a:p>
            <a:pPr marL="0" lvl="0" algn="ctr" defTabSz="914400" rtl="0" eaLnBrk="1" latinLnBrk="0" hangingPunct="1"/>
            <a:r>
              <a:rPr lang="zh-CN" altLang="zh-CN" sz="2400" b="1" kern="1200" dirty="0" smtClean="0">
                <a:solidFill>
                  <a:schemeClr val="bg1"/>
                </a:solidFill>
                <a:latin typeface="微软雅黑" panose="020B0503020204020204" pitchFamily="34" charset="-122"/>
                <a:ea typeface="微软雅黑" panose="020B0503020204020204" pitchFamily="34" charset="-122"/>
                <a:cs typeface="+mn-cs"/>
              </a:rPr>
              <a:t>工作任务</a:t>
            </a:r>
            <a:endParaRPr lang="zh-CN" altLang="zh-CN" sz="2400" b="1" kern="1200" dirty="0">
              <a:solidFill>
                <a:schemeClr val="bg1"/>
              </a:solidFill>
              <a:latin typeface="微软雅黑" panose="020B0503020204020204" pitchFamily="34" charset="-122"/>
              <a:ea typeface="微软雅黑" panose="020B0503020204020204" pitchFamily="34" charset="-122"/>
              <a:cs typeface="+mn-cs"/>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0"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edge">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714799" y="1295049"/>
            <a:ext cx="2700048" cy="45719"/>
          </a:xfrm>
          <a:prstGeom prst="rect">
            <a:avLst/>
          </a:prstGeom>
          <a:solidFill>
            <a:srgbClr val="FF0000"/>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矩形 2"/>
          <p:cNvSpPr/>
          <p:nvPr/>
        </p:nvSpPr>
        <p:spPr>
          <a:xfrm>
            <a:off x="2714799" y="891823"/>
            <a:ext cx="2700048" cy="45719"/>
          </a:xfrm>
          <a:prstGeom prst="rect">
            <a:avLst/>
          </a:prstGeom>
          <a:solidFill>
            <a:srgbClr val="FF0000"/>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0" name="矩形 5"/>
          <p:cNvSpPr>
            <a:spLocks noChangeArrowheads="1"/>
          </p:cNvSpPr>
          <p:nvPr/>
        </p:nvSpPr>
        <p:spPr bwMode="auto">
          <a:xfrm>
            <a:off x="5339080" y="2687955"/>
            <a:ext cx="3119755" cy="2809240"/>
          </a:xfrm>
          <a:prstGeom prst="rect">
            <a:avLst/>
          </a:prstGeom>
          <a:noFill/>
          <a:ln w="9525">
            <a:noFill/>
            <a:miter lim="800000"/>
          </a:ln>
          <a:effectLst/>
        </p:spPr>
        <p:txBody>
          <a:bodyPr/>
          <a:p>
            <a:pPr marL="285750" indent="-285750">
              <a:lnSpc>
                <a:spcPct val="150000"/>
              </a:lnSpc>
              <a:buFont typeface="Wingdings" panose="05000000000000000000" pitchFamily="2" charset="2"/>
              <a:buChar char="ü"/>
            </a:pPr>
            <a:r>
              <a:rPr lang="zh-CN" altLang="en-US" b="1" dirty="0" smtClean="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融资融券业务</a:t>
            </a:r>
            <a:endParaRPr lang="zh-CN" altLang="en-US" b="1" dirty="0" smtClean="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marL="285750" indent="-285750">
              <a:lnSpc>
                <a:spcPct val="150000"/>
              </a:lnSpc>
              <a:buFont typeface="Wingdings" panose="05000000000000000000" pitchFamily="2" charset="2"/>
              <a:buChar char="ü"/>
            </a:pPr>
            <a:r>
              <a:rPr lang="zh-CN" altLang="en-US" b="1" dirty="0" smtClean="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编写操作手册及测试案例</a:t>
            </a:r>
            <a:endParaRPr lang="zh-CN" altLang="en-US" b="1" dirty="0" smtClean="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marL="285750" indent="-285750">
              <a:lnSpc>
                <a:spcPct val="150000"/>
              </a:lnSpc>
              <a:buFont typeface="Wingdings" panose="05000000000000000000" pitchFamily="2" charset="2"/>
              <a:buChar char="ü"/>
            </a:pPr>
            <a:r>
              <a:rPr lang="zh-CN" altLang="en-US" b="1" dirty="0" smtClean="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深圳</a:t>
            </a:r>
            <a:r>
              <a:rPr lang="en-US" altLang="zh-CN" b="1" dirty="0" smtClean="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A</a:t>
            </a:r>
            <a:r>
              <a:rPr lang="zh-CN" altLang="en-US" b="1" dirty="0" smtClean="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股全业务报盘测试</a:t>
            </a:r>
            <a:endParaRPr lang="zh-CN" altLang="en-US" b="1" dirty="0" smtClean="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marL="285750" indent="-285750">
              <a:lnSpc>
                <a:spcPct val="150000"/>
              </a:lnSpc>
              <a:buFont typeface="Wingdings" panose="05000000000000000000" pitchFamily="2" charset="2"/>
              <a:buChar char="ü"/>
            </a:pPr>
            <a:r>
              <a:rPr lang="zh-CN" altLang="en-US" b="1" dirty="0" smtClean="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数据清算、交易归档</a:t>
            </a:r>
            <a:endParaRPr lang="zh-CN" altLang="en-US" b="1" dirty="0" smtClean="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marL="285750" indent="-285750">
              <a:lnSpc>
                <a:spcPct val="150000"/>
              </a:lnSpc>
              <a:buFont typeface="Wingdings" panose="05000000000000000000" pitchFamily="2" charset="2"/>
              <a:buChar char="ü"/>
            </a:pPr>
            <a:r>
              <a:rPr lang="zh-CN" altLang="en-US" b="1" dirty="0" smtClean="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自动化测试、压力测试</a:t>
            </a:r>
            <a:endParaRPr lang="zh-CN" altLang="en-US" b="1" dirty="0" smtClean="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marL="285750" indent="-285750">
              <a:lnSpc>
                <a:spcPct val="150000"/>
              </a:lnSpc>
              <a:buFont typeface="Wingdings" panose="05000000000000000000" pitchFamily="2" charset="2"/>
              <a:buChar char="ü"/>
            </a:pPr>
            <a:r>
              <a:rPr lang="zh-CN" altLang="en-US" b="1" dirty="0" smtClean="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上下场以及外围接口测试</a:t>
            </a:r>
            <a:endParaRPr lang="zh-CN" altLang="en-US" b="1" dirty="0" smtClean="0">
              <a:solidFill>
                <a:srgbClr val="595959"/>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2" name="AutoShape 18"/>
          <p:cNvSpPr>
            <a:spLocks noChangeArrowheads="1"/>
          </p:cNvSpPr>
          <p:nvPr/>
        </p:nvSpPr>
        <p:spPr bwMode="auto">
          <a:xfrm>
            <a:off x="5293360" y="2184400"/>
            <a:ext cx="3236595" cy="3456940"/>
          </a:xfrm>
          <a:prstGeom prst="roundRect">
            <a:avLst>
              <a:gd name="adj" fmla="val 4690"/>
            </a:avLst>
          </a:prstGeom>
          <a:noFill/>
          <a:ln w="47625" cap="flat" cmpd="sng">
            <a:solidFill>
              <a:srgbClr val="0066FF"/>
            </a:solidFill>
            <a:round/>
          </a:ln>
          <a:effectLst/>
        </p:spPr>
        <p:txBody>
          <a:bodyPr/>
          <a:p>
            <a:endParaRPr lang="zh-CN" altLang="zh-CN">
              <a:solidFill>
                <a:srgbClr val="000000"/>
              </a:solidFill>
              <a:latin typeface="Calibri" panose="020F0502020204030204" charset="0"/>
              <a:sym typeface="宋体" panose="02010600030101010101" pitchFamily="2" charset="-122"/>
            </a:endParaRPr>
          </a:p>
        </p:txBody>
      </p:sp>
      <p:sp>
        <p:nvSpPr>
          <p:cNvPr id="43" name="Text Box 8"/>
          <p:cNvSpPr txBox="1">
            <a:spLocks noChangeArrowheads="1"/>
          </p:cNvSpPr>
          <p:nvPr/>
        </p:nvSpPr>
        <p:spPr bwMode="auto">
          <a:xfrm>
            <a:off x="5339080" y="2271713"/>
            <a:ext cx="3190875" cy="460375"/>
          </a:xfrm>
          <a:prstGeom prst="rect">
            <a:avLst/>
          </a:prstGeom>
          <a:noFill/>
          <a:ln w="9525">
            <a:noFill/>
            <a:miter lim="800000"/>
          </a:ln>
          <a:effectLst/>
        </p:spPr>
        <p:txBody>
          <a:bodyPr wrap="square">
            <a:spAutoFit/>
          </a:bodyPr>
          <a:p>
            <a:pPr algn="ctr"/>
            <a:r>
              <a:rPr lang="zh-CN" altLang="en-US" sz="2400" b="1" dirty="0" smtClean="0">
                <a:solidFill>
                  <a:srgbClr val="0066FF"/>
                </a:solidFill>
                <a:latin typeface="微软雅黑" panose="020B0503020204020204" pitchFamily="34" charset="-122"/>
                <a:ea typeface="微软雅黑" panose="020B0503020204020204" pitchFamily="34" charset="-122"/>
                <a:sym typeface="微软雅黑" panose="020B0503020204020204" pitchFamily="34" charset="-122"/>
              </a:rPr>
              <a:t>测试任务</a:t>
            </a:r>
            <a:endParaRPr lang="zh-CN" altLang="en-US" sz="2400" b="1" dirty="0">
              <a:solidFill>
                <a:srgbClr val="0066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8" name="Line 14"/>
          <p:cNvSpPr>
            <a:spLocks noChangeShapeType="1"/>
          </p:cNvSpPr>
          <p:nvPr/>
        </p:nvSpPr>
        <p:spPr bwMode="auto">
          <a:xfrm>
            <a:off x="5291455" y="2776538"/>
            <a:ext cx="3238500" cy="0"/>
          </a:xfrm>
          <a:prstGeom prst="line">
            <a:avLst/>
          </a:prstGeom>
          <a:noFill/>
          <a:ln w="47625" cap="flat" cmpd="sng">
            <a:solidFill>
              <a:schemeClr val="tx1"/>
            </a:solidFill>
            <a:round/>
          </a:ln>
          <a:effectLst/>
        </p:spPr>
        <p:txBody>
          <a:bodyPr/>
          <a:p>
            <a:endParaRPr lang="zh-CN" altLang="en-US"/>
          </a:p>
        </p:txBody>
      </p:sp>
      <p:sp>
        <p:nvSpPr>
          <p:cNvPr id="37" name="矩形 5"/>
          <p:cNvSpPr>
            <a:spLocks noChangeArrowheads="1"/>
          </p:cNvSpPr>
          <p:nvPr/>
        </p:nvSpPr>
        <p:spPr bwMode="auto">
          <a:xfrm>
            <a:off x="2138363" y="2685733"/>
            <a:ext cx="2946400" cy="2809875"/>
          </a:xfrm>
          <a:prstGeom prst="rect">
            <a:avLst/>
          </a:prstGeom>
          <a:noFill/>
          <a:ln w="9525">
            <a:noFill/>
            <a:miter lim="800000"/>
          </a:ln>
          <a:effectLst/>
        </p:spPr>
        <p:txBody>
          <a:bodyPr/>
          <a:p>
            <a:pPr marL="285750" indent="-285750">
              <a:lnSpc>
                <a:spcPct val="150000"/>
              </a:lnSpc>
              <a:buFont typeface="Wingdings" panose="05000000000000000000" pitchFamily="2" charset="2"/>
              <a:buChar char="ü"/>
            </a:pPr>
            <a:r>
              <a:rPr lang="zh-CN" altLang="en-US" b="1" dirty="0" smtClean="0">
                <a:solidFill>
                  <a:schemeClr val="tx1">
                    <a:lumMod val="50000"/>
                    <a:lumOff val="50000"/>
                  </a:schemeClr>
                </a:solidFill>
                <a:latin typeface="微软雅黑" panose="020B0503020204020204" pitchFamily="34" charset="-122"/>
                <a:ea typeface="微软雅黑" panose="020B0503020204020204" pitchFamily="34" charset="-122"/>
                <a:sym typeface="+mn-ea"/>
              </a:rPr>
              <a:t>普通委托、市价委托</a:t>
            </a:r>
            <a:endParaRPr lang="zh-CN" altLang="en-US" b="1" dirty="0" smtClean="0">
              <a:solidFill>
                <a:schemeClr val="tx1">
                  <a:lumMod val="50000"/>
                  <a:lumOff val="50000"/>
                </a:schemeClr>
              </a:solidFill>
              <a:latin typeface="微软雅黑" panose="020B0503020204020204" pitchFamily="34" charset="-122"/>
              <a:ea typeface="微软雅黑" panose="020B0503020204020204" pitchFamily="34" charset="-122"/>
              <a:sym typeface="+mn-ea"/>
            </a:endParaRPr>
          </a:p>
          <a:p>
            <a:pPr marL="285750" indent="-285750">
              <a:lnSpc>
                <a:spcPct val="150000"/>
              </a:lnSpc>
              <a:buFont typeface="Wingdings" panose="05000000000000000000" pitchFamily="2" charset="2"/>
              <a:buChar char="ü"/>
            </a:pPr>
            <a:r>
              <a:rPr lang="zh-CN" altLang="en-US" b="1" dirty="0" smtClean="0">
                <a:solidFill>
                  <a:schemeClr val="tx1">
                    <a:lumMod val="50000"/>
                    <a:lumOff val="50000"/>
                  </a:schemeClr>
                </a:solidFill>
                <a:latin typeface="微软雅黑" panose="020B0503020204020204" pitchFamily="34" charset="-122"/>
                <a:ea typeface="微软雅黑" panose="020B0503020204020204" pitchFamily="34" charset="-122"/>
                <a:sym typeface="+mn-ea"/>
              </a:rPr>
              <a:t>新股申购、新股增发</a:t>
            </a:r>
            <a:endParaRPr lang="zh-CN" altLang="en-US" b="1" dirty="0" smtClean="0">
              <a:solidFill>
                <a:schemeClr val="tx1">
                  <a:lumMod val="50000"/>
                  <a:lumOff val="50000"/>
                </a:schemeClr>
              </a:solidFill>
              <a:latin typeface="微软雅黑" panose="020B0503020204020204" pitchFamily="34" charset="-122"/>
              <a:ea typeface="微软雅黑" panose="020B0503020204020204" pitchFamily="34" charset="-122"/>
              <a:sym typeface="+mn-ea"/>
            </a:endParaRPr>
          </a:p>
          <a:p>
            <a:pPr marL="285750" indent="-285750">
              <a:lnSpc>
                <a:spcPct val="150000"/>
              </a:lnSpc>
              <a:buFont typeface="Wingdings" panose="05000000000000000000" pitchFamily="2" charset="2"/>
              <a:buChar char="ü"/>
            </a:pPr>
            <a:r>
              <a:rPr lang="zh-CN" altLang="en-US" b="1" dirty="0" smtClean="0">
                <a:solidFill>
                  <a:schemeClr val="tx1">
                    <a:lumMod val="50000"/>
                    <a:lumOff val="50000"/>
                  </a:schemeClr>
                </a:solidFill>
                <a:latin typeface="微软雅黑" panose="020B0503020204020204" pitchFamily="34" charset="-122"/>
                <a:ea typeface="微软雅黑" panose="020B0503020204020204" pitchFamily="34" charset="-122"/>
                <a:sym typeface="+mn-ea"/>
              </a:rPr>
              <a:t>港股通交易</a:t>
            </a:r>
            <a:endParaRPr lang="zh-CN" altLang="en-US" b="1" dirty="0" smtClean="0">
              <a:solidFill>
                <a:schemeClr val="tx1">
                  <a:lumMod val="50000"/>
                  <a:lumOff val="50000"/>
                </a:schemeClr>
              </a:solidFill>
              <a:latin typeface="微软雅黑" panose="020B0503020204020204" pitchFamily="34" charset="-122"/>
              <a:ea typeface="微软雅黑" panose="020B0503020204020204" pitchFamily="34" charset="-122"/>
              <a:sym typeface="+mn-ea"/>
            </a:endParaRPr>
          </a:p>
          <a:p>
            <a:pPr marL="285750" indent="-285750">
              <a:lnSpc>
                <a:spcPct val="150000"/>
              </a:lnSpc>
              <a:buFont typeface="Wingdings" panose="05000000000000000000" pitchFamily="2" charset="2"/>
              <a:buChar char="ü"/>
            </a:pPr>
            <a:r>
              <a:rPr lang="zh-CN" altLang="en-US" b="1" dirty="0" smtClean="0">
                <a:solidFill>
                  <a:schemeClr val="tx1">
                    <a:lumMod val="50000"/>
                    <a:lumOff val="50000"/>
                  </a:schemeClr>
                </a:solidFill>
                <a:latin typeface="微软雅黑" panose="020B0503020204020204" pitchFamily="34" charset="-122"/>
                <a:ea typeface="微软雅黑" panose="020B0503020204020204" pitchFamily="34" charset="-122"/>
                <a:sym typeface="+mn-ea"/>
              </a:rPr>
              <a:t>跨市场</a:t>
            </a:r>
            <a:r>
              <a:rPr lang="en-US" altLang="zh-CN" b="1" dirty="0" smtClean="0">
                <a:solidFill>
                  <a:schemeClr val="tx1">
                    <a:lumMod val="50000"/>
                    <a:lumOff val="50000"/>
                  </a:schemeClr>
                </a:solidFill>
                <a:latin typeface="微软雅黑" panose="020B0503020204020204" pitchFamily="34" charset="-122"/>
                <a:ea typeface="微软雅黑" panose="020B0503020204020204" pitchFamily="34" charset="-122"/>
                <a:sym typeface="+mn-ea"/>
              </a:rPr>
              <a:t>ETF</a:t>
            </a:r>
            <a:r>
              <a:rPr lang="zh-CN" altLang="en-US" b="1" dirty="0" smtClean="0">
                <a:solidFill>
                  <a:schemeClr val="tx1">
                    <a:lumMod val="50000"/>
                    <a:lumOff val="50000"/>
                  </a:schemeClr>
                </a:solidFill>
                <a:latin typeface="微软雅黑" panose="020B0503020204020204" pitchFamily="34" charset="-122"/>
                <a:ea typeface="微软雅黑" panose="020B0503020204020204" pitchFamily="34" charset="-122"/>
                <a:sym typeface="+mn-ea"/>
              </a:rPr>
              <a:t>、债券</a:t>
            </a:r>
            <a:r>
              <a:rPr lang="en-US" altLang="zh-CN" b="1" dirty="0" smtClean="0">
                <a:solidFill>
                  <a:schemeClr val="tx1">
                    <a:lumMod val="50000"/>
                    <a:lumOff val="50000"/>
                  </a:schemeClr>
                </a:solidFill>
                <a:latin typeface="微软雅黑" panose="020B0503020204020204" pitchFamily="34" charset="-122"/>
                <a:ea typeface="微软雅黑" panose="020B0503020204020204" pitchFamily="34" charset="-122"/>
                <a:sym typeface="+mn-ea"/>
              </a:rPr>
              <a:t>ETF</a:t>
            </a:r>
            <a:endParaRPr lang="en-US" altLang="zh-CN" b="1" dirty="0" smtClean="0">
              <a:solidFill>
                <a:schemeClr val="tx1">
                  <a:lumMod val="50000"/>
                  <a:lumOff val="50000"/>
                </a:schemeClr>
              </a:solidFill>
              <a:latin typeface="微软雅黑" panose="020B0503020204020204" pitchFamily="34" charset="-122"/>
              <a:ea typeface="微软雅黑" panose="020B0503020204020204" pitchFamily="34" charset="-122"/>
              <a:sym typeface="+mn-ea"/>
            </a:endParaRPr>
          </a:p>
          <a:p>
            <a:pPr marL="285750" indent="-285750">
              <a:lnSpc>
                <a:spcPct val="150000"/>
              </a:lnSpc>
              <a:buFont typeface="Wingdings" panose="05000000000000000000" pitchFamily="2" charset="2"/>
              <a:buChar char="ü"/>
            </a:pPr>
            <a:r>
              <a:rPr lang="en-US" altLang="zh-CN" b="1" dirty="0" smtClean="0">
                <a:solidFill>
                  <a:schemeClr val="tx1">
                    <a:lumMod val="50000"/>
                    <a:lumOff val="50000"/>
                  </a:schemeClr>
                </a:solidFill>
                <a:latin typeface="微软雅黑" panose="020B0503020204020204" pitchFamily="34" charset="-122"/>
                <a:ea typeface="微软雅黑" panose="020B0503020204020204" pitchFamily="34" charset="-122"/>
                <a:sym typeface="+mn-ea"/>
              </a:rPr>
              <a:t>LOF</a:t>
            </a:r>
            <a:r>
              <a:rPr lang="zh-CN" altLang="en-US" b="1" dirty="0" smtClean="0">
                <a:solidFill>
                  <a:schemeClr val="tx1">
                    <a:lumMod val="50000"/>
                    <a:lumOff val="50000"/>
                  </a:schemeClr>
                </a:solidFill>
                <a:latin typeface="微软雅黑" panose="020B0503020204020204" pitchFamily="34" charset="-122"/>
                <a:ea typeface="微软雅黑" panose="020B0503020204020204" pitchFamily="34" charset="-122"/>
                <a:sym typeface="+mn-ea"/>
              </a:rPr>
              <a:t>认申赎</a:t>
            </a:r>
            <a:endParaRPr lang="zh-CN" altLang="en-US" b="1" dirty="0" smtClean="0">
              <a:solidFill>
                <a:schemeClr val="tx1">
                  <a:lumMod val="50000"/>
                  <a:lumOff val="50000"/>
                </a:schemeClr>
              </a:solidFill>
              <a:latin typeface="微软雅黑" panose="020B0503020204020204" pitchFamily="34" charset="-122"/>
              <a:ea typeface="微软雅黑" panose="020B0503020204020204" pitchFamily="34" charset="-122"/>
              <a:sym typeface="+mn-ea"/>
            </a:endParaRPr>
          </a:p>
          <a:p>
            <a:pPr marL="285750" indent="-285750">
              <a:lnSpc>
                <a:spcPct val="150000"/>
              </a:lnSpc>
              <a:buFont typeface="Wingdings" panose="05000000000000000000" pitchFamily="2" charset="2"/>
              <a:buChar char="ü"/>
            </a:pPr>
            <a:r>
              <a:rPr lang="zh-CN" altLang="en-US" b="1" dirty="0" smtClean="0">
                <a:solidFill>
                  <a:schemeClr val="tx1">
                    <a:lumMod val="50000"/>
                    <a:lumOff val="50000"/>
                  </a:schemeClr>
                </a:solidFill>
                <a:latin typeface="微软雅黑" panose="020B0503020204020204" pitchFamily="34" charset="-122"/>
                <a:ea typeface="微软雅黑" panose="020B0503020204020204" pitchFamily="34" charset="-122"/>
                <a:sym typeface="+mn-ea"/>
              </a:rPr>
              <a:t>债券质押、股票质押</a:t>
            </a:r>
            <a:endParaRPr lang="zh-CN" altLang="en-US" b="1" dirty="0" smtClean="0">
              <a:solidFill>
                <a:schemeClr val="tx1">
                  <a:lumMod val="50000"/>
                  <a:lumOff val="50000"/>
                </a:schemeClr>
              </a:solidFill>
              <a:latin typeface="微软雅黑" panose="020B0503020204020204" pitchFamily="34" charset="-122"/>
              <a:ea typeface="微软雅黑" panose="020B0503020204020204" pitchFamily="34" charset="-122"/>
              <a:sym typeface="+mn-ea"/>
            </a:endParaRPr>
          </a:p>
          <a:p>
            <a:pPr marL="285750" indent="-285750">
              <a:lnSpc>
                <a:spcPct val="150000"/>
              </a:lnSpc>
              <a:buFont typeface="Wingdings" panose="05000000000000000000" pitchFamily="2" charset="2"/>
              <a:buChar char="ü"/>
            </a:pPr>
            <a:endParaRPr lang="zh-CN" altLang="en-US" dirty="0">
              <a:solidFill>
                <a:srgbClr val="595959"/>
              </a:solidFill>
              <a:latin typeface="宋体" panose="02010600030101010101" pitchFamily="2" charset="-122"/>
              <a:ea typeface="宋体" panose="02010600030101010101" pitchFamily="2" charset="-122"/>
              <a:sym typeface="微软雅黑" panose="020B0503020204020204" pitchFamily="34" charset="-122"/>
            </a:endParaRPr>
          </a:p>
          <a:p>
            <a:pPr marL="285750" indent="-285750">
              <a:lnSpc>
                <a:spcPct val="150000"/>
              </a:lnSpc>
              <a:buFont typeface="Wingdings" panose="05000000000000000000" pitchFamily="2" charset="2"/>
              <a:buChar char="ü"/>
            </a:pPr>
            <a:endParaRPr lang="zh-CN" altLang="en-US" b="1" dirty="0">
              <a:solidFill>
                <a:srgbClr val="595959"/>
              </a:solidFill>
              <a:latin typeface="微软雅黑" panose="020B0503020204020204" pitchFamily="34" charset="-122"/>
              <a:ea typeface="微软雅黑" panose="020B0503020204020204" pitchFamily="34" charset="-122"/>
              <a:sym typeface="微软雅黑" panose="020B0503020204020204" pitchFamily="34" charset="-122"/>
            </a:endParaRPr>
          </a:p>
          <a:p>
            <a:pPr marL="285750" indent="-285750">
              <a:lnSpc>
                <a:spcPct val="150000"/>
              </a:lnSpc>
            </a:pPr>
            <a:endParaRPr lang="zh-CN" altLang="en-US" sz="1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8" name="AutoShape 18"/>
          <p:cNvSpPr>
            <a:spLocks noChangeArrowheads="1"/>
          </p:cNvSpPr>
          <p:nvPr/>
        </p:nvSpPr>
        <p:spPr bwMode="auto">
          <a:xfrm>
            <a:off x="2092325" y="2184083"/>
            <a:ext cx="2992438" cy="3455987"/>
          </a:xfrm>
          <a:prstGeom prst="roundRect">
            <a:avLst>
              <a:gd name="adj" fmla="val 4690"/>
            </a:avLst>
          </a:prstGeom>
          <a:noFill/>
          <a:ln w="47625" cap="flat" cmpd="sng">
            <a:solidFill>
              <a:srgbClr val="0066FF"/>
            </a:solidFill>
            <a:round/>
          </a:ln>
          <a:effectLst/>
        </p:spPr>
        <p:txBody>
          <a:bodyPr/>
          <a:p>
            <a:endParaRPr lang="zh-CN" altLang="zh-CN">
              <a:solidFill>
                <a:srgbClr val="000000"/>
              </a:solidFill>
              <a:latin typeface="Calibri" panose="020F0502020204030204" charset="0"/>
              <a:sym typeface="宋体" panose="02010600030101010101" pitchFamily="2" charset="-122"/>
            </a:endParaRPr>
          </a:p>
        </p:txBody>
      </p:sp>
      <p:sp>
        <p:nvSpPr>
          <p:cNvPr id="39" name="Text Box 5"/>
          <p:cNvSpPr txBox="1">
            <a:spLocks noChangeArrowheads="1"/>
          </p:cNvSpPr>
          <p:nvPr/>
        </p:nvSpPr>
        <p:spPr bwMode="auto">
          <a:xfrm>
            <a:off x="2959069" y="2253933"/>
            <a:ext cx="1785949" cy="460375"/>
          </a:xfrm>
          <a:prstGeom prst="rect">
            <a:avLst/>
          </a:prstGeom>
          <a:noFill/>
          <a:ln w="9525">
            <a:noFill/>
            <a:miter lim="800000"/>
          </a:ln>
        </p:spPr>
        <p:txBody>
          <a:bodyPr wrap="square">
            <a:spAutoFit/>
          </a:bodyPr>
          <a:p>
            <a:r>
              <a:rPr lang="zh-CN" altLang="en-US" sz="2400" b="1" dirty="0" smtClean="0">
                <a:solidFill>
                  <a:srgbClr val="0066FF"/>
                </a:solidFill>
                <a:latin typeface="微软雅黑" panose="020B0503020204020204" pitchFamily="34" charset="-122"/>
                <a:ea typeface="微软雅黑" panose="020B0503020204020204" pitchFamily="34" charset="-122"/>
                <a:sym typeface="微软雅黑" panose="020B0503020204020204" pitchFamily="34" charset="-122"/>
              </a:rPr>
              <a:t>业务知识</a:t>
            </a:r>
            <a:endParaRPr lang="zh-CN" altLang="en-US" sz="2400" b="1" dirty="0">
              <a:solidFill>
                <a:srgbClr val="0066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7" name="Line 13"/>
          <p:cNvSpPr>
            <a:spLocks noChangeShapeType="1"/>
          </p:cNvSpPr>
          <p:nvPr/>
        </p:nvSpPr>
        <p:spPr bwMode="auto">
          <a:xfrm>
            <a:off x="2060575" y="2758758"/>
            <a:ext cx="3025775" cy="1587"/>
          </a:xfrm>
          <a:prstGeom prst="line">
            <a:avLst/>
          </a:prstGeom>
          <a:noFill/>
          <a:ln w="47625" cap="flat" cmpd="sng">
            <a:solidFill>
              <a:schemeClr val="tx1"/>
            </a:solidFill>
            <a:round/>
          </a:ln>
          <a:effectLst/>
        </p:spPr>
        <p:txBody>
          <a:bodyPr/>
          <a:p>
            <a:endParaRPr lang="zh-CN" altLang="en-US"/>
          </a:p>
        </p:txBody>
      </p:sp>
      <p:sp>
        <p:nvSpPr>
          <p:cNvPr id="23" name="椭圆 22"/>
          <p:cNvSpPr/>
          <p:nvPr/>
        </p:nvSpPr>
        <p:spPr>
          <a:xfrm>
            <a:off x="942673" y="5162406"/>
            <a:ext cx="198000" cy="198000"/>
          </a:xfrm>
          <a:prstGeom prst="ellipse">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4" name="椭圆 14"/>
          <p:cNvSpPr/>
          <p:nvPr/>
        </p:nvSpPr>
        <p:spPr bwMode="auto">
          <a:xfrm>
            <a:off x="60695" y="2776981"/>
            <a:ext cx="1936242" cy="2475449"/>
          </a:xfrm>
          <a:custGeom>
            <a:avLst/>
            <a:gdLst>
              <a:gd name="connsiteX0" fmla="*/ 341785 w 683568"/>
              <a:gd name="connsiteY0" fmla="*/ 75471 h 864094"/>
              <a:gd name="connsiteX1" fmla="*/ 117720 w 683568"/>
              <a:gd name="connsiteY1" fmla="*/ 299536 h 864094"/>
              <a:gd name="connsiteX2" fmla="*/ 341785 w 683568"/>
              <a:gd name="connsiteY2" fmla="*/ 523601 h 864094"/>
              <a:gd name="connsiteX3" fmla="*/ 341785 w 683568"/>
              <a:gd name="connsiteY3" fmla="*/ 75471 h 864094"/>
              <a:gd name="connsiteX4" fmla="*/ 341784 w 683568"/>
              <a:gd name="connsiteY4" fmla="*/ 0 h 864094"/>
              <a:gd name="connsiteX5" fmla="*/ 683568 w 683568"/>
              <a:gd name="connsiteY5" fmla="*/ 341784 h 864094"/>
              <a:gd name="connsiteX6" fmla="*/ 577183 w 683568"/>
              <a:gd name="connsiteY6" fmla="*/ 588642 h 864094"/>
              <a:gd name="connsiteX7" fmla="*/ 341597 w 683568"/>
              <a:gd name="connsiteY7" fmla="*/ 864094 h 864094"/>
              <a:gd name="connsiteX8" fmla="*/ 105111 w 683568"/>
              <a:gd name="connsiteY8" fmla="*/ 587591 h 864094"/>
              <a:gd name="connsiteX9" fmla="*/ 59857 w 683568"/>
              <a:gd name="connsiteY9" fmla="*/ 534679 h 864094"/>
              <a:gd name="connsiteX10" fmla="*/ 59306 w 683568"/>
              <a:gd name="connsiteY10" fmla="*/ 534035 h 864094"/>
              <a:gd name="connsiteX11" fmla="*/ 59325 w 683568"/>
              <a:gd name="connsiteY11" fmla="*/ 534035 h 864094"/>
              <a:gd name="connsiteX12" fmla="*/ 0 w 683568"/>
              <a:gd name="connsiteY12" fmla="*/ 341784 h 864094"/>
              <a:gd name="connsiteX13" fmla="*/ 341784 w 683568"/>
              <a:gd name="connsiteY13" fmla="*/ 0 h 864094"/>
              <a:gd name="connsiteX0-1" fmla="*/ 341785 w 683568"/>
              <a:gd name="connsiteY0-2" fmla="*/ 523601 h 864094"/>
              <a:gd name="connsiteX1-3" fmla="*/ 117720 w 683568"/>
              <a:gd name="connsiteY1-4" fmla="*/ 299536 h 864094"/>
              <a:gd name="connsiteX2-5" fmla="*/ 341785 w 683568"/>
              <a:gd name="connsiteY2-6" fmla="*/ 523601 h 864094"/>
              <a:gd name="connsiteX3-7" fmla="*/ 341784 w 683568"/>
              <a:gd name="connsiteY3-8" fmla="*/ 0 h 864094"/>
              <a:gd name="connsiteX4-9" fmla="*/ 683568 w 683568"/>
              <a:gd name="connsiteY4-10" fmla="*/ 341784 h 864094"/>
              <a:gd name="connsiteX5-11" fmla="*/ 577183 w 683568"/>
              <a:gd name="connsiteY5-12" fmla="*/ 588642 h 864094"/>
              <a:gd name="connsiteX6-13" fmla="*/ 341597 w 683568"/>
              <a:gd name="connsiteY6-14" fmla="*/ 864094 h 864094"/>
              <a:gd name="connsiteX7-15" fmla="*/ 105111 w 683568"/>
              <a:gd name="connsiteY7-16" fmla="*/ 587591 h 864094"/>
              <a:gd name="connsiteX8-17" fmla="*/ 59857 w 683568"/>
              <a:gd name="connsiteY8-18" fmla="*/ 534679 h 864094"/>
              <a:gd name="connsiteX9-19" fmla="*/ 59306 w 683568"/>
              <a:gd name="connsiteY9-20" fmla="*/ 534035 h 864094"/>
              <a:gd name="connsiteX10-21" fmla="*/ 59325 w 683568"/>
              <a:gd name="connsiteY10-22" fmla="*/ 534035 h 864094"/>
              <a:gd name="connsiteX11-23" fmla="*/ 0 w 683568"/>
              <a:gd name="connsiteY11-24" fmla="*/ 341784 h 864094"/>
              <a:gd name="connsiteX12-25" fmla="*/ 341784 w 683568"/>
              <a:gd name="connsiteY12-26" fmla="*/ 0 h 864094"/>
              <a:gd name="connsiteX0-27" fmla="*/ 341784 w 683568"/>
              <a:gd name="connsiteY0-28" fmla="*/ 0 h 864094"/>
              <a:gd name="connsiteX1-29" fmla="*/ 683568 w 683568"/>
              <a:gd name="connsiteY1-30" fmla="*/ 341784 h 864094"/>
              <a:gd name="connsiteX2-31" fmla="*/ 577183 w 683568"/>
              <a:gd name="connsiteY2-32" fmla="*/ 588642 h 864094"/>
              <a:gd name="connsiteX3-33" fmla="*/ 341597 w 683568"/>
              <a:gd name="connsiteY3-34" fmla="*/ 864094 h 864094"/>
              <a:gd name="connsiteX4-35" fmla="*/ 105111 w 683568"/>
              <a:gd name="connsiteY4-36" fmla="*/ 587591 h 864094"/>
              <a:gd name="connsiteX5-37" fmla="*/ 59857 w 683568"/>
              <a:gd name="connsiteY5-38" fmla="*/ 534679 h 864094"/>
              <a:gd name="connsiteX6-39" fmla="*/ 59306 w 683568"/>
              <a:gd name="connsiteY6-40" fmla="*/ 534035 h 864094"/>
              <a:gd name="connsiteX7-41" fmla="*/ 59325 w 683568"/>
              <a:gd name="connsiteY7-42" fmla="*/ 534035 h 864094"/>
              <a:gd name="connsiteX8-43" fmla="*/ 0 w 683568"/>
              <a:gd name="connsiteY8-44" fmla="*/ 341784 h 864094"/>
              <a:gd name="connsiteX9-45" fmla="*/ 341784 w 683568"/>
              <a:gd name="connsiteY9-46" fmla="*/ 0 h 86409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683568" h="864094">
                <a:moveTo>
                  <a:pt x="341784" y="0"/>
                </a:moveTo>
                <a:cubicBezTo>
                  <a:pt x="530546" y="0"/>
                  <a:pt x="683568" y="153022"/>
                  <a:pt x="683568" y="341784"/>
                </a:cubicBezTo>
                <a:cubicBezTo>
                  <a:pt x="683568" y="439085"/>
                  <a:pt x="642909" y="526890"/>
                  <a:pt x="577183" y="588642"/>
                </a:cubicBezTo>
                <a:lnTo>
                  <a:pt x="341597" y="864094"/>
                </a:lnTo>
                <a:lnTo>
                  <a:pt x="105111" y="587591"/>
                </a:lnTo>
                <a:cubicBezTo>
                  <a:pt x="87976" y="571864"/>
                  <a:pt x="72869" y="554041"/>
                  <a:pt x="59857" y="534679"/>
                </a:cubicBezTo>
                <a:lnTo>
                  <a:pt x="59306" y="534035"/>
                </a:lnTo>
                <a:lnTo>
                  <a:pt x="59325" y="534035"/>
                </a:lnTo>
                <a:cubicBezTo>
                  <a:pt x="21845" y="479324"/>
                  <a:pt x="0" y="413105"/>
                  <a:pt x="0" y="341784"/>
                </a:cubicBezTo>
                <a:cubicBezTo>
                  <a:pt x="0" y="153022"/>
                  <a:pt x="153022" y="0"/>
                  <a:pt x="341784" y="0"/>
                </a:cubicBezTo>
                <a:close/>
              </a:path>
            </a:pathLst>
          </a:custGeom>
          <a:solidFill>
            <a:srgbClr val="3B79CE"/>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p>
            <a:pPr algn="ctr" fontAlgn="auto">
              <a:spcBef>
                <a:spcPts val="0"/>
              </a:spcBef>
              <a:spcAft>
                <a:spcPts val="0"/>
              </a:spcAft>
              <a:defRPr/>
            </a:pPr>
            <a:endParaRPr lang="zh-CN" altLang="en-US"/>
          </a:p>
        </p:txBody>
      </p:sp>
      <p:sp>
        <p:nvSpPr>
          <p:cNvPr id="27" name="矩形 26"/>
          <p:cNvSpPr/>
          <p:nvPr/>
        </p:nvSpPr>
        <p:spPr>
          <a:xfrm>
            <a:off x="185549" y="3506222"/>
            <a:ext cx="1723549" cy="830997"/>
          </a:xfrm>
          <a:prstGeom prst="rect">
            <a:avLst/>
          </a:prstGeom>
        </p:spPr>
        <p:txBody>
          <a:bodyPr wrap="none">
            <a:spAutoFit/>
          </a:bodyPr>
          <a:p>
            <a:pPr marL="0" lvl="0" algn="ctr" defTabSz="914400" rtl="0" eaLnBrk="1" latinLnBrk="0" hangingPunct="1"/>
            <a:r>
              <a:rPr lang="zh-CN" altLang="zh-CN" sz="2400" b="1" kern="1200" dirty="0" smtClean="0">
                <a:solidFill>
                  <a:schemeClr val="bg1"/>
                </a:solidFill>
                <a:latin typeface="微软雅黑" panose="020B0503020204020204" pitchFamily="34" charset="-122"/>
                <a:ea typeface="微软雅黑" panose="020B0503020204020204" pitchFamily="34" charset="-122"/>
                <a:cs typeface="+mn-cs"/>
              </a:rPr>
              <a:t>试用期任务</a:t>
            </a:r>
            <a:endParaRPr lang="en-US" altLang="zh-CN" sz="2400" b="1" kern="1200" dirty="0" smtClean="0">
              <a:solidFill>
                <a:schemeClr val="bg1"/>
              </a:solidFill>
              <a:latin typeface="微软雅黑" panose="020B0503020204020204" pitchFamily="34" charset="-122"/>
              <a:ea typeface="微软雅黑" panose="020B0503020204020204" pitchFamily="34" charset="-122"/>
              <a:cs typeface="+mn-cs"/>
            </a:endParaRPr>
          </a:p>
          <a:p>
            <a:pPr marL="0" lvl="0" algn="ctr" defTabSz="914400" rtl="0" eaLnBrk="1" latinLnBrk="0" hangingPunct="1"/>
            <a:r>
              <a:rPr lang="zh-CN" altLang="zh-CN" sz="2400" b="1" kern="1200" dirty="0" smtClean="0">
                <a:solidFill>
                  <a:schemeClr val="bg1"/>
                </a:solidFill>
                <a:latin typeface="微软雅黑" panose="020B0503020204020204" pitchFamily="34" charset="-122"/>
                <a:ea typeface="微软雅黑" panose="020B0503020204020204" pitchFamily="34" charset="-122"/>
                <a:cs typeface="+mn-cs"/>
              </a:rPr>
              <a:t>完成情况</a:t>
            </a:r>
            <a:endParaRPr lang="zh-CN" altLang="zh-CN" sz="2400" b="1" kern="1200" dirty="0">
              <a:solidFill>
                <a:schemeClr val="bg1"/>
              </a:solidFill>
              <a:latin typeface="微软雅黑" panose="020B0503020204020204" pitchFamily="34" charset="-122"/>
              <a:ea typeface="微软雅黑" panose="020B0503020204020204" pitchFamily="34" charset="-122"/>
              <a:cs typeface="+mn-cs"/>
            </a:endParaRPr>
          </a:p>
        </p:txBody>
      </p:sp>
      <p:sp>
        <p:nvSpPr>
          <p:cNvPr id="4" name="矩形 5"/>
          <p:cNvSpPr>
            <a:spLocks noChangeArrowheads="1"/>
          </p:cNvSpPr>
          <p:nvPr/>
        </p:nvSpPr>
        <p:spPr bwMode="auto">
          <a:xfrm>
            <a:off x="8849678" y="2685733"/>
            <a:ext cx="2946400" cy="2809875"/>
          </a:xfrm>
          <a:prstGeom prst="rect">
            <a:avLst/>
          </a:prstGeom>
          <a:noFill/>
          <a:ln w="9525">
            <a:noFill/>
            <a:miter lim="800000"/>
          </a:ln>
          <a:effectLst/>
        </p:spPr>
        <p:txBody>
          <a:bodyPr/>
          <a:p>
            <a:pPr indent="0">
              <a:lnSpc>
                <a:spcPct val="150000"/>
              </a:lnSpc>
              <a:buFont typeface="Wingdings" panose="05000000000000000000" pitchFamily="2" charset="2"/>
              <a:buNone/>
            </a:pPr>
            <a:r>
              <a:rPr lang="zh-CN" altLang="en-US" b="1" dirty="0" smtClean="0">
                <a:solidFill>
                  <a:schemeClr val="tx1">
                    <a:lumMod val="50000"/>
                    <a:lumOff val="50000"/>
                  </a:schemeClr>
                </a:solidFill>
                <a:latin typeface="微软雅黑" panose="020B0503020204020204" pitchFamily="34" charset="-122"/>
                <a:ea typeface="微软雅黑" panose="020B0503020204020204" pitchFamily="34" charset="-122"/>
                <a:sym typeface="+mn-ea"/>
              </a:rPr>
              <a:t>订单系统版本</a:t>
            </a:r>
            <a:r>
              <a:rPr lang="en-US" altLang="zh-CN" b="1" dirty="0" smtClean="0">
                <a:solidFill>
                  <a:schemeClr val="tx1">
                    <a:lumMod val="50000"/>
                    <a:lumOff val="50000"/>
                  </a:schemeClr>
                </a:solidFill>
                <a:latin typeface="微软雅黑" panose="020B0503020204020204" pitchFamily="34" charset="-122"/>
                <a:ea typeface="微软雅黑" panose="020B0503020204020204" pitchFamily="34" charset="-122"/>
                <a:sym typeface="+mn-ea"/>
              </a:rPr>
              <a:t>1.3.1.5</a:t>
            </a:r>
            <a:r>
              <a:rPr lang="zh-CN" altLang="en-US" b="1" dirty="0" smtClean="0">
                <a:solidFill>
                  <a:schemeClr val="tx1">
                    <a:lumMod val="50000"/>
                    <a:lumOff val="50000"/>
                  </a:schemeClr>
                </a:solidFill>
                <a:latin typeface="微软雅黑" panose="020B0503020204020204" pitchFamily="34" charset="-122"/>
                <a:ea typeface="微软雅黑" panose="020B0503020204020204" pitchFamily="34" charset="-122"/>
                <a:sym typeface="+mn-ea"/>
              </a:rPr>
              <a:t>提交</a:t>
            </a:r>
            <a:r>
              <a:rPr lang="en-US" altLang="zh-CN" b="1" dirty="0" smtClean="0">
                <a:solidFill>
                  <a:schemeClr val="tx1">
                    <a:lumMod val="50000"/>
                    <a:lumOff val="50000"/>
                  </a:schemeClr>
                </a:solidFill>
                <a:latin typeface="微软雅黑" panose="020B0503020204020204" pitchFamily="34" charset="-122"/>
                <a:ea typeface="微软雅黑" panose="020B0503020204020204" pitchFamily="34" charset="-122"/>
                <a:sym typeface="+mn-ea"/>
              </a:rPr>
              <a:t>BUG</a:t>
            </a:r>
            <a:r>
              <a:rPr lang="zh-CN" altLang="en-US" b="1" dirty="0" smtClean="0">
                <a:solidFill>
                  <a:schemeClr val="tx1">
                    <a:lumMod val="50000"/>
                    <a:lumOff val="50000"/>
                  </a:schemeClr>
                </a:solidFill>
                <a:latin typeface="微软雅黑" panose="020B0503020204020204" pitchFamily="34" charset="-122"/>
                <a:ea typeface="微软雅黑" panose="020B0503020204020204" pitchFamily="34" charset="-122"/>
                <a:sym typeface="+mn-ea"/>
              </a:rPr>
              <a:t>数量：</a:t>
            </a:r>
            <a:r>
              <a:rPr lang="en-US" altLang="zh-CN" b="1" dirty="0" smtClean="0">
                <a:solidFill>
                  <a:schemeClr val="tx1">
                    <a:lumMod val="50000"/>
                    <a:lumOff val="50000"/>
                  </a:schemeClr>
                </a:solidFill>
                <a:latin typeface="微软雅黑" panose="020B0503020204020204" pitchFamily="34" charset="-122"/>
                <a:ea typeface="微软雅黑" panose="020B0503020204020204" pitchFamily="34" charset="-122"/>
                <a:sym typeface="+mn-ea"/>
              </a:rPr>
              <a:t>40</a:t>
            </a:r>
            <a:r>
              <a:rPr lang="zh-CN" altLang="en-US" b="1" dirty="0" smtClean="0">
                <a:solidFill>
                  <a:schemeClr val="tx1">
                    <a:lumMod val="50000"/>
                    <a:lumOff val="50000"/>
                  </a:schemeClr>
                </a:solidFill>
                <a:latin typeface="微软雅黑" panose="020B0503020204020204" pitchFamily="34" charset="-122"/>
                <a:ea typeface="微软雅黑" panose="020B0503020204020204" pitchFamily="34" charset="-122"/>
                <a:sym typeface="+mn-ea"/>
              </a:rPr>
              <a:t>个</a:t>
            </a:r>
            <a:endParaRPr lang="zh-CN" altLang="en-US" b="1" dirty="0" smtClean="0">
              <a:solidFill>
                <a:schemeClr val="tx1">
                  <a:lumMod val="50000"/>
                  <a:lumOff val="50000"/>
                </a:schemeClr>
              </a:solidFill>
              <a:latin typeface="微软雅黑" panose="020B0503020204020204" pitchFamily="34" charset="-122"/>
              <a:ea typeface="微软雅黑" panose="020B0503020204020204" pitchFamily="34" charset="-122"/>
              <a:sym typeface="+mn-ea"/>
            </a:endParaRPr>
          </a:p>
          <a:p>
            <a:pPr indent="0">
              <a:lnSpc>
                <a:spcPct val="150000"/>
              </a:lnSpc>
              <a:buFont typeface="Wingdings" panose="05000000000000000000" pitchFamily="2" charset="2"/>
              <a:buNone/>
            </a:pPr>
            <a:r>
              <a:rPr lang="zh-CN" altLang="en-US" b="1" dirty="0" smtClean="0">
                <a:solidFill>
                  <a:schemeClr val="tx1">
                    <a:lumMod val="50000"/>
                    <a:lumOff val="50000"/>
                  </a:schemeClr>
                </a:solidFill>
                <a:latin typeface="微软雅黑" panose="020B0503020204020204" pitchFamily="34" charset="-122"/>
                <a:ea typeface="微软雅黑" panose="020B0503020204020204" pitchFamily="34" charset="-122"/>
                <a:sym typeface="+mn-ea"/>
              </a:rPr>
              <a:t>验证关闭</a:t>
            </a:r>
            <a:r>
              <a:rPr lang="en-US" altLang="zh-CN" b="1" dirty="0" smtClean="0">
                <a:solidFill>
                  <a:schemeClr val="tx1">
                    <a:lumMod val="50000"/>
                    <a:lumOff val="50000"/>
                  </a:schemeClr>
                </a:solidFill>
                <a:latin typeface="微软雅黑" panose="020B0503020204020204" pitchFamily="34" charset="-122"/>
                <a:ea typeface="微软雅黑" panose="020B0503020204020204" pitchFamily="34" charset="-122"/>
                <a:sym typeface="+mn-ea"/>
              </a:rPr>
              <a:t>BUG</a:t>
            </a:r>
            <a:r>
              <a:rPr lang="zh-CN" altLang="en-US" b="1" dirty="0" smtClean="0">
                <a:solidFill>
                  <a:schemeClr val="tx1">
                    <a:lumMod val="50000"/>
                    <a:lumOff val="50000"/>
                  </a:schemeClr>
                </a:solidFill>
                <a:latin typeface="微软雅黑" panose="020B0503020204020204" pitchFamily="34" charset="-122"/>
                <a:ea typeface="微软雅黑" panose="020B0503020204020204" pitchFamily="34" charset="-122"/>
                <a:sym typeface="+mn-ea"/>
              </a:rPr>
              <a:t>数量：</a:t>
            </a:r>
            <a:r>
              <a:rPr lang="en-US" altLang="zh-CN" b="1" dirty="0" smtClean="0">
                <a:solidFill>
                  <a:schemeClr val="tx1">
                    <a:lumMod val="50000"/>
                    <a:lumOff val="50000"/>
                  </a:schemeClr>
                </a:solidFill>
                <a:latin typeface="微软雅黑" panose="020B0503020204020204" pitchFamily="34" charset="-122"/>
                <a:ea typeface="微软雅黑" panose="020B0503020204020204" pitchFamily="34" charset="-122"/>
                <a:sym typeface="+mn-ea"/>
              </a:rPr>
              <a:t>40</a:t>
            </a:r>
            <a:r>
              <a:rPr lang="zh-CN" altLang="en-US" b="1" dirty="0" smtClean="0">
                <a:solidFill>
                  <a:schemeClr val="tx1">
                    <a:lumMod val="50000"/>
                    <a:lumOff val="50000"/>
                  </a:schemeClr>
                </a:solidFill>
                <a:latin typeface="微软雅黑" panose="020B0503020204020204" pitchFamily="34" charset="-122"/>
                <a:ea typeface="微软雅黑" panose="020B0503020204020204" pitchFamily="34" charset="-122"/>
                <a:sym typeface="+mn-ea"/>
              </a:rPr>
              <a:t>个</a:t>
            </a:r>
            <a:endParaRPr lang="zh-CN" altLang="en-US" b="1" dirty="0" smtClean="0">
              <a:solidFill>
                <a:schemeClr val="tx1">
                  <a:lumMod val="50000"/>
                  <a:lumOff val="50000"/>
                </a:schemeClr>
              </a:solidFill>
              <a:latin typeface="微软雅黑" panose="020B0503020204020204" pitchFamily="34" charset="-122"/>
              <a:ea typeface="微软雅黑" panose="020B0503020204020204" pitchFamily="34" charset="-122"/>
              <a:sym typeface="+mn-ea"/>
            </a:endParaRPr>
          </a:p>
          <a:p>
            <a:pPr indent="0">
              <a:lnSpc>
                <a:spcPct val="150000"/>
              </a:lnSpc>
              <a:buFont typeface="Wingdings" panose="05000000000000000000" pitchFamily="2" charset="2"/>
              <a:buNone/>
            </a:pPr>
            <a:r>
              <a:rPr lang="zh-CN" altLang="en-US" b="1" dirty="0" smtClean="0">
                <a:solidFill>
                  <a:schemeClr val="tx1">
                    <a:lumMod val="50000"/>
                    <a:lumOff val="50000"/>
                  </a:schemeClr>
                </a:solidFill>
                <a:latin typeface="微软雅黑" panose="020B0503020204020204" pitchFamily="34" charset="-122"/>
                <a:ea typeface="微软雅黑" panose="020B0503020204020204" pitchFamily="34" charset="-122"/>
                <a:sym typeface="+mn-ea"/>
              </a:rPr>
              <a:t>业务测试案例：</a:t>
            </a:r>
            <a:r>
              <a:rPr lang="en-US" altLang="zh-CN" b="1" dirty="0" smtClean="0">
                <a:solidFill>
                  <a:schemeClr val="tx1">
                    <a:lumMod val="50000"/>
                    <a:lumOff val="50000"/>
                  </a:schemeClr>
                </a:solidFill>
                <a:latin typeface="微软雅黑" panose="020B0503020204020204" pitchFamily="34" charset="-122"/>
                <a:ea typeface="微软雅黑" panose="020B0503020204020204" pitchFamily="34" charset="-122"/>
                <a:sym typeface="+mn-ea"/>
              </a:rPr>
              <a:t>110</a:t>
            </a:r>
            <a:r>
              <a:rPr lang="zh-CN" altLang="en-US" b="1" dirty="0" smtClean="0">
                <a:solidFill>
                  <a:schemeClr val="tx1">
                    <a:lumMod val="50000"/>
                    <a:lumOff val="50000"/>
                  </a:schemeClr>
                </a:solidFill>
                <a:latin typeface="微软雅黑" panose="020B0503020204020204" pitchFamily="34" charset="-122"/>
                <a:ea typeface="微软雅黑" panose="020B0503020204020204" pitchFamily="34" charset="-122"/>
                <a:sym typeface="+mn-ea"/>
              </a:rPr>
              <a:t>条</a:t>
            </a:r>
            <a:endParaRPr lang="zh-CN" altLang="en-US" b="1" dirty="0" smtClean="0">
              <a:solidFill>
                <a:schemeClr val="tx1">
                  <a:lumMod val="50000"/>
                  <a:lumOff val="50000"/>
                </a:schemeClr>
              </a:solidFill>
              <a:latin typeface="微软雅黑" panose="020B0503020204020204" pitchFamily="34" charset="-122"/>
              <a:ea typeface="微软雅黑" panose="020B0503020204020204" pitchFamily="34" charset="-122"/>
              <a:sym typeface="+mn-ea"/>
            </a:endParaRPr>
          </a:p>
          <a:p>
            <a:pPr indent="0">
              <a:lnSpc>
                <a:spcPct val="150000"/>
              </a:lnSpc>
              <a:buFont typeface="Wingdings" panose="05000000000000000000" pitchFamily="2" charset="2"/>
              <a:buNone/>
            </a:pPr>
            <a:r>
              <a:rPr lang="zh-CN" altLang="en-US" b="1" dirty="0" smtClean="0">
                <a:solidFill>
                  <a:schemeClr val="tx1">
                    <a:lumMod val="50000"/>
                    <a:lumOff val="50000"/>
                  </a:schemeClr>
                </a:solidFill>
                <a:latin typeface="微软雅黑" panose="020B0503020204020204" pitchFamily="34" charset="-122"/>
                <a:ea typeface="微软雅黑" panose="020B0503020204020204" pitchFamily="34" charset="-122"/>
                <a:sym typeface="+mn-ea"/>
              </a:rPr>
              <a:t>外围接口测试案例：</a:t>
            </a:r>
            <a:r>
              <a:rPr lang="en-US" altLang="zh-CN" b="1" dirty="0" smtClean="0">
                <a:solidFill>
                  <a:schemeClr val="tx1">
                    <a:lumMod val="50000"/>
                    <a:lumOff val="50000"/>
                  </a:schemeClr>
                </a:solidFill>
                <a:latin typeface="微软雅黑" panose="020B0503020204020204" pitchFamily="34" charset="-122"/>
                <a:ea typeface="微软雅黑" panose="020B0503020204020204" pitchFamily="34" charset="-122"/>
                <a:sym typeface="+mn-ea"/>
              </a:rPr>
              <a:t>106</a:t>
            </a:r>
            <a:r>
              <a:rPr lang="zh-CN" altLang="en-US" b="1" dirty="0" smtClean="0">
                <a:solidFill>
                  <a:schemeClr val="tx1">
                    <a:lumMod val="50000"/>
                    <a:lumOff val="50000"/>
                  </a:schemeClr>
                </a:solidFill>
                <a:latin typeface="微软雅黑" panose="020B0503020204020204" pitchFamily="34" charset="-122"/>
                <a:ea typeface="微软雅黑" panose="020B0503020204020204" pitchFamily="34" charset="-122"/>
                <a:sym typeface="+mn-ea"/>
              </a:rPr>
              <a:t>条</a:t>
            </a:r>
            <a:endParaRPr lang="zh-CN" altLang="en-US" b="1" dirty="0" smtClean="0">
              <a:solidFill>
                <a:schemeClr val="tx1">
                  <a:lumMod val="50000"/>
                  <a:lumOff val="50000"/>
                </a:schemeClr>
              </a:solidFill>
              <a:latin typeface="微软雅黑" panose="020B0503020204020204" pitchFamily="34" charset="-122"/>
              <a:ea typeface="微软雅黑" panose="020B0503020204020204" pitchFamily="34" charset="-122"/>
              <a:sym typeface="+mn-ea"/>
            </a:endParaRPr>
          </a:p>
          <a:p>
            <a:pPr indent="0">
              <a:lnSpc>
                <a:spcPct val="150000"/>
              </a:lnSpc>
              <a:buFont typeface="Wingdings" panose="05000000000000000000" pitchFamily="2" charset="2"/>
              <a:buNone/>
            </a:pPr>
            <a:r>
              <a:rPr lang="zh-CN" altLang="en-US" b="1" dirty="0" smtClean="0">
                <a:solidFill>
                  <a:schemeClr val="tx1">
                    <a:lumMod val="50000"/>
                    <a:lumOff val="50000"/>
                  </a:schemeClr>
                </a:solidFill>
                <a:latin typeface="微软雅黑" panose="020B0503020204020204" pitchFamily="34" charset="-122"/>
                <a:ea typeface="微软雅黑" panose="020B0503020204020204" pitchFamily="34" charset="-122"/>
                <a:sym typeface="+mn-ea"/>
              </a:rPr>
              <a:t>上下场测试案例：</a:t>
            </a:r>
            <a:r>
              <a:rPr lang="en-US" altLang="zh-CN" b="1" dirty="0" smtClean="0">
                <a:solidFill>
                  <a:schemeClr val="tx1">
                    <a:lumMod val="50000"/>
                    <a:lumOff val="50000"/>
                  </a:schemeClr>
                </a:solidFill>
                <a:latin typeface="微软雅黑" panose="020B0503020204020204" pitchFamily="34" charset="-122"/>
                <a:ea typeface="微软雅黑" panose="020B0503020204020204" pitchFamily="34" charset="-122"/>
                <a:sym typeface="+mn-ea"/>
              </a:rPr>
              <a:t>235</a:t>
            </a:r>
            <a:r>
              <a:rPr lang="zh-CN" altLang="en-US" b="1" dirty="0" smtClean="0">
                <a:solidFill>
                  <a:schemeClr val="tx1">
                    <a:lumMod val="50000"/>
                    <a:lumOff val="50000"/>
                  </a:schemeClr>
                </a:solidFill>
                <a:latin typeface="微软雅黑" panose="020B0503020204020204" pitchFamily="34" charset="-122"/>
                <a:ea typeface="微软雅黑" panose="020B0503020204020204" pitchFamily="34" charset="-122"/>
                <a:sym typeface="+mn-ea"/>
              </a:rPr>
              <a:t>条</a:t>
            </a:r>
            <a:endParaRPr lang="zh-CN" altLang="en-US" b="1" dirty="0" smtClean="0">
              <a:solidFill>
                <a:schemeClr val="tx1">
                  <a:lumMod val="50000"/>
                  <a:lumOff val="50000"/>
                </a:schemeClr>
              </a:solidFill>
              <a:latin typeface="微软雅黑" panose="020B0503020204020204" pitchFamily="34" charset="-122"/>
              <a:ea typeface="微软雅黑" panose="020B0503020204020204" pitchFamily="34" charset="-122"/>
              <a:sym typeface="+mn-ea"/>
            </a:endParaRPr>
          </a:p>
          <a:p>
            <a:pPr indent="0">
              <a:lnSpc>
                <a:spcPct val="150000"/>
              </a:lnSpc>
              <a:buFont typeface="Wingdings" panose="05000000000000000000" pitchFamily="2" charset="2"/>
              <a:buNone/>
            </a:pPr>
            <a:endParaRPr lang="zh-CN" altLang="en-US" dirty="0">
              <a:solidFill>
                <a:srgbClr val="595959"/>
              </a:solidFill>
              <a:latin typeface="宋体" panose="02010600030101010101" pitchFamily="2" charset="-122"/>
              <a:ea typeface="宋体" panose="02010600030101010101" pitchFamily="2" charset="-122"/>
              <a:sym typeface="微软雅黑" panose="020B0503020204020204" pitchFamily="34" charset="-122"/>
            </a:endParaRPr>
          </a:p>
          <a:p>
            <a:pPr marL="285750" indent="-285750">
              <a:lnSpc>
                <a:spcPct val="150000"/>
              </a:lnSpc>
              <a:buFont typeface="Wingdings" panose="05000000000000000000" pitchFamily="2" charset="2"/>
              <a:buChar char="ü"/>
            </a:pPr>
            <a:endParaRPr lang="zh-CN" altLang="en-US" b="1" dirty="0">
              <a:solidFill>
                <a:srgbClr val="595959"/>
              </a:solidFill>
              <a:latin typeface="微软雅黑" panose="020B0503020204020204" pitchFamily="34" charset="-122"/>
              <a:ea typeface="微软雅黑" panose="020B0503020204020204" pitchFamily="34" charset="-122"/>
              <a:sym typeface="微软雅黑" panose="020B0503020204020204" pitchFamily="34" charset="-122"/>
            </a:endParaRPr>
          </a:p>
          <a:p>
            <a:pPr marL="285750" indent="-285750">
              <a:lnSpc>
                <a:spcPct val="150000"/>
              </a:lnSpc>
            </a:pPr>
            <a:endParaRPr lang="zh-CN" altLang="en-US" sz="1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 name="AutoShape 18"/>
          <p:cNvSpPr>
            <a:spLocks noChangeArrowheads="1"/>
          </p:cNvSpPr>
          <p:nvPr/>
        </p:nvSpPr>
        <p:spPr bwMode="auto">
          <a:xfrm>
            <a:off x="8803640" y="2184083"/>
            <a:ext cx="2992438" cy="3455987"/>
          </a:xfrm>
          <a:prstGeom prst="roundRect">
            <a:avLst>
              <a:gd name="adj" fmla="val 4690"/>
            </a:avLst>
          </a:prstGeom>
          <a:noFill/>
          <a:ln w="47625" cap="flat" cmpd="sng">
            <a:solidFill>
              <a:srgbClr val="0066FF"/>
            </a:solidFill>
            <a:round/>
          </a:ln>
          <a:effectLst/>
        </p:spPr>
        <p:txBody>
          <a:bodyPr/>
          <a:p>
            <a:endParaRPr lang="zh-CN" altLang="zh-CN">
              <a:solidFill>
                <a:srgbClr val="000000"/>
              </a:solidFill>
              <a:latin typeface="Calibri" panose="020F0502020204030204" charset="0"/>
              <a:sym typeface="宋体" panose="02010600030101010101" pitchFamily="2" charset="-122"/>
            </a:endParaRPr>
          </a:p>
        </p:txBody>
      </p:sp>
      <p:sp>
        <p:nvSpPr>
          <p:cNvPr id="6" name="Text Box 5"/>
          <p:cNvSpPr txBox="1">
            <a:spLocks noChangeArrowheads="1"/>
          </p:cNvSpPr>
          <p:nvPr/>
        </p:nvSpPr>
        <p:spPr bwMode="auto">
          <a:xfrm>
            <a:off x="9670384" y="2253933"/>
            <a:ext cx="1785949" cy="460375"/>
          </a:xfrm>
          <a:prstGeom prst="rect">
            <a:avLst/>
          </a:prstGeom>
          <a:noFill/>
          <a:ln w="9525">
            <a:noFill/>
            <a:miter lim="800000"/>
          </a:ln>
        </p:spPr>
        <p:txBody>
          <a:bodyPr wrap="square">
            <a:spAutoFit/>
          </a:bodyPr>
          <a:p>
            <a:r>
              <a:rPr lang="zh-CN" altLang="en-US" sz="2400" b="1" dirty="0">
                <a:solidFill>
                  <a:srgbClr val="0066FF"/>
                </a:solidFill>
                <a:latin typeface="微软雅黑" panose="020B0503020204020204" pitchFamily="34" charset="-122"/>
                <a:ea typeface="微软雅黑" panose="020B0503020204020204" pitchFamily="34" charset="-122"/>
                <a:sym typeface="微软雅黑" panose="020B0503020204020204" pitchFamily="34" charset="-122"/>
              </a:rPr>
              <a:t>数据概况</a:t>
            </a:r>
            <a:endParaRPr lang="zh-CN" altLang="en-US" sz="2400" b="1" dirty="0">
              <a:solidFill>
                <a:srgbClr val="0066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 name="Line 13"/>
          <p:cNvSpPr>
            <a:spLocks noChangeShapeType="1"/>
          </p:cNvSpPr>
          <p:nvPr/>
        </p:nvSpPr>
        <p:spPr bwMode="auto">
          <a:xfrm>
            <a:off x="8771890" y="2758758"/>
            <a:ext cx="3025775" cy="1587"/>
          </a:xfrm>
          <a:prstGeom prst="line">
            <a:avLst/>
          </a:prstGeom>
          <a:noFill/>
          <a:ln w="47625" cap="flat" cmpd="sng">
            <a:solidFill>
              <a:schemeClr val="tx1"/>
            </a:solidFill>
            <a:round/>
          </a:ln>
          <a:effectLst/>
        </p:spPr>
        <p:txBody>
          <a:bodyPr/>
          <a:p>
            <a:endParaRPr lang="zh-CN" alt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box(in)">
                                      <p:cBhvr>
                                        <p:cTn id="7" dur="1000"/>
                                        <p:tgtEl>
                                          <p:spTgt spid="37"/>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38"/>
                                        </p:tgtEl>
                                        <p:attrNameLst>
                                          <p:attrName>style.visibility</p:attrName>
                                        </p:attrNameLst>
                                      </p:cBhvr>
                                      <p:to>
                                        <p:strVal val="visible"/>
                                      </p:to>
                                    </p:set>
                                    <p:animEffect transition="in" filter="box(in)">
                                      <p:cBhvr>
                                        <p:cTn id="10" dur="1000"/>
                                        <p:tgtEl>
                                          <p:spTgt spid="38"/>
                                        </p:tgtEl>
                                      </p:cBhvr>
                                    </p:animEffect>
                                  </p:childTnLst>
                                </p:cTn>
                              </p:par>
                              <p:par>
                                <p:cTn id="11" presetID="4" presetClass="entr" presetSubtype="16" fill="hold" grpId="0" nodeType="withEffect">
                                  <p:stCondLst>
                                    <p:cond delay="0"/>
                                  </p:stCondLst>
                                  <p:childTnLst>
                                    <p:set>
                                      <p:cBhvr>
                                        <p:cTn id="12" dur="1" fill="hold">
                                          <p:stCondLst>
                                            <p:cond delay="0"/>
                                          </p:stCondLst>
                                        </p:cTn>
                                        <p:tgtEl>
                                          <p:spTgt spid="39"/>
                                        </p:tgtEl>
                                        <p:attrNameLst>
                                          <p:attrName>style.visibility</p:attrName>
                                        </p:attrNameLst>
                                      </p:cBhvr>
                                      <p:to>
                                        <p:strVal val="visible"/>
                                      </p:to>
                                    </p:set>
                                    <p:animEffect transition="in" filter="box(in)">
                                      <p:cBhvr>
                                        <p:cTn id="13" dur="1000"/>
                                        <p:tgtEl>
                                          <p:spTgt spid="39"/>
                                        </p:tgtEl>
                                      </p:cBhvr>
                                    </p:animEffect>
                                  </p:childTnLst>
                                </p:cTn>
                              </p:par>
                              <p:par>
                                <p:cTn id="14" presetID="4" presetClass="entr" presetSubtype="16" fill="hold" nodeType="withEffect">
                                  <p:stCondLst>
                                    <p:cond delay="0"/>
                                  </p:stCondLst>
                                  <p:childTnLst>
                                    <p:set>
                                      <p:cBhvr>
                                        <p:cTn id="15" dur="1" fill="hold">
                                          <p:stCondLst>
                                            <p:cond delay="0"/>
                                          </p:stCondLst>
                                        </p:cTn>
                                        <p:tgtEl>
                                          <p:spTgt spid="47"/>
                                        </p:tgtEl>
                                        <p:attrNameLst>
                                          <p:attrName>style.visibility</p:attrName>
                                        </p:attrNameLst>
                                      </p:cBhvr>
                                      <p:to>
                                        <p:strVal val="visible"/>
                                      </p:to>
                                    </p:set>
                                    <p:animEffect transition="in" filter="box(in)">
                                      <p:cBhvr>
                                        <p:cTn id="16" dur="1000"/>
                                        <p:tgtEl>
                                          <p:spTgt spid="47"/>
                                        </p:tgtEl>
                                      </p:cBhvr>
                                    </p:animEffect>
                                  </p:childTnLst>
                                </p:cTn>
                              </p:par>
                            </p:childTnLst>
                          </p:cTn>
                        </p:par>
                      </p:childTnLst>
                    </p:cTn>
                  </p:par>
                  <p:par>
                    <p:cTn id="17" fill="hold">
                      <p:stCondLst>
                        <p:cond delay="indefinite"/>
                      </p:stCondLst>
                      <p:childTnLst>
                        <p:par>
                          <p:cTn id="18" fill="hold">
                            <p:stCondLst>
                              <p:cond delay="0"/>
                            </p:stCondLst>
                            <p:childTnLst>
                              <p:par>
                                <p:cTn id="19" presetID="4" presetClass="entr" presetSubtype="16" fill="hold" grpId="0" nodeType="clickEffect">
                                  <p:stCondLst>
                                    <p:cond delay="0"/>
                                  </p:stCondLst>
                                  <p:childTnLst>
                                    <p:set>
                                      <p:cBhvr>
                                        <p:cTn id="20" dur="1" fill="hold">
                                          <p:stCondLst>
                                            <p:cond delay="0"/>
                                          </p:stCondLst>
                                        </p:cTn>
                                        <p:tgtEl>
                                          <p:spTgt spid="40"/>
                                        </p:tgtEl>
                                        <p:attrNameLst>
                                          <p:attrName>style.visibility</p:attrName>
                                        </p:attrNameLst>
                                      </p:cBhvr>
                                      <p:to>
                                        <p:strVal val="visible"/>
                                      </p:to>
                                    </p:set>
                                    <p:animEffect transition="in" filter="box(in)">
                                      <p:cBhvr>
                                        <p:cTn id="21" dur="1000"/>
                                        <p:tgtEl>
                                          <p:spTgt spid="40"/>
                                        </p:tgtEl>
                                      </p:cBhvr>
                                    </p:animEffect>
                                  </p:childTnLst>
                                </p:cTn>
                              </p:par>
                              <p:par>
                                <p:cTn id="22" presetID="4" presetClass="entr" presetSubtype="16" fill="hold" grpId="0" nodeType="withEffect">
                                  <p:stCondLst>
                                    <p:cond delay="0"/>
                                  </p:stCondLst>
                                  <p:childTnLst>
                                    <p:set>
                                      <p:cBhvr>
                                        <p:cTn id="23" dur="1" fill="hold">
                                          <p:stCondLst>
                                            <p:cond delay="0"/>
                                          </p:stCondLst>
                                        </p:cTn>
                                        <p:tgtEl>
                                          <p:spTgt spid="42"/>
                                        </p:tgtEl>
                                        <p:attrNameLst>
                                          <p:attrName>style.visibility</p:attrName>
                                        </p:attrNameLst>
                                      </p:cBhvr>
                                      <p:to>
                                        <p:strVal val="visible"/>
                                      </p:to>
                                    </p:set>
                                    <p:animEffect transition="in" filter="box(in)">
                                      <p:cBhvr>
                                        <p:cTn id="24" dur="1000"/>
                                        <p:tgtEl>
                                          <p:spTgt spid="42"/>
                                        </p:tgtEl>
                                      </p:cBhvr>
                                    </p:animEffect>
                                  </p:childTnLst>
                                </p:cTn>
                              </p:par>
                              <p:par>
                                <p:cTn id="25" presetID="4" presetClass="entr" presetSubtype="16" fill="hold" grpId="0" nodeType="withEffect">
                                  <p:stCondLst>
                                    <p:cond delay="0"/>
                                  </p:stCondLst>
                                  <p:childTnLst>
                                    <p:set>
                                      <p:cBhvr>
                                        <p:cTn id="26" dur="1" fill="hold">
                                          <p:stCondLst>
                                            <p:cond delay="0"/>
                                          </p:stCondLst>
                                        </p:cTn>
                                        <p:tgtEl>
                                          <p:spTgt spid="43"/>
                                        </p:tgtEl>
                                        <p:attrNameLst>
                                          <p:attrName>style.visibility</p:attrName>
                                        </p:attrNameLst>
                                      </p:cBhvr>
                                      <p:to>
                                        <p:strVal val="visible"/>
                                      </p:to>
                                    </p:set>
                                    <p:animEffect transition="in" filter="box(in)">
                                      <p:cBhvr>
                                        <p:cTn id="27" dur="1000"/>
                                        <p:tgtEl>
                                          <p:spTgt spid="43"/>
                                        </p:tgtEl>
                                      </p:cBhvr>
                                    </p:animEffect>
                                  </p:childTnLst>
                                </p:cTn>
                              </p:par>
                              <p:par>
                                <p:cTn id="28" presetID="4" presetClass="entr" presetSubtype="16" fill="hold" nodeType="withEffect">
                                  <p:stCondLst>
                                    <p:cond delay="0"/>
                                  </p:stCondLst>
                                  <p:childTnLst>
                                    <p:set>
                                      <p:cBhvr>
                                        <p:cTn id="29" dur="1" fill="hold">
                                          <p:stCondLst>
                                            <p:cond delay="0"/>
                                          </p:stCondLst>
                                        </p:cTn>
                                        <p:tgtEl>
                                          <p:spTgt spid="48"/>
                                        </p:tgtEl>
                                        <p:attrNameLst>
                                          <p:attrName>style.visibility</p:attrName>
                                        </p:attrNameLst>
                                      </p:cBhvr>
                                      <p:to>
                                        <p:strVal val="visible"/>
                                      </p:to>
                                    </p:set>
                                    <p:animEffect transition="in" filter="box(in)">
                                      <p:cBhvr>
                                        <p:cTn id="30" dur="1000"/>
                                        <p:tgtEl>
                                          <p:spTgt spid="48"/>
                                        </p:tgtEl>
                                      </p:cBhvr>
                                    </p:animEffect>
                                  </p:childTnLst>
                                </p:cTn>
                              </p:par>
                            </p:childTnLst>
                          </p:cTn>
                        </p:par>
                      </p:childTnLst>
                    </p:cTn>
                  </p:par>
                  <p:par>
                    <p:cTn id="31" fill="hold">
                      <p:stCondLst>
                        <p:cond delay="indefinite"/>
                      </p:stCondLst>
                      <p:childTnLst>
                        <p:par>
                          <p:cTn id="32" fill="hold">
                            <p:stCondLst>
                              <p:cond delay="0"/>
                            </p:stCondLst>
                            <p:childTnLst>
                              <p:par>
                                <p:cTn id="33" presetID="4" presetClass="entr" presetSubtype="16" fill="hold" grpId="0" nodeType="clickEffect">
                                  <p:stCondLst>
                                    <p:cond delay="0"/>
                                  </p:stCondLst>
                                  <p:childTnLst>
                                    <p:set>
                                      <p:cBhvr>
                                        <p:cTn id="34" dur="1" fill="hold">
                                          <p:stCondLst>
                                            <p:cond delay="0"/>
                                          </p:stCondLst>
                                        </p:cTn>
                                        <p:tgtEl>
                                          <p:spTgt spid="4"/>
                                        </p:tgtEl>
                                        <p:attrNameLst>
                                          <p:attrName>style.visibility</p:attrName>
                                        </p:attrNameLst>
                                      </p:cBhvr>
                                      <p:to>
                                        <p:strVal val="visible"/>
                                      </p:to>
                                    </p:set>
                                    <p:animEffect transition="in" filter="box(in)">
                                      <p:cBhvr>
                                        <p:cTn id="35" dur="1000"/>
                                        <p:tgtEl>
                                          <p:spTgt spid="4"/>
                                        </p:tgtEl>
                                      </p:cBhvr>
                                    </p:animEffect>
                                  </p:childTnLst>
                                </p:cTn>
                              </p:par>
                              <p:par>
                                <p:cTn id="36" presetID="4" presetClass="entr" presetSubtype="16" fill="hold" grpId="0" nodeType="withEffect">
                                  <p:stCondLst>
                                    <p:cond delay="0"/>
                                  </p:stCondLst>
                                  <p:childTnLst>
                                    <p:set>
                                      <p:cBhvr>
                                        <p:cTn id="37" dur="1" fill="hold">
                                          <p:stCondLst>
                                            <p:cond delay="0"/>
                                          </p:stCondLst>
                                        </p:cTn>
                                        <p:tgtEl>
                                          <p:spTgt spid="5"/>
                                        </p:tgtEl>
                                        <p:attrNameLst>
                                          <p:attrName>style.visibility</p:attrName>
                                        </p:attrNameLst>
                                      </p:cBhvr>
                                      <p:to>
                                        <p:strVal val="visible"/>
                                      </p:to>
                                    </p:set>
                                    <p:animEffect transition="in" filter="box(in)">
                                      <p:cBhvr>
                                        <p:cTn id="38" dur="1000"/>
                                        <p:tgtEl>
                                          <p:spTgt spid="5"/>
                                        </p:tgtEl>
                                      </p:cBhvr>
                                    </p:animEffect>
                                  </p:childTnLst>
                                </p:cTn>
                              </p:par>
                              <p:par>
                                <p:cTn id="39" presetID="4" presetClass="entr" presetSubtype="16" fill="hold" grpId="0" nodeType="withEffect">
                                  <p:stCondLst>
                                    <p:cond delay="0"/>
                                  </p:stCondLst>
                                  <p:childTnLst>
                                    <p:set>
                                      <p:cBhvr>
                                        <p:cTn id="40" dur="1" fill="hold">
                                          <p:stCondLst>
                                            <p:cond delay="0"/>
                                          </p:stCondLst>
                                        </p:cTn>
                                        <p:tgtEl>
                                          <p:spTgt spid="6"/>
                                        </p:tgtEl>
                                        <p:attrNameLst>
                                          <p:attrName>style.visibility</p:attrName>
                                        </p:attrNameLst>
                                      </p:cBhvr>
                                      <p:to>
                                        <p:strVal val="visible"/>
                                      </p:to>
                                    </p:set>
                                    <p:animEffect transition="in" filter="box(in)">
                                      <p:cBhvr>
                                        <p:cTn id="41" dur="1000"/>
                                        <p:tgtEl>
                                          <p:spTgt spid="6"/>
                                        </p:tgtEl>
                                      </p:cBhvr>
                                    </p:animEffect>
                                  </p:childTnLst>
                                </p:cTn>
                              </p:par>
                              <p:par>
                                <p:cTn id="42" presetID="4" presetClass="entr" presetSubtype="16" fill="hold" nodeType="withEffect">
                                  <p:stCondLst>
                                    <p:cond delay="0"/>
                                  </p:stCondLst>
                                  <p:childTnLst>
                                    <p:set>
                                      <p:cBhvr>
                                        <p:cTn id="43" dur="1" fill="hold">
                                          <p:stCondLst>
                                            <p:cond delay="0"/>
                                          </p:stCondLst>
                                        </p:cTn>
                                        <p:tgtEl>
                                          <p:spTgt spid="7"/>
                                        </p:tgtEl>
                                        <p:attrNameLst>
                                          <p:attrName>style.visibility</p:attrName>
                                        </p:attrNameLst>
                                      </p:cBhvr>
                                      <p:to>
                                        <p:strVal val="visible"/>
                                      </p:to>
                                    </p:set>
                                    <p:animEffect transition="in" filter="box(in)">
                                      <p:cBhvr>
                                        <p:cTn id="44"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bldLvl="0" animBg="1"/>
      <p:bldP spid="38" grpId="0" bldLvl="0" animBg="1"/>
      <p:bldP spid="39" grpId="0"/>
      <p:bldP spid="40" grpId="0" bldLvl="0" animBg="1"/>
      <p:bldP spid="42" grpId="0" bldLvl="0" animBg="1"/>
      <p:bldP spid="43" grpId="0" bldLvl="0" animBg="1"/>
      <p:bldP spid="4" grpId="0" bldLvl="0" animBg="1"/>
      <p:bldP spid="5" grpId="0" bldLvl="0" animBg="1"/>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117303" y="1309935"/>
            <a:ext cx="2700048" cy="45719"/>
          </a:xfrm>
          <a:prstGeom prst="rect">
            <a:avLst/>
          </a:prstGeom>
          <a:solidFill>
            <a:srgbClr val="FF0000"/>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矩形 2"/>
          <p:cNvSpPr/>
          <p:nvPr/>
        </p:nvSpPr>
        <p:spPr>
          <a:xfrm>
            <a:off x="6117303" y="914682"/>
            <a:ext cx="2700048" cy="45719"/>
          </a:xfrm>
          <a:prstGeom prst="rect">
            <a:avLst/>
          </a:prstGeom>
          <a:solidFill>
            <a:srgbClr val="FF0000"/>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2" name="圆角矩形 11"/>
          <p:cNvSpPr/>
          <p:nvPr/>
        </p:nvSpPr>
        <p:spPr>
          <a:xfrm>
            <a:off x="1773527" y="4473144"/>
            <a:ext cx="8790144" cy="252000"/>
          </a:xfrm>
          <a:prstGeom prst="roundRect">
            <a:avLst>
              <a:gd name="adj" fmla="val 50000"/>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3020855" y="4500144"/>
            <a:ext cx="198000" cy="198000"/>
          </a:xfrm>
          <a:prstGeom prst="ellipse">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6000175" y="4500144"/>
            <a:ext cx="198000" cy="198000"/>
          </a:xfrm>
          <a:prstGeom prst="ellipse">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bwMode="auto">
          <a:xfrm>
            <a:off x="2123772" y="2123694"/>
            <a:ext cx="1936242" cy="2475449"/>
          </a:xfrm>
          <a:custGeom>
            <a:avLst/>
            <a:gdLst>
              <a:gd name="connsiteX0" fmla="*/ 341785 w 683568"/>
              <a:gd name="connsiteY0" fmla="*/ 75471 h 864094"/>
              <a:gd name="connsiteX1" fmla="*/ 117720 w 683568"/>
              <a:gd name="connsiteY1" fmla="*/ 299536 h 864094"/>
              <a:gd name="connsiteX2" fmla="*/ 341785 w 683568"/>
              <a:gd name="connsiteY2" fmla="*/ 523601 h 864094"/>
              <a:gd name="connsiteX3" fmla="*/ 341785 w 683568"/>
              <a:gd name="connsiteY3" fmla="*/ 75471 h 864094"/>
              <a:gd name="connsiteX4" fmla="*/ 341784 w 683568"/>
              <a:gd name="connsiteY4" fmla="*/ 0 h 864094"/>
              <a:gd name="connsiteX5" fmla="*/ 683568 w 683568"/>
              <a:gd name="connsiteY5" fmla="*/ 341784 h 864094"/>
              <a:gd name="connsiteX6" fmla="*/ 577183 w 683568"/>
              <a:gd name="connsiteY6" fmla="*/ 588642 h 864094"/>
              <a:gd name="connsiteX7" fmla="*/ 341597 w 683568"/>
              <a:gd name="connsiteY7" fmla="*/ 864094 h 864094"/>
              <a:gd name="connsiteX8" fmla="*/ 105111 w 683568"/>
              <a:gd name="connsiteY8" fmla="*/ 587591 h 864094"/>
              <a:gd name="connsiteX9" fmla="*/ 59857 w 683568"/>
              <a:gd name="connsiteY9" fmla="*/ 534679 h 864094"/>
              <a:gd name="connsiteX10" fmla="*/ 59306 w 683568"/>
              <a:gd name="connsiteY10" fmla="*/ 534035 h 864094"/>
              <a:gd name="connsiteX11" fmla="*/ 59325 w 683568"/>
              <a:gd name="connsiteY11" fmla="*/ 534035 h 864094"/>
              <a:gd name="connsiteX12" fmla="*/ 0 w 683568"/>
              <a:gd name="connsiteY12" fmla="*/ 341784 h 864094"/>
              <a:gd name="connsiteX13" fmla="*/ 341784 w 683568"/>
              <a:gd name="connsiteY13" fmla="*/ 0 h 864094"/>
              <a:gd name="connsiteX0-1" fmla="*/ 341785 w 683568"/>
              <a:gd name="connsiteY0-2" fmla="*/ 523601 h 864094"/>
              <a:gd name="connsiteX1-3" fmla="*/ 117720 w 683568"/>
              <a:gd name="connsiteY1-4" fmla="*/ 299536 h 864094"/>
              <a:gd name="connsiteX2-5" fmla="*/ 341785 w 683568"/>
              <a:gd name="connsiteY2-6" fmla="*/ 523601 h 864094"/>
              <a:gd name="connsiteX3-7" fmla="*/ 341784 w 683568"/>
              <a:gd name="connsiteY3-8" fmla="*/ 0 h 864094"/>
              <a:gd name="connsiteX4-9" fmla="*/ 683568 w 683568"/>
              <a:gd name="connsiteY4-10" fmla="*/ 341784 h 864094"/>
              <a:gd name="connsiteX5-11" fmla="*/ 577183 w 683568"/>
              <a:gd name="connsiteY5-12" fmla="*/ 588642 h 864094"/>
              <a:gd name="connsiteX6-13" fmla="*/ 341597 w 683568"/>
              <a:gd name="connsiteY6-14" fmla="*/ 864094 h 864094"/>
              <a:gd name="connsiteX7-15" fmla="*/ 105111 w 683568"/>
              <a:gd name="connsiteY7-16" fmla="*/ 587591 h 864094"/>
              <a:gd name="connsiteX8-17" fmla="*/ 59857 w 683568"/>
              <a:gd name="connsiteY8-18" fmla="*/ 534679 h 864094"/>
              <a:gd name="connsiteX9-19" fmla="*/ 59306 w 683568"/>
              <a:gd name="connsiteY9-20" fmla="*/ 534035 h 864094"/>
              <a:gd name="connsiteX10-21" fmla="*/ 59325 w 683568"/>
              <a:gd name="connsiteY10-22" fmla="*/ 534035 h 864094"/>
              <a:gd name="connsiteX11-23" fmla="*/ 0 w 683568"/>
              <a:gd name="connsiteY11-24" fmla="*/ 341784 h 864094"/>
              <a:gd name="connsiteX12-25" fmla="*/ 341784 w 683568"/>
              <a:gd name="connsiteY12-26" fmla="*/ 0 h 864094"/>
              <a:gd name="connsiteX0-27" fmla="*/ 341784 w 683568"/>
              <a:gd name="connsiteY0-28" fmla="*/ 0 h 864094"/>
              <a:gd name="connsiteX1-29" fmla="*/ 683568 w 683568"/>
              <a:gd name="connsiteY1-30" fmla="*/ 341784 h 864094"/>
              <a:gd name="connsiteX2-31" fmla="*/ 577183 w 683568"/>
              <a:gd name="connsiteY2-32" fmla="*/ 588642 h 864094"/>
              <a:gd name="connsiteX3-33" fmla="*/ 341597 w 683568"/>
              <a:gd name="connsiteY3-34" fmla="*/ 864094 h 864094"/>
              <a:gd name="connsiteX4-35" fmla="*/ 105111 w 683568"/>
              <a:gd name="connsiteY4-36" fmla="*/ 587591 h 864094"/>
              <a:gd name="connsiteX5-37" fmla="*/ 59857 w 683568"/>
              <a:gd name="connsiteY5-38" fmla="*/ 534679 h 864094"/>
              <a:gd name="connsiteX6-39" fmla="*/ 59306 w 683568"/>
              <a:gd name="connsiteY6-40" fmla="*/ 534035 h 864094"/>
              <a:gd name="connsiteX7-41" fmla="*/ 59325 w 683568"/>
              <a:gd name="connsiteY7-42" fmla="*/ 534035 h 864094"/>
              <a:gd name="connsiteX8-43" fmla="*/ 0 w 683568"/>
              <a:gd name="connsiteY8-44" fmla="*/ 341784 h 864094"/>
              <a:gd name="connsiteX9-45" fmla="*/ 341784 w 683568"/>
              <a:gd name="connsiteY9-46" fmla="*/ 0 h 86409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683568" h="864094">
                <a:moveTo>
                  <a:pt x="341784" y="0"/>
                </a:moveTo>
                <a:cubicBezTo>
                  <a:pt x="530546" y="0"/>
                  <a:pt x="683568" y="153022"/>
                  <a:pt x="683568" y="341784"/>
                </a:cubicBezTo>
                <a:cubicBezTo>
                  <a:pt x="683568" y="439085"/>
                  <a:pt x="642909" y="526890"/>
                  <a:pt x="577183" y="588642"/>
                </a:cubicBezTo>
                <a:lnTo>
                  <a:pt x="341597" y="864094"/>
                </a:lnTo>
                <a:lnTo>
                  <a:pt x="105111" y="587591"/>
                </a:lnTo>
                <a:cubicBezTo>
                  <a:pt x="87976" y="571864"/>
                  <a:pt x="72869" y="554041"/>
                  <a:pt x="59857" y="534679"/>
                </a:cubicBezTo>
                <a:lnTo>
                  <a:pt x="59306" y="534035"/>
                </a:lnTo>
                <a:lnTo>
                  <a:pt x="59325" y="534035"/>
                </a:lnTo>
                <a:cubicBezTo>
                  <a:pt x="21845" y="479324"/>
                  <a:pt x="0" y="413105"/>
                  <a:pt x="0" y="341784"/>
                </a:cubicBezTo>
                <a:cubicBezTo>
                  <a:pt x="0" y="153022"/>
                  <a:pt x="153022" y="0"/>
                  <a:pt x="341784" y="0"/>
                </a:cubicBezTo>
                <a:close/>
              </a:path>
            </a:pathLst>
          </a:custGeom>
          <a:solidFill>
            <a:srgbClr val="3B79CE"/>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6" name="椭圆 14"/>
          <p:cNvSpPr/>
          <p:nvPr/>
        </p:nvSpPr>
        <p:spPr bwMode="auto">
          <a:xfrm>
            <a:off x="5131053" y="2123695"/>
            <a:ext cx="1936242" cy="2475449"/>
          </a:xfrm>
          <a:custGeom>
            <a:avLst/>
            <a:gdLst>
              <a:gd name="connsiteX0" fmla="*/ 341785 w 683568"/>
              <a:gd name="connsiteY0" fmla="*/ 75471 h 864094"/>
              <a:gd name="connsiteX1" fmla="*/ 117720 w 683568"/>
              <a:gd name="connsiteY1" fmla="*/ 299536 h 864094"/>
              <a:gd name="connsiteX2" fmla="*/ 341785 w 683568"/>
              <a:gd name="connsiteY2" fmla="*/ 523601 h 864094"/>
              <a:gd name="connsiteX3" fmla="*/ 341785 w 683568"/>
              <a:gd name="connsiteY3" fmla="*/ 75471 h 864094"/>
              <a:gd name="connsiteX4" fmla="*/ 341784 w 683568"/>
              <a:gd name="connsiteY4" fmla="*/ 0 h 864094"/>
              <a:gd name="connsiteX5" fmla="*/ 683568 w 683568"/>
              <a:gd name="connsiteY5" fmla="*/ 341784 h 864094"/>
              <a:gd name="connsiteX6" fmla="*/ 577183 w 683568"/>
              <a:gd name="connsiteY6" fmla="*/ 588642 h 864094"/>
              <a:gd name="connsiteX7" fmla="*/ 341597 w 683568"/>
              <a:gd name="connsiteY7" fmla="*/ 864094 h 864094"/>
              <a:gd name="connsiteX8" fmla="*/ 105111 w 683568"/>
              <a:gd name="connsiteY8" fmla="*/ 587591 h 864094"/>
              <a:gd name="connsiteX9" fmla="*/ 59857 w 683568"/>
              <a:gd name="connsiteY9" fmla="*/ 534679 h 864094"/>
              <a:gd name="connsiteX10" fmla="*/ 59306 w 683568"/>
              <a:gd name="connsiteY10" fmla="*/ 534035 h 864094"/>
              <a:gd name="connsiteX11" fmla="*/ 59325 w 683568"/>
              <a:gd name="connsiteY11" fmla="*/ 534035 h 864094"/>
              <a:gd name="connsiteX12" fmla="*/ 0 w 683568"/>
              <a:gd name="connsiteY12" fmla="*/ 341784 h 864094"/>
              <a:gd name="connsiteX13" fmla="*/ 341784 w 683568"/>
              <a:gd name="connsiteY13" fmla="*/ 0 h 864094"/>
              <a:gd name="connsiteX0-1" fmla="*/ 341785 w 683568"/>
              <a:gd name="connsiteY0-2" fmla="*/ 523601 h 864094"/>
              <a:gd name="connsiteX1-3" fmla="*/ 117720 w 683568"/>
              <a:gd name="connsiteY1-4" fmla="*/ 299536 h 864094"/>
              <a:gd name="connsiteX2-5" fmla="*/ 341785 w 683568"/>
              <a:gd name="connsiteY2-6" fmla="*/ 523601 h 864094"/>
              <a:gd name="connsiteX3-7" fmla="*/ 341784 w 683568"/>
              <a:gd name="connsiteY3-8" fmla="*/ 0 h 864094"/>
              <a:gd name="connsiteX4-9" fmla="*/ 683568 w 683568"/>
              <a:gd name="connsiteY4-10" fmla="*/ 341784 h 864094"/>
              <a:gd name="connsiteX5-11" fmla="*/ 577183 w 683568"/>
              <a:gd name="connsiteY5-12" fmla="*/ 588642 h 864094"/>
              <a:gd name="connsiteX6-13" fmla="*/ 341597 w 683568"/>
              <a:gd name="connsiteY6-14" fmla="*/ 864094 h 864094"/>
              <a:gd name="connsiteX7-15" fmla="*/ 105111 w 683568"/>
              <a:gd name="connsiteY7-16" fmla="*/ 587591 h 864094"/>
              <a:gd name="connsiteX8-17" fmla="*/ 59857 w 683568"/>
              <a:gd name="connsiteY8-18" fmla="*/ 534679 h 864094"/>
              <a:gd name="connsiteX9-19" fmla="*/ 59306 w 683568"/>
              <a:gd name="connsiteY9-20" fmla="*/ 534035 h 864094"/>
              <a:gd name="connsiteX10-21" fmla="*/ 59325 w 683568"/>
              <a:gd name="connsiteY10-22" fmla="*/ 534035 h 864094"/>
              <a:gd name="connsiteX11-23" fmla="*/ 0 w 683568"/>
              <a:gd name="connsiteY11-24" fmla="*/ 341784 h 864094"/>
              <a:gd name="connsiteX12-25" fmla="*/ 341784 w 683568"/>
              <a:gd name="connsiteY12-26" fmla="*/ 0 h 864094"/>
              <a:gd name="connsiteX0-27" fmla="*/ 341784 w 683568"/>
              <a:gd name="connsiteY0-28" fmla="*/ 0 h 864094"/>
              <a:gd name="connsiteX1-29" fmla="*/ 683568 w 683568"/>
              <a:gd name="connsiteY1-30" fmla="*/ 341784 h 864094"/>
              <a:gd name="connsiteX2-31" fmla="*/ 577183 w 683568"/>
              <a:gd name="connsiteY2-32" fmla="*/ 588642 h 864094"/>
              <a:gd name="connsiteX3-33" fmla="*/ 341597 w 683568"/>
              <a:gd name="connsiteY3-34" fmla="*/ 864094 h 864094"/>
              <a:gd name="connsiteX4-35" fmla="*/ 105111 w 683568"/>
              <a:gd name="connsiteY4-36" fmla="*/ 587591 h 864094"/>
              <a:gd name="connsiteX5-37" fmla="*/ 59857 w 683568"/>
              <a:gd name="connsiteY5-38" fmla="*/ 534679 h 864094"/>
              <a:gd name="connsiteX6-39" fmla="*/ 59306 w 683568"/>
              <a:gd name="connsiteY6-40" fmla="*/ 534035 h 864094"/>
              <a:gd name="connsiteX7-41" fmla="*/ 59325 w 683568"/>
              <a:gd name="connsiteY7-42" fmla="*/ 534035 h 864094"/>
              <a:gd name="connsiteX8-43" fmla="*/ 0 w 683568"/>
              <a:gd name="connsiteY8-44" fmla="*/ 341784 h 864094"/>
              <a:gd name="connsiteX9-45" fmla="*/ 341784 w 683568"/>
              <a:gd name="connsiteY9-46" fmla="*/ 0 h 86409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683568" h="864094">
                <a:moveTo>
                  <a:pt x="341784" y="0"/>
                </a:moveTo>
                <a:cubicBezTo>
                  <a:pt x="530546" y="0"/>
                  <a:pt x="683568" y="153022"/>
                  <a:pt x="683568" y="341784"/>
                </a:cubicBezTo>
                <a:cubicBezTo>
                  <a:pt x="683568" y="439085"/>
                  <a:pt x="642909" y="526890"/>
                  <a:pt x="577183" y="588642"/>
                </a:cubicBezTo>
                <a:lnTo>
                  <a:pt x="341597" y="864094"/>
                </a:lnTo>
                <a:lnTo>
                  <a:pt x="105111" y="587591"/>
                </a:lnTo>
                <a:cubicBezTo>
                  <a:pt x="87976" y="571864"/>
                  <a:pt x="72869" y="554041"/>
                  <a:pt x="59857" y="534679"/>
                </a:cubicBezTo>
                <a:lnTo>
                  <a:pt x="59306" y="534035"/>
                </a:lnTo>
                <a:lnTo>
                  <a:pt x="59325" y="534035"/>
                </a:lnTo>
                <a:cubicBezTo>
                  <a:pt x="21845" y="479324"/>
                  <a:pt x="0" y="413105"/>
                  <a:pt x="0" y="341784"/>
                </a:cubicBezTo>
                <a:cubicBezTo>
                  <a:pt x="0" y="153022"/>
                  <a:pt x="153022" y="0"/>
                  <a:pt x="341784" y="0"/>
                </a:cubicBezTo>
                <a:close/>
              </a:path>
            </a:pathLst>
          </a:custGeom>
          <a:solidFill>
            <a:srgbClr val="3B79CE"/>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7" name="椭圆 16"/>
          <p:cNvSpPr/>
          <p:nvPr/>
        </p:nvSpPr>
        <p:spPr>
          <a:xfrm>
            <a:off x="8997519" y="4509120"/>
            <a:ext cx="198000" cy="198000"/>
          </a:xfrm>
          <a:prstGeom prst="ellipse">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4"/>
          <p:cNvSpPr/>
          <p:nvPr/>
        </p:nvSpPr>
        <p:spPr bwMode="auto">
          <a:xfrm>
            <a:off x="8110373" y="2123695"/>
            <a:ext cx="1936242" cy="2475449"/>
          </a:xfrm>
          <a:custGeom>
            <a:avLst/>
            <a:gdLst>
              <a:gd name="connsiteX0" fmla="*/ 341785 w 683568"/>
              <a:gd name="connsiteY0" fmla="*/ 75471 h 864094"/>
              <a:gd name="connsiteX1" fmla="*/ 117720 w 683568"/>
              <a:gd name="connsiteY1" fmla="*/ 299536 h 864094"/>
              <a:gd name="connsiteX2" fmla="*/ 341785 w 683568"/>
              <a:gd name="connsiteY2" fmla="*/ 523601 h 864094"/>
              <a:gd name="connsiteX3" fmla="*/ 341785 w 683568"/>
              <a:gd name="connsiteY3" fmla="*/ 75471 h 864094"/>
              <a:gd name="connsiteX4" fmla="*/ 341784 w 683568"/>
              <a:gd name="connsiteY4" fmla="*/ 0 h 864094"/>
              <a:gd name="connsiteX5" fmla="*/ 683568 w 683568"/>
              <a:gd name="connsiteY5" fmla="*/ 341784 h 864094"/>
              <a:gd name="connsiteX6" fmla="*/ 577183 w 683568"/>
              <a:gd name="connsiteY6" fmla="*/ 588642 h 864094"/>
              <a:gd name="connsiteX7" fmla="*/ 341597 w 683568"/>
              <a:gd name="connsiteY7" fmla="*/ 864094 h 864094"/>
              <a:gd name="connsiteX8" fmla="*/ 105111 w 683568"/>
              <a:gd name="connsiteY8" fmla="*/ 587591 h 864094"/>
              <a:gd name="connsiteX9" fmla="*/ 59857 w 683568"/>
              <a:gd name="connsiteY9" fmla="*/ 534679 h 864094"/>
              <a:gd name="connsiteX10" fmla="*/ 59306 w 683568"/>
              <a:gd name="connsiteY10" fmla="*/ 534035 h 864094"/>
              <a:gd name="connsiteX11" fmla="*/ 59325 w 683568"/>
              <a:gd name="connsiteY11" fmla="*/ 534035 h 864094"/>
              <a:gd name="connsiteX12" fmla="*/ 0 w 683568"/>
              <a:gd name="connsiteY12" fmla="*/ 341784 h 864094"/>
              <a:gd name="connsiteX13" fmla="*/ 341784 w 683568"/>
              <a:gd name="connsiteY13" fmla="*/ 0 h 864094"/>
              <a:gd name="connsiteX0-1" fmla="*/ 341785 w 683568"/>
              <a:gd name="connsiteY0-2" fmla="*/ 523601 h 864094"/>
              <a:gd name="connsiteX1-3" fmla="*/ 117720 w 683568"/>
              <a:gd name="connsiteY1-4" fmla="*/ 299536 h 864094"/>
              <a:gd name="connsiteX2-5" fmla="*/ 341785 w 683568"/>
              <a:gd name="connsiteY2-6" fmla="*/ 523601 h 864094"/>
              <a:gd name="connsiteX3-7" fmla="*/ 341784 w 683568"/>
              <a:gd name="connsiteY3-8" fmla="*/ 0 h 864094"/>
              <a:gd name="connsiteX4-9" fmla="*/ 683568 w 683568"/>
              <a:gd name="connsiteY4-10" fmla="*/ 341784 h 864094"/>
              <a:gd name="connsiteX5-11" fmla="*/ 577183 w 683568"/>
              <a:gd name="connsiteY5-12" fmla="*/ 588642 h 864094"/>
              <a:gd name="connsiteX6-13" fmla="*/ 341597 w 683568"/>
              <a:gd name="connsiteY6-14" fmla="*/ 864094 h 864094"/>
              <a:gd name="connsiteX7-15" fmla="*/ 105111 w 683568"/>
              <a:gd name="connsiteY7-16" fmla="*/ 587591 h 864094"/>
              <a:gd name="connsiteX8-17" fmla="*/ 59857 w 683568"/>
              <a:gd name="connsiteY8-18" fmla="*/ 534679 h 864094"/>
              <a:gd name="connsiteX9-19" fmla="*/ 59306 w 683568"/>
              <a:gd name="connsiteY9-20" fmla="*/ 534035 h 864094"/>
              <a:gd name="connsiteX10-21" fmla="*/ 59325 w 683568"/>
              <a:gd name="connsiteY10-22" fmla="*/ 534035 h 864094"/>
              <a:gd name="connsiteX11-23" fmla="*/ 0 w 683568"/>
              <a:gd name="connsiteY11-24" fmla="*/ 341784 h 864094"/>
              <a:gd name="connsiteX12-25" fmla="*/ 341784 w 683568"/>
              <a:gd name="connsiteY12-26" fmla="*/ 0 h 864094"/>
              <a:gd name="connsiteX0-27" fmla="*/ 341784 w 683568"/>
              <a:gd name="connsiteY0-28" fmla="*/ 0 h 864094"/>
              <a:gd name="connsiteX1-29" fmla="*/ 683568 w 683568"/>
              <a:gd name="connsiteY1-30" fmla="*/ 341784 h 864094"/>
              <a:gd name="connsiteX2-31" fmla="*/ 577183 w 683568"/>
              <a:gd name="connsiteY2-32" fmla="*/ 588642 h 864094"/>
              <a:gd name="connsiteX3-33" fmla="*/ 341597 w 683568"/>
              <a:gd name="connsiteY3-34" fmla="*/ 864094 h 864094"/>
              <a:gd name="connsiteX4-35" fmla="*/ 105111 w 683568"/>
              <a:gd name="connsiteY4-36" fmla="*/ 587591 h 864094"/>
              <a:gd name="connsiteX5-37" fmla="*/ 59857 w 683568"/>
              <a:gd name="connsiteY5-38" fmla="*/ 534679 h 864094"/>
              <a:gd name="connsiteX6-39" fmla="*/ 59306 w 683568"/>
              <a:gd name="connsiteY6-40" fmla="*/ 534035 h 864094"/>
              <a:gd name="connsiteX7-41" fmla="*/ 59325 w 683568"/>
              <a:gd name="connsiteY7-42" fmla="*/ 534035 h 864094"/>
              <a:gd name="connsiteX8-43" fmla="*/ 0 w 683568"/>
              <a:gd name="connsiteY8-44" fmla="*/ 341784 h 864094"/>
              <a:gd name="connsiteX9-45" fmla="*/ 341784 w 683568"/>
              <a:gd name="connsiteY9-46" fmla="*/ 0 h 86409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683568" h="864094">
                <a:moveTo>
                  <a:pt x="341784" y="0"/>
                </a:moveTo>
                <a:cubicBezTo>
                  <a:pt x="530546" y="0"/>
                  <a:pt x="683568" y="153022"/>
                  <a:pt x="683568" y="341784"/>
                </a:cubicBezTo>
                <a:cubicBezTo>
                  <a:pt x="683568" y="439085"/>
                  <a:pt x="642909" y="526890"/>
                  <a:pt x="577183" y="588642"/>
                </a:cubicBezTo>
                <a:lnTo>
                  <a:pt x="341597" y="864094"/>
                </a:lnTo>
                <a:lnTo>
                  <a:pt x="105111" y="587591"/>
                </a:lnTo>
                <a:cubicBezTo>
                  <a:pt x="87976" y="571864"/>
                  <a:pt x="72869" y="554041"/>
                  <a:pt x="59857" y="534679"/>
                </a:cubicBezTo>
                <a:lnTo>
                  <a:pt x="59306" y="534035"/>
                </a:lnTo>
                <a:lnTo>
                  <a:pt x="59325" y="534035"/>
                </a:lnTo>
                <a:cubicBezTo>
                  <a:pt x="21845" y="479324"/>
                  <a:pt x="0" y="413105"/>
                  <a:pt x="0" y="341784"/>
                </a:cubicBezTo>
                <a:cubicBezTo>
                  <a:pt x="0" y="153022"/>
                  <a:pt x="153022" y="0"/>
                  <a:pt x="341784" y="0"/>
                </a:cubicBezTo>
                <a:close/>
              </a:path>
            </a:pathLst>
          </a:custGeom>
          <a:solidFill>
            <a:srgbClr val="3B79CE"/>
          </a:solidFill>
          <a:ln w="31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9" name="矩形 18"/>
          <p:cNvSpPr/>
          <p:nvPr/>
        </p:nvSpPr>
        <p:spPr>
          <a:xfrm>
            <a:off x="2210743" y="2814027"/>
            <a:ext cx="1633247" cy="830997"/>
          </a:xfrm>
          <a:prstGeom prst="rect">
            <a:avLst/>
          </a:prstGeom>
        </p:spPr>
        <p:txBody>
          <a:bodyPr wrap="square">
            <a:spAutoFit/>
          </a:bodyPr>
          <a:lstStyle/>
          <a:p>
            <a:pPr lvl="0" algn="ctr"/>
            <a:r>
              <a:rPr lang="zh-CN" altLang="zh-CN" sz="2400" b="1" kern="1200" dirty="0" smtClean="0">
                <a:solidFill>
                  <a:schemeClr val="bg1"/>
                </a:solidFill>
                <a:latin typeface="微软雅黑" panose="020B0503020204020204" pitchFamily="34" charset="-122"/>
                <a:ea typeface="微软雅黑" panose="020B0503020204020204" pitchFamily="34" charset="-122"/>
                <a:cs typeface="+mn-cs"/>
              </a:rPr>
              <a:t>工作中遇到的问题</a:t>
            </a:r>
            <a:endParaRPr lang="zh-CN" altLang="zh-CN" sz="2400" b="1" kern="1200" dirty="0">
              <a:solidFill>
                <a:schemeClr val="bg1"/>
              </a:solidFill>
              <a:latin typeface="微软雅黑" panose="020B0503020204020204" pitchFamily="34" charset="-122"/>
              <a:ea typeface="微软雅黑" panose="020B0503020204020204" pitchFamily="34" charset="-122"/>
              <a:cs typeface="+mn-cs"/>
            </a:endParaRPr>
          </a:p>
        </p:txBody>
      </p:sp>
      <p:sp>
        <p:nvSpPr>
          <p:cNvPr id="20" name="矩形 19"/>
          <p:cNvSpPr/>
          <p:nvPr/>
        </p:nvSpPr>
        <p:spPr>
          <a:xfrm>
            <a:off x="5403483" y="2708920"/>
            <a:ext cx="1415772" cy="830997"/>
          </a:xfrm>
          <a:prstGeom prst="rect">
            <a:avLst/>
          </a:prstGeom>
        </p:spPr>
        <p:txBody>
          <a:bodyPr wrap="none">
            <a:spAutoFit/>
          </a:bodyPr>
          <a:lstStyle/>
          <a:p>
            <a:pPr lvl="0" algn="ctr"/>
            <a:r>
              <a:rPr lang="zh-CN" altLang="zh-CN" sz="2400" b="1" kern="1200" dirty="0" smtClean="0">
                <a:solidFill>
                  <a:schemeClr val="bg1"/>
                </a:solidFill>
                <a:latin typeface="微软雅黑" panose="020B0503020204020204" pitchFamily="34" charset="-122"/>
                <a:ea typeface="微软雅黑" panose="020B0503020204020204" pitchFamily="34" charset="-122"/>
                <a:cs typeface="+mn-cs"/>
              </a:rPr>
              <a:t>解决措</a:t>
            </a:r>
            <a:endParaRPr lang="en-US" altLang="zh-CN" sz="2400" b="1" kern="1200" dirty="0" smtClean="0">
              <a:solidFill>
                <a:schemeClr val="bg1"/>
              </a:solidFill>
              <a:latin typeface="微软雅黑" panose="020B0503020204020204" pitchFamily="34" charset="-122"/>
              <a:ea typeface="微软雅黑" panose="020B0503020204020204" pitchFamily="34" charset="-122"/>
              <a:cs typeface="+mn-cs"/>
            </a:endParaRPr>
          </a:p>
          <a:p>
            <a:pPr lvl="0" algn="ctr"/>
            <a:r>
              <a:rPr lang="zh-CN" altLang="zh-CN" sz="2400" b="1" kern="1200" dirty="0" smtClean="0">
                <a:solidFill>
                  <a:schemeClr val="bg1"/>
                </a:solidFill>
                <a:latin typeface="微软雅黑" panose="020B0503020204020204" pitchFamily="34" charset="-122"/>
                <a:ea typeface="微软雅黑" panose="020B0503020204020204" pitchFamily="34" charset="-122"/>
                <a:cs typeface="+mn-cs"/>
              </a:rPr>
              <a:t>施和建议</a:t>
            </a:r>
            <a:endParaRPr lang="zh-CN" altLang="zh-CN" sz="2400" b="1" kern="1200" dirty="0">
              <a:solidFill>
                <a:schemeClr val="bg1"/>
              </a:solidFill>
              <a:latin typeface="微软雅黑" panose="020B0503020204020204" pitchFamily="34" charset="-122"/>
              <a:ea typeface="微软雅黑" panose="020B0503020204020204" pitchFamily="34" charset="-122"/>
              <a:cs typeface="+mn-cs"/>
            </a:endParaRPr>
          </a:p>
        </p:txBody>
      </p:sp>
      <p:sp>
        <p:nvSpPr>
          <p:cNvPr id="21" name="矩形 20"/>
          <p:cNvSpPr/>
          <p:nvPr/>
        </p:nvSpPr>
        <p:spPr>
          <a:xfrm>
            <a:off x="8519571" y="2780928"/>
            <a:ext cx="1107996" cy="830997"/>
          </a:xfrm>
          <a:prstGeom prst="rect">
            <a:avLst/>
          </a:prstGeom>
        </p:spPr>
        <p:txBody>
          <a:bodyPr wrap="none">
            <a:spAutoFit/>
          </a:bodyPr>
          <a:lstStyle/>
          <a:p>
            <a:pPr lvl="0"/>
            <a:r>
              <a:rPr lang="zh-CN" altLang="en-US" sz="2400" b="1" kern="1200" dirty="0" smtClean="0">
                <a:solidFill>
                  <a:schemeClr val="bg1"/>
                </a:solidFill>
                <a:latin typeface="微软雅黑" panose="020B0503020204020204" pitchFamily="34" charset="-122"/>
                <a:ea typeface="微软雅黑" panose="020B0503020204020204" pitchFamily="34" charset="-122"/>
                <a:cs typeface="+mn-cs"/>
              </a:rPr>
              <a:t>后续</a:t>
            </a:r>
            <a:r>
              <a:rPr lang="zh-CN" altLang="zh-CN" sz="2400" b="1" kern="1200" dirty="0" smtClean="0">
                <a:solidFill>
                  <a:schemeClr val="bg1"/>
                </a:solidFill>
                <a:latin typeface="微软雅黑" panose="020B0503020204020204" pitchFamily="34" charset="-122"/>
                <a:ea typeface="微软雅黑" panose="020B0503020204020204" pitchFamily="34" charset="-122"/>
                <a:cs typeface="+mn-cs"/>
              </a:rPr>
              <a:t>工</a:t>
            </a:r>
            <a:endParaRPr lang="en-US" altLang="zh-CN" sz="2400" b="1" kern="1200" dirty="0" smtClean="0">
              <a:solidFill>
                <a:schemeClr val="bg1"/>
              </a:solidFill>
              <a:latin typeface="微软雅黑" panose="020B0503020204020204" pitchFamily="34" charset="-122"/>
              <a:ea typeface="微软雅黑" panose="020B0503020204020204" pitchFamily="34" charset="-122"/>
              <a:cs typeface="+mn-cs"/>
            </a:endParaRPr>
          </a:p>
          <a:p>
            <a:pPr lvl="0"/>
            <a:r>
              <a:rPr lang="zh-CN" altLang="zh-CN" sz="2400" b="1" kern="1200" dirty="0" smtClean="0">
                <a:solidFill>
                  <a:schemeClr val="bg1"/>
                </a:solidFill>
                <a:latin typeface="微软雅黑" panose="020B0503020204020204" pitchFamily="34" charset="-122"/>
                <a:ea typeface="微软雅黑" panose="020B0503020204020204" pitchFamily="34" charset="-122"/>
                <a:cs typeface="+mn-cs"/>
              </a:rPr>
              <a:t>作计划</a:t>
            </a:r>
            <a:endParaRPr lang="zh-CN" altLang="zh-CN" sz="2400" b="1" kern="1200" dirty="0">
              <a:solidFill>
                <a:schemeClr val="bg1"/>
              </a:solidFill>
              <a:latin typeface="微软雅黑" panose="020B0503020204020204" pitchFamily="34" charset="-122"/>
              <a:ea typeface="微软雅黑" panose="020B0503020204020204" pitchFamily="34" charset="-122"/>
              <a:cs typeface="+mn-cs"/>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7083</Words>
  <Application>WPS 演示</Application>
  <PresentationFormat>自定义</PresentationFormat>
  <Paragraphs>658</Paragraphs>
  <Slides>38</Slides>
  <Notes>3</Notes>
  <HiddenSlides>0</HiddenSlides>
  <MMClips>0</MMClips>
  <ScaleCrop>false</ScaleCrop>
  <HeadingPairs>
    <vt:vector size="6" baseType="variant">
      <vt:variant>
        <vt:lpstr>已用的字体</vt:lpstr>
      </vt:variant>
      <vt:variant>
        <vt:i4>18</vt:i4>
      </vt:variant>
      <vt:variant>
        <vt:lpstr>主题</vt:lpstr>
      </vt:variant>
      <vt:variant>
        <vt:i4>1</vt:i4>
      </vt:variant>
      <vt:variant>
        <vt:lpstr>幻灯片标题</vt:lpstr>
      </vt:variant>
      <vt:variant>
        <vt:i4>38</vt:i4>
      </vt:variant>
    </vt:vector>
  </HeadingPairs>
  <TitlesOfParts>
    <vt:vector size="57" baseType="lpstr">
      <vt:lpstr>Arial</vt:lpstr>
      <vt:lpstr>宋体</vt:lpstr>
      <vt:lpstr>Wingdings</vt:lpstr>
      <vt:lpstr>微软雅黑</vt:lpstr>
      <vt:lpstr>Impact</vt:lpstr>
      <vt:lpstr>Ebrima</vt:lpstr>
      <vt:lpstr>Arial Unicode MS</vt:lpstr>
      <vt:lpstr>黑体</vt:lpstr>
      <vt:lpstr>Wingdings</vt:lpstr>
      <vt:lpstr>Calibri</vt:lpstr>
      <vt:lpstr>楷体_GB2312</vt:lpstr>
      <vt:lpstr>Calibri Light</vt:lpstr>
      <vt:lpstr>Arial Unicode MS</vt:lpstr>
      <vt:lpstr>华文隶书</vt:lpstr>
      <vt:lpstr>Calibri</vt:lpstr>
      <vt:lpstr>Arial</vt:lpstr>
      <vt:lpstr>Segoe UI</vt:lpstr>
      <vt:lpstr>新宋体</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Bill Liu</cp:lastModifiedBy>
  <cp:revision>209</cp:revision>
  <dcterms:created xsi:type="dcterms:W3CDTF">2017-11-02T12:00:00Z</dcterms:created>
  <dcterms:modified xsi:type="dcterms:W3CDTF">2018-11-16T03:06:12Z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2052-10.1.0.7521</vt:lpwstr>
  </property>
  <property fmtid="{D5CDD505-2E9C-101B-9397-08002B2CF9AE}" pid="3" name="KSORubyTemplateID">
    <vt:lpwstr>8</vt:lpwstr>
  </property>
</Properties>
</file>