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1" r:id="rId4"/>
    <p:sldId id="279" r:id="rId5"/>
    <p:sldId id="488" r:id="rId6"/>
    <p:sldId id="277" r:id="rId7"/>
    <p:sldId id="430" r:id="rId8"/>
    <p:sldId id="431" r:id="rId9"/>
    <p:sldId id="267" r:id="rId10"/>
    <p:sldId id="345" r:id="rId11"/>
    <p:sldId id="314" r:id="rId12"/>
    <p:sldId id="285" r:id="rId13"/>
    <p:sldId id="461" r:id="rId14"/>
    <p:sldId id="491" r:id="rId15"/>
    <p:sldId id="494" r:id="rId16"/>
    <p:sldId id="463" r:id="rId17"/>
    <p:sldId id="477" r:id="rId18"/>
    <p:sldId id="464" r:id="rId19"/>
    <p:sldId id="489" r:id="rId20"/>
    <p:sldId id="492" r:id="rId21"/>
    <p:sldId id="493" r:id="rId22"/>
    <p:sldId id="465" r:id="rId23"/>
    <p:sldId id="478" r:id="rId24"/>
    <p:sldId id="483" r:id="rId25"/>
    <p:sldId id="467" r:id="rId26"/>
    <p:sldId id="495" r:id="rId27"/>
    <p:sldId id="468" r:id="rId28"/>
    <p:sldId id="476" r:id="rId29"/>
  </p:sldIdLst>
  <p:sldSz cx="121983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6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0"/>
    <a:srgbClr val="5B9BD5"/>
    <a:srgbClr val="0066F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24" autoAdjust="0"/>
  </p:normalViewPr>
  <p:slideViewPr>
    <p:cSldViewPr>
      <p:cViewPr varScale="1">
        <p:scale>
          <a:sx n="73" d="100"/>
          <a:sy n="73" d="100"/>
        </p:scale>
        <p:origin x="1042" y="53"/>
      </p:cViewPr>
      <p:guideLst>
        <p:guide orient="horz" pos="2066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E5B51-820A-4C5A-A366-0A069C71A15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F58496-B2D4-4ADB-8B11-F12D4271C22A}">
      <dgm:prSet phldrT="[文本]" custT="1"/>
      <dgm:spPr/>
      <dgm:t>
        <a:bodyPr/>
        <a:lstStyle/>
        <a:p>
          <a:r>
            <a:rPr lang="zh-CN" altLang="en-US" sz="2000" dirty="0" smtClean="0"/>
            <a:t>资金账户</a:t>
          </a:r>
          <a:endParaRPr lang="zh-CN" altLang="en-US" sz="2000" dirty="0"/>
        </a:p>
      </dgm:t>
    </dgm:pt>
    <dgm:pt modelId="{952B2585-B615-4468-B31F-F2509A2F31B8}" type="parTrans" cxnId="{3899B442-076D-4C50-8389-94289D00D3DC}">
      <dgm:prSet/>
      <dgm:spPr/>
      <dgm:t>
        <a:bodyPr/>
        <a:lstStyle/>
        <a:p>
          <a:endParaRPr lang="zh-CN" altLang="en-US"/>
        </a:p>
      </dgm:t>
    </dgm:pt>
    <dgm:pt modelId="{15031635-888D-4D85-A0D9-555FBAD2ECED}" type="sibTrans" cxnId="{3899B442-076D-4C50-8389-94289D00D3DC}">
      <dgm:prSet/>
      <dgm:spPr/>
      <dgm:t>
        <a:bodyPr/>
        <a:lstStyle/>
        <a:p>
          <a:endParaRPr lang="zh-CN" altLang="en-US"/>
        </a:p>
      </dgm:t>
    </dgm:pt>
    <dgm:pt modelId="{0BA75144-9E72-4266-9701-C5EEE0329CD8}">
      <dgm:prSet phldrT="[文本]" custT="1"/>
      <dgm:spPr/>
      <dgm:t>
        <a:bodyPr/>
        <a:lstStyle/>
        <a:p>
          <a:r>
            <a:rPr lang="zh-CN" altLang="en-US" sz="1600" dirty="0" smtClean="0"/>
            <a:t>调拨冻结减少</a:t>
          </a:r>
          <a:endParaRPr lang="zh-CN" altLang="en-US" sz="1600" dirty="0"/>
        </a:p>
      </dgm:t>
    </dgm:pt>
    <dgm:pt modelId="{74688F77-F3FC-438C-B7F8-3C11155E0D60}" type="parTrans" cxnId="{6F752EF4-790A-4CFC-82AD-0E24C0D63FCB}">
      <dgm:prSet/>
      <dgm:spPr/>
      <dgm:t>
        <a:bodyPr/>
        <a:lstStyle/>
        <a:p>
          <a:endParaRPr lang="zh-CN" altLang="en-US"/>
        </a:p>
      </dgm:t>
    </dgm:pt>
    <dgm:pt modelId="{1B2AB026-77BC-486C-BC43-BB1AB9D28E35}" type="sibTrans" cxnId="{6F752EF4-790A-4CFC-82AD-0E24C0D63FCB}">
      <dgm:prSet/>
      <dgm:spPr/>
      <dgm:t>
        <a:bodyPr/>
        <a:lstStyle/>
        <a:p>
          <a:endParaRPr lang="zh-CN" altLang="en-US"/>
        </a:p>
      </dgm:t>
    </dgm:pt>
    <dgm:pt modelId="{3D208F6C-8290-45D1-83E6-D01A536861A7}">
      <dgm:prSet phldrT="[文本]" custT="1"/>
      <dgm:spPr/>
      <dgm:t>
        <a:bodyPr/>
        <a:lstStyle/>
        <a:p>
          <a:r>
            <a:rPr lang="zh-CN" altLang="en-US" sz="1600" dirty="0" smtClean="0"/>
            <a:t>财富总额增加</a:t>
          </a:r>
          <a:endParaRPr lang="zh-CN" altLang="en-US" sz="1600" dirty="0"/>
        </a:p>
      </dgm:t>
    </dgm:pt>
    <dgm:pt modelId="{72EBE971-828E-47E0-8BC2-890DC7EECC64}" type="parTrans" cxnId="{74D79F60-E0A1-4D4A-AC67-BF176A25E82B}">
      <dgm:prSet/>
      <dgm:spPr/>
      <dgm:t>
        <a:bodyPr/>
        <a:lstStyle/>
        <a:p>
          <a:endParaRPr lang="zh-CN" altLang="en-US"/>
        </a:p>
      </dgm:t>
    </dgm:pt>
    <dgm:pt modelId="{EC2502C6-4B86-4584-97EC-964E2FF67315}" type="sibTrans" cxnId="{74D79F60-E0A1-4D4A-AC67-BF176A25E82B}">
      <dgm:prSet/>
      <dgm:spPr/>
      <dgm:t>
        <a:bodyPr/>
        <a:lstStyle/>
        <a:p>
          <a:endParaRPr lang="zh-CN" altLang="en-US"/>
        </a:p>
      </dgm:t>
    </dgm:pt>
    <dgm:pt modelId="{43FBF809-B708-45DC-919F-0BAAD4211EDE}">
      <dgm:prSet phldrT="[文本]" custT="1"/>
      <dgm:spPr/>
      <dgm:t>
        <a:bodyPr/>
        <a:lstStyle/>
        <a:p>
          <a:r>
            <a:rPr lang="zh-CN" altLang="en-US" sz="2000" dirty="0" smtClean="0"/>
            <a:t>财富账户</a:t>
          </a:r>
          <a:r>
            <a:rPr lang="en-US" altLang="zh-CN" sz="2000" dirty="0" smtClean="0"/>
            <a:t>A</a:t>
          </a:r>
          <a:endParaRPr lang="zh-CN" altLang="en-US" sz="2000" dirty="0"/>
        </a:p>
      </dgm:t>
    </dgm:pt>
    <dgm:pt modelId="{BBDC3A6A-616F-448A-BCDC-318ADAB20D77}" type="parTrans" cxnId="{65BDD937-2328-44DD-88F6-FBC69545F783}">
      <dgm:prSet/>
      <dgm:spPr/>
      <dgm:t>
        <a:bodyPr/>
        <a:lstStyle/>
        <a:p>
          <a:endParaRPr lang="zh-CN" altLang="en-US"/>
        </a:p>
      </dgm:t>
    </dgm:pt>
    <dgm:pt modelId="{16A6A670-6090-4D45-9B1A-CA7AFF763604}" type="sibTrans" cxnId="{65BDD937-2328-44DD-88F6-FBC69545F783}">
      <dgm:prSet/>
      <dgm:spPr/>
      <dgm:t>
        <a:bodyPr/>
        <a:lstStyle/>
        <a:p>
          <a:endParaRPr lang="zh-CN" altLang="en-US"/>
        </a:p>
      </dgm:t>
    </dgm:pt>
    <dgm:pt modelId="{8467662C-48B4-4BB9-A269-20194BD0AE5F}">
      <dgm:prSet phldrT="[文本]" custT="1"/>
      <dgm:spPr/>
      <dgm:t>
        <a:bodyPr/>
        <a:lstStyle/>
        <a:p>
          <a:r>
            <a:rPr lang="zh-CN" altLang="en-US" sz="1600" dirty="0" smtClean="0"/>
            <a:t>调拨冻结增加</a:t>
          </a:r>
          <a:endParaRPr lang="zh-CN" altLang="en-US" sz="1600" dirty="0"/>
        </a:p>
      </dgm:t>
    </dgm:pt>
    <dgm:pt modelId="{A978CDB7-B4B9-44BC-8E7A-49828CD3EE3D}" type="parTrans" cxnId="{EFAB8A0A-C1BC-43C8-BB09-3D014EC7537A}">
      <dgm:prSet/>
      <dgm:spPr/>
      <dgm:t>
        <a:bodyPr/>
        <a:lstStyle/>
        <a:p>
          <a:endParaRPr lang="zh-CN" altLang="en-US"/>
        </a:p>
      </dgm:t>
    </dgm:pt>
    <dgm:pt modelId="{F0EDE51C-9525-4846-B43E-4C14B33BD1DC}" type="sibTrans" cxnId="{EFAB8A0A-C1BC-43C8-BB09-3D014EC7537A}">
      <dgm:prSet/>
      <dgm:spPr/>
      <dgm:t>
        <a:bodyPr/>
        <a:lstStyle/>
        <a:p>
          <a:endParaRPr lang="zh-CN" altLang="en-US"/>
        </a:p>
      </dgm:t>
    </dgm:pt>
    <dgm:pt modelId="{FFB34148-EDDA-41C9-905E-83E6C44454FC}">
      <dgm:prSet phldrT="[文本]" custT="1"/>
      <dgm:spPr/>
      <dgm:t>
        <a:bodyPr/>
        <a:lstStyle/>
        <a:p>
          <a:r>
            <a:rPr lang="zh-CN" altLang="en-US" sz="1600" dirty="0" smtClean="0"/>
            <a:t>账户余额增加</a:t>
          </a:r>
          <a:endParaRPr lang="zh-CN" altLang="en-US" sz="1600" dirty="0"/>
        </a:p>
      </dgm:t>
    </dgm:pt>
    <dgm:pt modelId="{228F1EF6-04F0-462A-BE78-7F62207F8432}" type="parTrans" cxnId="{53994951-8548-48DD-AD9A-67F53BF353F0}">
      <dgm:prSet/>
      <dgm:spPr/>
      <dgm:t>
        <a:bodyPr/>
        <a:lstStyle/>
        <a:p>
          <a:endParaRPr lang="zh-CN" altLang="en-US"/>
        </a:p>
      </dgm:t>
    </dgm:pt>
    <dgm:pt modelId="{AF54829E-2721-4598-A43E-ED9685F2E9FC}" type="sibTrans" cxnId="{53994951-8548-48DD-AD9A-67F53BF353F0}">
      <dgm:prSet/>
      <dgm:spPr/>
      <dgm:t>
        <a:bodyPr/>
        <a:lstStyle/>
        <a:p>
          <a:endParaRPr lang="zh-CN" altLang="en-US"/>
        </a:p>
      </dgm:t>
    </dgm:pt>
    <dgm:pt modelId="{D60E76B7-DDD0-478A-B037-E8E301BA29E1}" type="pres">
      <dgm:prSet presAssocID="{4A6E5B51-820A-4C5A-A366-0A069C71A15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8C0C49-5F11-48BA-985E-532A3AA7F672}" type="pres">
      <dgm:prSet presAssocID="{98F58496-B2D4-4ADB-8B11-F12D4271C22A}" presName="composite" presStyleCnt="0"/>
      <dgm:spPr/>
    </dgm:pt>
    <dgm:pt modelId="{B9F4B51E-A3B4-4DB0-952B-5F5FD70F68F5}" type="pres">
      <dgm:prSet presAssocID="{98F58496-B2D4-4ADB-8B11-F12D4271C22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800B9D-AA0A-40E8-AA3D-A4A6D056FBA5}" type="pres">
      <dgm:prSet presAssocID="{98F58496-B2D4-4ADB-8B11-F12D4271C22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B36EC1-0806-4C57-B467-318D1DBE78C1}" type="pres">
      <dgm:prSet presAssocID="{15031635-888D-4D85-A0D9-555FBAD2ECED}" presName="space" presStyleCnt="0"/>
      <dgm:spPr/>
    </dgm:pt>
    <dgm:pt modelId="{CA1AE8EC-979A-4EE3-97A7-E4729F427921}" type="pres">
      <dgm:prSet presAssocID="{43FBF809-B708-45DC-919F-0BAAD4211EDE}" presName="composite" presStyleCnt="0"/>
      <dgm:spPr/>
    </dgm:pt>
    <dgm:pt modelId="{E5A61778-5354-4412-B882-73F4BD7FA031}" type="pres">
      <dgm:prSet presAssocID="{43FBF809-B708-45DC-919F-0BAAD4211ED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3AA93D-7AD8-4D49-B71C-73E295893EFC}" type="pres">
      <dgm:prSet presAssocID="{43FBF809-B708-45DC-919F-0BAAD4211ED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2A0B42-E46E-4E01-BBA7-324C03BA719C}" type="presOf" srcId="{0BA75144-9E72-4266-9701-C5EEE0329CD8}" destId="{75800B9D-AA0A-40E8-AA3D-A4A6D056FBA5}" srcOrd="0" destOrd="0" presId="urn:microsoft.com/office/officeart/2005/8/layout/hList1"/>
    <dgm:cxn modelId="{4A435A7C-2C3F-4A39-98F9-39DEF0DCB0AA}" type="presOf" srcId="{98F58496-B2D4-4ADB-8B11-F12D4271C22A}" destId="{B9F4B51E-A3B4-4DB0-952B-5F5FD70F68F5}" srcOrd="0" destOrd="0" presId="urn:microsoft.com/office/officeart/2005/8/layout/hList1"/>
    <dgm:cxn modelId="{B1ABE652-1146-422D-83BD-ADCA5DD08442}" type="presOf" srcId="{8467662C-48B4-4BB9-A269-20194BD0AE5F}" destId="{D43AA93D-7AD8-4D49-B71C-73E295893EFC}" srcOrd="0" destOrd="0" presId="urn:microsoft.com/office/officeart/2005/8/layout/hList1"/>
    <dgm:cxn modelId="{287679BA-43B9-4911-97F2-7709C1AEE4EA}" type="presOf" srcId="{3D208F6C-8290-45D1-83E6-D01A536861A7}" destId="{75800B9D-AA0A-40E8-AA3D-A4A6D056FBA5}" srcOrd="0" destOrd="1" presId="urn:microsoft.com/office/officeart/2005/8/layout/hList1"/>
    <dgm:cxn modelId="{74D79F60-E0A1-4D4A-AC67-BF176A25E82B}" srcId="{98F58496-B2D4-4ADB-8B11-F12D4271C22A}" destId="{3D208F6C-8290-45D1-83E6-D01A536861A7}" srcOrd="1" destOrd="0" parTransId="{72EBE971-828E-47E0-8BC2-890DC7EECC64}" sibTransId="{EC2502C6-4B86-4584-97EC-964E2FF67315}"/>
    <dgm:cxn modelId="{EFAB8A0A-C1BC-43C8-BB09-3D014EC7537A}" srcId="{43FBF809-B708-45DC-919F-0BAAD4211EDE}" destId="{8467662C-48B4-4BB9-A269-20194BD0AE5F}" srcOrd="0" destOrd="0" parTransId="{A978CDB7-B4B9-44BC-8E7A-49828CD3EE3D}" sibTransId="{F0EDE51C-9525-4846-B43E-4C14B33BD1DC}"/>
    <dgm:cxn modelId="{53994951-8548-48DD-AD9A-67F53BF353F0}" srcId="{43FBF809-B708-45DC-919F-0BAAD4211EDE}" destId="{FFB34148-EDDA-41C9-905E-83E6C44454FC}" srcOrd="1" destOrd="0" parTransId="{228F1EF6-04F0-462A-BE78-7F62207F8432}" sibTransId="{AF54829E-2721-4598-A43E-ED9685F2E9FC}"/>
    <dgm:cxn modelId="{FC98D5B5-61D7-4D9F-8A14-9C7536139960}" type="presOf" srcId="{43FBF809-B708-45DC-919F-0BAAD4211EDE}" destId="{E5A61778-5354-4412-B882-73F4BD7FA031}" srcOrd="0" destOrd="0" presId="urn:microsoft.com/office/officeart/2005/8/layout/hList1"/>
    <dgm:cxn modelId="{5C8FEA3E-A492-42DA-92F1-25490E643168}" type="presOf" srcId="{4A6E5B51-820A-4C5A-A366-0A069C71A151}" destId="{D60E76B7-DDD0-478A-B037-E8E301BA29E1}" srcOrd="0" destOrd="0" presId="urn:microsoft.com/office/officeart/2005/8/layout/hList1"/>
    <dgm:cxn modelId="{6F752EF4-790A-4CFC-82AD-0E24C0D63FCB}" srcId="{98F58496-B2D4-4ADB-8B11-F12D4271C22A}" destId="{0BA75144-9E72-4266-9701-C5EEE0329CD8}" srcOrd="0" destOrd="0" parTransId="{74688F77-F3FC-438C-B7F8-3C11155E0D60}" sibTransId="{1B2AB026-77BC-486C-BC43-BB1AB9D28E35}"/>
    <dgm:cxn modelId="{B99927FD-60B2-4C85-8219-A98FBEA5C1EE}" type="presOf" srcId="{FFB34148-EDDA-41C9-905E-83E6C44454FC}" destId="{D43AA93D-7AD8-4D49-B71C-73E295893EFC}" srcOrd="0" destOrd="1" presId="urn:microsoft.com/office/officeart/2005/8/layout/hList1"/>
    <dgm:cxn modelId="{65BDD937-2328-44DD-88F6-FBC69545F783}" srcId="{4A6E5B51-820A-4C5A-A366-0A069C71A151}" destId="{43FBF809-B708-45DC-919F-0BAAD4211EDE}" srcOrd="1" destOrd="0" parTransId="{BBDC3A6A-616F-448A-BCDC-318ADAB20D77}" sibTransId="{16A6A670-6090-4D45-9B1A-CA7AFF763604}"/>
    <dgm:cxn modelId="{3899B442-076D-4C50-8389-94289D00D3DC}" srcId="{4A6E5B51-820A-4C5A-A366-0A069C71A151}" destId="{98F58496-B2D4-4ADB-8B11-F12D4271C22A}" srcOrd="0" destOrd="0" parTransId="{952B2585-B615-4468-B31F-F2509A2F31B8}" sibTransId="{15031635-888D-4D85-A0D9-555FBAD2ECED}"/>
    <dgm:cxn modelId="{1AF6147F-B4CE-4543-8ED1-841C21B92F7E}" type="presParOf" srcId="{D60E76B7-DDD0-478A-B037-E8E301BA29E1}" destId="{CF8C0C49-5F11-48BA-985E-532A3AA7F672}" srcOrd="0" destOrd="0" presId="urn:microsoft.com/office/officeart/2005/8/layout/hList1"/>
    <dgm:cxn modelId="{6423020F-E3F9-4990-8412-27010BCCCA06}" type="presParOf" srcId="{CF8C0C49-5F11-48BA-985E-532A3AA7F672}" destId="{B9F4B51E-A3B4-4DB0-952B-5F5FD70F68F5}" srcOrd="0" destOrd="0" presId="urn:microsoft.com/office/officeart/2005/8/layout/hList1"/>
    <dgm:cxn modelId="{686D2AF4-F086-42FC-B194-8812983EADE0}" type="presParOf" srcId="{CF8C0C49-5F11-48BA-985E-532A3AA7F672}" destId="{75800B9D-AA0A-40E8-AA3D-A4A6D056FBA5}" srcOrd="1" destOrd="0" presId="urn:microsoft.com/office/officeart/2005/8/layout/hList1"/>
    <dgm:cxn modelId="{16AE6724-9935-4943-9040-49B0B73C7775}" type="presParOf" srcId="{D60E76B7-DDD0-478A-B037-E8E301BA29E1}" destId="{C8B36EC1-0806-4C57-B467-318D1DBE78C1}" srcOrd="1" destOrd="0" presId="urn:microsoft.com/office/officeart/2005/8/layout/hList1"/>
    <dgm:cxn modelId="{A88D324D-430C-4A97-B1C5-AC6E47AE6739}" type="presParOf" srcId="{D60E76B7-DDD0-478A-B037-E8E301BA29E1}" destId="{CA1AE8EC-979A-4EE3-97A7-E4729F427921}" srcOrd="2" destOrd="0" presId="urn:microsoft.com/office/officeart/2005/8/layout/hList1"/>
    <dgm:cxn modelId="{7590E9C0-4E2B-4E0D-8C31-072E8E590F4F}" type="presParOf" srcId="{CA1AE8EC-979A-4EE3-97A7-E4729F427921}" destId="{E5A61778-5354-4412-B882-73F4BD7FA031}" srcOrd="0" destOrd="0" presId="urn:microsoft.com/office/officeart/2005/8/layout/hList1"/>
    <dgm:cxn modelId="{DDFC4362-732E-47C6-B3FB-3EE34D3611F7}" type="presParOf" srcId="{CA1AE8EC-979A-4EE3-97A7-E4729F427921}" destId="{D43AA93D-7AD8-4D49-B71C-73E295893E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E5B51-820A-4C5A-A366-0A069C71A15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F58496-B2D4-4ADB-8B11-F12D4271C22A}">
      <dgm:prSet phldrT="[文本]" custT="1"/>
      <dgm:spPr/>
      <dgm:t>
        <a:bodyPr/>
        <a:lstStyle/>
        <a:p>
          <a:r>
            <a:rPr lang="zh-CN" altLang="en-US" sz="2000" dirty="0" smtClean="0"/>
            <a:t>财富账户</a:t>
          </a:r>
          <a:r>
            <a:rPr lang="en-US" altLang="zh-CN" sz="2000" dirty="0" smtClean="0"/>
            <a:t>A</a:t>
          </a:r>
          <a:endParaRPr lang="zh-CN" altLang="en-US" sz="2000" dirty="0"/>
        </a:p>
      </dgm:t>
    </dgm:pt>
    <dgm:pt modelId="{952B2585-B615-4468-B31F-F2509A2F31B8}" type="parTrans" cxnId="{3899B442-076D-4C50-8389-94289D00D3DC}">
      <dgm:prSet/>
      <dgm:spPr/>
      <dgm:t>
        <a:bodyPr/>
        <a:lstStyle/>
        <a:p>
          <a:endParaRPr lang="zh-CN" altLang="en-US"/>
        </a:p>
      </dgm:t>
    </dgm:pt>
    <dgm:pt modelId="{15031635-888D-4D85-A0D9-555FBAD2ECED}" type="sibTrans" cxnId="{3899B442-076D-4C50-8389-94289D00D3DC}">
      <dgm:prSet/>
      <dgm:spPr/>
      <dgm:t>
        <a:bodyPr/>
        <a:lstStyle/>
        <a:p>
          <a:endParaRPr lang="zh-CN" altLang="en-US"/>
        </a:p>
      </dgm:t>
    </dgm:pt>
    <dgm:pt modelId="{0BA75144-9E72-4266-9701-C5EEE0329CD8}">
      <dgm:prSet phldrT="[文本]" custT="1"/>
      <dgm:spPr/>
      <dgm:t>
        <a:bodyPr/>
        <a:lstStyle/>
        <a:p>
          <a:r>
            <a:rPr lang="zh-CN" altLang="en-US" sz="1600" dirty="0" smtClean="0"/>
            <a:t>调拨冻结减少</a:t>
          </a:r>
          <a:endParaRPr lang="zh-CN" altLang="en-US" sz="1600" dirty="0"/>
        </a:p>
      </dgm:t>
    </dgm:pt>
    <dgm:pt modelId="{74688F77-F3FC-438C-B7F8-3C11155E0D60}" type="parTrans" cxnId="{6F752EF4-790A-4CFC-82AD-0E24C0D63FCB}">
      <dgm:prSet/>
      <dgm:spPr/>
      <dgm:t>
        <a:bodyPr/>
        <a:lstStyle/>
        <a:p>
          <a:endParaRPr lang="zh-CN" altLang="en-US"/>
        </a:p>
      </dgm:t>
    </dgm:pt>
    <dgm:pt modelId="{1B2AB026-77BC-486C-BC43-BB1AB9D28E35}" type="sibTrans" cxnId="{6F752EF4-790A-4CFC-82AD-0E24C0D63FCB}">
      <dgm:prSet/>
      <dgm:spPr/>
      <dgm:t>
        <a:bodyPr/>
        <a:lstStyle/>
        <a:p>
          <a:endParaRPr lang="zh-CN" altLang="en-US"/>
        </a:p>
      </dgm:t>
    </dgm:pt>
    <dgm:pt modelId="{3D208F6C-8290-45D1-83E6-D01A536861A7}">
      <dgm:prSet phldrT="[文本]" custT="1"/>
      <dgm:spPr/>
      <dgm:t>
        <a:bodyPr/>
        <a:lstStyle/>
        <a:p>
          <a:r>
            <a:rPr lang="zh-CN" altLang="en-US" sz="1600" dirty="0" smtClean="0"/>
            <a:t>账户余额减少</a:t>
          </a:r>
          <a:endParaRPr lang="zh-CN" altLang="en-US" sz="1600" dirty="0"/>
        </a:p>
      </dgm:t>
    </dgm:pt>
    <dgm:pt modelId="{72EBE971-828E-47E0-8BC2-890DC7EECC64}" type="parTrans" cxnId="{74D79F60-E0A1-4D4A-AC67-BF176A25E82B}">
      <dgm:prSet/>
      <dgm:spPr/>
      <dgm:t>
        <a:bodyPr/>
        <a:lstStyle/>
        <a:p>
          <a:endParaRPr lang="zh-CN" altLang="en-US"/>
        </a:p>
      </dgm:t>
    </dgm:pt>
    <dgm:pt modelId="{EC2502C6-4B86-4584-97EC-964E2FF67315}" type="sibTrans" cxnId="{74D79F60-E0A1-4D4A-AC67-BF176A25E82B}">
      <dgm:prSet/>
      <dgm:spPr/>
      <dgm:t>
        <a:bodyPr/>
        <a:lstStyle/>
        <a:p>
          <a:endParaRPr lang="zh-CN" altLang="en-US"/>
        </a:p>
      </dgm:t>
    </dgm:pt>
    <dgm:pt modelId="{43FBF809-B708-45DC-919F-0BAAD4211EDE}">
      <dgm:prSet phldrT="[文本]" custT="1"/>
      <dgm:spPr/>
      <dgm:t>
        <a:bodyPr/>
        <a:lstStyle/>
        <a:p>
          <a:r>
            <a:rPr lang="zh-CN" altLang="en-US" sz="2000" dirty="0" smtClean="0"/>
            <a:t>资金账户</a:t>
          </a:r>
          <a:endParaRPr lang="zh-CN" altLang="en-US" sz="2000" dirty="0"/>
        </a:p>
      </dgm:t>
    </dgm:pt>
    <dgm:pt modelId="{BBDC3A6A-616F-448A-BCDC-318ADAB20D77}" type="parTrans" cxnId="{65BDD937-2328-44DD-88F6-FBC69545F783}">
      <dgm:prSet/>
      <dgm:spPr/>
      <dgm:t>
        <a:bodyPr/>
        <a:lstStyle/>
        <a:p>
          <a:endParaRPr lang="zh-CN" altLang="en-US"/>
        </a:p>
      </dgm:t>
    </dgm:pt>
    <dgm:pt modelId="{16A6A670-6090-4D45-9B1A-CA7AFF763604}" type="sibTrans" cxnId="{65BDD937-2328-44DD-88F6-FBC69545F783}">
      <dgm:prSet/>
      <dgm:spPr/>
      <dgm:t>
        <a:bodyPr/>
        <a:lstStyle/>
        <a:p>
          <a:endParaRPr lang="zh-CN" altLang="en-US"/>
        </a:p>
      </dgm:t>
    </dgm:pt>
    <dgm:pt modelId="{8467662C-48B4-4BB9-A269-20194BD0AE5F}">
      <dgm:prSet phldrT="[文本]" custT="1"/>
      <dgm:spPr/>
      <dgm:t>
        <a:bodyPr/>
        <a:lstStyle/>
        <a:p>
          <a:r>
            <a:rPr lang="zh-CN" altLang="en-US" sz="1600" dirty="0" smtClean="0"/>
            <a:t>调拨冻结增加</a:t>
          </a:r>
          <a:endParaRPr lang="zh-CN" altLang="en-US" sz="1600" dirty="0"/>
        </a:p>
      </dgm:t>
    </dgm:pt>
    <dgm:pt modelId="{A978CDB7-B4B9-44BC-8E7A-49828CD3EE3D}" type="parTrans" cxnId="{EFAB8A0A-C1BC-43C8-BB09-3D014EC7537A}">
      <dgm:prSet/>
      <dgm:spPr/>
      <dgm:t>
        <a:bodyPr/>
        <a:lstStyle/>
        <a:p>
          <a:endParaRPr lang="zh-CN" altLang="en-US"/>
        </a:p>
      </dgm:t>
    </dgm:pt>
    <dgm:pt modelId="{F0EDE51C-9525-4846-B43E-4C14B33BD1DC}" type="sibTrans" cxnId="{EFAB8A0A-C1BC-43C8-BB09-3D014EC7537A}">
      <dgm:prSet/>
      <dgm:spPr/>
      <dgm:t>
        <a:bodyPr/>
        <a:lstStyle/>
        <a:p>
          <a:endParaRPr lang="zh-CN" altLang="en-US"/>
        </a:p>
      </dgm:t>
    </dgm:pt>
    <dgm:pt modelId="{FFB34148-EDDA-41C9-905E-83E6C44454FC}">
      <dgm:prSet phldrT="[文本]" custT="1"/>
      <dgm:spPr/>
      <dgm:t>
        <a:bodyPr/>
        <a:lstStyle/>
        <a:p>
          <a:r>
            <a:rPr lang="zh-CN" altLang="en-US" sz="1600" dirty="0" smtClean="0"/>
            <a:t>财富总额减少</a:t>
          </a:r>
          <a:endParaRPr lang="zh-CN" altLang="en-US" sz="1600" dirty="0"/>
        </a:p>
      </dgm:t>
    </dgm:pt>
    <dgm:pt modelId="{228F1EF6-04F0-462A-BE78-7F62207F8432}" type="parTrans" cxnId="{53994951-8548-48DD-AD9A-67F53BF353F0}">
      <dgm:prSet/>
      <dgm:spPr/>
      <dgm:t>
        <a:bodyPr/>
        <a:lstStyle/>
        <a:p>
          <a:endParaRPr lang="zh-CN" altLang="en-US"/>
        </a:p>
      </dgm:t>
    </dgm:pt>
    <dgm:pt modelId="{AF54829E-2721-4598-A43E-ED9685F2E9FC}" type="sibTrans" cxnId="{53994951-8548-48DD-AD9A-67F53BF353F0}">
      <dgm:prSet/>
      <dgm:spPr/>
      <dgm:t>
        <a:bodyPr/>
        <a:lstStyle/>
        <a:p>
          <a:endParaRPr lang="zh-CN" altLang="en-US"/>
        </a:p>
      </dgm:t>
    </dgm:pt>
    <dgm:pt modelId="{D60E76B7-DDD0-478A-B037-E8E301BA29E1}" type="pres">
      <dgm:prSet presAssocID="{4A6E5B51-820A-4C5A-A366-0A069C71A15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8C0C49-5F11-48BA-985E-532A3AA7F672}" type="pres">
      <dgm:prSet presAssocID="{98F58496-B2D4-4ADB-8B11-F12D4271C22A}" presName="composite" presStyleCnt="0"/>
      <dgm:spPr/>
    </dgm:pt>
    <dgm:pt modelId="{B9F4B51E-A3B4-4DB0-952B-5F5FD70F68F5}" type="pres">
      <dgm:prSet presAssocID="{98F58496-B2D4-4ADB-8B11-F12D4271C22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800B9D-AA0A-40E8-AA3D-A4A6D056FBA5}" type="pres">
      <dgm:prSet presAssocID="{98F58496-B2D4-4ADB-8B11-F12D4271C22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B36EC1-0806-4C57-B467-318D1DBE78C1}" type="pres">
      <dgm:prSet presAssocID="{15031635-888D-4D85-A0D9-555FBAD2ECED}" presName="space" presStyleCnt="0"/>
      <dgm:spPr/>
    </dgm:pt>
    <dgm:pt modelId="{CA1AE8EC-979A-4EE3-97A7-E4729F427921}" type="pres">
      <dgm:prSet presAssocID="{43FBF809-B708-45DC-919F-0BAAD4211EDE}" presName="composite" presStyleCnt="0"/>
      <dgm:spPr/>
    </dgm:pt>
    <dgm:pt modelId="{E5A61778-5354-4412-B882-73F4BD7FA031}" type="pres">
      <dgm:prSet presAssocID="{43FBF809-B708-45DC-919F-0BAAD4211ED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3AA93D-7AD8-4D49-B71C-73E295893EFC}" type="pres">
      <dgm:prSet presAssocID="{43FBF809-B708-45DC-919F-0BAAD4211ED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2A0B42-E46E-4E01-BBA7-324C03BA719C}" type="presOf" srcId="{0BA75144-9E72-4266-9701-C5EEE0329CD8}" destId="{75800B9D-AA0A-40E8-AA3D-A4A6D056FBA5}" srcOrd="0" destOrd="0" presId="urn:microsoft.com/office/officeart/2005/8/layout/hList1"/>
    <dgm:cxn modelId="{4A435A7C-2C3F-4A39-98F9-39DEF0DCB0AA}" type="presOf" srcId="{98F58496-B2D4-4ADB-8B11-F12D4271C22A}" destId="{B9F4B51E-A3B4-4DB0-952B-5F5FD70F68F5}" srcOrd="0" destOrd="0" presId="urn:microsoft.com/office/officeart/2005/8/layout/hList1"/>
    <dgm:cxn modelId="{B1ABE652-1146-422D-83BD-ADCA5DD08442}" type="presOf" srcId="{8467662C-48B4-4BB9-A269-20194BD0AE5F}" destId="{D43AA93D-7AD8-4D49-B71C-73E295893EFC}" srcOrd="0" destOrd="0" presId="urn:microsoft.com/office/officeart/2005/8/layout/hList1"/>
    <dgm:cxn modelId="{287679BA-43B9-4911-97F2-7709C1AEE4EA}" type="presOf" srcId="{3D208F6C-8290-45D1-83E6-D01A536861A7}" destId="{75800B9D-AA0A-40E8-AA3D-A4A6D056FBA5}" srcOrd="0" destOrd="1" presId="urn:microsoft.com/office/officeart/2005/8/layout/hList1"/>
    <dgm:cxn modelId="{74D79F60-E0A1-4D4A-AC67-BF176A25E82B}" srcId="{98F58496-B2D4-4ADB-8B11-F12D4271C22A}" destId="{3D208F6C-8290-45D1-83E6-D01A536861A7}" srcOrd="1" destOrd="0" parTransId="{72EBE971-828E-47E0-8BC2-890DC7EECC64}" sibTransId="{EC2502C6-4B86-4584-97EC-964E2FF67315}"/>
    <dgm:cxn modelId="{EFAB8A0A-C1BC-43C8-BB09-3D014EC7537A}" srcId="{43FBF809-B708-45DC-919F-0BAAD4211EDE}" destId="{8467662C-48B4-4BB9-A269-20194BD0AE5F}" srcOrd="0" destOrd="0" parTransId="{A978CDB7-B4B9-44BC-8E7A-49828CD3EE3D}" sibTransId="{F0EDE51C-9525-4846-B43E-4C14B33BD1DC}"/>
    <dgm:cxn modelId="{53994951-8548-48DD-AD9A-67F53BF353F0}" srcId="{43FBF809-B708-45DC-919F-0BAAD4211EDE}" destId="{FFB34148-EDDA-41C9-905E-83E6C44454FC}" srcOrd="1" destOrd="0" parTransId="{228F1EF6-04F0-462A-BE78-7F62207F8432}" sibTransId="{AF54829E-2721-4598-A43E-ED9685F2E9FC}"/>
    <dgm:cxn modelId="{FC98D5B5-61D7-4D9F-8A14-9C7536139960}" type="presOf" srcId="{43FBF809-B708-45DC-919F-0BAAD4211EDE}" destId="{E5A61778-5354-4412-B882-73F4BD7FA031}" srcOrd="0" destOrd="0" presId="urn:microsoft.com/office/officeart/2005/8/layout/hList1"/>
    <dgm:cxn modelId="{5C8FEA3E-A492-42DA-92F1-25490E643168}" type="presOf" srcId="{4A6E5B51-820A-4C5A-A366-0A069C71A151}" destId="{D60E76B7-DDD0-478A-B037-E8E301BA29E1}" srcOrd="0" destOrd="0" presId="urn:microsoft.com/office/officeart/2005/8/layout/hList1"/>
    <dgm:cxn modelId="{6F752EF4-790A-4CFC-82AD-0E24C0D63FCB}" srcId="{98F58496-B2D4-4ADB-8B11-F12D4271C22A}" destId="{0BA75144-9E72-4266-9701-C5EEE0329CD8}" srcOrd="0" destOrd="0" parTransId="{74688F77-F3FC-438C-B7F8-3C11155E0D60}" sibTransId="{1B2AB026-77BC-486C-BC43-BB1AB9D28E35}"/>
    <dgm:cxn modelId="{B99927FD-60B2-4C85-8219-A98FBEA5C1EE}" type="presOf" srcId="{FFB34148-EDDA-41C9-905E-83E6C44454FC}" destId="{D43AA93D-7AD8-4D49-B71C-73E295893EFC}" srcOrd="0" destOrd="1" presId="urn:microsoft.com/office/officeart/2005/8/layout/hList1"/>
    <dgm:cxn modelId="{65BDD937-2328-44DD-88F6-FBC69545F783}" srcId="{4A6E5B51-820A-4C5A-A366-0A069C71A151}" destId="{43FBF809-B708-45DC-919F-0BAAD4211EDE}" srcOrd="1" destOrd="0" parTransId="{BBDC3A6A-616F-448A-BCDC-318ADAB20D77}" sibTransId="{16A6A670-6090-4D45-9B1A-CA7AFF763604}"/>
    <dgm:cxn modelId="{3899B442-076D-4C50-8389-94289D00D3DC}" srcId="{4A6E5B51-820A-4C5A-A366-0A069C71A151}" destId="{98F58496-B2D4-4ADB-8B11-F12D4271C22A}" srcOrd="0" destOrd="0" parTransId="{952B2585-B615-4468-B31F-F2509A2F31B8}" sibTransId="{15031635-888D-4D85-A0D9-555FBAD2ECED}"/>
    <dgm:cxn modelId="{1AF6147F-B4CE-4543-8ED1-841C21B92F7E}" type="presParOf" srcId="{D60E76B7-DDD0-478A-B037-E8E301BA29E1}" destId="{CF8C0C49-5F11-48BA-985E-532A3AA7F672}" srcOrd="0" destOrd="0" presId="urn:microsoft.com/office/officeart/2005/8/layout/hList1"/>
    <dgm:cxn modelId="{6423020F-E3F9-4990-8412-27010BCCCA06}" type="presParOf" srcId="{CF8C0C49-5F11-48BA-985E-532A3AA7F672}" destId="{B9F4B51E-A3B4-4DB0-952B-5F5FD70F68F5}" srcOrd="0" destOrd="0" presId="urn:microsoft.com/office/officeart/2005/8/layout/hList1"/>
    <dgm:cxn modelId="{686D2AF4-F086-42FC-B194-8812983EADE0}" type="presParOf" srcId="{CF8C0C49-5F11-48BA-985E-532A3AA7F672}" destId="{75800B9D-AA0A-40E8-AA3D-A4A6D056FBA5}" srcOrd="1" destOrd="0" presId="urn:microsoft.com/office/officeart/2005/8/layout/hList1"/>
    <dgm:cxn modelId="{16AE6724-9935-4943-9040-49B0B73C7775}" type="presParOf" srcId="{D60E76B7-DDD0-478A-B037-E8E301BA29E1}" destId="{C8B36EC1-0806-4C57-B467-318D1DBE78C1}" srcOrd="1" destOrd="0" presId="urn:microsoft.com/office/officeart/2005/8/layout/hList1"/>
    <dgm:cxn modelId="{A88D324D-430C-4A97-B1C5-AC6E47AE6739}" type="presParOf" srcId="{D60E76B7-DDD0-478A-B037-E8E301BA29E1}" destId="{CA1AE8EC-979A-4EE3-97A7-E4729F427921}" srcOrd="2" destOrd="0" presId="urn:microsoft.com/office/officeart/2005/8/layout/hList1"/>
    <dgm:cxn modelId="{7590E9C0-4E2B-4E0D-8C31-072E8E590F4F}" type="presParOf" srcId="{CA1AE8EC-979A-4EE3-97A7-E4729F427921}" destId="{E5A61778-5354-4412-B882-73F4BD7FA031}" srcOrd="0" destOrd="0" presId="urn:microsoft.com/office/officeart/2005/8/layout/hList1"/>
    <dgm:cxn modelId="{DDFC4362-732E-47C6-B3FB-3EE34D3611F7}" type="presParOf" srcId="{CA1AE8EC-979A-4EE3-97A7-E4729F427921}" destId="{D43AA93D-7AD8-4D49-B71C-73E295893E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6E5B51-820A-4C5A-A366-0A069C71A15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F58496-B2D4-4ADB-8B11-F12D4271C22A}">
      <dgm:prSet phldrT="[文本]" custT="1"/>
      <dgm:spPr/>
      <dgm:t>
        <a:bodyPr/>
        <a:lstStyle/>
        <a:p>
          <a:r>
            <a:rPr lang="zh-CN" altLang="en-US" sz="2000" dirty="0" smtClean="0"/>
            <a:t>财富账户</a:t>
          </a:r>
          <a:r>
            <a:rPr lang="en-US" altLang="zh-CN" sz="2000" dirty="0" smtClean="0"/>
            <a:t>A</a:t>
          </a:r>
          <a:endParaRPr lang="zh-CN" altLang="en-US" sz="2000" dirty="0"/>
        </a:p>
      </dgm:t>
    </dgm:pt>
    <dgm:pt modelId="{952B2585-B615-4468-B31F-F2509A2F31B8}" type="parTrans" cxnId="{3899B442-076D-4C50-8389-94289D00D3DC}">
      <dgm:prSet/>
      <dgm:spPr/>
      <dgm:t>
        <a:bodyPr/>
        <a:lstStyle/>
        <a:p>
          <a:endParaRPr lang="zh-CN" altLang="en-US"/>
        </a:p>
      </dgm:t>
    </dgm:pt>
    <dgm:pt modelId="{15031635-888D-4D85-A0D9-555FBAD2ECED}" type="sibTrans" cxnId="{3899B442-076D-4C50-8389-94289D00D3DC}">
      <dgm:prSet/>
      <dgm:spPr/>
      <dgm:t>
        <a:bodyPr/>
        <a:lstStyle/>
        <a:p>
          <a:endParaRPr lang="zh-CN" altLang="en-US"/>
        </a:p>
      </dgm:t>
    </dgm:pt>
    <dgm:pt modelId="{0BA75144-9E72-4266-9701-C5EEE0329CD8}">
      <dgm:prSet phldrT="[文本]" custT="1"/>
      <dgm:spPr/>
      <dgm:t>
        <a:bodyPr/>
        <a:lstStyle/>
        <a:p>
          <a:r>
            <a:rPr lang="zh-CN" altLang="en-US" sz="1600" dirty="0" smtClean="0"/>
            <a:t>调拨冻结减少</a:t>
          </a:r>
          <a:endParaRPr lang="zh-CN" altLang="en-US" sz="1600" dirty="0"/>
        </a:p>
      </dgm:t>
    </dgm:pt>
    <dgm:pt modelId="{74688F77-F3FC-438C-B7F8-3C11155E0D60}" type="parTrans" cxnId="{6F752EF4-790A-4CFC-82AD-0E24C0D63FCB}">
      <dgm:prSet/>
      <dgm:spPr/>
      <dgm:t>
        <a:bodyPr/>
        <a:lstStyle/>
        <a:p>
          <a:endParaRPr lang="zh-CN" altLang="en-US"/>
        </a:p>
      </dgm:t>
    </dgm:pt>
    <dgm:pt modelId="{1B2AB026-77BC-486C-BC43-BB1AB9D28E35}" type="sibTrans" cxnId="{6F752EF4-790A-4CFC-82AD-0E24C0D63FCB}">
      <dgm:prSet/>
      <dgm:spPr/>
      <dgm:t>
        <a:bodyPr/>
        <a:lstStyle/>
        <a:p>
          <a:endParaRPr lang="zh-CN" altLang="en-US"/>
        </a:p>
      </dgm:t>
    </dgm:pt>
    <dgm:pt modelId="{3D208F6C-8290-45D1-83E6-D01A536861A7}">
      <dgm:prSet phldrT="[文本]" custT="1"/>
      <dgm:spPr/>
      <dgm:t>
        <a:bodyPr/>
        <a:lstStyle/>
        <a:p>
          <a:r>
            <a:rPr lang="zh-CN" altLang="en-US" sz="1600" dirty="0" smtClean="0"/>
            <a:t>账户余额减少</a:t>
          </a:r>
          <a:endParaRPr lang="zh-CN" altLang="en-US" sz="1600" dirty="0"/>
        </a:p>
      </dgm:t>
    </dgm:pt>
    <dgm:pt modelId="{72EBE971-828E-47E0-8BC2-890DC7EECC64}" type="parTrans" cxnId="{74D79F60-E0A1-4D4A-AC67-BF176A25E82B}">
      <dgm:prSet/>
      <dgm:spPr/>
      <dgm:t>
        <a:bodyPr/>
        <a:lstStyle/>
        <a:p>
          <a:endParaRPr lang="zh-CN" altLang="en-US"/>
        </a:p>
      </dgm:t>
    </dgm:pt>
    <dgm:pt modelId="{EC2502C6-4B86-4584-97EC-964E2FF67315}" type="sibTrans" cxnId="{74D79F60-E0A1-4D4A-AC67-BF176A25E82B}">
      <dgm:prSet/>
      <dgm:spPr/>
      <dgm:t>
        <a:bodyPr/>
        <a:lstStyle/>
        <a:p>
          <a:endParaRPr lang="zh-CN" altLang="en-US"/>
        </a:p>
      </dgm:t>
    </dgm:pt>
    <dgm:pt modelId="{43FBF809-B708-45DC-919F-0BAAD4211EDE}">
      <dgm:prSet phldrT="[文本]" custT="1"/>
      <dgm:spPr/>
      <dgm:t>
        <a:bodyPr/>
        <a:lstStyle/>
        <a:p>
          <a:r>
            <a:rPr lang="zh-CN" altLang="en-US" sz="2000" dirty="0" smtClean="0"/>
            <a:t>财富账户</a:t>
          </a:r>
          <a:r>
            <a:rPr lang="en-US" altLang="zh-CN" sz="2000" dirty="0" smtClean="0"/>
            <a:t>B</a:t>
          </a:r>
          <a:endParaRPr lang="zh-CN" altLang="en-US" sz="2000" dirty="0"/>
        </a:p>
      </dgm:t>
    </dgm:pt>
    <dgm:pt modelId="{BBDC3A6A-616F-448A-BCDC-318ADAB20D77}" type="parTrans" cxnId="{65BDD937-2328-44DD-88F6-FBC69545F783}">
      <dgm:prSet/>
      <dgm:spPr/>
      <dgm:t>
        <a:bodyPr/>
        <a:lstStyle/>
        <a:p>
          <a:endParaRPr lang="zh-CN" altLang="en-US"/>
        </a:p>
      </dgm:t>
    </dgm:pt>
    <dgm:pt modelId="{16A6A670-6090-4D45-9B1A-CA7AFF763604}" type="sibTrans" cxnId="{65BDD937-2328-44DD-88F6-FBC69545F783}">
      <dgm:prSet/>
      <dgm:spPr/>
      <dgm:t>
        <a:bodyPr/>
        <a:lstStyle/>
        <a:p>
          <a:endParaRPr lang="zh-CN" altLang="en-US"/>
        </a:p>
      </dgm:t>
    </dgm:pt>
    <dgm:pt modelId="{8467662C-48B4-4BB9-A269-20194BD0AE5F}">
      <dgm:prSet phldrT="[文本]" custT="1"/>
      <dgm:spPr/>
      <dgm:t>
        <a:bodyPr/>
        <a:lstStyle/>
        <a:p>
          <a:r>
            <a:rPr lang="zh-CN" altLang="en-US" sz="1600" dirty="0" smtClean="0"/>
            <a:t>调拨冻结增加</a:t>
          </a:r>
          <a:endParaRPr lang="zh-CN" altLang="en-US" sz="1600" dirty="0"/>
        </a:p>
      </dgm:t>
    </dgm:pt>
    <dgm:pt modelId="{A978CDB7-B4B9-44BC-8E7A-49828CD3EE3D}" type="parTrans" cxnId="{EFAB8A0A-C1BC-43C8-BB09-3D014EC7537A}">
      <dgm:prSet/>
      <dgm:spPr/>
      <dgm:t>
        <a:bodyPr/>
        <a:lstStyle/>
        <a:p>
          <a:endParaRPr lang="zh-CN" altLang="en-US"/>
        </a:p>
      </dgm:t>
    </dgm:pt>
    <dgm:pt modelId="{F0EDE51C-9525-4846-B43E-4C14B33BD1DC}" type="sibTrans" cxnId="{EFAB8A0A-C1BC-43C8-BB09-3D014EC7537A}">
      <dgm:prSet/>
      <dgm:spPr/>
      <dgm:t>
        <a:bodyPr/>
        <a:lstStyle/>
        <a:p>
          <a:endParaRPr lang="zh-CN" altLang="en-US"/>
        </a:p>
      </dgm:t>
    </dgm:pt>
    <dgm:pt modelId="{FFB34148-EDDA-41C9-905E-83E6C44454FC}">
      <dgm:prSet phldrT="[文本]" custT="1"/>
      <dgm:spPr/>
      <dgm:t>
        <a:bodyPr/>
        <a:lstStyle/>
        <a:p>
          <a:r>
            <a:rPr lang="zh-CN" altLang="en-US" sz="1600" dirty="0" smtClean="0"/>
            <a:t>账户余额增加</a:t>
          </a:r>
          <a:endParaRPr lang="zh-CN" altLang="en-US" sz="1600" dirty="0"/>
        </a:p>
      </dgm:t>
    </dgm:pt>
    <dgm:pt modelId="{228F1EF6-04F0-462A-BE78-7F62207F8432}" type="parTrans" cxnId="{53994951-8548-48DD-AD9A-67F53BF353F0}">
      <dgm:prSet/>
      <dgm:spPr/>
      <dgm:t>
        <a:bodyPr/>
        <a:lstStyle/>
        <a:p>
          <a:endParaRPr lang="zh-CN" altLang="en-US"/>
        </a:p>
      </dgm:t>
    </dgm:pt>
    <dgm:pt modelId="{AF54829E-2721-4598-A43E-ED9685F2E9FC}" type="sibTrans" cxnId="{53994951-8548-48DD-AD9A-67F53BF353F0}">
      <dgm:prSet/>
      <dgm:spPr/>
      <dgm:t>
        <a:bodyPr/>
        <a:lstStyle/>
        <a:p>
          <a:endParaRPr lang="zh-CN" altLang="en-US"/>
        </a:p>
      </dgm:t>
    </dgm:pt>
    <dgm:pt modelId="{D60E76B7-DDD0-478A-B037-E8E301BA29E1}" type="pres">
      <dgm:prSet presAssocID="{4A6E5B51-820A-4C5A-A366-0A069C71A15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8C0C49-5F11-48BA-985E-532A3AA7F672}" type="pres">
      <dgm:prSet presAssocID="{98F58496-B2D4-4ADB-8B11-F12D4271C22A}" presName="composite" presStyleCnt="0"/>
      <dgm:spPr/>
    </dgm:pt>
    <dgm:pt modelId="{B9F4B51E-A3B4-4DB0-952B-5F5FD70F68F5}" type="pres">
      <dgm:prSet presAssocID="{98F58496-B2D4-4ADB-8B11-F12D4271C22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800B9D-AA0A-40E8-AA3D-A4A6D056FBA5}" type="pres">
      <dgm:prSet presAssocID="{98F58496-B2D4-4ADB-8B11-F12D4271C22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B36EC1-0806-4C57-B467-318D1DBE78C1}" type="pres">
      <dgm:prSet presAssocID="{15031635-888D-4D85-A0D9-555FBAD2ECED}" presName="space" presStyleCnt="0"/>
      <dgm:spPr/>
    </dgm:pt>
    <dgm:pt modelId="{CA1AE8EC-979A-4EE3-97A7-E4729F427921}" type="pres">
      <dgm:prSet presAssocID="{43FBF809-B708-45DC-919F-0BAAD4211EDE}" presName="composite" presStyleCnt="0"/>
      <dgm:spPr/>
    </dgm:pt>
    <dgm:pt modelId="{E5A61778-5354-4412-B882-73F4BD7FA031}" type="pres">
      <dgm:prSet presAssocID="{43FBF809-B708-45DC-919F-0BAAD4211ED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3AA93D-7AD8-4D49-B71C-73E295893EFC}" type="pres">
      <dgm:prSet presAssocID="{43FBF809-B708-45DC-919F-0BAAD4211ED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2A0B42-E46E-4E01-BBA7-324C03BA719C}" type="presOf" srcId="{0BA75144-9E72-4266-9701-C5EEE0329CD8}" destId="{75800B9D-AA0A-40E8-AA3D-A4A6D056FBA5}" srcOrd="0" destOrd="0" presId="urn:microsoft.com/office/officeart/2005/8/layout/hList1"/>
    <dgm:cxn modelId="{4A435A7C-2C3F-4A39-98F9-39DEF0DCB0AA}" type="presOf" srcId="{98F58496-B2D4-4ADB-8B11-F12D4271C22A}" destId="{B9F4B51E-A3B4-4DB0-952B-5F5FD70F68F5}" srcOrd="0" destOrd="0" presId="urn:microsoft.com/office/officeart/2005/8/layout/hList1"/>
    <dgm:cxn modelId="{B1ABE652-1146-422D-83BD-ADCA5DD08442}" type="presOf" srcId="{8467662C-48B4-4BB9-A269-20194BD0AE5F}" destId="{D43AA93D-7AD8-4D49-B71C-73E295893EFC}" srcOrd="0" destOrd="0" presId="urn:microsoft.com/office/officeart/2005/8/layout/hList1"/>
    <dgm:cxn modelId="{287679BA-43B9-4911-97F2-7709C1AEE4EA}" type="presOf" srcId="{3D208F6C-8290-45D1-83E6-D01A536861A7}" destId="{75800B9D-AA0A-40E8-AA3D-A4A6D056FBA5}" srcOrd="0" destOrd="1" presId="urn:microsoft.com/office/officeart/2005/8/layout/hList1"/>
    <dgm:cxn modelId="{74D79F60-E0A1-4D4A-AC67-BF176A25E82B}" srcId="{98F58496-B2D4-4ADB-8B11-F12D4271C22A}" destId="{3D208F6C-8290-45D1-83E6-D01A536861A7}" srcOrd="1" destOrd="0" parTransId="{72EBE971-828E-47E0-8BC2-890DC7EECC64}" sibTransId="{EC2502C6-4B86-4584-97EC-964E2FF67315}"/>
    <dgm:cxn modelId="{EFAB8A0A-C1BC-43C8-BB09-3D014EC7537A}" srcId="{43FBF809-B708-45DC-919F-0BAAD4211EDE}" destId="{8467662C-48B4-4BB9-A269-20194BD0AE5F}" srcOrd="0" destOrd="0" parTransId="{A978CDB7-B4B9-44BC-8E7A-49828CD3EE3D}" sibTransId="{F0EDE51C-9525-4846-B43E-4C14B33BD1DC}"/>
    <dgm:cxn modelId="{53994951-8548-48DD-AD9A-67F53BF353F0}" srcId="{43FBF809-B708-45DC-919F-0BAAD4211EDE}" destId="{FFB34148-EDDA-41C9-905E-83E6C44454FC}" srcOrd="1" destOrd="0" parTransId="{228F1EF6-04F0-462A-BE78-7F62207F8432}" sibTransId="{AF54829E-2721-4598-A43E-ED9685F2E9FC}"/>
    <dgm:cxn modelId="{FC98D5B5-61D7-4D9F-8A14-9C7536139960}" type="presOf" srcId="{43FBF809-B708-45DC-919F-0BAAD4211EDE}" destId="{E5A61778-5354-4412-B882-73F4BD7FA031}" srcOrd="0" destOrd="0" presId="urn:microsoft.com/office/officeart/2005/8/layout/hList1"/>
    <dgm:cxn modelId="{5C8FEA3E-A492-42DA-92F1-25490E643168}" type="presOf" srcId="{4A6E5B51-820A-4C5A-A366-0A069C71A151}" destId="{D60E76B7-DDD0-478A-B037-E8E301BA29E1}" srcOrd="0" destOrd="0" presId="urn:microsoft.com/office/officeart/2005/8/layout/hList1"/>
    <dgm:cxn modelId="{6F752EF4-790A-4CFC-82AD-0E24C0D63FCB}" srcId="{98F58496-B2D4-4ADB-8B11-F12D4271C22A}" destId="{0BA75144-9E72-4266-9701-C5EEE0329CD8}" srcOrd="0" destOrd="0" parTransId="{74688F77-F3FC-438C-B7F8-3C11155E0D60}" sibTransId="{1B2AB026-77BC-486C-BC43-BB1AB9D28E35}"/>
    <dgm:cxn modelId="{B99927FD-60B2-4C85-8219-A98FBEA5C1EE}" type="presOf" srcId="{FFB34148-EDDA-41C9-905E-83E6C44454FC}" destId="{D43AA93D-7AD8-4D49-B71C-73E295893EFC}" srcOrd="0" destOrd="1" presId="urn:microsoft.com/office/officeart/2005/8/layout/hList1"/>
    <dgm:cxn modelId="{65BDD937-2328-44DD-88F6-FBC69545F783}" srcId="{4A6E5B51-820A-4C5A-A366-0A069C71A151}" destId="{43FBF809-B708-45DC-919F-0BAAD4211EDE}" srcOrd="1" destOrd="0" parTransId="{BBDC3A6A-616F-448A-BCDC-318ADAB20D77}" sibTransId="{16A6A670-6090-4D45-9B1A-CA7AFF763604}"/>
    <dgm:cxn modelId="{3899B442-076D-4C50-8389-94289D00D3DC}" srcId="{4A6E5B51-820A-4C5A-A366-0A069C71A151}" destId="{98F58496-B2D4-4ADB-8B11-F12D4271C22A}" srcOrd="0" destOrd="0" parTransId="{952B2585-B615-4468-B31F-F2509A2F31B8}" sibTransId="{15031635-888D-4D85-A0D9-555FBAD2ECED}"/>
    <dgm:cxn modelId="{1AF6147F-B4CE-4543-8ED1-841C21B92F7E}" type="presParOf" srcId="{D60E76B7-DDD0-478A-B037-E8E301BA29E1}" destId="{CF8C0C49-5F11-48BA-985E-532A3AA7F672}" srcOrd="0" destOrd="0" presId="urn:microsoft.com/office/officeart/2005/8/layout/hList1"/>
    <dgm:cxn modelId="{6423020F-E3F9-4990-8412-27010BCCCA06}" type="presParOf" srcId="{CF8C0C49-5F11-48BA-985E-532A3AA7F672}" destId="{B9F4B51E-A3B4-4DB0-952B-5F5FD70F68F5}" srcOrd="0" destOrd="0" presId="urn:microsoft.com/office/officeart/2005/8/layout/hList1"/>
    <dgm:cxn modelId="{686D2AF4-F086-42FC-B194-8812983EADE0}" type="presParOf" srcId="{CF8C0C49-5F11-48BA-985E-532A3AA7F672}" destId="{75800B9D-AA0A-40E8-AA3D-A4A6D056FBA5}" srcOrd="1" destOrd="0" presId="urn:microsoft.com/office/officeart/2005/8/layout/hList1"/>
    <dgm:cxn modelId="{16AE6724-9935-4943-9040-49B0B73C7775}" type="presParOf" srcId="{D60E76B7-DDD0-478A-B037-E8E301BA29E1}" destId="{C8B36EC1-0806-4C57-B467-318D1DBE78C1}" srcOrd="1" destOrd="0" presId="urn:microsoft.com/office/officeart/2005/8/layout/hList1"/>
    <dgm:cxn modelId="{A88D324D-430C-4A97-B1C5-AC6E47AE6739}" type="presParOf" srcId="{D60E76B7-DDD0-478A-B037-E8E301BA29E1}" destId="{CA1AE8EC-979A-4EE3-97A7-E4729F427921}" srcOrd="2" destOrd="0" presId="urn:microsoft.com/office/officeart/2005/8/layout/hList1"/>
    <dgm:cxn modelId="{7590E9C0-4E2B-4E0D-8C31-072E8E590F4F}" type="presParOf" srcId="{CA1AE8EC-979A-4EE3-97A7-E4729F427921}" destId="{E5A61778-5354-4412-B882-73F4BD7FA031}" srcOrd="0" destOrd="0" presId="urn:microsoft.com/office/officeart/2005/8/layout/hList1"/>
    <dgm:cxn modelId="{DDFC4362-732E-47C6-B3FB-3EE34D3611F7}" type="presParOf" srcId="{CA1AE8EC-979A-4EE3-97A7-E4729F427921}" destId="{D43AA93D-7AD8-4D49-B71C-73E295893E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4B51E-A3B4-4DB0-952B-5F5FD70F68F5}">
      <dsp:nvSpPr>
        <dsp:cNvPr id="0" name=""/>
        <dsp:cNvSpPr/>
      </dsp:nvSpPr>
      <dsp:spPr>
        <a:xfrm>
          <a:off x="18" y="13765"/>
          <a:ext cx="1749710" cy="699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资金账户</a:t>
          </a:r>
          <a:endParaRPr lang="zh-CN" altLang="en-US" sz="2000" kern="1200" dirty="0"/>
        </a:p>
      </dsp:txBody>
      <dsp:txXfrm>
        <a:off x="18" y="13765"/>
        <a:ext cx="1749710" cy="699884"/>
      </dsp:txXfrm>
    </dsp:sp>
    <dsp:sp modelId="{75800B9D-AA0A-40E8-AA3D-A4A6D056FBA5}">
      <dsp:nvSpPr>
        <dsp:cNvPr id="0" name=""/>
        <dsp:cNvSpPr/>
      </dsp:nvSpPr>
      <dsp:spPr>
        <a:xfrm>
          <a:off x="18" y="713650"/>
          <a:ext cx="1749710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调拨冻结减少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财富总额增加</a:t>
          </a:r>
          <a:endParaRPr lang="zh-CN" altLang="en-US" sz="1600" kern="1200" dirty="0"/>
        </a:p>
      </dsp:txBody>
      <dsp:txXfrm>
        <a:off x="18" y="713650"/>
        <a:ext cx="1749710" cy="1405440"/>
      </dsp:txXfrm>
    </dsp:sp>
    <dsp:sp modelId="{E5A61778-5354-4412-B882-73F4BD7FA031}">
      <dsp:nvSpPr>
        <dsp:cNvPr id="0" name=""/>
        <dsp:cNvSpPr/>
      </dsp:nvSpPr>
      <dsp:spPr>
        <a:xfrm>
          <a:off x="1994687" y="13765"/>
          <a:ext cx="1749710" cy="699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财富账户</a:t>
          </a:r>
          <a:r>
            <a:rPr lang="en-US" altLang="zh-CN" sz="2000" kern="1200" dirty="0" smtClean="0"/>
            <a:t>A</a:t>
          </a:r>
          <a:endParaRPr lang="zh-CN" altLang="en-US" sz="2000" kern="1200" dirty="0"/>
        </a:p>
      </dsp:txBody>
      <dsp:txXfrm>
        <a:off x="1994687" y="13765"/>
        <a:ext cx="1749710" cy="699884"/>
      </dsp:txXfrm>
    </dsp:sp>
    <dsp:sp modelId="{D43AA93D-7AD8-4D49-B71C-73E295893EFC}">
      <dsp:nvSpPr>
        <dsp:cNvPr id="0" name=""/>
        <dsp:cNvSpPr/>
      </dsp:nvSpPr>
      <dsp:spPr>
        <a:xfrm>
          <a:off x="1994687" y="713650"/>
          <a:ext cx="1749710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调拨冻结增加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账户余额增加</a:t>
          </a:r>
          <a:endParaRPr lang="zh-CN" altLang="en-US" sz="1600" kern="1200" dirty="0"/>
        </a:p>
      </dsp:txBody>
      <dsp:txXfrm>
        <a:off x="1994687" y="713650"/>
        <a:ext cx="1749710" cy="1405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4B51E-A3B4-4DB0-952B-5F5FD70F68F5}">
      <dsp:nvSpPr>
        <dsp:cNvPr id="0" name=""/>
        <dsp:cNvSpPr/>
      </dsp:nvSpPr>
      <dsp:spPr>
        <a:xfrm>
          <a:off x="18" y="13765"/>
          <a:ext cx="1749710" cy="699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财富账户</a:t>
          </a:r>
          <a:r>
            <a:rPr lang="en-US" altLang="zh-CN" sz="2000" kern="1200" dirty="0" smtClean="0"/>
            <a:t>A</a:t>
          </a:r>
          <a:endParaRPr lang="zh-CN" altLang="en-US" sz="2000" kern="1200" dirty="0"/>
        </a:p>
      </dsp:txBody>
      <dsp:txXfrm>
        <a:off x="18" y="13765"/>
        <a:ext cx="1749710" cy="699884"/>
      </dsp:txXfrm>
    </dsp:sp>
    <dsp:sp modelId="{75800B9D-AA0A-40E8-AA3D-A4A6D056FBA5}">
      <dsp:nvSpPr>
        <dsp:cNvPr id="0" name=""/>
        <dsp:cNvSpPr/>
      </dsp:nvSpPr>
      <dsp:spPr>
        <a:xfrm>
          <a:off x="18" y="713650"/>
          <a:ext cx="1749710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调拨冻结减少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账户余额减少</a:t>
          </a:r>
          <a:endParaRPr lang="zh-CN" altLang="en-US" sz="1600" kern="1200" dirty="0"/>
        </a:p>
      </dsp:txBody>
      <dsp:txXfrm>
        <a:off x="18" y="713650"/>
        <a:ext cx="1749710" cy="1405440"/>
      </dsp:txXfrm>
    </dsp:sp>
    <dsp:sp modelId="{E5A61778-5354-4412-B882-73F4BD7FA031}">
      <dsp:nvSpPr>
        <dsp:cNvPr id="0" name=""/>
        <dsp:cNvSpPr/>
      </dsp:nvSpPr>
      <dsp:spPr>
        <a:xfrm>
          <a:off x="1994687" y="13765"/>
          <a:ext cx="1749710" cy="699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资金账户</a:t>
          </a:r>
          <a:endParaRPr lang="zh-CN" altLang="en-US" sz="2000" kern="1200" dirty="0"/>
        </a:p>
      </dsp:txBody>
      <dsp:txXfrm>
        <a:off x="1994687" y="13765"/>
        <a:ext cx="1749710" cy="699884"/>
      </dsp:txXfrm>
    </dsp:sp>
    <dsp:sp modelId="{D43AA93D-7AD8-4D49-B71C-73E295893EFC}">
      <dsp:nvSpPr>
        <dsp:cNvPr id="0" name=""/>
        <dsp:cNvSpPr/>
      </dsp:nvSpPr>
      <dsp:spPr>
        <a:xfrm>
          <a:off x="1994687" y="713650"/>
          <a:ext cx="1749710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调拨冻结增加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财富总额减少</a:t>
          </a:r>
          <a:endParaRPr lang="zh-CN" altLang="en-US" sz="1600" kern="1200" dirty="0"/>
        </a:p>
      </dsp:txBody>
      <dsp:txXfrm>
        <a:off x="1994687" y="713650"/>
        <a:ext cx="1749710" cy="1405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4B51E-A3B4-4DB0-952B-5F5FD70F68F5}">
      <dsp:nvSpPr>
        <dsp:cNvPr id="0" name=""/>
        <dsp:cNvSpPr/>
      </dsp:nvSpPr>
      <dsp:spPr>
        <a:xfrm>
          <a:off x="18" y="13765"/>
          <a:ext cx="1749710" cy="699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财富账户</a:t>
          </a:r>
          <a:r>
            <a:rPr lang="en-US" altLang="zh-CN" sz="2000" kern="1200" dirty="0" smtClean="0"/>
            <a:t>A</a:t>
          </a:r>
          <a:endParaRPr lang="zh-CN" altLang="en-US" sz="2000" kern="1200" dirty="0"/>
        </a:p>
      </dsp:txBody>
      <dsp:txXfrm>
        <a:off x="18" y="13765"/>
        <a:ext cx="1749710" cy="699884"/>
      </dsp:txXfrm>
    </dsp:sp>
    <dsp:sp modelId="{75800B9D-AA0A-40E8-AA3D-A4A6D056FBA5}">
      <dsp:nvSpPr>
        <dsp:cNvPr id="0" name=""/>
        <dsp:cNvSpPr/>
      </dsp:nvSpPr>
      <dsp:spPr>
        <a:xfrm>
          <a:off x="18" y="713650"/>
          <a:ext cx="1749710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调拨冻结减少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账户余额减少</a:t>
          </a:r>
          <a:endParaRPr lang="zh-CN" altLang="en-US" sz="1600" kern="1200" dirty="0"/>
        </a:p>
      </dsp:txBody>
      <dsp:txXfrm>
        <a:off x="18" y="713650"/>
        <a:ext cx="1749710" cy="1405440"/>
      </dsp:txXfrm>
    </dsp:sp>
    <dsp:sp modelId="{E5A61778-5354-4412-B882-73F4BD7FA031}">
      <dsp:nvSpPr>
        <dsp:cNvPr id="0" name=""/>
        <dsp:cNvSpPr/>
      </dsp:nvSpPr>
      <dsp:spPr>
        <a:xfrm>
          <a:off x="1994687" y="13765"/>
          <a:ext cx="1749710" cy="699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财富账户</a:t>
          </a:r>
          <a:r>
            <a:rPr lang="en-US" altLang="zh-CN" sz="2000" kern="1200" dirty="0" smtClean="0"/>
            <a:t>B</a:t>
          </a:r>
          <a:endParaRPr lang="zh-CN" altLang="en-US" sz="2000" kern="1200" dirty="0"/>
        </a:p>
      </dsp:txBody>
      <dsp:txXfrm>
        <a:off x="1994687" y="13765"/>
        <a:ext cx="1749710" cy="699884"/>
      </dsp:txXfrm>
    </dsp:sp>
    <dsp:sp modelId="{D43AA93D-7AD8-4D49-B71C-73E295893EFC}">
      <dsp:nvSpPr>
        <dsp:cNvPr id="0" name=""/>
        <dsp:cNvSpPr/>
      </dsp:nvSpPr>
      <dsp:spPr>
        <a:xfrm>
          <a:off x="1994687" y="713650"/>
          <a:ext cx="1749710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调拨冻结增加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账户余额增加</a:t>
          </a:r>
          <a:endParaRPr lang="zh-CN" altLang="en-US" sz="1600" kern="1200" dirty="0"/>
        </a:p>
      </dsp:txBody>
      <dsp:txXfrm>
        <a:off x="1994687" y="713650"/>
        <a:ext cx="1749710" cy="1405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F3725-0D92-49D9-88BD-0A725DCC5EC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BA8C6-1B8B-494C-881B-33C94A7D20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4892-2594-4348-9B59-391C3F1BE7C4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031C7-A97A-4B3D-B11F-B8701A7D07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各位</a:t>
            </a:r>
            <a:r>
              <a:rPr lang="zh-CN" altLang="en-US" dirty="0" smtClean="0"/>
              <a:t>领导，</a:t>
            </a:r>
            <a:r>
              <a:rPr lang="zh-CN" altLang="en-US" dirty="0" smtClean="0"/>
              <a:t>大家下午好，感谢百忙之中来参加我们的转正答辩仪式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首先是我在试用期这五个月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遇到的一些问题以及我的解决方法。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第一点，作为一个新人，我工作中面临的第一大问题就是业务知识匮乏，面对一个全新的业务系统，我通过学习项目代码，积极向师傅还有部门同事请教，总结出了一套从开销户到转账一直到日终的业务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笔记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其它的一些问题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在开发时需求理解不全面，代码开发不规范等。需求的问题是沟通的问题，在需求讨论会上注重细节是关键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代码规范方面的问题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，我觉得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参考规范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文档和前辈的代码风格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对我有很大帮助。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46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我对今后一段时间的工作做了一个简单的规划。首先是月计划，本月财富账户业务改造方案由开发转测试，我应当协助测试人员完成我负责模块的单元测试，修复测试人员报告的缺陷和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。在本季度，工作的主要内容是参与资金管理系统 全面支持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数据库的升级改造，并在接下来一年内基本掌握系统涉及到的业务知识，能独立高效的完成更高难度的需求。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86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下面是我的论文正文，我要讲的是我在当前迭代负责的工作，资金管理系统财富账户业务的外围接口开发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95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首先介绍下业务背景，为了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满足客户对财富进行分类管理的需求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，推出了“财富管理”业务，为每个资金账户建立了若干的财富账户，因此有了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财富账户业务改造方案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有一点需要注意，集中交易为每个财富账户建立了一个财富账户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，承接了原本属于资金账户的转账业务，而在资金管理系统这边是没有的，这在开发阶段要格外注意。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36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再来看一下需求描述，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kern="100" baseline="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外围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、资金管理、集中交易的关系如图所示，最先由外围发起财富账户业务，然后由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KCXP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转发给资金管理系统，资金管理系统处理业务，如果需要调拨资金，还需与集中交易进行交互，最后把业务处理结果再返回给外围。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680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在本次迭代中，财富账户外围接口的开发主要有以下两方面，第一方面是财富账户资金内转的外围接口开发，包括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…..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。第二方面是财富账户内转资金流水查询的外围接口开发，包括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27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首先来看资金账户 到 财富账户，业务由外围发起，因为资金管理系统不保存任何金额，因此通过业务检查后，资金管理系统需要先发起资金调拨转入，把钱从集中交易调到资金账户，这步必须是同步进行，此时资金账户的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调拨冻结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会减少，而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可用余额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会增加；第二步，检查调过来的金额是否足够，如果足够，就从资金账户把钱划拨给财富账户，此时资金账户的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可用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会减少，但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财富账户总额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增加，而财富账户这边，不仅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可用余额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增加了，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账户余额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也增加了；划拨完成后还没有结束，由于资金管理系统不保存任何可用金额，因此需马上将财富账户的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可用余额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调拨到集中交易，此时财富账户的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可用余额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会减少，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调拨冻结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会增加，自此完成一个完整的财富账户资金转入业务。最终的变化是</a:t>
            </a:r>
            <a:r>
              <a:rPr lang="en-US" altLang="zh-CN" dirty="0" smtClean="0"/>
              <a:t>….[</a:t>
            </a:r>
            <a:r>
              <a:rPr lang="zh-CN" altLang="en-US" dirty="0" smtClean="0"/>
              <a:t>图</a:t>
            </a:r>
            <a:r>
              <a:rPr lang="en-US" altLang="zh-CN" dirty="0" smtClean="0"/>
              <a:t>]….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49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再来看一下财富账户 到 资金账户，同样的道理，都先是先从集中交易调钱过来，不过这次是调到财富账户上，然后划转给资金账户，最后资金账户再把可用调拨到集中交易。整个过程金额变化是财富账户调拨冻结减少，账户余额也减少，而资金账户的调拨冻结增加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46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再来看一下财富账户</a:t>
            </a:r>
            <a:r>
              <a:rPr lang="en-US" altLang="zh-CN" dirty="0" smtClean="0"/>
              <a:t>A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到 财富账户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，需要注意的是，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这两个账户必须同属于一个资金账户下才能相互转账。操作流程与之前类似，金额变化是转出账户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账户的调拨冻结和余额都减少了，而转入账户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账户的调拨冻结和余额都增加了。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045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这是资金账户 到 财富账户 的代码展示</a:t>
            </a:r>
            <a:endParaRPr lang="en-US" altLang="zh-CN" dirty="0" smtClean="0"/>
          </a:p>
          <a:p>
            <a:r>
              <a:rPr lang="zh-CN" altLang="en-US" dirty="0" smtClean="0"/>
              <a:t>可以看到，在</a:t>
            </a:r>
            <a:r>
              <a:rPr lang="en-US" altLang="zh-CN" dirty="0" smtClean="0"/>
              <a:t>441</a:t>
            </a:r>
            <a:r>
              <a:rPr lang="zh-CN" altLang="en-US" dirty="0" smtClean="0"/>
              <a:t>行，第一步，资金账户触发调拨转入，从集中交易把调钱过来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4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分别从个人介绍、个人岗位介绍、使用期工作总结及计划、论文正文等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四个方面来汇报我试用期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的工作情况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，有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之处，恳请批评指正！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然后中间有个校验过程，为了防止资金透支，需要检查下调拨过来的钱是否足够，然后第二步把资金账户的钱扣除，加到财富账户上。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28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后面是记录资金流水，然后是第三步，由于资金管理系统不保存可用余额，因此需要把财富账户的可用余额划拨到集中交易。这步可以异步处理，不用等待返回，如果失败了，后台会重发请求，直到成功为止。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518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除了财富账户资金内转外，本次迭代还开发了财富账户资金流水查询，支持当日资金流水查询、历史资金流水查询。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当外围发起查询时，首先进行业务检查，通过后判断是当日流水查询接口还是历史流水查询接口，如果是当日流水查询接口，则直接选择当前库，如果是历史流水查询接口，则进一步判断归档模式，如果为日切前归档，则选择历史库，否则根据开始日期来进一步判断。选择数据库后，就是组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语句，执行查询，返回结果集给外围，完成一次完整的查询过程。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70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查询接口的核心是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语句，下面我将简单介绍下我编写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语句时的几个方案。最初的时候，由于要查询的用户名称以及财富账户名称，但这两个字段分别保存在用户表和财富账户表中，因此要多连接两个表，导致多个表连接，查询速度较慢。</a:t>
            </a:r>
            <a:endParaRPr lang="en-US" altLang="zh-CN" dirty="0" smtClean="0"/>
          </a:p>
          <a:p>
            <a:r>
              <a:rPr lang="zh-CN" altLang="en-US" dirty="0" smtClean="0"/>
              <a:t>然后经过讨论，在财富账户资金流水表新增用户名和财富账户名，在记录流水时写入信息，查询时不再需要关联用户表和财富账户币种表，提高了查询速度。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30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再后面经过师傅指导，提出了方案三，使用子查询，减小了连接表的大小，进一步提高了查询效率。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56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代码写完后，开发人员还应该对自己写的接口进行单元测试，对于财富账户资金内转来说，重点测试入参合法性以及业务合法性，还有对金额的变动和流水的记录做仔细的核对。</a:t>
            </a:r>
            <a:endParaRPr lang="en-US" altLang="zh-CN" dirty="0" smtClean="0"/>
          </a:p>
          <a:p>
            <a:r>
              <a:rPr lang="zh-CN" altLang="en-US" dirty="0" smtClean="0"/>
              <a:t>对于财富账户资金流水查询接口，重点测试输入是否合法，查询的数据是否准确、无误等。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52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这里是财富账户内转接口的测试案例的简单展示，分为参数校验、业务校验以及执行业务时表数据变化的核对等。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99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代码开发过程中也遇到了很多问题，我在这里例举两个，一个是对业务改造方案的理解有困难，所以我平时应当多注重业务知识的积累。第二个问题是单元测试是场景较多，测试点覆盖不全，之后参考测试人员的方法，把测试用例 用 思维导图展示出来，就会对测试过程清晰许多。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11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我的论文讲解完毕，感谢大家的观看！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首先，我先做下自我介绍，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我是黄原鑫，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日正式入职金证，迄今为止，在金证走过了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个日日夜夜，现任职于证券软件总部研发一部，我们部门经理是高保君高工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师傅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石红日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，在这里诚心感谢他们的支持和悉心指导。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，我先简单描述下我对个人及岗位职责的看法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，后面再汇报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试用期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工作情况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56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首先，我先说下我对助理开发工程师 岗位的认知。我认为开发岗的主要职责是负责代码的开发以及单元测试，其次是维护开发过程中涉及的文档、脚本等。然后对于我个人来讲，目前主要的职责是参与资金管理系统的需求开发和测试，并对接口文档、建库脚本等进行维护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452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下面汇报一下我试用期的工作情况：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我于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日来金证报道，办理了入职手续后，紧接着参与了为其近一个月的集中培训，包括“人才汇小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班”以及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雏鹰计划培训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等，并获得了“优秀学员”的成绩。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8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，是我正式上岗的第一天，我用了大约两周时间，安装了必要的开发工具和搭建了资金管理系统的后台开发环境，以及对前端界面和后台代码开发框架有了一个大致的了解，并动手实现了对表进行简单“增删改查”的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LBM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接口。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之后一个月，我学习了资金管理系统的客户账户开销户、资金账户开销户、币种账户开销户和银证账户开销户等账户体系相关业务，以及银行转证券、证券转银行等银证转账相关业务。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再之后两周左右时间，我了解了资金管理系统存管清算、资金记账以及数据归档等相关业务。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月底的时候，我开始熟悉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财富账户业务改造方案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需求文档，正式参与到开发工作中来，我目前所负责的模块是财富账户业务外围接口的开发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90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接下来是我试用期工作内容的部分展示，这几个图分别是我整理的一些业务文档、业务流程图以及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脚本等。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58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这些是一些日常工作的展示，填写</a:t>
            </a:r>
            <a:r>
              <a:rPr lang="en-US" altLang="zh-CN" dirty="0" smtClean="0"/>
              <a:t>JIRA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dʒi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ː]</a:t>
            </a:r>
            <a:r>
              <a:rPr lang="zh-CN" altLang="en-US" dirty="0" smtClean="0"/>
              <a:t>需求，写代码以及单元测试等。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94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接下来我从这三个方面，对我试用期的工作做一个总结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99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35356" y="2132856"/>
            <a:ext cx="12062994" cy="18321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" y="0"/>
            <a:ext cx="2967853" cy="6858000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66FF"/>
              </a:solidFill>
            </a:endParaRPr>
          </a:p>
        </p:txBody>
      </p:sp>
      <p:pic>
        <p:nvPicPr>
          <p:cNvPr id="10" name="Picture 3" descr="logo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335" y="1039395"/>
            <a:ext cx="864096" cy="59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7107287" y="954623"/>
            <a:ext cx="56166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kingdom</a:t>
            </a:r>
            <a:endParaRPr lang="zh-CN" alt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4567263" y="2505670"/>
            <a:ext cx="35830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6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转正论文</a:t>
            </a:r>
            <a:endParaRPr lang="zh-CN" altLang="en-US" sz="66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1027" name="图片 1" descr="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CBB71DF1@A585241(02-18-17-51-00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9879"/>
            <a:ext cx="2967852" cy="190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G:\ppt模板\素材\ppt宝藏_www.pptbz.com_乘风破浪\ppt宝藏_www.pptbz.com_乘风破浪\乘风破浪\263-330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019"/>
            <a:ext cx="2967851" cy="166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:\ppt模板\素材\ppt宝藏_www.pptbz.com_干杯庆祝图片素材\ppt宝藏_www.pptbz.com_干杯庆祝图片素材\86AD58FD11E0D700AE0AAF5F790A1E3A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360" y="3356992"/>
            <a:ext cx="2997063" cy="177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F:\360云盘\02-个人资料\！PPT图片及版面资源\06-PPT精选插图\03-人物\20120208165810751075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18"/>
            <a:ext cx="2989357" cy="18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 userDrawn="1"/>
        </p:nvSpPr>
        <p:spPr>
          <a:xfrm>
            <a:off x="-1625" y="170112"/>
            <a:ext cx="121999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2" name="直接连接符 51"/>
          <p:cNvCxnSpPr/>
          <p:nvPr userDrawn="1"/>
        </p:nvCxnSpPr>
        <p:spPr bwMode="auto">
          <a:xfrm>
            <a:off x="946176" y="2527275"/>
            <a:ext cx="0" cy="4330725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连接符 52"/>
          <p:cNvCxnSpPr/>
          <p:nvPr userDrawn="1"/>
        </p:nvCxnSpPr>
        <p:spPr bwMode="auto">
          <a:xfrm flipH="1">
            <a:off x="0" y="2339950"/>
            <a:ext cx="758851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连接符 53"/>
          <p:cNvCxnSpPr/>
          <p:nvPr userDrawn="1"/>
        </p:nvCxnSpPr>
        <p:spPr bwMode="auto">
          <a:xfrm>
            <a:off x="946176" y="0"/>
            <a:ext cx="0" cy="2151038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接连接符 55"/>
          <p:cNvCxnSpPr/>
          <p:nvPr userDrawn="1"/>
        </p:nvCxnSpPr>
        <p:spPr bwMode="auto">
          <a:xfrm flipH="1">
            <a:off x="1135089" y="2339950"/>
            <a:ext cx="6476254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接连接符 57"/>
          <p:cNvCxnSpPr/>
          <p:nvPr userDrawn="1"/>
        </p:nvCxnSpPr>
        <p:spPr bwMode="auto">
          <a:xfrm flipH="1">
            <a:off x="10851703" y="2339950"/>
            <a:ext cx="1346648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9" name="组合 58"/>
          <p:cNvGrpSpPr/>
          <p:nvPr userDrawn="1"/>
        </p:nvGrpSpPr>
        <p:grpSpPr>
          <a:xfrm>
            <a:off x="759726" y="2151586"/>
            <a:ext cx="376724" cy="376728"/>
            <a:chOff x="759726" y="2151586"/>
            <a:chExt cx="376724" cy="376728"/>
          </a:xfrm>
        </p:grpSpPr>
        <p:sp>
          <p:nvSpPr>
            <p:cNvPr id="60" name="L 形 59"/>
            <p:cNvSpPr/>
            <p:nvPr userDrawn="1"/>
          </p:nvSpPr>
          <p:spPr>
            <a:xfrm>
              <a:off x="759726" y="2391514"/>
              <a:ext cx="136800" cy="136800"/>
            </a:xfrm>
            <a:prstGeom prst="corner">
              <a:avLst>
                <a:gd name="adj1" fmla="val 37486"/>
                <a:gd name="adj2" fmla="val 392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L 形 60"/>
            <p:cNvSpPr/>
            <p:nvPr userDrawn="1"/>
          </p:nvSpPr>
          <p:spPr>
            <a:xfrm flipH="1">
              <a:off x="999650" y="2391514"/>
              <a:ext cx="136800" cy="136800"/>
            </a:xfrm>
            <a:prstGeom prst="corner">
              <a:avLst>
                <a:gd name="adj1" fmla="val 37486"/>
                <a:gd name="adj2" fmla="val 392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L 形 61"/>
            <p:cNvSpPr/>
            <p:nvPr userDrawn="1"/>
          </p:nvSpPr>
          <p:spPr>
            <a:xfrm flipH="1" flipV="1">
              <a:off x="999650" y="2151586"/>
              <a:ext cx="136800" cy="136800"/>
            </a:xfrm>
            <a:prstGeom prst="corner">
              <a:avLst>
                <a:gd name="adj1" fmla="val 37486"/>
                <a:gd name="adj2" fmla="val 392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L 形 62"/>
            <p:cNvSpPr/>
            <p:nvPr userDrawn="1"/>
          </p:nvSpPr>
          <p:spPr>
            <a:xfrm flipV="1">
              <a:off x="759726" y="2151586"/>
              <a:ext cx="136800" cy="136800"/>
            </a:xfrm>
            <a:prstGeom prst="corner">
              <a:avLst>
                <a:gd name="adj1" fmla="val 37486"/>
                <a:gd name="adj2" fmla="val 392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 userDrawn="1"/>
          </p:nvCxnSpPr>
          <p:spPr bwMode="auto">
            <a:xfrm flipH="1">
              <a:off x="885839" y="2339950"/>
              <a:ext cx="1224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直接连接符 80"/>
            <p:cNvCxnSpPr/>
            <p:nvPr userDrawn="1"/>
          </p:nvCxnSpPr>
          <p:spPr bwMode="auto">
            <a:xfrm>
              <a:off x="946176" y="2278750"/>
              <a:ext cx="0" cy="1224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2" name="直接连接符 71"/>
          <p:cNvCxnSpPr/>
          <p:nvPr userDrawn="1"/>
        </p:nvCxnSpPr>
        <p:spPr>
          <a:xfrm>
            <a:off x="11175632" y="559197"/>
            <a:ext cx="103135" cy="0"/>
          </a:xfrm>
          <a:prstGeom prst="line">
            <a:avLst/>
          </a:prstGeom>
          <a:ln w="22479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11759872" y="559197"/>
            <a:ext cx="438478" cy="0"/>
          </a:xfrm>
          <a:prstGeom prst="line">
            <a:avLst/>
          </a:prstGeom>
          <a:ln w="22479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5"/>
          <p:cNvSpPr txBox="1"/>
          <p:nvPr userDrawn="1"/>
        </p:nvSpPr>
        <p:spPr>
          <a:xfrm>
            <a:off x="11123275" y="17066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8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" name="TextBox 77"/>
          <p:cNvSpPr txBox="1"/>
          <p:nvPr userDrawn="1"/>
        </p:nvSpPr>
        <p:spPr>
          <a:xfrm>
            <a:off x="10143089" y="1701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7734323" y="908720"/>
            <a:ext cx="3045372" cy="2857537"/>
          </a:xfrm>
          <a:prstGeom prst="ellipse">
            <a:avLst/>
          </a:prstGeom>
          <a:noFill/>
          <a:ln w="57150">
            <a:solidFill>
              <a:srgbClr val="3B7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9415" y="1837273"/>
            <a:ext cx="2155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/>
              <a:t>目  录</a:t>
            </a:r>
            <a:endParaRPr lang="zh-CN" altLang="en-US" sz="6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454331"/>
            <a:ext cx="23526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0"/>
            <a:ext cx="12198350" cy="822592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59453" y="314347"/>
            <a:ext cx="0" cy="2619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851972" y="314346"/>
            <a:ext cx="1093995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pic>
        <p:nvPicPr>
          <p:cNvPr id="16" name="图片 15" descr="说明: __0@Foxmail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3" y="281730"/>
            <a:ext cx="2352688" cy="401947"/>
          </a:xfrm>
          <a:prstGeom prst="rect">
            <a:avLst/>
          </a:prstGeom>
          <a:noFill/>
        </p:spPr>
      </p:pic>
      <p:sp>
        <p:nvSpPr>
          <p:cNvPr id="21" name="矩形 20"/>
          <p:cNvSpPr/>
          <p:nvPr/>
        </p:nvSpPr>
        <p:spPr>
          <a:xfrm>
            <a:off x="122511" y="938557"/>
            <a:ext cx="11785736" cy="3960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2511" y="1295049"/>
            <a:ext cx="11785736" cy="45719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2511" y="892838"/>
            <a:ext cx="11785736" cy="45719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6"/>
          <p:cNvSpPr txBox="1"/>
          <p:nvPr/>
        </p:nvSpPr>
        <p:spPr>
          <a:xfrm>
            <a:off x="554559" y="1028835"/>
            <a:ext cx="22680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</a:t>
            </a:r>
            <a:r>
              <a:rPr lang="zh-CN" altLang="en-US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个人介绍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0"/>
          <p:cNvSpPr txBox="1"/>
          <p:nvPr/>
        </p:nvSpPr>
        <p:spPr>
          <a:xfrm>
            <a:off x="2967079" y="1020328"/>
            <a:ext cx="22680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</a:t>
            </a:r>
            <a:r>
              <a:rPr lang="zh-CN" altLang="en-US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个人岗位介绍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979495" y="1017035"/>
            <a:ext cx="22680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</a:t>
            </a:r>
            <a:r>
              <a:rPr lang="zh-CN" altLang="en-US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论文正文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0"/>
          <p:cNvSpPr txBox="1"/>
          <p:nvPr/>
        </p:nvSpPr>
        <p:spPr>
          <a:xfrm>
            <a:off x="6015379" y="1020328"/>
            <a:ext cx="22680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试用期总结及计划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67263" y="2505670"/>
            <a:ext cx="35830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6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转正论文</a:t>
            </a:r>
            <a:endParaRPr lang="zh-CN" altLang="en-US" sz="66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05941" y="4988440"/>
            <a:ext cx="5915722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/>
            <a:r>
              <a:rPr lang="zh-CN" alt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             研发一部</a:t>
            </a:r>
            <a:r>
              <a:rPr lang="en-US" altLang="zh-CN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——</a:t>
            </a:r>
            <a:r>
              <a:rPr lang="zh-CN" alt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黄原鑫</a:t>
            </a:r>
            <a:endParaRPr lang="zh-CN" altLang="en-US" sz="2800" b="1" cap="none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62610" y="6001385"/>
            <a:ext cx="10800715" cy="25209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55680" y="4500144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 bwMode="auto">
          <a:xfrm>
            <a:off x="274320" y="1665605"/>
            <a:ext cx="1936115" cy="328549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951230" y="4963795"/>
            <a:ext cx="490220" cy="1037590"/>
          </a:xfrm>
          <a:custGeom>
            <a:avLst/>
            <a:gdLst>
              <a:gd name="connisteX0" fmla="*/ 306070 w 490429"/>
              <a:gd name="connsiteY0" fmla="*/ 0 h 1037514"/>
              <a:gd name="connisteX1" fmla="*/ 30480 w 490429"/>
              <a:gd name="connsiteY1" fmla="*/ 260350 h 1037514"/>
              <a:gd name="connisteX2" fmla="*/ 489585 w 490429"/>
              <a:gd name="connsiteY2" fmla="*/ 628015 h 1037514"/>
              <a:gd name="connisteX3" fmla="*/ 122555 w 490429"/>
              <a:gd name="connsiteY3" fmla="*/ 1010285 h 1037514"/>
              <a:gd name="connisteX4" fmla="*/ 0 w 490429"/>
              <a:gd name="connsiteY4" fmla="*/ 979805 h 103751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90430" h="1037514">
                <a:moveTo>
                  <a:pt x="306070" y="0"/>
                </a:moveTo>
                <a:cubicBezTo>
                  <a:pt x="241935" y="44450"/>
                  <a:pt x="-6350" y="134620"/>
                  <a:pt x="30480" y="260350"/>
                </a:cubicBezTo>
                <a:cubicBezTo>
                  <a:pt x="67310" y="386080"/>
                  <a:pt x="471170" y="478155"/>
                  <a:pt x="489585" y="628015"/>
                </a:cubicBezTo>
                <a:cubicBezTo>
                  <a:pt x="508000" y="777875"/>
                  <a:pt x="220345" y="939800"/>
                  <a:pt x="122555" y="1010285"/>
                </a:cubicBezTo>
                <a:cubicBezTo>
                  <a:pt x="24765" y="1080770"/>
                  <a:pt x="17145" y="993775"/>
                  <a:pt x="0" y="9798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2610" y="1947545"/>
            <a:ext cx="730250" cy="2312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工作中的问题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0625" y="2130425"/>
            <a:ext cx="730250" cy="1946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zh-CN" sz="24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及解决方法</a:t>
            </a:r>
          </a:p>
        </p:txBody>
      </p:sp>
      <p:sp>
        <p:nvSpPr>
          <p:cNvPr id="16" name="圆角矩形标注 15"/>
          <p:cNvSpPr/>
          <p:nvPr/>
        </p:nvSpPr>
        <p:spPr>
          <a:xfrm rot="5400000">
            <a:off x="4629532" y="-347089"/>
            <a:ext cx="3753485" cy="8114795"/>
          </a:xfrm>
          <a:prstGeom prst="wedgeRoundRectCallout">
            <a:avLst>
              <a:gd name="adj1" fmla="val -22887"/>
              <a:gd name="adj2" fmla="val 490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17862" y="2031067"/>
            <a:ext cx="4804520" cy="39703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业务知识匮乏</a:t>
            </a:r>
            <a:endParaRPr lang="en-US" altLang="zh-CN" sz="2400" b="1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学习项目代码和相关业务文档</a:t>
            </a:r>
            <a:endParaRPr lang="zh-CN" altLang="en-US" dirty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/>
              <a:t>积极</a:t>
            </a:r>
            <a:r>
              <a:rPr lang="zh-CN" altLang="en-US" dirty="0" smtClean="0"/>
              <a:t>向导</a:t>
            </a:r>
            <a:r>
              <a:rPr lang="zh-CN" altLang="en-US" dirty="0"/>
              <a:t>师和部门同事请教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需求理解不全面，开发出现</a:t>
            </a:r>
            <a:r>
              <a:rPr lang="zh-CN" altLang="en-US" sz="2400" b="1" dirty="0" smtClean="0"/>
              <a:t>偏差</a:t>
            </a:r>
            <a:endParaRPr lang="en-US" altLang="zh-CN" sz="2400" b="1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深入了解业务需求方案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/>
              <a:t>在需求讨论会上</a:t>
            </a:r>
            <a:r>
              <a:rPr lang="zh-CN" altLang="en-US" dirty="0" smtClean="0"/>
              <a:t>积极沟通</a:t>
            </a:r>
            <a:r>
              <a:rPr lang="zh-CN" altLang="en-US" dirty="0"/>
              <a:t>讨论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代码</a:t>
            </a:r>
            <a:r>
              <a:rPr lang="zh-CN" altLang="en-US" sz="2400" b="1" dirty="0"/>
              <a:t>开发不规范，质量有待提高</a:t>
            </a:r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认真</a:t>
            </a:r>
            <a:r>
              <a:rPr lang="zh-CN" altLang="en-US" dirty="0"/>
              <a:t>阅读</a:t>
            </a:r>
            <a:r>
              <a:rPr lang="en-US" altLang="zh-CN" dirty="0"/>
              <a:t>《</a:t>
            </a:r>
            <a:r>
              <a:rPr lang="zh-CN" altLang="en-US" dirty="0"/>
              <a:t>金证</a:t>
            </a:r>
            <a:r>
              <a:rPr lang="en-US" altLang="zh-CN" dirty="0"/>
              <a:t>C</a:t>
            </a:r>
            <a:r>
              <a:rPr lang="zh-CN" altLang="en-US" dirty="0"/>
              <a:t>及</a:t>
            </a:r>
            <a:r>
              <a:rPr lang="en-US" altLang="zh-CN" dirty="0"/>
              <a:t>C++</a:t>
            </a:r>
            <a:r>
              <a:rPr lang="zh-CN" altLang="en-US" dirty="0"/>
              <a:t>编程规范</a:t>
            </a:r>
            <a:r>
              <a:rPr lang="en-US" altLang="zh-CN" dirty="0"/>
              <a:t>.doc》</a:t>
            </a:r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学习</a:t>
            </a:r>
            <a:r>
              <a:rPr lang="zh-CN" altLang="en-US" dirty="0"/>
              <a:t>项目中以前的代码，保持风格一致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274320" y="1678305"/>
            <a:ext cx="1936115" cy="328549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951230" y="4963795"/>
            <a:ext cx="490220" cy="1037590"/>
          </a:xfrm>
          <a:custGeom>
            <a:avLst/>
            <a:gdLst>
              <a:gd name="connisteX0" fmla="*/ 306070 w 490429"/>
              <a:gd name="connsiteY0" fmla="*/ 0 h 1037514"/>
              <a:gd name="connisteX1" fmla="*/ 30480 w 490429"/>
              <a:gd name="connsiteY1" fmla="*/ 260350 h 1037514"/>
              <a:gd name="connisteX2" fmla="*/ 489585 w 490429"/>
              <a:gd name="connsiteY2" fmla="*/ 628015 h 1037514"/>
              <a:gd name="connisteX3" fmla="*/ 122555 w 490429"/>
              <a:gd name="connsiteY3" fmla="*/ 1010285 h 1037514"/>
              <a:gd name="connisteX4" fmla="*/ 0 w 490429"/>
              <a:gd name="connsiteY4" fmla="*/ 979805 h 103751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90430" h="1037514">
                <a:moveTo>
                  <a:pt x="306070" y="0"/>
                </a:moveTo>
                <a:cubicBezTo>
                  <a:pt x="241935" y="44450"/>
                  <a:pt x="-6350" y="134620"/>
                  <a:pt x="30480" y="260350"/>
                </a:cubicBezTo>
                <a:cubicBezTo>
                  <a:pt x="67310" y="386080"/>
                  <a:pt x="471170" y="478155"/>
                  <a:pt x="489585" y="628015"/>
                </a:cubicBezTo>
                <a:cubicBezTo>
                  <a:pt x="508000" y="777875"/>
                  <a:pt x="220345" y="939800"/>
                  <a:pt x="122555" y="1010285"/>
                </a:cubicBezTo>
                <a:cubicBezTo>
                  <a:pt x="24765" y="1080770"/>
                  <a:pt x="17145" y="993775"/>
                  <a:pt x="0" y="9798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62610" y="6001385"/>
            <a:ext cx="10800715" cy="25209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96950" y="2164715"/>
            <a:ext cx="490855" cy="2312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后续工作计划</a:t>
            </a:r>
          </a:p>
        </p:txBody>
      </p:sp>
      <p:sp>
        <p:nvSpPr>
          <p:cNvPr id="14" name="圆角矩形标注 13"/>
          <p:cNvSpPr/>
          <p:nvPr/>
        </p:nvSpPr>
        <p:spPr>
          <a:xfrm rot="5400000">
            <a:off x="4746397" y="-299320"/>
            <a:ext cx="3753485" cy="7993293"/>
          </a:xfrm>
          <a:prstGeom prst="wedgeRoundRectCallout">
            <a:avLst>
              <a:gd name="adj1" fmla="val -22887"/>
              <a:gd name="adj2" fmla="val 490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33751" y="1916832"/>
            <a:ext cx="7686720" cy="43858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sym typeface="+mn-ea"/>
              </a:rPr>
              <a:t>月计划</a:t>
            </a:r>
            <a:endParaRPr lang="zh-CN" altLang="en-US" sz="2400" b="1" dirty="0">
              <a:latin typeface="+mn-ea"/>
              <a:sym typeface="+mn-ea"/>
            </a:endParaRPr>
          </a:p>
          <a:p>
            <a:pPr marL="342900" indent="-342900">
              <a:lnSpc>
                <a:spcPct val="125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  <a:sym typeface="+mn-ea"/>
              </a:rPr>
              <a:t>协助</a:t>
            </a:r>
            <a:r>
              <a:rPr lang="zh-CN" altLang="en-US" dirty="0">
                <a:latin typeface="+mn-ea"/>
                <a:sym typeface="+mn-ea"/>
              </a:rPr>
              <a:t>测试人员进行财富账户外围接口测试，修复存在的</a:t>
            </a:r>
            <a:r>
              <a:rPr lang="en-US" altLang="zh-CN" dirty="0" smtClean="0">
                <a:latin typeface="+mn-ea"/>
                <a:sym typeface="+mn-ea"/>
              </a:rPr>
              <a:t>bug</a:t>
            </a:r>
          </a:p>
          <a:p>
            <a:pPr marL="342900" indent="-342900">
              <a:lnSpc>
                <a:spcPct val="125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  <a:sym typeface="+mn-ea"/>
              </a:rPr>
              <a:t>深入学习</a:t>
            </a:r>
            <a:r>
              <a:rPr lang="en-US" altLang="zh-CN" dirty="0" smtClean="0">
                <a:latin typeface="+mn-ea"/>
                <a:sym typeface="+mn-ea"/>
              </a:rPr>
              <a:t>《</a:t>
            </a:r>
            <a:r>
              <a:rPr lang="zh-CN" altLang="en-US" dirty="0">
                <a:latin typeface="+mn-ea"/>
                <a:sym typeface="+mn-ea"/>
              </a:rPr>
              <a:t>金证业务系统基础原型应用及开发指引</a:t>
            </a:r>
            <a:r>
              <a:rPr lang="en-US" altLang="zh-CN" dirty="0">
                <a:latin typeface="+mn-ea"/>
                <a:sym typeface="+mn-ea"/>
              </a:rPr>
              <a:t>.doc》</a:t>
            </a:r>
            <a:endParaRPr lang="en-US" altLang="zh-CN" dirty="0" smtClean="0">
              <a:latin typeface="+mn-ea"/>
              <a:sym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sym typeface="+mn-ea"/>
              </a:rPr>
              <a:t>季计划</a:t>
            </a:r>
            <a:endParaRPr lang="en-US" altLang="zh-CN" sz="2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参与资金管理系统 全面支持</a:t>
            </a:r>
            <a:r>
              <a:rPr lang="en-US" altLang="zh-CN" dirty="0">
                <a:latin typeface="+mn-ea"/>
              </a:rPr>
              <a:t>Oracle</a:t>
            </a:r>
            <a:r>
              <a:rPr lang="zh-CN" altLang="en-US" dirty="0">
                <a:latin typeface="+mn-ea"/>
              </a:rPr>
              <a:t>数据库 的升级</a:t>
            </a:r>
            <a:r>
              <a:rPr lang="zh-CN" altLang="en-US" dirty="0" smtClean="0">
                <a:latin typeface="+mn-ea"/>
              </a:rPr>
              <a:t>改造</a:t>
            </a:r>
            <a:endParaRPr lang="en-US" altLang="zh-CN" dirty="0" smtClean="0">
              <a:latin typeface="+mn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sym typeface="+mn-ea"/>
              </a:rPr>
              <a:t>年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sym typeface="+mn-ea"/>
              </a:rPr>
              <a:t>计划</a:t>
            </a:r>
            <a:endParaRPr lang="zh-CN" altLang="en-US" sz="2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sym typeface="+mn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sym typeface="+mn-ea"/>
              </a:rPr>
              <a:t>基本掌握系统涉及到的业务知识，能独立高效地完成更高难度的需求。</a:t>
            </a:r>
          </a:p>
          <a:p>
            <a:pPr>
              <a:lnSpc>
                <a:spcPct val="125000"/>
              </a:lnSpc>
            </a:pPr>
            <a:endParaRPr lang="zh-CN" altLang="en-US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78695" y="2636912"/>
            <a:ext cx="8722360" cy="16840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L 形 3"/>
          <p:cNvSpPr/>
          <p:nvPr/>
        </p:nvSpPr>
        <p:spPr>
          <a:xfrm>
            <a:off x="1778695" y="3406532"/>
            <a:ext cx="914400" cy="914400"/>
          </a:xfrm>
          <a:prstGeom prst="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L 形 6"/>
          <p:cNvSpPr/>
          <p:nvPr/>
        </p:nvSpPr>
        <p:spPr>
          <a:xfrm rot="10800000">
            <a:off x="9586655" y="2636912"/>
            <a:ext cx="914400" cy="914400"/>
          </a:xfrm>
          <a:prstGeom prst="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46847" y="2951148"/>
            <a:ext cx="6625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资金管理系统财富账户业务</a:t>
            </a:r>
            <a:endParaRPr lang="en-US" altLang="zh-CN" sz="3600" b="1" dirty="0" smtClean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36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600" b="1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3600" b="1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外围接口开发</a:t>
            </a:r>
            <a:endParaRPr lang="zh-CN" altLang="en-US" sz="3600" b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五边形 44"/>
          <p:cNvSpPr/>
          <p:nvPr/>
        </p:nvSpPr>
        <p:spPr>
          <a:xfrm>
            <a:off x="123825" y="1440815"/>
            <a:ext cx="3289935" cy="449580"/>
          </a:xfrm>
          <a:prstGeom prst="homePlate">
            <a:avLst>
              <a:gd name="adj" fmla="val 2660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b="1" dirty="0"/>
          </a:p>
        </p:txBody>
      </p:sp>
      <p:sp>
        <p:nvSpPr>
          <p:cNvPr id="46" name="燕尾形 45"/>
          <p:cNvSpPr/>
          <p:nvPr/>
        </p:nvSpPr>
        <p:spPr>
          <a:xfrm>
            <a:off x="3413760" y="1440815"/>
            <a:ext cx="2159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燕尾形 46"/>
          <p:cNvSpPr/>
          <p:nvPr/>
        </p:nvSpPr>
        <p:spPr>
          <a:xfrm>
            <a:off x="3629660" y="1440815"/>
            <a:ext cx="2286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97740" y="1491615"/>
            <a:ext cx="3002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998" y="2001608"/>
            <a:ext cx="11847686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3" y="2132856"/>
            <a:ext cx="9088388" cy="4515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五边形 16"/>
          <p:cNvSpPr/>
          <p:nvPr/>
        </p:nvSpPr>
        <p:spPr>
          <a:xfrm>
            <a:off x="123825" y="1440815"/>
            <a:ext cx="3289935" cy="449580"/>
          </a:xfrm>
          <a:prstGeom prst="homePlate">
            <a:avLst>
              <a:gd name="adj" fmla="val 2660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b="1" dirty="0"/>
          </a:p>
        </p:txBody>
      </p:sp>
      <p:sp>
        <p:nvSpPr>
          <p:cNvPr id="18" name="燕尾形 17"/>
          <p:cNvSpPr/>
          <p:nvPr/>
        </p:nvSpPr>
        <p:spPr>
          <a:xfrm>
            <a:off x="3413760" y="1440815"/>
            <a:ext cx="2159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3629660" y="1440815"/>
            <a:ext cx="2286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7335" y="1472565"/>
            <a:ext cx="300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需求描述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75" y="3050761"/>
            <a:ext cx="6287045" cy="32082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1010" y="2121432"/>
            <a:ext cx="1068872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我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本次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迭代负责的部分是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财富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账户改造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的外围接口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开发。由于资金管理系统全面接管了财富账户的资金管理功能，当然也包括处理外围发起的请求，因此提出了“财富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账户业务外围接口开发“的需求。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五边形 16"/>
          <p:cNvSpPr/>
          <p:nvPr/>
        </p:nvSpPr>
        <p:spPr>
          <a:xfrm>
            <a:off x="123825" y="1440815"/>
            <a:ext cx="3289935" cy="449580"/>
          </a:xfrm>
          <a:prstGeom prst="homePlate">
            <a:avLst>
              <a:gd name="adj" fmla="val 2660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b="1" dirty="0"/>
          </a:p>
        </p:txBody>
      </p:sp>
      <p:sp>
        <p:nvSpPr>
          <p:cNvPr id="18" name="燕尾形 17"/>
          <p:cNvSpPr/>
          <p:nvPr/>
        </p:nvSpPr>
        <p:spPr>
          <a:xfrm>
            <a:off x="3413760" y="1440815"/>
            <a:ext cx="2159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3629660" y="1440815"/>
            <a:ext cx="2286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7335" y="1472565"/>
            <a:ext cx="300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需求描述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0543" y="2170408"/>
            <a:ext cx="794131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在本次迭代中，财富账户业务外围接口开发主要有以下两方面：</a:t>
            </a:r>
            <a:endParaRPr lang="en-US" altLang="zh-CN" dirty="0" smtClean="0"/>
          </a:p>
        </p:txBody>
      </p:sp>
      <p:sp>
        <p:nvSpPr>
          <p:cNvPr id="50" name="圆角矩形 49"/>
          <p:cNvSpPr/>
          <p:nvPr/>
        </p:nvSpPr>
        <p:spPr>
          <a:xfrm>
            <a:off x="4637753" y="5513289"/>
            <a:ext cx="1545873" cy="351483"/>
          </a:xfrm>
          <a:prstGeom prst="roundRect">
            <a:avLst/>
          </a:prstGeom>
          <a:solidFill>
            <a:srgbClr val="FEC000"/>
          </a:solidFill>
          <a:ln>
            <a:solidFill>
              <a:srgbClr val="FE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4621424" y="3722267"/>
            <a:ext cx="1545873" cy="369332"/>
          </a:xfrm>
          <a:prstGeom prst="roundRect">
            <a:avLst/>
          </a:prstGeom>
          <a:solidFill>
            <a:srgbClr val="FEC000"/>
          </a:solidFill>
          <a:ln>
            <a:solidFill>
              <a:srgbClr val="FE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4824694" y="3740116"/>
            <a:ext cx="11079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 smtClean="0"/>
              <a:t>资金内转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4778315" y="5513289"/>
            <a:ext cx="11079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/>
              <a:t>流水查询</a:t>
            </a:r>
          </a:p>
        </p:txBody>
      </p:sp>
      <p:sp>
        <p:nvSpPr>
          <p:cNvPr id="54" name="左大括号 53"/>
          <p:cNvSpPr/>
          <p:nvPr/>
        </p:nvSpPr>
        <p:spPr>
          <a:xfrm>
            <a:off x="6229648" y="3328393"/>
            <a:ext cx="173055" cy="1192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459215" y="3284984"/>
            <a:ext cx="276550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 smtClean="0"/>
              <a:t>资金账户 </a:t>
            </a:r>
            <a:r>
              <a:rPr lang="zh-CN" altLang="en-US" dirty="0" smtClean="0"/>
              <a:t>    到 </a:t>
            </a:r>
            <a:r>
              <a:rPr lang="zh-CN" altLang="en-US" dirty="0" smtClean="0"/>
              <a:t>财富账户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6491612" y="3722267"/>
            <a:ext cx="25539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 smtClean="0"/>
              <a:t>财富账户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到 资金账户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6519506" y="4198876"/>
            <a:ext cx="267893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 smtClean="0"/>
              <a:t>财富账户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到 财富账户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8" name="左大括号 57"/>
          <p:cNvSpPr/>
          <p:nvPr/>
        </p:nvSpPr>
        <p:spPr>
          <a:xfrm>
            <a:off x="6274141" y="5239195"/>
            <a:ext cx="144892" cy="7804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6507077" y="5238829"/>
            <a:ext cx="297389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 smtClean="0"/>
              <a:t>财富账户当日资金流水查询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6507076" y="5650336"/>
            <a:ext cx="297389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 smtClean="0"/>
              <a:t>财富账户历史资金流水查询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334564" y="4387598"/>
            <a:ext cx="1643430" cy="6641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363759" y="4405447"/>
            <a:ext cx="1569660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 smtClean="0"/>
              <a:t>财富账户业务</a:t>
            </a:r>
            <a:endParaRPr lang="en-US" altLang="zh-CN" dirty="0" smtClean="0"/>
          </a:p>
          <a:p>
            <a:r>
              <a:rPr lang="zh-CN" altLang="en-US" dirty="0" smtClean="0"/>
              <a:t>    外围接口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4082951" y="3789040"/>
            <a:ext cx="360040" cy="1861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3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11"/>
          <p:cNvSpPr/>
          <p:nvPr/>
        </p:nvSpPr>
        <p:spPr>
          <a:xfrm>
            <a:off x="123825" y="1440815"/>
            <a:ext cx="3289935" cy="449580"/>
          </a:xfrm>
          <a:prstGeom prst="homePlate">
            <a:avLst>
              <a:gd name="adj" fmla="val 2660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b="1" dirty="0"/>
          </a:p>
        </p:txBody>
      </p:sp>
      <p:sp>
        <p:nvSpPr>
          <p:cNvPr id="13" name="燕尾形 12"/>
          <p:cNvSpPr/>
          <p:nvPr/>
        </p:nvSpPr>
        <p:spPr>
          <a:xfrm>
            <a:off x="3413760" y="1440815"/>
            <a:ext cx="2159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3629660" y="1440815"/>
            <a:ext cx="2286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0403" y="1469890"/>
            <a:ext cx="3311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财富账户资金内转外围接口</a:t>
            </a: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824626757"/>
              </p:ext>
            </p:extLst>
          </p:nvPr>
        </p:nvGraphicFramePr>
        <p:xfrm>
          <a:off x="1163256" y="3888074"/>
          <a:ext cx="3744416" cy="21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剪去单角的矩形 8"/>
          <p:cNvSpPr/>
          <p:nvPr/>
        </p:nvSpPr>
        <p:spPr>
          <a:xfrm>
            <a:off x="1163256" y="3284984"/>
            <a:ext cx="3744416" cy="60309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账户资金变动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32168" y="2188724"/>
            <a:ext cx="355898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资金</a:t>
            </a:r>
            <a:r>
              <a:rPr lang="zh-CN" altLang="en-US" sz="2400" dirty="0" smtClean="0"/>
              <a:t>账户 到 财富账户</a:t>
            </a:r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67" y="1476770"/>
            <a:ext cx="5723116" cy="531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五边形 9"/>
          <p:cNvSpPr/>
          <p:nvPr/>
        </p:nvSpPr>
        <p:spPr>
          <a:xfrm>
            <a:off x="123825" y="1440815"/>
            <a:ext cx="3289935" cy="449580"/>
          </a:xfrm>
          <a:prstGeom prst="homePlate">
            <a:avLst>
              <a:gd name="adj" fmla="val 2660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b="1" dirty="0"/>
          </a:p>
        </p:txBody>
      </p:sp>
      <p:sp>
        <p:nvSpPr>
          <p:cNvPr id="11" name="燕尾形 10"/>
          <p:cNvSpPr/>
          <p:nvPr/>
        </p:nvSpPr>
        <p:spPr>
          <a:xfrm>
            <a:off x="3413760" y="1440815"/>
            <a:ext cx="2159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3629660" y="1440815"/>
            <a:ext cx="2286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5580" y="1472364"/>
            <a:ext cx="338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财富账户资金内转外围接口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026944765"/>
              </p:ext>
            </p:extLst>
          </p:nvPr>
        </p:nvGraphicFramePr>
        <p:xfrm>
          <a:off x="1012052" y="3888074"/>
          <a:ext cx="3744416" cy="21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剪去单角的矩形 13"/>
          <p:cNvSpPr/>
          <p:nvPr/>
        </p:nvSpPr>
        <p:spPr>
          <a:xfrm>
            <a:off x="1012052" y="3284984"/>
            <a:ext cx="3744416" cy="60309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账户资金变动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19983" y="2249715"/>
            <a:ext cx="362791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财富</a:t>
            </a:r>
            <a:r>
              <a:rPr lang="zh-CN" altLang="en-US" sz="2400" dirty="0" smtClean="0"/>
              <a:t>账户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到 </a:t>
            </a:r>
            <a:r>
              <a:rPr lang="zh-CN" altLang="en-US" sz="2400" dirty="0"/>
              <a:t>资金账户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75" y="1483056"/>
            <a:ext cx="5723116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86750" y="7297792"/>
            <a:ext cx="70396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2" name="五边形 11"/>
          <p:cNvSpPr/>
          <p:nvPr/>
        </p:nvSpPr>
        <p:spPr>
          <a:xfrm>
            <a:off x="123825" y="1440815"/>
            <a:ext cx="3289935" cy="449580"/>
          </a:xfrm>
          <a:prstGeom prst="homePlate">
            <a:avLst>
              <a:gd name="adj" fmla="val 2660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b="1" dirty="0"/>
          </a:p>
        </p:txBody>
      </p:sp>
      <p:sp>
        <p:nvSpPr>
          <p:cNvPr id="13" name="燕尾形 12"/>
          <p:cNvSpPr/>
          <p:nvPr/>
        </p:nvSpPr>
        <p:spPr>
          <a:xfrm>
            <a:off x="3413760" y="1440815"/>
            <a:ext cx="2159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3629660" y="1440815"/>
            <a:ext cx="2286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3825" y="1465550"/>
            <a:ext cx="3311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财富账户资金内转外围接口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025307862"/>
              </p:ext>
            </p:extLst>
          </p:nvPr>
        </p:nvGraphicFramePr>
        <p:xfrm>
          <a:off x="1047994" y="3960082"/>
          <a:ext cx="3744416" cy="21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剪去单角的矩形 8"/>
          <p:cNvSpPr/>
          <p:nvPr/>
        </p:nvSpPr>
        <p:spPr>
          <a:xfrm>
            <a:off x="1047994" y="3356992"/>
            <a:ext cx="3744416" cy="60309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账户资金变动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19983" y="2249715"/>
            <a:ext cx="379462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财富</a:t>
            </a:r>
            <a:r>
              <a:rPr lang="zh-CN" altLang="en-US" sz="2400" dirty="0" smtClean="0"/>
              <a:t>账户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到 </a:t>
            </a:r>
            <a:r>
              <a:rPr lang="zh-CN" altLang="en-US" sz="2400" dirty="0"/>
              <a:t>财富</a:t>
            </a:r>
            <a:r>
              <a:rPr lang="zh-CN" altLang="en-US" sz="2400" dirty="0" smtClean="0"/>
              <a:t>账户</a:t>
            </a:r>
            <a:r>
              <a:rPr lang="en-US" altLang="zh-CN" sz="2400" dirty="0"/>
              <a:t>B</a:t>
            </a:r>
            <a:endParaRPr lang="zh-CN" altLang="en-US" sz="2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59" y="1440815"/>
            <a:ext cx="5738357" cy="5303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23825" y="1440815"/>
            <a:ext cx="3289935" cy="449580"/>
          </a:xfrm>
          <a:prstGeom prst="homePlate">
            <a:avLst>
              <a:gd name="adj" fmla="val 2660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b="1" dirty="0"/>
          </a:p>
        </p:txBody>
      </p:sp>
      <p:sp>
        <p:nvSpPr>
          <p:cNvPr id="3" name="燕尾形 2"/>
          <p:cNvSpPr/>
          <p:nvPr/>
        </p:nvSpPr>
        <p:spPr>
          <a:xfrm>
            <a:off x="3413760" y="1440815"/>
            <a:ext cx="2159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3629660" y="1440815"/>
            <a:ext cx="2286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5580" y="1472364"/>
            <a:ext cx="314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资金内转部分代码展示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2060848"/>
            <a:ext cx="113157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3363888" y="3004715"/>
            <a:ext cx="3671390" cy="3968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、个人介绍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3350087" y="3933056"/>
            <a:ext cx="3685191" cy="3968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、个人岗位介绍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362871" y="4832325"/>
            <a:ext cx="3672408" cy="3968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、试用期工作总结及计划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400872" y="5693186"/>
            <a:ext cx="4858543" cy="400110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、论文正文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11" y="1700808"/>
            <a:ext cx="8070279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1772816"/>
            <a:ext cx="114681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123825" y="1440815"/>
            <a:ext cx="3289935" cy="449580"/>
          </a:xfrm>
          <a:prstGeom prst="homePlate">
            <a:avLst>
              <a:gd name="adj" fmla="val 2660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b="1" dirty="0"/>
          </a:p>
        </p:txBody>
      </p:sp>
      <p:sp>
        <p:nvSpPr>
          <p:cNvPr id="5" name="燕尾形 4"/>
          <p:cNvSpPr/>
          <p:nvPr/>
        </p:nvSpPr>
        <p:spPr>
          <a:xfrm>
            <a:off x="3413760" y="1440815"/>
            <a:ext cx="2159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629660" y="1440815"/>
            <a:ext cx="2286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708" y="1465982"/>
            <a:ext cx="327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财富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账户资金流水查询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31" y="1442455"/>
            <a:ext cx="6370826" cy="539490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8535" y="2477915"/>
            <a:ext cx="4224233" cy="33239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财富账户当日资金流水查询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财富账户历史资金流水查询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23825" y="1440815"/>
            <a:ext cx="3289935" cy="449580"/>
          </a:xfrm>
          <a:prstGeom prst="homePlate">
            <a:avLst>
              <a:gd name="adj" fmla="val 2660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b="1" dirty="0"/>
          </a:p>
        </p:txBody>
      </p:sp>
      <p:sp>
        <p:nvSpPr>
          <p:cNvPr id="3" name="燕尾形 2"/>
          <p:cNvSpPr/>
          <p:nvPr/>
        </p:nvSpPr>
        <p:spPr>
          <a:xfrm>
            <a:off x="3413760" y="1440815"/>
            <a:ext cx="2159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3629660" y="1440815"/>
            <a:ext cx="2286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708" y="1465982"/>
            <a:ext cx="327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流水查询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展示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2064281"/>
            <a:ext cx="266429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方案一：采用多个表连接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-26729" y="4581128"/>
            <a:ext cx="280831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方案二：扩展表字段，减少表的连接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167" y="2168961"/>
            <a:ext cx="9220200" cy="2133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017" y="4725144"/>
            <a:ext cx="9334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8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五边形 9"/>
          <p:cNvSpPr/>
          <p:nvPr/>
        </p:nvSpPr>
        <p:spPr>
          <a:xfrm>
            <a:off x="123825" y="1440815"/>
            <a:ext cx="3289935" cy="449580"/>
          </a:xfrm>
          <a:prstGeom prst="homePlate">
            <a:avLst>
              <a:gd name="adj" fmla="val 2660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b="1" dirty="0"/>
          </a:p>
        </p:txBody>
      </p:sp>
      <p:sp>
        <p:nvSpPr>
          <p:cNvPr id="11" name="燕尾形 10"/>
          <p:cNvSpPr/>
          <p:nvPr/>
        </p:nvSpPr>
        <p:spPr>
          <a:xfrm>
            <a:off x="3413760" y="1440815"/>
            <a:ext cx="2159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3629660" y="1440815"/>
            <a:ext cx="2286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708" y="1465982"/>
            <a:ext cx="327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流水查询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展示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3825" y="2132856"/>
            <a:ext cx="28790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方案三：使用子查询，减小连接表的大小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799" y="2060848"/>
            <a:ext cx="9411543" cy="43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6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23825" y="1440815"/>
            <a:ext cx="3289935" cy="449580"/>
          </a:xfrm>
          <a:prstGeom prst="homePlate">
            <a:avLst>
              <a:gd name="adj" fmla="val 2660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b="1" dirty="0"/>
          </a:p>
        </p:txBody>
      </p:sp>
      <p:sp>
        <p:nvSpPr>
          <p:cNvPr id="6" name="燕尾形 5"/>
          <p:cNvSpPr/>
          <p:nvPr/>
        </p:nvSpPr>
        <p:spPr>
          <a:xfrm>
            <a:off x="3413760" y="1440815"/>
            <a:ext cx="2159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629660" y="1440815"/>
            <a:ext cx="2286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73" y="1465550"/>
            <a:ext cx="352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财富账户外围接口单元测试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3017" y="4149080"/>
            <a:ext cx="6474849" cy="184665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财富账户资金流水查询测试要点</a:t>
            </a:r>
            <a:endParaRPr lang="en-US" altLang="zh-CN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是否所有的非法输入被拦截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查询</a:t>
            </a:r>
            <a:r>
              <a:rPr lang="zh-CN" altLang="en-US" dirty="0"/>
              <a:t>的数据是否准确、无误，是否有多查或少查的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3017" y="2348880"/>
            <a:ext cx="659884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财富账户资金内转测试</a:t>
            </a:r>
            <a:r>
              <a:rPr lang="zh-CN" altLang="en-US" sz="2400" b="1" dirty="0"/>
              <a:t>要点</a:t>
            </a:r>
            <a:endParaRPr lang="en-US" altLang="zh-CN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测试</a:t>
            </a:r>
            <a:r>
              <a:rPr lang="zh-CN" altLang="en-US" dirty="0"/>
              <a:t>入参的合法性校验和业务合法性校验</a:t>
            </a:r>
            <a:r>
              <a:rPr lang="zh-CN" altLang="en-US" dirty="0" smtClean="0"/>
              <a:t>是否有遗漏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测试</a:t>
            </a:r>
            <a:r>
              <a:rPr lang="zh-CN" altLang="en-US" dirty="0"/>
              <a:t>金额的变动</a:t>
            </a:r>
            <a:r>
              <a:rPr lang="zh-CN" altLang="en-US" dirty="0" smtClean="0"/>
              <a:t>是否</a:t>
            </a:r>
            <a:r>
              <a:rPr lang="zh-CN" altLang="en-US" dirty="0"/>
              <a:t>正确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测试</a:t>
            </a:r>
            <a:r>
              <a:rPr lang="zh-CN" altLang="en-US" dirty="0"/>
              <a:t>流水的记录</a:t>
            </a:r>
            <a:r>
              <a:rPr lang="zh-CN" altLang="en-US" dirty="0" smtClean="0"/>
              <a:t>是否</a:t>
            </a:r>
            <a:r>
              <a:rPr lang="zh-CN" altLang="en-US" dirty="0"/>
              <a:t>正确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t="3807"/>
          <a:stretch/>
        </p:blipFill>
        <p:spPr>
          <a:xfrm>
            <a:off x="1824278" y="2276872"/>
            <a:ext cx="9145016" cy="4316691"/>
          </a:xfrm>
          <a:prstGeom prst="rect">
            <a:avLst/>
          </a:prstGeom>
        </p:spPr>
      </p:pic>
      <p:sp>
        <p:nvSpPr>
          <p:cNvPr id="8" name="五边形 7"/>
          <p:cNvSpPr/>
          <p:nvPr/>
        </p:nvSpPr>
        <p:spPr>
          <a:xfrm>
            <a:off x="123825" y="1440815"/>
            <a:ext cx="3289935" cy="449580"/>
          </a:xfrm>
          <a:prstGeom prst="homePlate">
            <a:avLst>
              <a:gd name="adj" fmla="val 2660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b="1" dirty="0"/>
          </a:p>
        </p:txBody>
      </p:sp>
      <p:sp>
        <p:nvSpPr>
          <p:cNvPr id="9" name="燕尾形 8"/>
          <p:cNvSpPr/>
          <p:nvPr/>
        </p:nvSpPr>
        <p:spPr>
          <a:xfrm>
            <a:off x="3413760" y="1440815"/>
            <a:ext cx="2159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3629660" y="1440815"/>
            <a:ext cx="2286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473" y="1465550"/>
            <a:ext cx="352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资金内转 单元测试案例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12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/>
        </p:nvSpPr>
        <p:spPr>
          <a:xfrm>
            <a:off x="123825" y="1440815"/>
            <a:ext cx="3289935" cy="449580"/>
          </a:xfrm>
          <a:prstGeom prst="homePlate">
            <a:avLst>
              <a:gd name="adj" fmla="val 2660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b="1" dirty="0"/>
          </a:p>
        </p:txBody>
      </p:sp>
      <p:sp>
        <p:nvSpPr>
          <p:cNvPr id="11" name="燕尾形 10"/>
          <p:cNvSpPr/>
          <p:nvPr/>
        </p:nvSpPr>
        <p:spPr>
          <a:xfrm>
            <a:off x="3413760" y="1440815"/>
            <a:ext cx="2159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3629660" y="1440815"/>
            <a:ext cx="228600" cy="44958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707" y="1465982"/>
            <a:ext cx="3404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遇到的问题及解决方法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Freeform 6"/>
          <p:cNvSpPr/>
          <p:nvPr/>
        </p:nvSpPr>
        <p:spPr>
          <a:xfrm>
            <a:off x="855271" y="2130123"/>
            <a:ext cx="1327785" cy="822325"/>
          </a:xfrm>
          <a:custGeom>
            <a:avLst/>
            <a:gdLst>
              <a:gd name="txL" fmla="*/ 0 w 241"/>
              <a:gd name="txT" fmla="*/ 0 h 190"/>
              <a:gd name="txR" fmla="*/ 241 w 241"/>
              <a:gd name="txB" fmla="*/ 190 h 190"/>
            </a:gdLst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txL" t="txT" r="txR" b="tx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287850" anchor="ctr" anchorCtr="1"/>
          <a:lstStyle/>
          <a:p>
            <a:pPr lvl="0" indent="0"/>
            <a:r>
              <a:rPr lang="en-US" altLang="en-US" sz="2800" b="1" i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0" name="Freeform 7"/>
          <p:cNvSpPr/>
          <p:nvPr/>
        </p:nvSpPr>
        <p:spPr>
          <a:xfrm>
            <a:off x="2282751" y="2130123"/>
            <a:ext cx="7268845" cy="822325"/>
          </a:xfrm>
          <a:custGeom>
            <a:avLst/>
            <a:gdLst>
              <a:gd name="txL" fmla="*/ 0 w 965"/>
              <a:gd name="txT" fmla="*/ 0 h 190"/>
              <a:gd name="txR" fmla="*/ 965 w 965"/>
              <a:gd name="txB" fmla="*/ 190 h 190"/>
            </a:gdLst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txL" t="txT" r="txR" b="tx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269734" rIns="269734" anchor="ctr" anchorCtr="1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财富账户改造方案文档理解不透彻</a:t>
            </a:r>
            <a:endParaRPr lang="zh-CN" altLang="en-US" sz="2000" b="1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3629660" y="3217446"/>
            <a:ext cx="7898151" cy="80137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深入理解财富账户业务，适时向部门同事沟通请教</a:t>
            </a:r>
            <a:endParaRPr lang="zh-CN" altLang="en-US" dirty="0"/>
          </a:p>
        </p:txBody>
      </p:sp>
      <p:sp>
        <p:nvSpPr>
          <p:cNvPr id="17" name="Freeform 6"/>
          <p:cNvSpPr/>
          <p:nvPr/>
        </p:nvSpPr>
        <p:spPr>
          <a:xfrm>
            <a:off x="855271" y="4437112"/>
            <a:ext cx="1327785" cy="822325"/>
          </a:xfrm>
          <a:custGeom>
            <a:avLst/>
            <a:gdLst>
              <a:gd name="txL" fmla="*/ 0 w 241"/>
              <a:gd name="txT" fmla="*/ 0 h 190"/>
              <a:gd name="txR" fmla="*/ 241 w 241"/>
              <a:gd name="txB" fmla="*/ 190 h 190"/>
            </a:gdLst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txL" t="txT" r="txR" b="tx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287850" anchor="ctr" anchorCtr="1"/>
          <a:lstStyle/>
          <a:p>
            <a:pPr lvl="0" indent="0"/>
            <a:r>
              <a:rPr lang="en-US" altLang="en-US" sz="2800" b="1" i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8" name="Freeform 7"/>
          <p:cNvSpPr/>
          <p:nvPr/>
        </p:nvSpPr>
        <p:spPr>
          <a:xfrm>
            <a:off x="2282751" y="4437112"/>
            <a:ext cx="7268845" cy="822325"/>
          </a:xfrm>
          <a:custGeom>
            <a:avLst/>
            <a:gdLst>
              <a:gd name="txL" fmla="*/ 0 w 965"/>
              <a:gd name="txT" fmla="*/ 0 h 190"/>
              <a:gd name="txR" fmla="*/ 965 w 965"/>
              <a:gd name="txB" fmla="*/ 190 h 190"/>
            </a:gdLst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txL" t="txT" r="txR" b="tx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269734" rIns="269734" anchor="ctr" anchorCtr="1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单元测试</a:t>
            </a:r>
            <a:r>
              <a:rPr lang="zh-CN" altLang="en-US" sz="2000" b="1" dirty="0" smtClean="0"/>
              <a:t>场景</a:t>
            </a:r>
            <a:r>
              <a:rPr lang="zh-CN" altLang="en-US" sz="2000" b="1" dirty="0"/>
              <a:t>较多</a:t>
            </a:r>
            <a:r>
              <a:rPr lang="zh-CN" altLang="en-US" sz="2000" b="1" dirty="0" smtClean="0"/>
              <a:t>，测试点覆盖不全</a:t>
            </a:r>
            <a:endParaRPr lang="zh-CN" altLang="en-US" sz="2000" b="1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3506886" y="5524435"/>
            <a:ext cx="8020925" cy="80137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dirty="0" smtClean="0"/>
              <a:t>对照代码</a:t>
            </a:r>
            <a:r>
              <a:rPr lang="zh-CN" altLang="en-US" dirty="0"/>
              <a:t>分支逐一</a:t>
            </a:r>
            <a:r>
              <a:rPr lang="zh-CN" altLang="en-US" dirty="0" smtClean="0"/>
              <a:t>编写测试用例，生成思维</a:t>
            </a:r>
            <a:r>
              <a:rPr lang="zh-CN" altLang="en-US" dirty="0"/>
              <a:t>导图，尽可能提高代码覆盖率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下箭头 1"/>
          <p:cNvSpPr/>
          <p:nvPr/>
        </p:nvSpPr>
        <p:spPr>
          <a:xfrm>
            <a:off x="2741589" y="1785926"/>
            <a:ext cx="71438" cy="3786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1976" y="1857364"/>
            <a:ext cx="1169551" cy="42566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  大  家   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7407" y="2071678"/>
            <a:ext cx="4429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感谢公司给提供的工作平台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感谢领导给我的关心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感谢我的入职指导人给予的指导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感谢公司同事对我工作的支持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cxnSp>
        <p:nvCxnSpPr>
          <p:cNvPr id="7" name="肘形连接符 6"/>
          <p:cNvCxnSpPr/>
          <p:nvPr/>
        </p:nvCxnSpPr>
        <p:spPr>
          <a:xfrm>
            <a:off x="6027737" y="5429264"/>
            <a:ext cx="5715040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885521" y="592933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OVER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511" y="1295049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2511" y="891823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Line 29"/>
          <p:cNvSpPr>
            <a:spLocks noChangeShapeType="1"/>
          </p:cNvSpPr>
          <p:nvPr/>
        </p:nvSpPr>
        <p:spPr bwMode="auto">
          <a:xfrm>
            <a:off x="2930823" y="1484784"/>
            <a:ext cx="0" cy="4752975"/>
          </a:xfrm>
          <a:prstGeom prst="line">
            <a:avLst/>
          </a:prstGeom>
          <a:noFill/>
          <a:ln w="57150" cmpd="thickThin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66927" y="2009910"/>
            <a:ext cx="4248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员工姓名：</a:t>
            </a:r>
            <a:r>
              <a:rPr lang="zh-CN" altLang="en-US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黄原鑫</a:t>
            </a:r>
            <a:endParaRPr lang="en-US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现任岗位：助理</a:t>
            </a:r>
            <a:r>
              <a:rPr lang="zh-CN" altLang="en-US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开发工程师</a:t>
            </a:r>
            <a:endParaRPr lang="en-US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入职时间：</a:t>
            </a:r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2019-7-10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所属部门：研发一部</a:t>
            </a:r>
            <a:endParaRPr lang="en-US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入职导师：</a:t>
            </a:r>
            <a:r>
              <a:rPr lang="zh-CN" altLang="en-US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石红日</a:t>
            </a:r>
            <a:endParaRPr lang="en-US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部门经理：高保君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14799" y="1295049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14799" y="891823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634679" y="4617160"/>
            <a:ext cx="8790144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882007" y="4644160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61327" y="4644160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14"/>
          <p:cNvSpPr/>
          <p:nvPr/>
        </p:nvSpPr>
        <p:spPr bwMode="auto">
          <a:xfrm>
            <a:off x="2012886" y="2267711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14"/>
          <p:cNvSpPr/>
          <p:nvPr/>
        </p:nvSpPr>
        <p:spPr bwMode="auto">
          <a:xfrm>
            <a:off x="4992205" y="2267711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853503" y="4653136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14"/>
          <p:cNvSpPr/>
          <p:nvPr/>
        </p:nvSpPr>
        <p:spPr bwMode="auto">
          <a:xfrm>
            <a:off x="7971525" y="2267711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307139" y="2996952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个人岗位</a:t>
            </a:r>
            <a:endPara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职责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35079" y="2996952"/>
            <a:ext cx="14157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试用期</a:t>
            </a:r>
            <a:endPara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工作任务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96379" y="2996952"/>
            <a:ext cx="17235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试用期任务</a:t>
            </a:r>
            <a:endPara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完成情况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14"/>
          <p:cNvSpPr/>
          <p:nvPr/>
        </p:nvSpPr>
        <p:spPr bwMode="auto">
          <a:xfrm>
            <a:off x="227965" y="1755140"/>
            <a:ext cx="1936115" cy="334772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10920" y="5958205"/>
            <a:ext cx="10361295" cy="25209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67410" y="2124710"/>
            <a:ext cx="585470" cy="2312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个人岗位</a:t>
            </a:r>
            <a:endPara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职责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951230" y="4963795"/>
            <a:ext cx="490220" cy="1037590"/>
          </a:xfrm>
          <a:custGeom>
            <a:avLst/>
            <a:gdLst>
              <a:gd name="connisteX0" fmla="*/ 306070 w 490429"/>
              <a:gd name="connsiteY0" fmla="*/ 0 h 1037514"/>
              <a:gd name="connisteX1" fmla="*/ 30480 w 490429"/>
              <a:gd name="connsiteY1" fmla="*/ 260350 h 1037514"/>
              <a:gd name="connisteX2" fmla="*/ 489585 w 490429"/>
              <a:gd name="connsiteY2" fmla="*/ 628015 h 1037514"/>
              <a:gd name="connisteX3" fmla="*/ 122555 w 490429"/>
              <a:gd name="connsiteY3" fmla="*/ 1010285 h 1037514"/>
              <a:gd name="connisteX4" fmla="*/ 0 w 490429"/>
              <a:gd name="connsiteY4" fmla="*/ 979805 h 103751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90430" h="1037514">
                <a:moveTo>
                  <a:pt x="306070" y="0"/>
                </a:moveTo>
                <a:cubicBezTo>
                  <a:pt x="241935" y="44450"/>
                  <a:pt x="-6350" y="134620"/>
                  <a:pt x="30480" y="260350"/>
                </a:cubicBezTo>
                <a:cubicBezTo>
                  <a:pt x="67310" y="386080"/>
                  <a:pt x="471170" y="478155"/>
                  <a:pt x="489585" y="628015"/>
                </a:cubicBezTo>
                <a:cubicBezTo>
                  <a:pt x="508000" y="777875"/>
                  <a:pt x="220345" y="939800"/>
                  <a:pt x="122555" y="1010285"/>
                </a:cubicBezTo>
                <a:cubicBezTo>
                  <a:pt x="24765" y="1080770"/>
                  <a:pt x="17145" y="993775"/>
                  <a:pt x="0" y="9798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 rot="5400000">
            <a:off x="5325015" y="-1042574"/>
            <a:ext cx="1739455" cy="7491730"/>
          </a:xfrm>
          <a:prstGeom prst="wedgeRoundRectCallout">
            <a:avLst>
              <a:gd name="adj1" fmla="val -22887"/>
              <a:gd name="adj2" fmla="val 490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2" name="文本框 39"/>
          <p:cNvSpPr txBox="1"/>
          <p:nvPr/>
        </p:nvSpPr>
        <p:spPr>
          <a:xfrm>
            <a:off x="2600120" y="2336364"/>
            <a:ext cx="659900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负责功能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维护开发过程中涉及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的相关文档及脚本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部门领导布置的其它任务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sym typeface="+mn-ea"/>
              </a:rPr>
              <a:t>		</a:t>
            </a:r>
            <a:endParaRPr lang="zh-CN" altLang="en-US" dirty="0" smtClean="0">
              <a:solidFill>
                <a:schemeClr val="tx1"/>
              </a:solidFill>
              <a:latin typeface="+mn-ea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上凸带形 12"/>
          <p:cNvSpPr/>
          <p:nvPr/>
        </p:nvSpPr>
        <p:spPr>
          <a:xfrm>
            <a:off x="4476955" y="1615401"/>
            <a:ext cx="3437277" cy="671033"/>
          </a:xfrm>
          <a:prstGeom prst="ribbon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岗位认知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 rot="5400000">
            <a:off x="5440680" y="1039495"/>
            <a:ext cx="1603375" cy="7491730"/>
          </a:xfrm>
          <a:prstGeom prst="wedgeRoundRectCallout">
            <a:avLst>
              <a:gd name="adj1" fmla="val -22887"/>
              <a:gd name="adj2" fmla="val 490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5" name="文本框 39"/>
          <p:cNvSpPr txBox="1"/>
          <p:nvPr/>
        </p:nvSpPr>
        <p:spPr>
          <a:xfrm>
            <a:off x="2647745" y="4486474"/>
            <a:ext cx="6599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 资金管理系统 相关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开发的功能模块进行单元测试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维护 资金管理系统 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相关文档及脚本</a:t>
            </a:r>
            <a:endParaRPr lang="zh-CN" altLang="en-US" dirty="0" smtClean="0">
              <a:solidFill>
                <a:schemeClr val="tx1"/>
              </a:solidFill>
              <a:latin typeface="+mn-ea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上凸带形 15"/>
          <p:cNvSpPr/>
          <p:nvPr/>
        </p:nvSpPr>
        <p:spPr>
          <a:xfrm>
            <a:off x="4524580" y="3765511"/>
            <a:ext cx="3437277" cy="671033"/>
          </a:xfrm>
          <a:prstGeom prst="ribbon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个人职责</a:t>
            </a:r>
          </a:p>
        </p:txBody>
      </p:sp>
    </p:spTree>
    <p:extLst>
      <p:ext uri="{BB962C8B-B14F-4D97-AF65-F5344CB8AC3E}">
        <p14:creationId xmlns:p14="http://schemas.microsoft.com/office/powerpoint/2010/main" val="407812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14799" y="1295049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14799" y="891823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14"/>
          <p:cNvSpPr/>
          <p:nvPr/>
        </p:nvSpPr>
        <p:spPr bwMode="auto">
          <a:xfrm>
            <a:off x="82550" y="1857375"/>
            <a:ext cx="1278890" cy="3033395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00355" y="1912620"/>
            <a:ext cx="9975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endPara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工作任务</a:t>
            </a:r>
            <a:endPara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algn="ctr" defTabSz="914400" rtl="0" eaLnBrk="1" latinLnBrk="0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完成情况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561340" y="4757420"/>
            <a:ext cx="490220" cy="1037590"/>
          </a:xfrm>
          <a:custGeom>
            <a:avLst/>
            <a:gdLst>
              <a:gd name="connisteX0" fmla="*/ 306070 w 490429"/>
              <a:gd name="connsiteY0" fmla="*/ 0 h 1037514"/>
              <a:gd name="connisteX1" fmla="*/ 30480 w 490429"/>
              <a:gd name="connsiteY1" fmla="*/ 260350 h 1037514"/>
              <a:gd name="connisteX2" fmla="*/ 489585 w 490429"/>
              <a:gd name="connsiteY2" fmla="*/ 628015 h 1037514"/>
              <a:gd name="connisteX3" fmla="*/ 122555 w 490429"/>
              <a:gd name="connsiteY3" fmla="*/ 1010285 h 1037514"/>
              <a:gd name="connisteX4" fmla="*/ 0 w 490429"/>
              <a:gd name="connsiteY4" fmla="*/ 979805 h 103751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90430" h="1037514">
                <a:moveTo>
                  <a:pt x="306070" y="0"/>
                </a:moveTo>
                <a:cubicBezTo>
                  <a:pt x="241935" y="44450"/>
                  <a:pt x="-6350" y="134620"/>
                  <a:pt x="30480" y="260350"/>
                </a:cubicBezTo>
                <a:cubicBezTo>
                  <a:pt x="67310" y="386080"/>
                  <a:pt x="471170" y="478155"/>
                  <a:pt x="489585" y="628015"/>
                </a:cubicBezTo>
                <a:cubicBezTo>
                  <a:pt x="508000" y="777875"/>
                  <a:pt x="220345" y="939800"/>
                  <a:pt x="122555" y="1010285"/>
                </a:cubicBezTo>
                <a:cubicBezTo>
                  <a:pt x="24765" y="1080770"/>
                  <a:pt x="17145" y="993775"/>
                  <a:pt x="0" y="9798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653517"/>
              </p:ext>
            </p:extLst>
          </p:nvPr>
        </p:nvGraphicFramePr>
        <p:xfrm>
          <a:off x="1350818" y="1440793"/>
          <a:ext cx="10584785" cy="529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起讫时间</a:t>
                      </a:r>
                      <a:endParaRPr lang="zh-CN" altLang="en-US" sz="14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595" marR="7595" marT="7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完成工作内容和工作进度</a:t>
                      </a:r>
                      <a:endParaRPr lang="zh-CN" altLang="en-US" sz="14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595" marR="7595" marT="759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u="none" strike="noStrike" dirty="0">
                          <a:effectLst/>
                        </a:rPr>
                        <a:t>完成情况</a:t>
                      </a:r>
                      <a:endParaRPr lang="zh-CN" altLang="en-US" sz="14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595" marR="7595" marT="759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3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7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月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10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日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-8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月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5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日</a:t>
                      </a: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595" marR="7595" marT="7594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buClrTx/>
                        <a:buFont typeface="+mj-ea"/>
                        <a:buAutoNum type="circleNumDbPlain"/>
                      </a:pPr>
                      <a:r>
                        <a:rPr lang="en-US" altLang="zh-CN" sz="1400" dirty="0">
                          <a:sym typeface="+mn-ea"/>
                        </a:rPr>
                        <a:t> </a:t>
                      </a:r>
                      <a:r>
                        <a:rPr lang="zh-CN" altLang="en-US" sz="1400" dirty="0">
                          <a:sym typeface="+mn-ea"/>
                        </a:rPr>
                        <a:t>熟悉公司的企业文化与相关制度</a:t>
                      </a:r>
                      <a:endParaRPr lang="zh-CN" altLang="en-US" sz="1400" dirty="0"/>
                    </a:p>
                    <a:p>
                      <a:pPr marL="342900" indent="-342900">
                        <a:buClrTx/>
                        <a:buFont typeface="+mj-ea"/>
                        <a:buAutoNum type="circleNumDbPlain"/>
                      </a:pPr>
                      <a:r>
                        <a:rPr lang="en-US" altLang="zh-CN" sz="1400" dirty="0">
                          <a:sym typeface="+mn-ea"/>
                        </a:rPr>
                        <a:t> </a:t>
                      </a:r>
                      <a:r>
                        <a:rPr lang="zh-CN" altLang="en-US" sz="1400" dirty="0" smtClean="0">
                          <a:sym typeface="+mn-ea"/>
                        </a:rPr>
                        <a:t>参加</a:t>
                      </a:r>
                      <a:r>
                        <a:rPr lang="en-US" altLang="zh-CN" sz="1400" dirty="0" smtClean="0">
                          <a:sym typeface="+mn-ea"/>
                        </a:rPr>
                        <a:t>”</a:t>
                      </a:r>
                      <a:r>
                        <a:rPr lang="zh-CN" altLang="en-US" sz="1400" dirty="0" smtClean="0">
                          <a:sym typeface="+mn-ea"/>
                        </a:rPr>
                        <a:t>人才汇小</a:t>
                      </a:r>
                      <a:r>
                        <a:rPr lang="en-US" altLang="zh-CN" sz="1400" dirty="0" smtClean="0">
                          <a:sym typeface="+mn-ea"/>
                        </a:rPr>
                        <a:t>A</a:t>
                      </a:r>
                      <a:r>
                        <a:rPr lang="zh-CN" altLang="en-US" sz="1400" dirty="0" smtClean="0">
                          <a:sym typeface="+mn-ea"/>
                        </a:rPr>
                        <a:t>班</a:t>
                      </a:r>
                      <a:r>
                        <a:rPr lang="en-US" altLang="zh-CN" sz="1400" dirty="0" smtClean="0">
                          <a:sym typeface="+mn-ea"/>
                        </a:rPr>
                        <a:t>”</a:t>
                      </a:r>
                      <a:r>
                        <a:rPr lang="zh-CN" altLang="en-US" sz="1400" dirty="0" smtClean="0">
                          <a:sym typeface="+mn-ea"/>
                        </a:rPr>
                        <a:t>培训与</a:t>
                      </a:r>
                      <a:r>
                        <a:rPr lang="en-US" altLang="zh-CN" sz="1400" dirty="0" smtClean="0">
                          <a:sym typeface="+mn-ea"/>
                        </a:rPr>
                        <a:t>”</a:t>
                      </a:r>
                      <a:r>
                        <a:rPr lang="zh-CN" altLang="en-US" sz="1400" dirty="0" smtClean="0">
                          <a:sym typeface="+mn-ea"/>
                        </a:rPr>
                        <a:t>雏</a:t>
                      </a:r>
                      <a:r>
                        <a:rPr lang="zh-CN" altLang="en-US" sz="1400" dirty="0">
                          <a:sym typeface="+mn-ea"/>
                        </a:rPr>
                        <a:t>鹰</a:t>
                      </a:r>
                      <a:r>
                        <a:rPr lang="zh-CN" altLang="en-US" sz="1400" dirty="0" smtClean="0">
                          <a:sym typeface="+mn-ea"/>
                        </a:rPr>
                        <a:t>计划</a:t>
                      </a:r>
                      <a:r>
                        <a:rPr lang="en-US" altLang="zh-CN" sz="1400" dirty="0" smtClean="0">
                          <a:sym typeface="+mn-ea"/>
                        </a:rPr>
                        <a:t>”</a:t>
                      </a:r>
                      <a:r>
                        <a:rPr lang="zh-CN" altLang="en-US" sz="1400" dirty="0" smtClean="0">
                          <a:sym typeface="+mn-ea"/>
                        </a:rPr>
                        <a:t>培训，</a:t>
                      </a:r>
                      <a:r>
                        <a:rPr lang="zh-CN" altLang="en-US" sz="1400" dirty="0">
                          <a:sym typeface="+mn-ea"/>
                        </a:rPr>
                        <a:t>并通过安排的相关</a:t>
                      </a:r>
                      <a:r>
                        <a:rPr lang="zh-CN" altLang="en-US" sz="1400" dirty="0" smtClean="0">
                          <a:sym typeface="+mn-ea"/>
                        </a:rPr>
                        <a:t>考试</a:t>
                      </a:r>
                      <a:endParaRPr lang="en-US" altLang="zh-CN" sz="1400" dirty="0" smtClean="0">
                        <a:sym typeface="+mn-ea"/>
                      </a:endParaRPr>
                    </a:p>
                  </a:txBody>
                  <a:tcPr marL="7595" marR="7595" marT="7594" marB="0" anchor="ctr"/>
                </a:tc>
                <a:tc>
                  <a:txBody>
                    <a:bodyPr/>
                    <a:lstStyle/>
                    <a:p>
                      <a:pPr indent="0" algn="ctr" fontAlgn="ctr">
                        <a:buClrTx/>
                        <a:buFont typeface="Wingdings" panose="05000000000000000000" charset="0"/>
                        <a:buNone/>
                      </a:pPr>
                      <a:r>
                        <a:rPr lang="zh-CN" altLang="en-US" sz="1400" u="none" strike="noStrike" dirty="0"/>
                        <a:t>已完成</a:t>
                      </a:r>
                      <a:endParaRPr lang="zh-CN" altLang="en-US" sz="1400" b="0" i="0" u="none" strike="noStrike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95" marR="7595" marT="759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6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altLang="en-US" sz="14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zh-CN" altLang="en-US" sz="14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</a:t>
                      </a:r>
                      <a:r>
                        <a:rPr lang="en-US" altLang="zh-CN" sz="14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-8</a:t>
                      </a:r>
                      <a:r>
                        <a:rPr lang="zh-CN" altLang="en-US" sz="14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</a:t>
                      </a:r>
                      <a:r>
                        <a:rPr lang="zh-CN" altLang="en-US" sz="14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</a:t>
                      </a: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595" marR="7595" marT="7594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buClrTx/>
                        <a:buFont typeface="+mj-ea"/>
                        <a:buAutoNum type="circleNumDbPlain"/>
                      </a:pPr>
                      <a:r>
                        <a:rPr lang="zh-CN" altLang="en-US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安装开发工具，包括</a:t>
                      </a:r>
                      <a:r>
                        <a:rPr lang="en-US" altLang="zh-CN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SqlServer2014</a:t>
                      </a:r>
                      <a:r>
                        <a:rPr lang="zh-CN" altLang="en-US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VS2010</a:t>
                      </a:r>
                      <a:r>
                        <a:rPr lang="zh-CN" altLang="en-US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UE</a:t>
                      </a:r>
                      <a:r>
                        <a:rPr lang="zh-CN" altLang="en-US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Power Designer12</a:t>
                      </a:r>
                      <a:r>
                        <a:rPr lang="zh-CN" altLang="en-US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QC</a:t>
                      </a:r>
                      <a:r>
                        <a:rPr lang="zh-CN" altLang="en-US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等</a:t>
                      </a:r>
                    </a:p>
                    <a:p>
                      <a:pPr marL="342900" indent="-342900">
                        <a:buClrTx/>
                        <a:buFont typeface="+mj-ea"/>
                        <a:buAutoNum type="circleNumDbPlain"/>
                      </a:pPr>
                      <a:r>
                        <a:rPr lang="zh-CN" altLang="en-US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搭建开发环境，包括</a:t>
                      </a:r>
                      <a:r>
                        <a:rPr lang="en-US" altLang="zh-CN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KCXP</a:t>
                      </a:r>
                      <a:r>
                        <a:rPr lang="zh-CN" altLang="en-US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KCBP</a:t>
                      </a:r>
                      <a:r>
                        <a:rPr lang="zh-CN" altLang="en-US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、资金管理数据库、</a:t>
                      </a:r>
                      <a:r>
                        <a:rPr lang="en-US" altLang="zh-CN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tomcat</a:t>
                      </a:r>
                      <a:r>
                        <a:rPr lang="zh-CN" altLang="en-US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部署、</a:t>
                      </a:r>
                      <a:r>
                        <a:rPr lang="en-US" altLang="zh-CN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web</a:t>
                      </a:r>
                      <a:r>
                        <a:rPr lang="zh-CN" altLang="en-US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等</a:t>
                      </a:r>
                      <a:endParaRPr lang="en-US" altLang="zh-CN" sz="1400" b="0" i="0" u="none" strike="noStrike" dirty="0" smtClean="0">
                        <a:latin typeface="宋体" panose="02010600030101010101" pitchFamily="2" charset="-122"/>
                        <a:ea typeface="+mn-ea"/>
                        <a:cs typeface="宋体" panose="02010600030101010101" pitchFamily="2" charset="-122"/>
                      </a:endParaRPr>
                    </a:p>
                    <a:p>
                      <a:pPr marL="342900" indent="-342900">
                        <a:buClrTx/>
                        <a:buFont typeface="+mj-ea"/>
                        <a:buAutoNum type="circleNumDbPlain"/>
                      </a:pPr>
                      <a:r>
                        <a:rPr lang="zh-CN" altLang="en-US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熟悉前端界面，学习通用查询、通用设置的</a:t>
                      </a:r>
                      <a:r>
                        <a:rPr lang="en-US" altLang="zh-CN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xml</a:t>
                      </a:r>
                      <a:r>
                        <a:rPr lang="zh-CN" altLang="en-US" sz="1400" b="0" i="0" u="none" strike="noStrike" dirty="0" smtClean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文件配置</a:t>
                      </a:r>
                      <a:endParaRPr lang="en-US" altLang="zh-CN" sz="1400" b="0" i="0" u="none" strike="noStrike" dirty="0" smtClean="0">
                        <a:latin typeface="宋体" panose="02010600030101010101" pitchFamily="2" charset="-122"/>
                        <a:ea typeface="+mn-ea"/>
                        <a:cs typeface="宋体" panose="02010600030101010101" pitchFamily="2" charset="-122"/>
                      </a:endParaRPr>
                    </a:p>
                    <a:p>
                      <a:pPr marL="342900" indent="-342900">
                        <a:buClrTx/>
                        <a:buFont typeface="+mj-ea"/>
                        <a:buAutoNum type="circleNumDbPlain"/>
                      </a:pPr>
                      <a:r>
                        <a:rPr lang="zh-CN" altLang="en-US" sz="1400" b="0" i="0" u="none" strike="noStrike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熟悉资金管理系统开发框架，学习</a:t>
                      </a:r>
                      <a:r>
                        <a:rPr lang="en-US" altLang="zh-CN" sz="1400" b="0" i="0" u="none" strike="noStrike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DAO</a:t>
                      </a:r>
                      <a:r>
                        <a:rPr lang="zh-CN" altLang="en-US" sz="1400" b="0" i="0" u="none" strike="noStrike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层代码生成等，并开发“客户信息表”的增删改查</a:t>
                      </a:r>
                      <a:r>
                        <a:rPr lang="en-US" altLang="zh-CN" sz="1400" b="0" i="0" u="none" strike="noStrike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LBM</a:t>
                      </a:r>
                      <a:endParaRPr lang="zh-CN" altLang="en-US" sz="1400" b="0" i="0" u="none" strike="noStrik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595" marR="7595" marT="7594" marB="0" anchor="ctr"/>
                </a:tc>
                <a:tc>
                  <a:txBody>
                    <a:bodyPr/>
                    <a:lstStyle/>
                    <a:p>
                      <a:pPr indent="0" algn="ctr" fontAlgn="ctr">
                        <a:buClrTx/>
                        <a:buFont typeface="Wingdings" panose="05000000000000000000" charset="0"/>
                        <a:buNone/>
                      </a:pPr>
                      <a:r>
                        <a:rPr lang="zh-CN" altLang="en-US" sz="1400" b="0" i="0" u="none" strike="noStrike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已完成</a:t>
                      </a:r>
                      <a:endParaRPr lang="zh-CN" altLang="en-US" sz="1400" b="0" i="0" u="none" strike="noStrike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95" marR="7595" marT="7594" marB="0" anchor="ctr"/>
                </a:tc>
                <a:extLst>
                  <a:ext uri="{0D108BD9-81ED-4DB2-BD59-A6C34878D82A}">
                    <a16:rowId xmlns:a16="http://schemas.microsoft.com/office/drawing/2014/main" val="1894574216"/>
                  </a:ext>
                </a:extLst>
              </a:tr>
              <a:tr h="661872">
                <a:tc>
                  <a:txBody>
                    <a:bodyPr/>
                    <a:lstStyle/>
                    <a:p>
                      <a:pPr indent="0" algn="ctr" fontAlgn="ctr">
                        <a:buFont typeface="+mj-ea"/>
                        <a:buNone/>
                      </a:pPr>
                      <a:endParaRPr lang="en-US" altLang="zh-CN" sz="1400" dirty="0" smtClean="0">
                        <a:effectLst/>
                        <a:sym typeface="+mn-ea"/>
                      </a:endParaRPr>
                    </a:p>
                    <a:p>
                      <a:pPr indent="0" algn="ctr" fontAlgn="ctr">
                        <a:buFont typeface="+mj-ea"/>
                        <a:buNone/>
                      </a:pPr>
                      <a:r>
                        <a:rPr lang="en-US" altLang="zh-CN" sz="1400" dirty="0" smtClean="0">
                          <a:effectLst/>
                          <a:sym typeface="+mn-ea"/>
                        </a:rPr>
                        <a:t>8</a:t>
                      </a:r>
                      <a:r>
                        <a:rPr lang="zh-CN" altLang="en-US" sz="1400" dirty="0" smtClean="0">
                          <a:effectLst/>
                          <a:sym typeface="+mn-ea"/>
                        </a:rPr>
                        <a:t>月</a:t>
                      </a:r>
                      <a:r>
                        <a:rPr lang="en-US" altLang="zh-CN" sz="1400" dirty="0" smtClean="0">
                          <a:effectLst/>
                          <a:sym typeface="+mn-ea"/>
                        </a:rPr>
                        <a:t>27</a:t>
                      </a:r>
                      <a:r>
                        <a:rPr lang="zh-CN" altLang="en-US" sz="1400" dirty="0" smtClean="0">
                          <a:effectLst/>
                          <a:sym typeface="+mn-ea"/>
                        </a:rPr>
                        <a:t>日</a:t>
                      </a:r>
                      <a:r>
                        <a:rPr lang="en-US" altLang="zh-CN" sz="1400" dirty="0" smtClean="0">
                          <a:effectLst/>
                          <a:sym typeface="+mn-ea"/>
                        </a:rPr>
                        <a:t>-9</a:t>
                      </a:r>
                      <a:r>
                        <a:rPr lang="zh-CN" altLang="en-US" sz="1400" dirty="0" smtClean="0">
                          <a:effectLst/>
                          <a:sym typeface="+mn-ea"/>
                        </a:rPr>
                        <a:t>月</a:t>
                      </a:r>
                      <a:r>
                        <a:rPr lang="en-US" altLang="zh-CN" sz="1400" dirty="0" smtClean="0">
                          <a:effectLst/>
                          <a:sym typeface="+mn-ea"/>
                        </a:rPr>
                        <a:t>9</a:t>
                      </a:r>
                      <a:r>
                        <a:rPr lang="zh-CN" altLang="en-US" sz="1400" dirty="0" smtClean="0">
                          <a:effectLst/>
                          <a:sym typeface="+mn-ea"/>
                        </a:rPr>
                        <a:t>日</a:t>
                      </a:r>
                      <a:endParaRPr lang="zh-CN" altLang="en-US" sz="1400" u="none" strike="noStrike" dirty="0">
                        <a:effectLst/>
                        <a:sym typeface="+mn-ea"/>
                      </a:endParaRPr>
                    </a:p>
                    <a:p>
                      <a:pPr indent="0" algn="ctr" fontAlgn="ctr">
                        <a:buFont typeface="+mj-ea"/>
                        <a:buNone/>
                      </a:pP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595" marR="7595" marT="7594" marB="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ClrTx/>
                        <a:buFont typeface="+mj-ea"/>
                        <a:buAutoNum type="circleNumDbPlain"/>
                      </a:pPr>
                      <a:r>
                        <a:rPr lang="zh-CN" altLang="en-US" sz="1400" dirty="0" smtClean="0">
                          <a:sym typeface="+mn-ea"/>
                        </a:rPr>
                        <a:t>学习客户开户、资金开户、币种分户开户以及银证开户业务及代码实现</a:t>
                      </a:r>
                      <a:endParaRPr lang="en-US" altLang="zh-CN" sz="1400" dirty="0" smtClean="0">
                        <a:sym typeface="+mn-ea"/>
                      </a:endParaRPr>
                    </a:p>
                    <a:p>
                      <a:pPr marL="342900" indent="-342900" algn="l">
                        <a:buClrTx/>
                        <a:buFont typeface="+mj-ea"/>
                        <a:buAutoNum type="circleNumDbPlain"/>
                      </a:pPr>
                      <a:r>
                        <a:rPr lang="zh-CN" altLang="en-US" sz="1400" dirty="0" smtClean="0">
                          <a:sym typeface="+mn-ea"/>
                        </a:rPr>
                        <a:t>学习客户销户、资金销户、币种分户销户以及银证销户业务及代码实现</a:t>
                      </a:r>
                      <a:endParaRPr lang="en-US" altLang="zh-CN" sz="1400" dirty="0" smtClean="0"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indent="0" algn="ctr" fontAlgn="ctr">
                        <a:buClrTx/>
                        <a:buFont typeface="Wingdings" panose="05000000000000000000" charset="0"/>
                        <a:buNone/>
                      </a:pPr>
                      <a:r>
                        <a:rPr lang="zh-CN" altLang="en-US" sz="1400" dirty="0">
                          <a:sym typeface="+mn-ea"/>
                        </a:rPr>
                        <a:t>已完成</a:t>
                      </a:r>
                      <a:endParaRPr lang="zh-CN" altLang="en-US" sz="1400" b="0" i="0" u="none" strike="noStrike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7595" marR="7595" marT="759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6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effectLst/>
                          <a:sym typeface="+mn-ea"/>
                        </a:rPr>
                        <a:t>9</a:t>
                      </a:r>
                      <a:r>
                        <a:rPr lang="zh-CN" altLang="en-US" sz="1400" dirty="0" smtClean="0">
                          <a:effectLst/>
                          <a:sym typeface="+mn-ea"/>
                        </a:rPr>
                        <a:t>月</a:t>
                      </a:r>
                      <a:r>
                        <a:rPr lang="en-US" altLang="zh-CN" sz="1400" dirty="0" smtClean="0">
                          <a:effectLst/>
                          <a:sym typeface="+mn-ea"/>
                        </a:rPr>
                        <a:t>10</a:t>
                      </a:r>
                      <a:r>
                        <a:rPr lang="zh-CN" altLang="en-US" sz="1400" dirty="0" smtClean="0">
                          <a:effectLst/>
                          <a:sym typeface="+mn-ea"/>
                        </a:rPr>
                        <a:t>日</a:t>
                      </a:r>
                      <a:r>
                        <a:rPr lang="en-US" altLang="zh-CN" sz="1400" dirty="0" smtClean="0">
                          <a:effectLst/>
                          <a:sym typeface="+mn-ea"/>
                        </a:rPr>
                        <a:t>-9</a:t>
                      </a:r>
                      <a:r>
                        <a:rPr lang="zh-CN" altLang="en-US" sz="1400" dirty="0" smtClean="0">
                          <a:effectLst/>
                          <a:sym typeface="+mn-ea"/>
                        </a:rPr>
                        <a:t>月</a:t>
                      </a:r>
                      <a:r>
                        <a:rPr lang="en-US" altLang="zh-CN" sz="1400" dirty="0" smtClean="0">
                          <a:effectLst/>
                          <a:sym typeface="+mn-ea"/>
                        </a:rPr>
                        <a:t>27</a:t>
                      </a:r>
                      <a:r>
                        <a:rPr lang="zh-CN" altLang="en-US" sz="1400" dirty="0" smtClean="0">
                          <a:effectLst/>
                          <a:sym typeface="+mn-ea"/>
                        </a:rPr>
                        <a:t>日</a:t>
                      </a:r>
                      <a:endParaRPr lang="zh-CN" altLang="en-US" sz="1400" u="none" strike="noStrike" dirty="0">
                        <a:effectLst/>
                        <a:sym typeface="+mn-ea"/>
                      </a:endParaRPr>
                    </a:p>
                    <a:p>
                      <a:pPr algn="ctr" fontAlgn="ctr"/>
                      <a:endParaRPr lang="en-US" altLang="zh-CN" sz="1400" b="0" i="0" u="none" strike="noStrik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595" marR="7595" marT="7594" marB="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ea"/>
                        <a:buAutoNum type="circleNumDbPlain"/>
                      </a:pPr>
                      <a:r>
                        <a:rPr lang="zh-CN" altLang="en-US" sz="1400" dirty="0" smtClean="0">
                          <a:sym typeface="+mn-ea"/>
                        </a:rPr>
                        <a:t>学习券商发起 银行转证券业务、证券转银行业务及代码实现</a:t>
                      </a:r>
                      <a:endParaRPr lang="en-US" sz="1400" dirty="0" smtClean="0">
                        <a:sym typeface="+mn-ea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zh-CN" altLang="en-US" sz="1400" dirty="0" smtClean="0">
                          <a:sym typeface="+mn-ea"/>
                        </a:rPr>
                        <a:t>学习银行发起 银证转证券业务、证券转银行业务及代码实现</a:t>
                      </a:r>
                      <a:endParaRPr lang="en-US" altLang="zh-CN" sz="1400" dirty="0" smtClean="0"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indent="0" algn="ctr" fontAlgn="ctr">
                        <a:buClrTx/>
                        <a:buFont typeface="+mj-ea"/>
                        <a:buNone/>
                      </a:pPr>
                      <a:r>
                        <a:rPr lang="zh-CN" altLang="en-US" sz="1400" dirty="0">
                          <a:sym typeface="+mn-ea"/>
                        </a:rPr>
                        <a:t>已完成</a:t>
                      </a:r>
                      <a:endParaRPr lang="zh-CN" altLang="en-US" sz="1400" b="0" i="0" u="none" strike="noStrike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7595" marR="7595" marT="759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0548">
                <a:tc>
                  <a:txBody>
                    <a:bodyPr/>
                    <a:lstStyle/>
                    <a:p>
                      <a:pPr indent="0" algn="ctr" fontAlgn="ctr">
                        <a:buFont typeface="+mj-ea"/>
                        <a:buNone/>
                      </a:pPr>
                      <a:r>
                        <a:rPr lang="en-US" altLang="zh-CN" sz="1400" dirty="0" smtClean="0">
                          <a:effectLst/>
                          <a:sym typeface="+mn-ea"/>
                        </a:rPr>
                        <a:t>10</a:t>
                      </a:r>
                      <a:r>
                        <a:rPr lang="zh-CN" altLang="en-US" sz="1400" dirty="0" smtClean="0">
                          <a:effectLst/>
                          <a:sym typeface="+mn-ea"/>
                        </a:rPr>
                        <a:t>月</a:t>
                      </a:r>
                      <a:r>
                        <a:rPr lang="en-US" altLang="zh-CN" sz="1400" dirty="0" smtClean="0">
                          <a:effectLst/>
                          <a:sym typeface="+mn-ea"/>
                        </a:rPr>
                        <a:t>8</a:t>
                      </a:r>
                      <a:r>
                        <a:rPr lang="zh-CN" altLang="en-US" sz="1400" dirty="0" smtClean="0">
                          <a:effectLst/>
                          <a:sym typeface="+mn-ea"/>
                        </a:rPr>
                        <a:t>日</a:t>
                      </a:r>
                      <a:r>
                        <a:rPr lang="en-US" altLang="zh-CN" sz="1400" dirty="0">
                          <a:effectLst/>
                          <a:sym typeface="+mn-ea"/>
                        </a:rPr>
                        <a:t>-</a:t>
                      </a:r>
                      <a:r>
                        <a:rPr lang="en-US" altLang="zh-CN" sz="1400" dirty="0" smtClean="0">
                          <a:effectLst/>
                          <a:sym typeface="+mn-ea"/>
                        </a:rPr>
                        <a:t>10</a:t>
                      </a:r>
                      <a:r>
                        <a:rPr lang="zh-CN" altLang="en-US" sz="1400" dirty="0" smtClean="0">
                          <a:effectLst/>
                          <a:sym typeface="+mn-ea"/>
                        </a:rPr>
                        <a:t>月</a:t>
                      </a:r>
                      <a:r>
                        <a:rPr lang="en-US" altLang="zh-CN" sz="1400" dirty="0" smtClean="0">
                          <a:effectLst/>
                          <a:sym typeface="+mn-ea"/>
                        </a:rPr>
                        <a:t>25</a:t>
                      </a:r>
                      <a:r>
                        <a:rPr lang="zh-CN" altLang="en-US" sz="1400" dirty="0" smtClean="0">
                          <a:effectLst/>
                          <a:sym typeface="+mn-ea"/>
                        </a:rPr>
                        <a:t>日</a:t>
                      </a:r>
                      <a:endParaRPr lang="zh-CN" altLang="en-US" sz="1400" u="none" strike="noStrike" dirty="0">
                        <a:effectLst/>
                        <a:sym typeface="+mn-ea"/>
                      </a:endParaRPr>
                    </a:p>
                    <a:p>
                      <a:pPr indent="0" algn="ctr" fontAlgn="ctr">
                        <a:buFont typeface="+mj-ea"/>
                        <a:buNone/>
                      </a:pPr>
                      <a:endParaRPr lang="en-US" altLang="zh-CN" sz="1400" b="0" i="0" u="none" strike="noStrik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595" marR="7595" marT="7594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sz="1400" dirty="0" smtClean="0">
                          <a:sym typeface="+mn-ea"/>
                        </a:rPr>
                        <a:t>了解资金</a:t>
                      </a:r>
                      <a:r>
                        <a:rPr lang="zh-CN" alt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</a:t>
                      </a:r>
                      <a:r>
                        <a:rPr lang="zh-CN" altLang="en-US" sz="1400" dirty="0" smtClean="0">
                          <a:sym typeface="+mn-ea"/>
                        </a:rPr>
                        <a:t>系统存管清算业务及代码实现</a:t>
                      </a:r>
                      <a:endParaRPr lang="en-US" altLang="zh-CN" sz="1400" dirty="0" smtClean="0">
                        <a:sym typeface="+mn-ea"/>
                      </a:endParaRP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sz="1400" dirty="0" smtClean="0">
                          <a:sym typeface="+mn-ea"/>
                        </a:rPr>
                        <a:t>了解资金</a:t>
                      </a:r>
                      <a:r>
                        <a:rPr lang="zh-CN" alt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</a:t>
                      </a:r>
                      <a:r>
                        <a:rPr lang="zh-CN" altLang="en-US" sz="1400" dirty="0" smtClean="0">
                          <a:sym typeface="+mn-ea"/>
                        </a:rPr>
                        <a:t>系统资金记账业务及代码实现</a:t>
                      </a:r>
                      <a:endParaRPr lang="en-US" altLang="zh-CN" sz="1400" dirty="0" smtClean="0">
                        <a:sym typeface="+mn-ea"/>
                      </a:endParaRP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sz="1400" dirty="0" smtClean="0">
                          <a:sym typeface="+mn-ea"/>
                        </a:rPr>
                        <a:t>了解资金管理系统数据归档业务及代码实现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indent="0" algn="ctr" fontAlgn="ctr">
                        <a:buClrTx/>
                        <a:buFont typeface="+mj-ea"/>
                        <a:buNone/>
                      </a:pPr>
                      <a:r>
                        <a:rPr lang="zh-CN" altLang="en-US" sz="1400" dirty="0" smtClean="0">
                          <a:sym typeface="+mn-ea"/>
                        </a:rPr>
                        <a:t>已完成</a:t>
                      </a:r>
                      <a:endParaRPr lang="zh-CN" altLang="en-US" sz="1400" b="0" i="0" u="none" strike="noStrike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7595" marR="7595" marT="759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>
                          <a:effectLst/>
                          <a:sym typeface="+mn-ea"/>
                        </a:rPr>
                        <a:t>10</a:t>
                      </a:r>
                      <a:r>
                        <a:rPr lang="zh-CN" altLang="en-US" sz="1400" dirty="0">
                          <a:effectLst/>
                          <a:sym typeface="+mn-ea"/>
                        </a:rPr>
                        <a:t>月</a:t>
                      </a:r>
                      <a:r>
                        <a:rPr lang="en-US" altLang="zh-CN" sz="1400" dirty="0" smtClean="0">
                          <a:effectLst/>
                          <a:sym typeface="+mn-ea"/>
                        </a:rPr>
                        <a:t>26</a:t>
                      </a:r>
                      <a:r>
                        <a:rPr lang="zh-CN" altLang="en-US" sz="1400" dirty="0" smtClean="0">
                          <a:effectLst/>
                          <a:sym typeface="+mn-ea"/>
                        </a:rPr>
                        <a:t>日</a:t>
                      </a:r>
                      <a:r>
                        <a:rPr lang="en-US" altLang="zh-CN" sz="1400" dirty="0">
                          <a:effectLst/>
                          <a:sym typeface="+mn-ea"/>
                        </a:rPr>
                        <a:t>-11</a:t>
                      </a:r>
                      <a:r>
                        <a:rPr lang="zh-CN" altLang="en-US" sz="1400" dirty="0" smtClean="0">
                          <a:effectLst/>
                          <a:sym typeface="+mn-ea"/>
                        </a:rPr>
                        <a:t>月</a:t>
                      </a:r>
                      <a:r>
                        <a:rPr lang="en-US" altLang="zh-CN" sz="1400" dirty="0" smtClean="0">
                          <a:effectLst/>
                          <a:sym typeface="+mn-ea"/>
                        </a:rPr>
                        <a:t>29</a:t>
                      </a:r>
                      <a:r>
                        <a:rPr lang="zh-CN" altLang="en-US" sz="1400" dirty="0" smtClean="0">
                          <a:effectLst/>
                          <a:sym typeface="+mn-ea"/>
                        </a:rPr>
                        <a:t>日</a:t>
                      </a:r>
                      <a:endParaRPr lang="zh-CN" altLang="en-US" sz="1400" u="none" strike="noStrike" dirty="0">
                        <a:effectLst/>
                        <a:sym typeface="+mn-ea"/>
                      </a:endParaRPr>
                    </a:p>
                    <a:p>
                      <a:pPr algn="ctr" fontAlgn="ctr"/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zh-CN" altLang="en-US" sz="1400" dirty="0" smtClean="0">
                          <a:sym typeface="+mn-ea"/>
                        </a:rPr>
                        <a:t>熟悉</a:t>
                      </a:r>
                      <a:r>
                        <a:rPr lang="en-US" altLang="zh-CN" sz="1400" dirty="0" smtClean="0">
                          <a:sym typeface="+mn-ea"/>
                        </a:rPr>
                        <a:t>《</a:t>
                      </a:r>
                      <a:r>
                        <a:rPr lang="zh-CN" altLang="en-US" sz="1400" dirty="0" smtClean="0">
                          <a:sym typeface="+mn-ea"/>
                        </a:rPr>
                        <a:t>财富账户业务改造方案</a:t>
                      </a:r>
                      <a:r>
                        <a:rPr lang="en-US" altLang="zh-CN" sz="1400" dirty="0" smtClean="0">
                          <a:sym typeface="+mn-ea"/>
                        </a:rPr>
                        <a:t>》</a:t>
                      </a:r>
                      <a:r>
                        <a:rPr lang="zh-CN" altLang="en-US" sz="1400" dirty="0" smtClean="0">
                          <a:sym typeface="+mn-ea"/>
                        </a:rPr>
                        <a:t>需求文档</a:t>
                      </a:r>
                      <a:endParaRPr lang="en-US" altLang="zh-CN" sz="1400" dirty="0" smtClean="0">
                        <a:sym typeface="+mn-ea"/>
                      </a:endParaRPr>
                    </a:p>
                    <a:p>
                      <a:pPr marL="342900" indent="-342900" algn="l" fontAlgn="t">
                        <a:buFont typeface="+mj-ea"/>
                        <a:buAutoNum type="circleNumDbPlain"/>
                      </a:pPr>
                      <a:r>
                        <a:rPr lang="zh-CN" altLang="en-US" sz="1400" u="none" strike="noStrike" dirty="0" smtClean="0">
                          <a:effectLst/>
                        </a:rPr>
                        <a:t>参与当前迭代开发工作：财富账户业务外围接口开发</a:t>
                      </a:r>
                      <a:endParaRPr lang="en-US" altLang="zh-CN" sz="1400" u="none" strike="noStrike" dirty="0" smtClean="0">
                        <a:effectLst/>
                      </a:endParaRPr>
                    </a:p>
                    <a:p>
                      <a:pPr marL="342900" indent="-342900" algn="l" fontAlgn="t">
                        <a:buFont typeface="+mj-ea"/>
                        <a:buAutoNum type="circleNumDbPlain"/>
                      </a:pPr>
                      <a:r>
                        <a:rPr lang="zh-CN" altLang="en-US" sz="1400" u="none" strike="noStrike" dirty="0" smtClean="0">
                          <a:effectLst/>
                        </a:rPr>
                        <a:t>参与当前迭代缺陷修复和文档修改</a:t>
                      </a:r>
                      <a:endParaRPr lang="en-US" altLang="zh-CN" sz="1400" u="none" strike="noStrike" dirty="0" smtClean="0">
                        <a:effectLst/>
                      </a:endParaRPr>
                    </a:p>
                    <a:p>
                      <a:pPr marL="342900" indent="-342900" algn="l" fontAlgn="t">
                        <a:buFont typeface="+mj-ea"/>
                        <a:buAutoNum type="circleNumDbPlain"/>
                      </a:pP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indent="0" algn="ctr" fontAlgn="ctr">
                        <a:buClrTx/>
                        <a:buFont typeface="+mj-ea"/>
                        <a:buNone/>
                      </a:pPr>
                      <a:r>
                        <a:rPr lang="zh-CN" altLang="en-US" sz="1400" u="none" strike="noStrike" dirty="0" smtClean="0">
                          <a:sym typeface="+mn-ea"/>
                        </a:rPr>
                        <a:t>进行中</a:t>
                      </a:r>
                      <a:endParaRPr lang="zh-CN" altLang="en-US" sz="1400" b="0" i="0" u="none" strike="noStrike" dirty="0" smtClean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7595" marR="7595" marT="759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14799" y="1295049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14799" y="891823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14"/>
          <p:cNvSpPr/>
          <p:nvPr/>
        </p:nvSpPr>
        <p:spPr bwMode="auto">
          <a:xfrm>
            <a:off x="154305" y="1857375"/>
            <a:ext cx="1153160" cy="3033395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2110" y="2056130"/>
            <a:ext cx="742950" cy="1946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endPara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工作展示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25475" y="4764405"/>
            <a:ext cx="490220" cy="1037590"/>
          </a:xfrm>
          <a:custGeom>
            <a:avLst/>
            <a:gdLst>
              <a:gd name="connisteX0" fmla="*/ 306070 w 490429"/>
              <a:gd name="connsiteY0" fmla="*/ 0 h 1037514"/>
              <a:gd name="connisteX1" fmla="*/ 30480 w 490429"/>
              <a:gd name="connsiteY1" fmla="*/ 260350 h 1037514"/>
              <a:gd name="connisteX2" fmla="*/ 489585 w 490429"/>
              <a:gd name="connsiteY2" fmla="*/ 628015 h 1037514"/>
              <a:gd name="connisteX3" fmla="*/ 122555 w 490429"/>
              <a:gd name="connsiteY3" fmla="*/ 1010285 h 1037514"/>
              <a:gd name="connisteX4" fmla="*/ 0 w 490429"/>
              <a:gd name="connsiteY4" fmla="*/ 979805 h 103751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90430" h="1037514">
                <a:moveTo>
                  <a:pt x="306070" y="0"/>
                </a:moveTo>
                <a:cubicBezTo>
                  <a:pt x="241935" y="44450"/>
                  <a:pt x="-6350" y="134620"/>
                  <a:pt x="30480" y="260350"/>
                </a:cubicBezTo>
                <a:cubicBezTo>
                  <a:pt x="67310" y="386080"/>
                  <a:pt x="471170" y="478155"/>
                  <a:pt x="489585" y="628015"/>
                </a:cubicBezTo>
                <a:cubicBezTo>
                  <a:pt x="508000" y="777875"/>
                  <a:pt x="220345" y="939800"/>
                  <a:pt x="122555" y="1010285"/>
                </a:cubicBezTo>
                <a:cubicBezTo>
                  <a:pt x="24765" y="1080770"/>
                  <a:pt x="17145" y="993775"/>
                  <a:pt x="0" y="9798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61" y="1790748"/>
            <a:ext cx="5297124" cy="1585097"/>
          </a:xfrm>
          <a:prstGeom prst="rect">
            <a:avLst/>
          </a:prstGeom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18" y="3780979"/>
            <a:ext cx="5700254" cy="1988992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429" y="1503891"/>
            <a:ext cx="5290365" cy="3853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blinds/>
      </p:transition>
    </mc:Choice>
    <mc:Fallback xmlns="">
      <p:transition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" y="1879542"/>
            <a:ext cx="6051379" cy="337549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31" y="3698532"/>
            <a:ext cx="6328256" cy="3159468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47" y="1268760"/>
            <a:ext cx="7141747" cy="3384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773527" y="4473144"/>
            <a:ext cx="8790144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20855" y="4500144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000175" y="4500144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 bwMode="auto">
          <a:xfrm>
            <a:off x="2123772" y="2123694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4"/>
          <p:cNvSpPr/>
          <p:nvPr/>
        </p:nvSpPr>
        <p:spPr bwMode="auto">
          <a:xfrm>
            <a:off x="5131053" y="2123695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997519" y="4509120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4"/>
          <p:cNvSpPr/>
          <p:nvPr/>
        </p:nvSpPr>
        <p:spPr bwMode="auto">
          <a:xfrm>
            <a:off x="8110373" y="2123695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10743" y="2814027"/>
            <a:ext cx="16332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工作中遇到的问题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03483" y="270892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解决措</a:t>
            </a:r>
            <a:endPara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施和建议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19571" y="2780928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后续</a:t>
            </a:r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</a:t>
            </a:r>
            <a:endPara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作计划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>
          <a:defRPr lang="zh-CN" altLang="en-US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3030</Words>
  <Application>Microsoft Office PowerPoint</Application>
  <PresentationFormat>自定义</PresentationFormat>
  <Paragraphs>254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 Unicode MS</vt:lpstr>
      <vt:lpstr>等线</vt:lpstr>
      <vt:lpstr>黑体</vt:lpstr>
      <vt:lpstr>宋体</vt:lpstr>
      <vt:lpstr>微软雅黑</vt:lpstr>
      <vt:lpstr>Arial</vt:lpstr>
      <vt:lpstr>Calibri</vt:lpstr>
      <vt:lpstr>Ebrima</vt:lpstr>
      <vt:lpstr>Impact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239</cp:revision>
  <dcterms:created xsi:type="dcterms:W3CDTF">2016-10-12T03:13:00Z</dcterms:created>
  <dcterms:modified xsi:type="dcterms:W3CDTF">2019-12-14T06:33:24Z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  <property fmtid="{D5CDD505-2E9C-101B-9397-08002B2CF9AE}" pid="3" name="KSORubyTemplateID">
    <vt:lpwstr>8</vt:lpwstr>
  </property>
</Properties>
</file>