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61" r:id="rId4"/>
    <p:sldId id="270" r:id="rId5"/>
    <p:sldId id="275" r:id="rId6"/>
    <p:sldId id="264" r:id="rId7"/>
    <p:sldId id="277" r:id="rId8"/>
    <p:sldId id="263" r:id="rId9"/>
    <p:sldId id="276" r:id="rId10"/>
    <p:sldId id="278" r:id="rId11"/>
    <p:sldId id="281" r:id="rId12"/>
    <p:sldId id="267" r:id="rId13"/>
    <p:sldId id="265" r:id="rId14"/>
    <p:sldId id="266" r:id="rId15"/>
    <p:sldId id="279" r:id="rId16"/>
    <p:sldId id="280" r:id="rId17"/>
    <p:sldId id="271" r:id="rId18"/>
    <p:sldId id="260" r:id="rId19"/>
    <p:sldId id="272" r:id="rId20"/>
    <p:sldId id="273" r:id="rId21"/>
    <p:sldId id="274" r:id="rId22"/>
    <p:sldId id="295" r:id="rId23"/>
    <p:sldId id="284" r:id="rId24"/>
    <p:sldId id="286" r:id="rId25"/>
    <p:sldId id="287" r:id="rId26"/>
    <p:sldId id="288" r:id="rId27"/>
    <p:sldId id="291" r:id="rId28"/>
    <p:sldId id="292" r:id="rId29"/>
    <p:sldId id="28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E204D63-2ADD-40FD-AF06-579066AE7F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7A9558-4CAB-4442-A39E-B763E1B355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092A6-F25A-4A37-85E9-D356021244B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C6DF82-29D4-48BD-BBE5-84A51B4C38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F09BAD-C254-4A82-8DCC-7570AE853A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0A569-6904-4742-9582-B7A283EC4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919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D84CE-BC1F-48FF-A6EA-AE47FEBE989D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FC2CF-1ECC-4FA2-87F7-3200BFBA2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9434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986BB-3EEF-4DAC-959B-9C5A5C5BA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273044-17E8-425A-AE5A-4E80D7400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CADC8-9390-4A5E-B524-9F10A2E3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ED97-B104-4455-802C-1FC6E1E6E18C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80047-2910-4D5C-BACE-6770E6AE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5DADB-724D-426C-9994-B07228C6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91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33947-04C5-46C6-954A-372D1DBF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CC8D21-7603-4461-935C-C902A1519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56FBF-8DF7-4A04-86D3-65572D81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BECB-881F-4965-A3AF-52A817BF3A37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B2DFF-B4DB-4DC5-9A1C-083F1FC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44979-2425-45F8-8169-AA2AE1F6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59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3F0DFC-CA6B-4CAC-BB18-6844B40F5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FDE448-0543-42A5-8465-27EBD1304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D763A-2A65-4399-A223-01AAFEA0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7FB6-2049-409A-A79D-680AEFA63D71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19B63-478A-4C2C-BBD0-30B1B05C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738EA-C213-4113-A678-5E9AC91A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17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5CB1E-D39E-458B-B8BF-D4C37552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6A190-4E2A-4312-A7FE-B4DC47E7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7B5CD-A9ED-49F0-9918-F9BB0CD3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382C-91E5-4472-BAD4-036C57ADABD7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B01CF-157C-4CCA-8EE1-DDCE13A8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4E1AC-2E83-445E-937F-52AFE53B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1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DE1F4-B593-4770-9B9D-517CAB7D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D0B93F-9B6B-4849-996B-9528B0C9E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89AFC-09F0-4DDC-9DE9-595C4B4F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B256-370E-43EE-9294-1CB56D45B053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87787-DAC2-41F8-88FA-D87DCC61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4E4D2-EEA3-435A-A2B5-D8A5DC0A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20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DE3BB-0F8E-4A6F-8E1C-F1BCBA5E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209BF-461D-4396-B4C7-EE12D77BE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D14046-D209-41AA-A690-3A9F2C525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73DCF4-E7F5-405F-83E6-620655A3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4CDD-B6BD-482A-9DCE-563607009C36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12640A-8381-4C4F-8003-D6EC86FF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77EC1-F4D3-4477-BEC4-83DD6BC9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76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4F663-64F2-4904-AA1E-C159C314D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B3324F-EBF1-4447-8971-385F7F26F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056076-F658-4DAB-A0BA-5F9B64E99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5FB9BC-0F93-489E-9CBB-CF259E492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08135E-66E8-4A98-A1F1-4607E2B7D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72787B-B8AA-4664-AB2A-5EE4DCF5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CAB8-4FE2-4DD6-B2F4-D83B0362AA69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436C1D-1766-4C9E-BEDC-7571D788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F5BED5-E915-4C6E-AA1F-AADE7EFB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50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192E4-17BD-40D4-B13C-9F957D08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FECE68-A0ED-4A5F-A808-9D308F00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5FBD-9822-4239-A05F-1CDD71D00C44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8431BD-CC41-4E88-B835-6BAB87D4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20F436-B2C6-40FF-9B83-FCCE9260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9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198DB9-5539-47D6-A861-0AB6E6F7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DEC-7285-4952-97BD-1FCDFB9B1BB5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15D022-C433-4840-893C-0D1ED184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CFB43-4995-4811-8228-97E95C40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4D1DD-9CC7-4011-A91C-7382FDA1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B2A18-8FA4-4771-AC4A-F8542E921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555E3-2FED-4864-98B4-330732395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7E1BDF-5941-4C5C-91AE-0492A39B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090D-CB8A-4004-8B12-32AE67B75A30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93F63F-9D5B-4B9E-9B22-04E4B502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693AA6-3CF4-4254-858A-A5619FEB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4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4CF3A-203E-41E4-AFA3-C3F5F478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FAA5D5-93D6-4124-8036-9F2750941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0BAEE-2786-455F-B303-7725A50AB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C728D-8DC7-465E-9EC1-C6A8A611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43DA-68A5-4F32-8D34-30D28EB6BBA5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6A2B69-8214-46FE-B187-5AD0B239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6B716C-80FF-40DC-B475-2E01AFCB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66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AF0E51-2CEC-467D-A312-F1424A18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F4EEA5-4D2B-4219-96A6-E47E9CDA8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25039-5892-4539-A3BF-9E235254F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F21D3-FF35-4064-BF69-EBEE89FCE325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336EA-D702-4D32-BE7B-32C5D8318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91036-FB4C-468F-8AC1-E9DB25FC5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07A3-9086-4C37-887E-BB9C759F7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2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5F873-CCD2-4110-9FFC-21D9F5008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091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Pandas </a:t>
            </a:r>
            <a:b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ko-KR" altLang="en-US" dirty="0"/>
              <a:t>데이터 분석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B575D8-8B67-411F-ADB8-D266E30B8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김지선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5D220D-5E9C-4236-BEDB-2CA2ECF5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F86151-0534-4C7E-9950-2B6FCED86521}"/>
              </a:ext>
            </a:extLst>
          </p:cNvPr>
          <p:cNvSpPr/>
          <p:nvPr/>
        </p:nvSpPr>
        <p:spPr>
          <a:xfrm>
            <a:off x="0" y="6233886"/>
            <a:ext cx="12192000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0A9F0-4FEC-4BA7-80AA-FA7E0E6A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17" y="173189"/>
            <a:ext cx="10515600" cy="765575"/>
          </a:xfrm>
        </p:spPr>
        <p:txBody>
          <a:bodyPr>
            <a:normAutofit/>
          </a:bodyPr>
          <a:lstStyle/>
          <a:p>
            <a:r>
              <a:rPr lang="en-US" altLang="ko-KR" dirty="0"/>
              <a:t>NumPy reshape</a:t>
            </a:r>
            <a:r>
              <a:rPr lang="ko-KR" altLang="en-US" dirty="0"/>
              <a:t>에서 </a:t>
            </a:r>
            <a:r>
              <a:rPr lang="en-US" altLang="ko-KR" dirty="0"/>
              <a:t>-1</a:t>
            </a:r>
            <a:r>
              <a:rPr lang="ko-KR" altLang="en-US" dirty="0"/>
              <a:t>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6086E-0873-48EB-806E-209E79826609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B01B1-F4E9-4C4D-859B-E66F8D64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A8D06E8-5B1F-4F89-927B-7646687CD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30" y="1604561"/>
            <a:ext cx="10515600" cy="4351338"/>
          </a:xfrm>
        </p:spPr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개의 칼럼</a:t>
            </a:r>
            <a:r>
              <a:rPr lang="en-US" altLang="ko-KR" dirty="0"/>
              <a:t>/</a:t>
            </a:r>
            <a:r>
              <a:rPr lang="ko-KR" altLang="en-US" dirty="0"/>
              <a:t>행이 되도록 나머지 행</a:t>
            </a:r>
            <a:r>
              <a:rPr lang="en-US" altLang="ko-KR" dirty="0"/>
              <a:t>/</a:t>
            </a:r>
            <a:r>
              <a:rPr lang="ko-KR" altLang="en-US" dirty="0"/>
              <a:t>칼럼을 변경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r>
              <a:rPr lang="ko-KR" altLang="en-US" dirty="0"/>
              <a:t>객체</a:t>
            </a:r>
            <a:r>
              <a:rPr lang="en-US" altLang="ko-KR" dirty="0"/>
              <a:t>.reshape(-1,n): n</a:t>
            </a:r>
            <a:r>
              <a:rPr lang="ko-KR" altLang="en-US" dirty="0"/>
              <a:t>개의 칼럼을 고정하여 변형</a:t>
            </a:r>
            <a:endParaRPr lang="en-US" altLang="ko-KR" dirty="0"/>
          </a:p>
          <a:p>
            <a:r>
              <a:rPr lang="ko-KR" altLang="en-US" dirty="0"/>
              <a:t>객체</a:t>
            </a:r>
            <a:r>
              <a:rPr lang="en-US" altLang="ko-KR" dirty="0"/>
              <a:t>.reshape(n,-1): n</a:t>
            </a:r>
            <a:r>
              <a:rPr lang="ko-KR" altLang="en-US" dirty="0"/>
              <a:t>개의 행을 고정하여 변형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(1,10)</a:t>
            </a:r>
            <a:r>
              <a:rPr lang="ko-KR" altLang="en-US" dirty="0"/>
              <a:t>인 배열</a:t>
            </a:r>
            <a:r>
              <a:rPr lang="en-US" altLang="ko-KR" dirty="0"/>
              <a:t>-&gt;reshape(2,5)=reshape(2,-1)=reshape(-1,5)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08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0A9F0-4FEC-4BA7-80AA-FA7E0E6A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17" y="173189"/>
            <a:ext cx="10515600" cy="765575"/>
          </a:xfrm>
        </p:spPr>
        <p:txBody>
          <a:bodyPr>
            <a:normAutofit/>
          </a:bodyPr>
          <a:lstStyle/>
          <a:p>
            <a:r>
              <a:rPr lang="en-US" altLang="ko-KR" dirty="0"/>
              <a:t>NumPy reshape</a:t>
            </a:r>
            <a:r>
              <a:rPr lang="ko-KR" altLang="en-US" dirty="0"/>
              <a:t>에서 </a:t>
            </a:r>
            <a:r>
              <a:rPr lang="en-US" altLang="ko-KR" dirty="0"/>
              <a:t>-1</a:t>
            </a:r>
            <a:r>
              <a:rPr lang="ko-KR" altLang="en-US" dirty="0"/>
              <a:t> 예시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6086E-0873-48EB-806E-209E79826609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B01B1-F4E9-4C4D-859B-E66F8D64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3CB712-BD4E-400F-B8BB-EC9A9FD6D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758"/>
          <a:stretch/>
        </p:blipFill>
        <p:spPr>
          <a:xfrm>
            <a:off x="781212" y="1754942"/>
            <a:ext cx="4800705" cy="34984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741FDE-1A45-46D1-A8E1-7AEB32BAA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32" b="-15708"/>
          <a:stretch/>
        </p:blipFill>
        <p:spPr>
          <a:xfrm>
            <a:off x="5289780" y="2037575"/>
            <a:ext cx="4800705" cy="519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5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0A9F0-4FEC-4BA7-80AA-FA7E0E6A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16" y="0"/>
            <a:ext cx="10515600" cy="1325563"/>
          </a:xfrm>
        </p:spPr>
        <p:txBody>
          <a:bodyPr/>
          <a:lstStyle/>
          <a:p>
            <a:r>
              <a:rPr lang="en-US" altLang="ko-KR" dirty="0"/>
              <a:t>NumPy </a:t>
            </a:r>
            <a:r>
              <a:rPr lang="ko-KR" altLang="en-US" dirty="0"/>
              <a:t>정렬</a:t>
            </a:r>
            <a:r>
              <a:rPr lang="en-US" altLang="ko-KR" dirty="0"/>
              <a:t>- sort, </a:t>
            </a:r>
            <a:r>
              <a:rPr lang="en-US" altLang="ko-KR" dirty="0" err="1"/>
              <a:t>argsort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FD4F2-6777-485D-8D89-FB28BD4A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30" y="16045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np.sort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): </a:t>
            </a:r>
            <a:r>
              <a:rPr lang="ko-KR" altLang="en-US" dirty="0"/>
              <a:t>배열을 정렬해서 반환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원본 유지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dirty="0"/>
              <a:t>배열</a:t>
            </a:r>
            <a:r>
              <a:rPr lang="en-US" altLang="ko-KR" dirty="0"/>
              <a:t>.sort(): </a:t>
            </a:r>
            <a:r>
              <a:rPr lang="ko-KR" altLang="en-US" dirty="0"/>
              <a:t>배열 정렬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원본 정렬 </a:t>
            </a:r>
            <a:r>
              <a:rPr lang="en-US" altLang="ko-KR" dirty="0"/>
              <a:t>!!</a:t>
            </a:r>
          </a:p>
          <a:p>
            <a:r>
              <a:rPr lang="en-US" altLang="ko-KR" dirty="0" err="1"/>
              <a:t>np.argsort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): </a:t>
            </a:r>
            <a:r>
              <a:rPr lang="ko-KR" altLang="en-US" dirty="0"/>
              <a:t>정렬된 배열의 원래 인덱스</a:t>
            </a:r>
            <a:r>
              <a:rPr lang="en-US" altLang="ko-KR" dirty="0"/>
              <a:t>(</a:t>
            </a:r>
            <a:r>
              <a:rPr lang="ko-KR" altLang="en-US" dirty="0"/>
              <a:t>위치</a:t>
            </a:r>
            <a:r>
              <a:rPr lang="en-US" altLang="ko-KR" dirty="0"/>
              <a:t>)</a:t>
            </a:r>
            <a:r>
              <a:rPr lang="ko-KR" altLang="en-US" dirty="0"/>
              <a:t> 반환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6086E-0873-48EB-806E-209E79826609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B01B1-F4E9-4C4D-859B-E66F8D64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C2CE71-F27D-4CA7-829C-0530B1345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30" y="1604561"/>
            <a:ext cx="5909725" cy="387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2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0A9F0-4FEC-4BA7-80AA-FA7E0E6A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16" y="0"/>
            <a:ext cx="10515600" cy="1325563"/>
          </a:xfrm>
        </p:spPr>
        <p:txBody>
          <a:bodyPr/>
          <a:lstStyle/>
          <a:p>
            <a:r>
              <a:rPr lang="en-US" altLang="ko-KR" dirty="0"/>
              <a:t>NumPy</a:t>
            </a:r>
            <a:r>
              <a:rPr lang="ko-KR" altLang="en-US" dirty="0"/>
              <a:t> 차원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axis=0,1,2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FD4F2-6777-485D-8D89-FB28BD4A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30" y="1604561"/>
            <a:ext cx="10515600" cy="4351338"/>
          </a:xfrm>
        </p:spPr>
        <p:txBody>
          <a:bodyPr/>
          <a:lstStyle/>
          <a:p>
            <a:r>
              <a:rPr lang="en-US" altLang="ko-KR" dirty="0"/>
              <a:t>axis=0(</a:t>
            </a:r>
            <a:r>
              <a:rPr lang="ko-KR" altLang="en-US" dirty="0"/>
              <a:t>행 기준</a:t>
            </a:r>
            <a:r>
              <a:rPr lang="en-US" altLang="ko-KR" dirty="0"/>
              <a:t>, </a:t>
            </a:r>
            <a:r>
              <a:rPr lang="ko-KR" altLang="en-US" dirty="0"/>
              <a:t>생략 시 </a:t>
            </a:r>
            <a:r>
              <a:rPr lang="en-US" altLang="ko-KR" dirty="0"/>
              <a:t>axis=0)</a:t>
            </a:r>
          </a:p>
          <a:p>
            <a:r>
              <a:rPr lang="en-US" altLang="ko-KR" dirty="0"/>
              <a:t>axis=1(</a:t>
            </a:r>
            <a:r>
              <a:rPr lang="ko-KR" altLang="en-US" dirty="0"/>
              <a:t>열 기준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axis=2(</a:t>
            </a:r>
            <a:r>
              <a:rPr lang="ko-KR" altLang="en-US" dirty="0"/>
              <a:t>높이 기준</a:t>
            </a:r>
            <a:r>
              <a:rPr lang="en-US" altLang="ko-KR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6086E-0873-48EB-806E-209E79826609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B01B1-F4E9-4C4D-859B-E66F8D64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888733-0DE8-4395-91E9-5629F45FF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16" t="1" r="-2880" b="-595"/>
          <a:stretch/>
        </p:blipFill>
        <p:spPr>
          <a:xfrm>
            <a:off x="5338268" y="2340941"/>
            <a:ext cx="5029199" cy="40985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D494532-7F9C-4B2D-A274-EC8C6CA47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7" t="44532" r="64091" b="3672"/>
          <a:stretch/>
        </p:blipFill>
        <p:spPr>
          <a:xfrm>
            <a:off x="2730424" y="4198284"/>
            <a:ext cx="2495917" cy="211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91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0A9F0-4FEC-4BA7-80AA-FA7E0E6A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16" y="0"/>
            <a:ext cx="10515600" cy="1325563"/>
          </a:xfrm>
        </p:spPr>
        <p:txBody>
          <a:bodyPr/>
          <a:lstStyle/>
          <a:p>
            <a:r>
              <a:rPr lang="ko-KR" altLang="en-US" dirty="0"/>
              <a:t>인덱싱</a:t>
            </a:r>
            <a:r>
              <a:rPr lang="en-US" altLang="ko-KR" dirty="0"/>
              <a:t>/</a:t>
            </a:r>
            <a:r>
              <a:rPr lang="ko-KR" altLang="en-US" dirty="0" err="1"/>
              <a:t>슬라이싱</a:t>
            </a:r>
            <a:r>
              <a:rPr lang="en-US" altLang="ko-KR" dirty="0"/>
              <a:t>- 1</a:t>
            </a:r>
            <a:r>
              <a:rPr lang="ko-KR" altLang="en-US" dirty="0"/>
              <a:t>차원</a:t>
            </a:r>
            <a:r>
              <a:rPr lang="en-US" altLang="ko-KR" dirty="0"/>
              <a:t>, 2</a:t>
            </a:r>
            <a:r>
              <a:rPr lang="ko-KR" altLang="en-US" dirty="0"/>
              <a:t>차원</a:t>
            </a:r>
            <a:r>
              <a:rPr lang="en-US" altLang="ko-KR" dirty="0"/>
              <a:t>,</a:t>
            </a:r>
            <a:r>
              <a:rPr lang="ko-KR" altLang="en-US" dirty="0"/>
              <a:t>불린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6086E-0873-48EB-806E-209E79826609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B01B1-F4E9-4C4D-859B-E66F8D64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14</a:t>
            </a:fld>
            <a:endParaRPr lang="ko-KR" altLang="en-US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4B1181E-2438-4A05-9BBE-DDFB0516D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843928"/>
              </p:ext>
            </p:extLst>
          </p:nvPr>
        </p:nvGraphicFramePr>
        <p:xfrm>
          <a:off x="1548398" y="1184709"/>
          <a:ext cx="8542087" cy="479101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60376">
                  <a:extLst>
                    <a:ext uri="{9D8B030D-6E8A-4147-A177-3AD203B41FA5}">
                      <a16:colId xmlns:a16="http://schemas.microsoft.com/office/drawing/2014/main" val="3324037718"/>
                    </a:ext>
                  </a:extLst>
                </a:gridCol>
                <a:gridCol w="2457961">
                  <a:extLst>
                    <a:ext uri="{9D8B030D-6E8A-4147-A177-3AD203B41FA5}">
                      <a16:colId xmlns:a16="http://schemas.microsoft.com/office/drawing/2014/main" val="1249135381"/>
                    </a:ext>
                  </a:extLst>
                </a:gridCol>
                <a:gridCol w="3523750">
                  <a:extLst>
                    <a:ext uri="{9D8B030D-6E8A-4147-A177-3AD203B41FA5}">
                      <a16:colId xmlns:a16="http://schemas.microsoft.com/office/drawing/2014/main" val="858111139"/>
                    </a:ext>
                  </a:extLst>
                </a:gridCol>
              </a:tblGrid>
              <a:tr h="728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588396"/>
                  </a:ext>
                </a:extLst>
              </a:tr>
              <a:tr h="1150299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3600" dirty="0"/>
                    </a:p>
                    <a:p>
                      <a:pPr algn="ctr" latinLnBrk="1"/>
                      <a:endParaRPr lang="en-US" altLang="ko-KR" sz="3200" dirty="0"/>
                    </a:p>
                    <a:p>
                      <a:pPr algn="ctr" latinLnBrk="1"/>
                      <a:r>
                        <a:rPr lang="ko-KR" altLang="en-US" sz="2800" dirty="0"/>
                        <a:t>인덱싱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불린 인덱싱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조건 필터링</a:t>
                      </a:r>
                      <a:r>
                        <a:rPr lang="en-US" altLang="ko-KR" sz="2400" dirty="0"/>
                        <a:t>+</a:t>
                      </a:r>
                      <a:r>
                        <a:rPr lang="ko-KR" altLang="en-US" sz="2400" dirty="0"/>
                        <a:t>검색</a:t>
                      </a:r>
                      <a:endParaRPr lang="en-US" altLang="ko-K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068286"/>
                  </a:ext>
                </a:extLst>
              </a:tr>
              <a:tr h="728143"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r>
                        <a:rPr lang="ko-KR" altLang="en-US" sz="2800" dirty="0"/>
                        <a:t>차원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객체</a:t>
                      </a:r>
                      <a:r>
                        <a:rPr lang="en-US" altLang="ko-KR" sz="2800" dirty="0"/>
                        <a:t>[a]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81942"/>
                  </a:ext>
                </a:extLst>
              </a:tr>
              <a:tr h="7281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r>
                        <a:rPr lang="ko-KR" altLang="en-US" sz="2800" dirty="0"/>
                        <a:t>차원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객체</a:t>
                      </a:r>
                      <a:r>
                        <a:rPr lang="en-US" altLang="ko-KR" sz="2800" dirty="0"/>
                        <a:t>[</a:t>
                      </a:r>
                      <a:r>
                        <a:rPr lang="en-US" altLang="ko-KR" sz="2800" dirty="0" err="1"/>
                        <a:t>a,b</a:t>
                      </a:r>
                      <a:r>
                        <a:rPr lang="en-US" altLang="ko-KR" sz="2800" dirty="0"/>
                        <a:t>]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915383"/>
                  </a:ext>
                </a:extLst>
              </a:tr>
              <a:tr h="728143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4000" dirty="0"/>
                    </a:p>
                    <a:p>
                      <a:pPr algn="ctr" latinLnBrk="1"/>
                      <a:r>
                        <a:rPr lang="ko-KR" altLang="en-US" sz="2800" dirty="0" err="1"/>
                        <a:t>슬라이싱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r>
                        <a:rPr lang="ko-KR" altLang="en-US" sz="2800" dirty="0"/>
                        <a:t>차원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객체</a:t>
                      </a:r>
                      <a:r>
                        <a:rPr lang="en-US" altLang="ko-KR" sz="2800" dirty="0"/>
                        <a:t>[</a:t>
                      </a:r>
                      <a:r>
                        <a:rPr lang="en-US" altLang="ko-KR" sz="2800" dirty="0" err="1"/>
                        <a:t>a:b</a:t>
                      </a:r>
                      <a:r>
                        <a:rPr lang="en-US" altLang="ko-KR" sz="2800" dirty="0"/>
                        <a:t>]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123697"/>
                  </a:ext>
                </a:extLst>
              </a:tr>
              <a:tr h="7281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r>
                        <a:rPr lang="ko-KR" altLang="en-US" sz="2800" dirty="0"/>
                        <a:t>차원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객체</a:t>
                      </a:r>
                      <a:r>
                        <a:rPr lang="en-US" altLang="ko-KR" sz="2800" dirty="0"/>
                        <a:t>[</a:t>
                      </a:r>
                      <a:r>
                        <a:rPr lang="en-US" altLang="ko-KR" sz="2800" dirty="0" err="1"/>
                        <a:t>a:b,c:d</a:t>
                      </a:r>
                      <a:r>
                        <a:rPr lang="en-US" altLang="ko-KR" sz="2800" dirty="0"/>
                        <a:t>]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959243"/>
                  </a:ext>
                </a:extLst>
              </a:tr>
            </a:tbl>
          </a:graphicData>
        </a:graphic>
      </p:graphicFrame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10227A6-6E89-429A-AFD8-7E1459ADD39D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10515600" cy="526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+</a:t>
            </a:r>
            <a:r>
              <a:rPr lang="ko-KR" altLang="en-US" sz="2400" dirty="0"/>
              <a:t>인자로 범위 대신 리스트 값</a:t>
            </a:r>
            <a:r>
              <a:rPr lang="en-US" altLang="ko-KR" sz="2400" dirty="0"/>
              <a:t> </a:t>
            </a:r>
            <a:r>
              <a:rPr lang="ko-KR" altLang="en-US" sz="2400" dirty="0"/>
              <a:t>주기</a:t>
            </a:r>
            <a:r>
              <a:rPr lang="en-US" altLang="ko-KR" sz="2400" dirty="0"/>
              <a:t> </a:t>
            </a:r>
            <a:r>
              <a:rPr lang="ko-KR" altLang="en-US" sz="2400" dirty="0"/>
              <a:t>가능</a:t>
            </a:r>
            <a:r>
              <a:rPr lang="en-US" altLang="ko-KR" sz="2400" dirty="0"/>
              <a:t>(ex[1,4])</a:t>
            </a:r>
          </a:p>
        </p:txBody>
      </p:sp>
    </p:spTree>
    <p:extLst>
      <p:ext uri="{BB962C8B-B14F-4D97-AF65-F5344CB8AC3E}">
        <p14:creationId xmlns:p14="http://schemas.microsoft.com/office/powerpoint/2010/main" val="143727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0A9F0-4FEC-4BA7-80AA-FA7E0E6A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16" y="0"/>
            <a:ext cx="10515600" cy="1325563"/>
          </a:xfrm>
        </p:spPr>
        <p:txBody>
          <a:bodyPr/>
          <a:lstStyle/>
          <a:p>
            <a:r>
              <a:rPr lang="en-US" altLang="ko-KR" dirty="0"/>
              <a:t>NumPy </a:t>
            </a:r>
            <a:r>
              <a:rPr lang="ko-KR" altLang="en-US" dirty="0"/>
              <a:t>불린 인덱싱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6086E-0873-48EB-806E-209E79826609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B01B1-F4E9-4C4D-859B-E66F8D64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B3463C-A68C-4BEF-88C8-44CB9DBDA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30" y="1515232"/>
            <a:ext cx="10515600" cy="4351338"/>
          </a:xfrm>
        </p:spPr>
        <p:txBody>
          <a:bodyPr/>
          <a:lstStyle/>
          <a:p>
            <a:r>
              <a:rPr lang="ko-KR" altLang="en-US" dirty="0"/>
              <a:t>조건 중 참이 되는 것만 출력</a:t>
            </a:r>
          </a:p>
          <a:p>
            <a:pPr marL="0" indent="0">
              <a:buNone/>
            </a:pPr>
            <a:r>
              <a:rPr lang="en-US" altLang="ko-KR" dirty="0"/>
              <a:t>  1. </a:t>
            </a:r>
            <a:r>
              <a:rPr lang="ko-KR" altLang="en-US" dirty="0"/>
              <a:t>모든 값마다 조건에 대한 </a:t>
            </a:r>
            <a:r>
              <a:rPr lang="en-US" altLang="ko-KR" dirty="0"/>
              <a:t>True/False</a:t>
            </a:r>
            <a:r>
              <a:rPr lang="ko-KR" altLang="en-US" dirty="0"/>
              <a:t>값 구하고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2. True </a:t>
            </a:r>
            <a:r>
              <a:rPr lang="ko-KR" altLang="en-US" dirty="0"/>
              <a:t>값만 리턴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74106D-CC64-435F-8EBC-37E772127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40" y="3263850"/>
            <a:ext cx="5400917" cy="279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0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0A9F0-4FEC-4BA7-80AA-FA7E0E6A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16" y="0"/>
            <a:ext cx="10515600" cy="1325563"/>
          </a:xfrm>
        </p:spPr>
        <p:txBody>
          <a:bodyPr/>
          <a:lstStyle/>
          <a:p>
            <a:r>
              <a:rPr lang="ko-KR" altLang="en-US" dirty="0"/>
              <a:t>인덱싱</a:t>
            </a:r>
            <a:r>
              <a:rPr lang="en-US" altLang="ko-KR" dirty="0"/>
              <a:t>/</a:t>
            </a:r>
            <a:r>
              <a:rPr lang="ko-KR" altLang="en-US" dirty="0" err="1"/>
              <a:t>슬라이싱</a:t>
            </a:r>
            <a:r>
              <a:rPr lang="en-US" altLang="ko-KR" dirty="0"/>
              <a:t>- 1</a:t>
            </a:r>
            <a:r>
              <a:rPr lang="ko-KR" altLang="en-US" dirty="0"/>
              <a:t>차원</a:t>
            </a:r>
            <a:r>
              <a:rPr lang="en-US" altLang="ko-KR" dirty="0"/>
              <a:t>, 2</a:t>
            </a:r>
            <a:r>
              <a:rPr lang="ko-KR" altLang="en-US" dirty="0"/>
              <a:t>차원</a:t>
            </a:r>
            <a:r>
              <a:rPr lang="en-US" altLang="ko-KR" dirty="0"/>
              <a:t>,</a:t>
            </a:r>
            <a:r>
              <a:rPr lang="ko-KR" altLang="en-US" dirty="0"/>
              <a:t>불린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6086E-0873-48EB-806E-209E79826609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B01B1-F4E9-4C4D-859B-E66F8D64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132C5F-84FC-4085-8EAC-42CA167BF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484" y="1269083"/>
            <a:ext cx="7665884" cy="5269829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844C379-CE2F-4112-ACC5-1DAA9790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42" y="6291744"/>
            <a:ext cx="11012720" cy="1434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출처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-https://velog.io/@bangsy/NumPy2%EC%9D%B8%EB%8D%B1%EC%8B%B1</a:t>
            </a:r>
          </a:p>
        </p:txBody>
      </p:sp>
    </p:spTree>
    <p:extLst>
      <p:ext uri="{BB962C8B-B14F-4D97-AF65-F5344CB8AC3E}">
        <p14:creationId xmlns:p14="http://schemas.microsoft.com/office/powerpoint/2010/main" val="1334357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0A9F0-4FEC-4BA7-80AA-FA7E0E6A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16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총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FD4F2-6777-485D-8D89-FB28BD4A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62" y="1367672"/>
            <a:ext cx="10515600" cy="4351338"/>
          </a:xfrm>
        </p:spPr>
        <p:txBody>
          <a:bodyPr>
            <a:noAutofit/>
          </a:bodyPr>
          <a:lstStyle/>
          <a:p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객체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altLang="ko-KR" sz="2400" b="1" dirty="0" err="1">
                <a:solidFill>
                  <a:schemeClr val="accent1">
                    <a:lumMod val="75000"/>
                  </a:schemeClr>
                </a:solidFill>
              </a:rPr>
              <a:t>np.array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</a:rPr>
              <a:t>([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리스트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</a:rPr>
              <a:t>]) #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생성</a:t>
            </a:r>
            <a:endParaRPr lang="en-US" altLang="ko-K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2400" dirty="0"/>
              <a:t>type(</a:t>
            </a:r>
            <a:r>
              <a:rPr lang="ko-KR" altLang="en-US" sz="2400" dirty="0"/>
              <a:t>객체</a:t>
            </a:r>
            <a:r>
              <a:rPr lang="en-US" altLang="ko-KR" sz="2400" dirty="0"/>
              <a:t>) --------------- #</a:t>
            </a:r>
            <a:r>
              <a:rPr lang="ko-KR" altLang="en-US" sz="2400" dirty="0"/>
              <a:t>타입 확인</a:t>
            </a:r>
            <a:endParaRPr lang="en-US" altLang="ko-KR" sz="2400" dirty="0"/>
          </a:p>
          <a:p>
            <a:r>
              <a:rPr lang="ko-KR" altLang="en-US" sz="2400" dirty="0"/>
              <a:t>객체</a:t>
            </a:r>
            <a:r>
              <a:rPr lang="en-US" altLang="ko-KR" sz="2400" dirty="0"/>
              <a:t>.</a:t>
            </a:r>
            <a:r>
              <a:rPr lang="en-US" altLang="ko-KR" sz="2400" dirty="0" err="1"/>
              <a:t>dtype</a:t>
            </a:r>
            <a:r>
              <a:rPr lang="en-US" altLang="ko-KR" sz="2400" dirty="0"/>
              <a:t> ----------------#</a:t>
            </a:r>
            <a:r>
              <a:rPr lang="ko-KR" altLang="en-US" sz="2400" dirty="0"/>
              <a:t>자료형 확인</a:t>
            </a:r>
            <a:r>
              <a:rPr lang="en-US" altLang="ko-KR" sz="2400" dirty="0"/>
              <a:t>  </a:t>
            </a:r>
          </a:p>
          <a:p>
            <a:r>
              <a:rPr lang="ko-KR" altLang="en-US" sz="2400" dirty="0"/>
              <a:t>객체</a:t>
            </a:r>
            <a:r>
              <a:rPr lang="en-US" altLang="ko-KR" sz="2400" dirty="0"/>
              <a:t>.</a:t>
            </a:r>
            <a:r>
              <a:rPr lang="en-US" altLang="ko-KR" sz="2400" dirty="0" err="1"/>
              <a:t>ndim</a:t>
            </a:r>
            <a:r>
              <a:rPr lang="en-US" altLang="ko-KR" sz="2400" dirty="0"/>
              <a:t> ---------------- #</a:t>
            </a:r>
            <a:r>
              <a:rPr lang="ko-KR" altLang="en-US" sz="2400" dirty="0"/>
              <a:t>차원 확인</a:t>
            </a:r>
            <a:endParaRPr lang="en-US" altLang="ko-KR" sz="2400" dirty="0"/>
          </a:p>
          <a:p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객체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</a:rPr>
              <a:t>.shape --------------- #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형태 확인</a:t>
            </a:r>
            <a:endParaRPr lang="en-US" altLang="ko-K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2400" dirty="0" err="1"/>
              <a:t>np.arange</a:t>
            </a:r>
            <a:r>
              <a:rPr lang="en-US" altLang="ko-KR" sz="2400" dirty="0"/>
              <a:t>(N) ------------ #0~(N-1)</a:t>
            </a:r>
            <a:r>
              <a:rPr lang="ko-KR" altLang="en-US" sz="2400" dirty="0"/>
              <a:t>까지 순차적 리스트 확인</a:t>
            </a:r>
            <a:endParaRPr lang="en-US" altLang="ko-KR" sz="2400" dirty="0"/>
          </a:p>
          <a:p>
            <a:r>
              <a:rPr lang="en-US" altLang="ko-KR" sz="2400" dirty="0" err="1"/>
              <a:t>np.zeros</a:t>
            </a:r>
            <a:r>
              <a:rPr lang="en-US" altLang="ko-KR" sz="2400" dirty="0"/>
              <a:t>((shape).</a:t>
            </a:r>
            <a:r>
              <a:rPr lang="en-US" altLang="ko-KR" sz="2400" dirty="0" err="1"/>
              <a:t>dtype</a:t>
            </a:r>
            <a:r>
              <a:rPr lang="en-US" altLang="ko-KR" sz="2400" dirty="0"/>
              <a:t>=‘</a:t>
            </a:r>
            <a:r>
              <a:rPr lang="ko-KR" altLang="en-US" sz="2400" dirty="0"/>
              <a:t>자료형</a:t>
            </a:r>
            <a:r>
              <a:rPr lang="en-US" altLang="ko-KR" sz="2400" dirty="0"/>
              <a:t>’) #0</a:t>
            </a:r>
            <a:r>
              <a:rPr lang="ko-KR" altLang="en-US" sz="2400" dirty="0"/>
              <a:t>으로 채운 </a:t>
            </a:r>
            <a:r>
              <a:rPr lang="en-US" altLang="ko-KR" sz="2400" dirty="0" err="1"/>
              <a:t>ndarray</a:t>
            </a:r>
            <a:r>
              <a:rPr lang="en-US" altLang="ko-KR" sz="2400" dirty="0"/>
              <a:t> </a:t>
            </a:r>
            <a:r>
              <a:rPr lang="ko-KR" altLang="en-US" sz="2400" dirty="0"/>
              <a:t>생성</a:t>
            </a:r>
            <a:endParaRPr lang="en-US" altLang="ko-KR" sz="2400" dirty="0"/>
          </a:p>
          <a:p>
            <a:r>
              <a:rPr lang="en-US" altLang="ko-KR" sz="2400" dirty="0" err="1"/>
              <a:t>np.ones</a:t>
            </a:r>
            <a:r>
              <a:rPr lang="en-US" altLang="ko-KR" sz="2400" dirty="0"/>
              <a:t>(shape)</a:t>
            </a:r>
            <a:r>
              <a:rPr lang="ko-KR" altLang="en-US" sz="2400" dirty="0"/>
              <a:t> </a:t>
            </a:r>
            <a:r>
              <a:rPr lang="en-US" altLang="ko-KR" sz="2400" dirty="0"/>
              <a:t>------------------ #1</a:t>
            </a:r>
            <a:r>
              <a:rPr lang="ko-KR" altLang="en-US" sz="2400" dirty="0"/>
              <a:t>로 채운 </a:t>
            </a:r>
            <a:r>
              <a:rPr lang="en-US" altLang="ko-KR" sz="2400" dirty="0" err="1"/>
              <a:t>ndarray</a:t>
            </a:r>
            <a:r>
              <a:rPr lang="en-US" altLang="ko-KR" sz="2400" dirty="0"/>
              <a:t> </a:t>
            </a:r>
            <a:r>
              <a:rPr lang="ko-KR" altLang="en-US" sz="2400" dirty="0"/>
              <a:t>생성</a:t>
            </a:r>
            <a:endParaRPr lang="en-US" altLang="ko-KR" sz="2400" dirty="0"/>
          </a:p>
          <a:p>
            <a:r>
              <a:rPr lang="ko-KR" altLang="en-US" sz="2400" dirty="0"/>
              <a:t>배열</a:t>
            </a:r>
            <a:r>
              <a:rPr lang="en-US" altLang="ko-KR" sz="2400" dirty="0"/>
              <a:t>.</a:t>
            </a:r>
            <a:r>
              <a:rPr lang="en-US" altLang="ko-KR" sz="2400" dirty="0" err="1"/>
              <a:t>astype</a:t>
            </a:r>
            <a:r>
              <a:rPr lang="en-US" altLang="ko-KR" sz="2400" dirty="0"/>
              <a:t>(shape) --------------- #</a:t>
            </a:r>
            <a:r>
              <a:rPr lang="ko-KR" altLang="en-US" sz="2400" dirty="0"/>
              <a:t>자료형 변경 </a:t>
            </a:r>
            <a:endParaRPr lang="en-US" altLang="ko-KR" sz="2400" dirty="0"/>
          </a:p>
          <a:p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배열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</a:rPr>
              <a:t>.reshape(shape) ------------- #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구조 변경</a:t>
            </a:r>
            <a:endParaRPr lang="en-US" altLang="ko-K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2400" dirty="0"/>
              <a:t>Indexing/slicing </a:t>
            </a:r>
            <a:r>
              <a:rPr lang="ko-KR" altLang="en-US" sz="2400" dirty="0"/>
              <a:t>방법</a:t>
            </a:r>
            <a:r>
              <a:rPr lang="en-US" altLang="ko-KR" sz="2400" dirty="0"/>
              <a:t> ------------- #</a:t>
            </a:r>
            <a:r>
              <a:rPr lang="ko-KR" altLang="en-US" sz="2400" dirty="0"/>
              <a:t>데이터 출력방법</a:t>
            </a:r>
            <a:endParaRPr lang="en-US" altLang="ko-KR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6086E-0873-48EB-806E-209E79826609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B01B1-F4E9-4C4D-859B-E66F8D64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299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0A9F0-4FEC-4BA7-80AA-FA7E0E6A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15" y="0"/>
            <a:ext cx="11189149" cy="1325563"/>
          </a:xfrm>
        </p:spPr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의 데이터 타입</a:t>
            </a:r>
            <a:r>
              <a:rPr lang="en-US" altLang="ko-KR" dirty="0"/>
              <a:t> – Series, </a:t>
            </a:r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FD4F2-6777-485D-8D89-FB28BD4A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30" y="160456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Series – </a:t>
            </a:r>
            <a:r>
              <a:rPr lang="ko-KR" altLang="en-US" dirty="0"/>
              <a:t>칼럼이 </a:t>
            </a:r>
            <a:r>
              <a:rPr lang="en-US" altLang="ko-KR" dirty="0"/>
              <a:t>1</a:t>
            </a:r>
            <a:r>
              <a:rPr lang="ko-KR" altLang="en-US" dirty="0"/>
              <a:t>개인 구조체</a:t>
            </a:r>
            <a:endParaRPr lang="en-US" altLang="ko-KR" dirty="0"/>
          </a:p>
          <a:p>
            <a:r>
              <a:rPr lang="en-US" altLang="ko-KR" dirty="0" err="1"/>
              <a:t>DataFrame</a:t>
            </a:r>
            <a:r>
              <a:rPr lang="en-US" altLang="ko-KR" dirty="0"/>
              <a:t> – </a:t>
            </a:r>
            <a:r>
              <a:rPr lang="ko-KR" altLang="en-US" dirty="0"/>
              <a:t>칼럼이 </a:t>
            </a:r>
            <a:r>
              <a:rPr lang="en-US" altLang="ko-KR" dirty="0"/>
              <a:t>n</a:t>
            </a:r>
            <a:r>
              <a:rPr lang="ko-KR" altLang="en-US" dirty="0"/>
              <a:t>개인 구조체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 err="1"/>
              <a:t>둘다</a:t>
            </a:r>
            <a:r>
              <a:rPr lang="ko-KR" altLang="en-US" sz="2000" dirty="0"/>
              <a:t> 인덱스 제외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Pandas </a:t>
            </a:r>
            <a:r>
              <a:rPr lang="ko-KR" altLang="en-US" dirty="0"/>
              <a:t>인덱스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200" dirty="0"/>
              <a:t> - </a:t>
            </a:r>
            <a:r>
              <a:rPr lang="ko-KR" altLang="en-US" sz="2200" dirty="0"/>
              <a:t>최대한 인덱스보다 </a:t>
            </a:r>
            <a:r>
              <a:rPr lang="ko-KR" altLang="en-US" sz="2200" b="1" dirty="0">
                <a:solidFill>
                  <a:srgbClr val="FF0000"/>
                </a:solidFill>
              </a:rPr>
              <a:t>칼럼에 뜻</a:t>
            </a:r>
            <a:r>
              <a:rPr lang="ko-KR" altLang="en-US" sz="2200" dirty="0"/>
              <a:t>을</a:t>
            </a:r>
            <a:r>
              <a:rPr lang="en-US" altLang="ko-KR" sz="2200" dirty="0"/>
              <a:t>(</a:t>
            </a:r>
            <a:r>
              <a:rPr lang="ko-KR" altLang="en-US" sz="2200" dirty="0"/>
              <a:t>이름</a:t>
            </a:r>
            <a:r>
              <a:rPr lang="en-US" altLang="ko-KR" sz="2200" dirty="0"/>
              <a:t>,</a:t>
            </a:r>
            <a:r>
              <a:rPr lang="ko-KR" altLang="en-US" sz="2200" dirty="0"/>
              <a:t>나이</a:t>
            </a:r>
            <a:r>
              <a:rPr lang="en-US" altLang="ko-KR" sz="2200" dirty="0"/>
              <a:t>) </a:t>
            </a:r>
            <a:r>
              <a:rPr lang="ko-KR" altLang="en-US" sz="2200" b="1" dirty="0" err="1">
                <a:solidFill>
                  <a:srgbClr val="FF0000"/>
                </a:solidFill>
              </a:rPr>
              <a:t>주는게</a:t>
            </a:r>
            <a:r>
              <a:rPr lang="ko-KR" altLang="en-US" sz="2200" b="1" dirty="0">
                <a:solidFill>
                  <a:srgbClr val="FF0000"/>
                </a:solidFill>
              </a:rPr>
              <a:t> 좋음</a:t>
            </a:r>
            <a:endParaRPr lang="en-US" altLang="ko-KR" sz="2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200" dirty="0"/>
              <a:t> -</a:t>
            </a:r>
            <a:r>
              <a:rPr lang="ko-KR" altLang="en-US" sz="2200" dirty="0"/>
              <a:t> 칼럼이 접근</a:t>
            </a:r>
            <a:r>
              <a:rPr lang="en-US" altLang="ko-KR" sz="2200" dirty="0"/>
              <a:t>/</a:t>
            </a:r>
            <a:r>
              <a:rPr lang="ko-KR" altLang="en-US" sz="2200" dirty="0"/>
              <a:t>수정 용이하기 때문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400" dirty="0"/>
              <a:t>   </a:t>
            </a:r>
            <a:r>
              <a:rPr lang="ko-KR" altLang="en-US" sz="2000" dirty="0"/>
              <a:t>➩ 인덱스는 행 식별의 역할을 함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➩ 모든 </a:t>
            </a:r>
            <a:r>
              <a:rPr lang="en-US" altLang="ko-KR" sz="2000" dirty="0"/>
              <a:t>Series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DataFrame</a:t>
            </a:r>
            <a:r>
              <a:rPr lang="ko-KR" altLang="en-US" sz="2000" dirty="0"/>
              <a:t>은 칼럼이 없는 인덱스 가짐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➩ 인덱스는 한 번 생성시 변경 불가능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6086E-0873-48EB-806E-209E79826609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B01B1-F4E9-4C4D-859B-E66F8D64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6EF3B4-D334-4664-BF20-4BF691DA4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584" y="1463707"/>
            <a:ext cx="2180385" cy="183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9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0A9F0-4FEC-4BA7-80AA-FA7E0E6A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16" y="0"/>
            <a:ext cx="10515600" cy="1325563"/>
          </a:xfrm>
        </p:spPr>
        <p:txBody>
          <a:bodyPr/>
          <a:lstStyle/>
          <a:p>
            <a:r>
              <a:rPr lang="en-US" altLang="ko-KR" dirty="0"/>
              <a:t>Pandas Series </a:t>
            </a:r>
            <a:r>
              <a:rPr lang="ko-KR" altLang="en-US" dirty="0"/>
              <a:t>생성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FD4F2-6777-485D-8D89-FB28BD4A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30" y="1604561"/>
            <a:ext cx="10515600" cy="4351338"/>
          </a:xfrm>
        </p:spPr>
        <p:txBody>
          <a:bodyPr/>
          <a:lstStyle/>
          <a:p>
            <a:r>
              <a:rPr lang="en-US" altLang="ko-KR" dirty="0" err="1"/>
              <a:t>Pd.Series</a:t>
            </a:r>
            <a:r>
              <a:rPr lang="en-US" altLang="ko-KR" dirty="0"/>
              <a:t>(data)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➩ </a:t>
            </a:r>
            <a:r>
              <a:rPr lang="en-US" altLang="ko-KR" dirty="0"/>
              <a:t>Data</a:t>
            </a:r>
            <a:r>
              <a:rPr lang="ko-KR" altLang="en-US" dirty="0"/>
              <a:t>에는 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 err="1"/>
              <a:t>딕셔너리가</a:t>
            </a:r>
            <a:r>
              <a:rPr lang="ko-KR" altLang="en-US" dirty="0"/>
              <a:t> 올 수 있음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6086E-0873-48EB-806E-209E79826609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B01B1-F4E9-4C4D-859B-E66F8D64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333B355-4505-48B1-B01B-D877669C0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334" y="3129811"/>
            <a:ext cx="3071126" cy="20270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58783FC-BFCC-4CB7-AD3E-3CB3A3D5D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59" y="3104051"/>
            <a:ext cx="3322608" cy="20347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80F6AC-2DFF-461E-9C3A-99FF354B5A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731"/>
          <a:stretch/>
        </p:blipFill>
        <p:spPr>
          <a:xfrm>
            <a:off x="4361797" y="3129811"/>
            <a:ext cx="3322608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1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0A9F0-4FEC-4BA7-80AA-FA7E0E6A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16" y="0"/>
            <a:ext cx="10515600" cy="1325563"/>
          </a:xfrm>
        </p:spPr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FD4F2-6777-485D-8D89-FB28BD4A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30" y="160456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NumPy</a:t>
            </a:r>
            <a:r>
              <a:rPr lang="ko-KR" altLang="en-US" sz="3200" dirty="0"/>
              <a:t> </a:t>
            </a:r>
            <a:endParaRPr lang="en-US" altLang="ko-KR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Pandas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Pandas </a:t>
            </a:r>
            <a:r>
              <a:rPr lang="ko-KR" altLang="en-US" sz="3200" dirty="0"/>
              <a:t>실습</a:t>
            </a:r>
            <a:endParaRPr lang="en-US" altLang="ko-KR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6086E-0873-48EB-806E-209E79826609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B01B1-F4E9-4C4D-859B-E66F8D64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758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0A9F0-4FEC-4BA7-80AA-FA7E0E6A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16" y="0"/>
            <a:ext cx="10515600" cy="1325563"/>
          </a:xfrm>
        </p:spPr>
        <p:txBody>
          <a:bodyPr/>
          <a:lstStyle/>
          <a:p>
            <a:r>
              <a:rPr lang="en-US" altLang="ko-KR" dirty="0"/>
              <a:t>Pandas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특징 및 생성방법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FD4F2-6777-485D-8D89-FB28BD4A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30" y="1604561"/>
            <a:ext cx="10515600" cy="4351338"/>
          </a:xfrm>
        </p:spPr>
        <p:txBody>
          <a:bodyPr/>
          <a:lstStyle/>
          <a:p>
            <a:r>
              <a:rPr lang="en-US" altLang="ko-KR" dirty="0"/>
              <a:t>NumPy, Pandas Series</a:t>
            </a:r>
            <a:r>
              <a:rPr lang="ko-KR" altLang="en-US" dirty="0"/>
              <a:t>에 비해 압도적으로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많이 사용됨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dirty="0" err="1"/>
              <a:t>Pd.DataFrame</a:t>
            </a:r>
            <a:r>
              <a:rPr lang="en-US" altLang="ko-KR" dirty="0"/>
              <a:t>(data)</a:t>
            </a:r>
          </a:p>
          <a:p>
            <a:pPr marL="457200" lvl="1" indent="0">
              <a:buNone/>
            </a:pPr>
            <a:r>
              <a:rPr lang="ko-KR" altLang="en-US" dirty="0"/>
              <a:t>➩ </a:t>
            </a:r>
            <a:r>
              <a:rPr lang="en-US" altLang="ko-KR" dirty="0"/>
              <a:t>Data</a:t>
            </a:r>
            <a:r>
              <a:rPr lang="ko-KR" altLang="en-US" dirty="0"/>
              <a:t>는 리스트 </a:t>
            </a:r>
            <a:r>
              <a:rPr lang="ko-KR" altLang="en-US" dirty="0" err="1"/>
              <a:t>딕셔너리가</a:t>
            </a:r>
            <a:r>
              <a:rPr lang="ko-KR" altLang="en-US" dirty="0"/>
              <a:t> 올 수 있음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6086E-0873-48EB-806E-209E79826609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B01B1-F4E9-4C4D-859B-E66F8D64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13BF59-C93A-43A3-BBD5-6114E1F47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74" y="3276599"/>
            <a:ext cx="6629975" cy="22633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2F3E4C-E990-4A7E-8D2E-C4391453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056" y="4101112"/>
            <a:ext cx="4237087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3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0A9F0-4FEC-4BA7-80AA-FA7E0E6A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16" y="0"/>
            <a:ext cx="10515600" cy="1325563"/>
          </a:xfrm>
        </p:spPr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데이터 불러오고 확인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6086E-0873-48EB-806E-209E79826609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B01B1-F4E9-4C4D-859B-E66F8D64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62714FD-3022-4C11-9111-C0C6F38D0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448557"/>
              </p:ext>
            </p:extLst>
          </p:nvPr>
        </p:nvGraphicFramePr>
        <p:xfrm>
          <a:off x="737936" y="1413626"/>
          <a:ext cx="10126580" cy="480187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57338">
                  <a:extLst>
                    <a:ext uri="{9D8B030D-6E8A-4147-A177-3AD203B41FA5}">
                      <a16:colId xmlns:a16="http://schemas.microsoft.com/office/drawing/2014/main" val="2279633570"/>
                    </a:ext>
                  </a:extLst>
                </a:gridCol>
                <a:gridCol w="6569242">
                  <a:extLst>
                    <a:ext uri="{9D8B030D-6E8A-4147-A177-3AD203B41FA5}">
                      <a16:colId xmlns:a16="http://schemas.microsoft.com/office/drawing/2014/main" val="3798518385"/>
                    </a:ext>
                  </a:extLst>
                </a:gridCol>
              </a:tblGrid>
              <a:tr h="4801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18272"/>
                  </a:ext>
                </a:extLst>
              </a:tr>
              <a:tr h="4801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</a:t>
                      </a:r>
                      <a:r>
                        <a:rPr lang="en-US" altLang="ko-KR" dirty="0"/>
                        <a:t>=</a:t>
                      </a:r>
                      <a:r>
                        <a:rPr lang="en-US" altLang="ko-KR" dirty="0" err="1"/>
                        <a:t>pd.read_csv</a:t>
                      </a:r>
                      <a:r>
                        <a:rPr lang="en-US" altLang="ko-KR" dirty="0"/>
                        <a:t>(path)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불러오기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16636"/>
                  </a:ext>
                </a:extLst>
              </a:tr>
              <a:tr h="480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객체</a:t>
                      </a:r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.head()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상위 </a:t>
                      </a:r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</a:t>
                      </a:r>
                      <a:r>
                        <a:rPr lang="ko-KR" alt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개 </a:t>
                      </a:r>
                      <a:r>
                        <a:rPr lang="ko-KR" altLang="en-US" dirty="0"/>
                        <a:t>보기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61547"/>
                  </a:ext>
                </a:extLst>
              </a:tr>
              <a:tr h="480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객체</a:t>
                      </a:r>
                      <a:r>
                        <a:rPr lang="en-US" altLang="ko-KR" dirty="0"/>
                        <a:t>.describe()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분포도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35010"/>
                  </a:ext>
                </a:extLst>
              </a:tr>
              <a:tr h="480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객체</a:t>
                      </a:r>
                      <a:r>
                        <a:rPr lang="en-US" altLang="ko-KR" dirty="0"/>
                        <a:t>.info()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칼럼 별 데이터 타입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45591"/>
                  </a:ext>
                </a:extLst>
              </a:tr>
              <a:tr h="480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객체</a:t>
                      </a:r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.shape 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객체의</a:t>
                      </a:r>
                      <a:r>
                        <a:rPr lang="ko-KR" alt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크기 </a:t>
                      </a:r>
                      <a:r>
                        <a:rPr lang="ko-KR" altLang="en-US" dirty="0"/>
                        <a:t>반환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행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열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776551"/>
                  </a:ext>
                </a:extLst>
              </a:tr>
              <a:tr h="480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객체</a:t>
                      </a:r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r>
                        <a:rPr lang="en-US" altLang="ko-KR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value_counts</a:t>
                      </a:r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 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데이터별 개수 </a:t>
                      </a:r>
                      <a:r>
                        <a:rPr lang="ko-KR" altLang="en-US" dirty="0"/>
                        <a:t>확인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957563"/>
                  </a:ext>
                </a:extLst>
              </a:tr>
              <a:tr h="4801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</a:t>
                      </a:r>
                      <a:r>
                        <a:rPr lang="en-US" altLang="ko-KR" dirty="0"/>
                        <a:t>.index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인덱스 리스트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062723"/>
                  </a:ext>
                </a:extLst>
              </a:tr>
              <a:tr h="4801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객체</a:t>
                      </a:r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.columns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칼럼 리스트 </a:t>
                      </a:r>
                      <a:r>
                        <a:rPr lang="ko-KR" altLang="en-US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7592"/>
                  </a:ext>
                </a:extLst>
              </a:tr>
              <a:tr h="4801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</a:t>
                      </a:r>
                      <a:r>
                        <a:rPr lang="en-US" altLang="ko-KR" dirty="0"/>
                        <a:t>.values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칼럼 값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35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46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0A9F0-4FEC-4BA7-80AA-FA7E0E6A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16" y="0"/>
            <a:ext cx="10515600" cy="1325563"/>
          </a:xfrm>
        </p:spPr>
        <p:txBody>
          <a:bodyPr/>
          <a:lstStyle/>
          <a:p>
            <a:r>
              <a:rPr lang="en-US" altLang="ko-KR" dirty="0"/>
              <a:t>Pandas list,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FD4F2-6777-485D-8D89-FB28BD4A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30" y="1604560"/>
            <a:ext cx="10515600" cy="4751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dirty="0"/>
              <a:t>1. </a:t>
            </a:r>
            <a:r>
              <a:rPr lang="ko-KR" altLang="en-US" sz="2600" dirty="0" err="1"/>
              <a:t>넘파이로</a:t>
            </a:r>
            <a:r>
              <a:rPr lang="ko-KR" altLang="en-US" sz="2600" dirty="0"/>
              <a:t> 변환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 </a:t>
            </a:r>
            <a:r>
              <a:rPr lang="ko-KR" altLang="en-US" sz="2600" dirty="0"/>
              <a:t>➩ 객체</a:t>
            </a:r>
            <a:r>
              <a:rPr lang="en-US" altLang="ko-KR" sz="2600" dirty="0"/>
              <a:t>.</a:t>
            </a:r>
            <a:r>
              <a:rPr lang="en-US" altLang="ko-KR" sz="2600" dirty="0" err="1"/>
              <a:t>to_numpy</a:t>
            </a:r>
            <a:r>
              <a:rPr lang="en-US" altLang="ko-KR" sz="2600" dirty="0"/>
              <a:t>() </a:t>
            </a:r>
          </a:p>
          <a:p>
            <a:pPr marL="0" indent="0">
              <a:buNone/>
            </a:pP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2. </a:t>
            </a:r>
            <a:r>
              <a:rPr lang="ko-KR" altLang="en-US" sz="2600" dirty="0" err="1"/>
              <a:t>딕셔너리로</a:t>
            </a:r>
            <a:r>
              <a:rPr lang="ko-KR" altLang="en-US" sz="2600" dirty="0"/>
              <a:t> 변환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  </a:t>
            </a:r>
            <a:r>
              <a:rPr lang="ko-KR" altLang="en-US" sz="2600" dirty="0"/>
              <a:t>➩ 객체</a:t>
            </a:r>
            <a:r>
              <a:rPr lang="en-US" altLang="ko-KR" sz="2600" dirty="0"/>
              <a:t>.</a:t>
            </a:r>
            <a:r>
              <a:rPr lang="en-US" altLang="ko-KR" sz="2600" dirty="0" err="1"/>
              <a:t>to_dict</a:t>
            </a:r>
            <a:r>
              <a:rPr lang="en-US" altLang="ko-KR" sz="2600" dirty="0"/>
              <a:t>()</a:t>
            </a:r>
          </a:p>
          <a:p>
            <a:pPr marL="0" indent="0">
              <a:buNone/>
            </a:pP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3. </a:t>
            </a:r>
            <a:r>
              <a:rPr lang="ko-KR" altLang="en-US" sz="2600" dirty="0"/>
              <a:t>리스트로 변환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  </a:t>
            </a:r>
            <a:r>
              <a:rPr lang="ko-KR" altLang="en-US" sz="2600" dirty="0"/>
              <a:t>➩ 객체</a:t>
            </a:r>
            <a:r>
              <a:rPr lang="en-US" altLang="ko-KR" sz="2600" dirty="0"/>
              <a:t>.</a:t>
            </a:r>
            <a:r>
              <a:rPr lang="en-US" altLang="ko-KR" sz="2600"/>
              <a:t>tolist</a:t>
            </a:r>
            <a:r>
              <a:rPr lang="en-US" altLang="ko-KR" sz="2600" dirty="0"/>
              <a:t>()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6086E-0873-48EB-806E-209E79826609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B01B1-F4E9-4C4D-859B-E66F8D64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548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0A9F0-4FEC-4BA7-80AA-FA7E0E6A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16" y="0"/>
            <a:ext cx="10515600" cy="1325563"/>
          </a:xfrm>
        </p:spPr>
        <p:txBody>
          <a:bodyPr/>
          <a:lstStyle/>
          <a:p>
            <a:r>
              <a:rPr lang="en-US" altLang="ko-KR" dirty="0"/>
              <a:t>Pandas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데이터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FD4F2-6777-485D-8D89-FB28BD4A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30" y="160456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명칭 기반 조회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➩ 객체</a:t>
            </a:r>
            <a:r>
              <a:rPr lang="en-US" altLang="ko-KR" dirty="0"/>
              <a:t>.loc[</a:t>
            </a:r>
            <a:r>
              <a:rPr lang="ko-KR" altLang="en-US" dirty="0"/>
              <a:t>행</a:t>
            </a:r>
            <a:r>
              <a:rPr lang="en-US" altLang="ko-KR" dirty="0"/>
              <a:t>,</a:t>
            </a:r>
            <a:r>
              <a:rPr lang="ko-KR" altLang="en-US" dirty="0"/>
              <a:t>열</a:t>
            </a:r>
            <a:r>
              <a:rPr lang="en-US" altLang="ko-KR" dirty="0"/>
              <a:t>]-</a:t>
            </a:r>
            <a:r>
              <a:rPr lang="ko-KR" altLang="en-US" dirty="0"/>
              <a:t>칼럼</a:t>
            </a:r>
            <a:r>
              <a:rPr lang="ko-KR" altLang="en-US" dirty="0">
                <a:solidFill>
                  <a:srgbClr val="FF0000"/>
                </a:solidFill>
              </a:rPr>
              <a:t>명칭 기반</a:t>
            </a:r>
            <a:r>
              <a:rPr lang="ko-KR" altLang="en-US" dirty="0"/>
              <a:t> 조회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➩ 단 </a:t>
            </a:r>
            <a:r>
              <a:rPr lang="en-US" altLang="ko-KR" dirty="0"/>
              <a:t>loc</a:t>
            </a:r>
            <a:r>
              <a:rPr lang="ko-KR" altLang="en-US" dirty="0"/>
              <a:t>도 행은 숫자로 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➩ 객체</a:t>
            </a:r>
            <a:r>
              <a:rPr lang="en-US" altLang="ko-KR" dirty="0"/>
              <a:t>[</a:t>
            </a:r>
            <a:r>
              <a:rPr lang="ko-KR" altLang="en-US" dirty="0"/>
              <a:t>열</a:t>
            </a:r>
            <a:r>
              <a:rPr lang="en-US" altLang="ko-KR" dirty="0"/>
              <a:t>]</a:t>
            </a:r>
            <a:r>
              <a:rPr lang="ko-KR" altLang="en-US" dirty="0"/>
              <a:t>은 </a:t>
            </a:r>
            <a:r>
              <a:rPr lang="en-US" altLang="ko-KR" dirty="0"/>
              <a:t>loc </a:t>
            </a:r>
            <a:r>
              <a:rPr lang="ko-KR" altLang="en-US" dirty="0"/>
              <a:t>생략 가능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인덱스 기반 조회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➩ 객체</a:t>
            </a:r>
            <a:r>
              <a:rPr lang="en-US" altLang="ko-KR" dirty="0"/>
              <a:t>.</a:t>
            </a:r>
            <a:r>
              <a:rPr lang="en-US" altLang="ko-KR" dirty="0" err="1"/>
              <a:t>iloc</a:t>
            </a:r>
            <a:r>
              <a:rPr lang="en-US" altLang="ko-KR" dirty="0"/>
              <a:t>[</a:t>
            </a:r>
            <a:r>
              <a:rPr lang="ko-KR" altLang="en-US" dirty="0"/>
              <a:t>행</a:t>
            </a:r>
            <a:r>
              <a:rPr lang="en-US" altLang="ko-KR" dirty="0"/>
              <a:t>,</a:t>
            </a:r>
            <a:r>
              <a:rPr lang="ko-KR" altLang="en-US" dirty="0"/>
              <a:t>열</a:t>
            </a:r>
            <a:r>
              <a:rPr lang="en-US" altLang="ko-KR" dirty="0"/>
              <a:t>]-</a:t>
            </a:r>
            <a:r>
              <a:rPr lang="ko-KR" altLang="en-US" dirty="0">
                <a:solidFill>
                  <a:srgbClr val="FF0000"/>
                </a:solidFill>
              </a:rPr>
              <a:t>인덱스 기반 </a:t>
            </a:r>
            <a:r>
              <a:rPr lang="ko-KR" altLang="en-US" dirty="0"/>
              <a:t>조회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불린 인덱싱</a:t>
            </a:r>
            <a:r>
              <a:rPr lang="en-US" altLang="ko-KR" dirty="0"/>
              <a:t>(</a:t>
            </a:r>
            <a:r>
              <a:rPr lang="ko-KR" altLang="en-US" dirty="0"/>
              <a:t>조건 값 조회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  ➩ 객체</a:t>
            </a:r>
            <a:r>
              <a:rPr lang="en-US" altLang="ko-KR" dirty="0"/>
              <a:t>[</a:t>
            </a:r>
            <a:r>
              <a:rPr lang="ko-KR" altLang="en-US" dirty="0"/>
              <a:t>객체</a:t>
            </a:r>
            <a:r>
              <a:rPr lang="en-US" altLang="ko-KR" dirty="0"/>
              <a:t>[‘</a:t>
            </a:r>
            <a:r>
              <a:rPr lang="ko-KR" altLang="en-US" dirty="0"/>
              <a:t>칼럼</a:t>
            </a:r>
            <a:r>
              <a:rPr lang="en-US" altLang="ko-KR" dirty="0"/>
              <a:t>‘]==</a:t>
            </a:r>
            <a:r>
              <a:rPr lang="ko-KR" altLang="en-US" dirty="0"/>
              <a:t>값</a:t>
            </a:r>
            <a:r>
              <a:rPr lang="en-US" altLang="ko-KR" dirty="0"/>
              <a:t>]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([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칼럼리스트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])</a:t>
            </a:r>
            <a:r>
              <a:rPr lang="en-US" altLang="ko-KR" dirty="0"/>
              <a:t>]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6086E-0873-48EB-806E-209E79826609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B01B1-F4E9-4C4D-859B-E66F8D64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3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0A9F0-4FEC-4BA7-80AA-FA7E0E6A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16" y="0"/>
            <a:ext cx="10515600" cy="1325563"/>
          </a:xfrm>
        </p:spPr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조건 값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FD4F2-6777-485D-8D89-FB28BD4A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30" y="1604560"/>
            <a:ext cx="10515600" cy="5253439"/>
          </a:xfrm>
        </p:spPr>
        <p:txBody>
          <a:bodyPr/>
          <a:lstStyle/>
          <a:p>
            <a:r>
              <a:rPr lang="ko-KR" altLang="en-US" dirty="0"/>
              <a:t>조건 값 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➩ 객체</a:t>
            </a:r>
            <a:endParaRPr lang="en-US" altLang="ko-KR" dirty="0"/>
          </a:p>
          <a:p>
            <a:pPr marL="0" indent="0">
              <a:buNone/>
            </a:pPr>
            <a:endParaRPr lang="en-US" altLang="ko-KR" b="0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effectLst/>
                <a:latin typeface="Courier New" panose="02070309020205020404" pitchFamily="49" charset="0"/>
              </a:rPr>
              <a:t>Ex)test2017.loc[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test2017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[‘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age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’]==22,</a:t>
            </a:r>
            <a:r>
              <a:rPr lang="en-US" altLang="ko-KR" dirty="0">
                <a:latin typeface="Courier New" panose="02070309020205020404" pitchFamily="49" charset="0"/>
              </a:rPr>
              <a:t>’sum’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]+=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altLang="ko-KR" dirty="0"/>
              <a:t>[test2017]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6086E-0873-48EB-806E-209E79826609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B01B1-F4E9-4C4D-859B-E66F8D64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24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D517AAF-CBA4-4CFB-9BD0-A7FD78E4C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23402"/>
              </p:ext>
            </p:extLst>
          </p:nvPr>
        </p:nvGraphicFramePr>
        <p:xfrm>
          <a:off x="823920" y="4209045"/>
          <a:ext cx="5091210" cy="20887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97070">
                  <a:extLst>
                    <a:ext uri="{9D8B030D-6E8A-4147-A177-3AD203B41FA5}">
                      <a16:colId xmlns:a16="http://schemas.microsoft.com/office/drawing/2014/main" val="3150881891"/>
                    </a:ext>
                  </a:extLst>
                </a:gridCol>
                <a:gridCol w="1697070">
                  <a:extLst>
                    <a:ext uri="{9D8B030D-6E8A-4147-A177-3AD203B41FA5}">
                      <a16:colId xmlns:a16="http://schemas.microsoft.com/office/drawing/2014/main" val="503909385"/>
                    </a:ext>
                  </a:extLst>
                </a:gridCol>
                <a:gridCol w="1697070">
                  <a:extLst>
                    <a:ext uri="{9D8B030D-6E8A-4147-A177-3AD203B41FA5}">
                      <a16:colId xmlns:a16="http://schemas.microsoft.com/office/drawing/2014/main" val="2333927639"/>
                    </a:ext>
                  </a:extLst>
                </a:gridCol>
              </a:tblGrid>
              <a:tr h="696263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age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sum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7435"/>
                  </a:ext>
                </a:extLst>
              </a:tr>
              <a:tr h="696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22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944062"/>
                  </a:ext>
                </a:extLst>
              </a:tr>
              <a:tr h="696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24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68085"/>
                  </a:ext>
                </a:extLst>
              </a:tr>
            </a:tbl>
          </a:graphicData>
        </a:graphic>
      </p:graphicFrame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3F98B00-931C-4D3B-A112-883BC4CC869E}"/>
              </a:ext>
            </a:extLst>
          </p:cNvPr>
          <p:cNvSpPr txBox="1">
            <a:spLocks/>
          </p:cNvSpPr>
          <p:nvPr/>
        </p:nvSpPr>
        <p:spPr>
          <a:xfrm>
            <a:off x="4565323" y="4925769"/>
            <a:ext cx="3713747" cy="1430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=&gt;3</a:t>
            </a:r>
          </a:p>
        </p:txBody>
      </p:sp>
    </p:spTree>
    <p:extLst>
      <p:ext uri="{BB962C8B-B14F-4D97-AF65-F5344CB8AC3E}">
        <p14:creationId xmlns:p14="http://schemas.microsoft.com/office/powerpoint/2010/main" val="21356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0A9F0-4FEC-4BA7-80AA-FA7E0E6A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16" y="0"/>
            <a:ext cx="10515600" cy="1325563"/>
          </a:xfrm>
        </p:spPr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칼럼추가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FD4F2-6777-485D-8D89-FB28BD4A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30" y="1604561"/>
            <a:ext cx="10515600" cy="4820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sz="2400" dirty="0"/>
              <a:t>객체</a:t>
            </a:r>
            <a:r>
              <a:rPr lang="en-US" altLang="ko-KR" sz="2400" dirty="0"/>
              <a:t>[‘</a:t>
            </a:r>
            <a:r>
              <a:rPr lang="ko-KR" altLang="en-US" sz="2400" dirty="0"/>
              <a:t>칼럼 </a:t>
            </a:r>
            <a:r>
              <a:rPr lang="en-US" altLang="ko-KR" sz="2400" dirty="0"/>
              <a:t>A’]=</a:t>
            </a:r>
            <a:r>
              <a:rPr lang="ko-KR" altLang="en-US" sz="2400" dirty="0"/>
              <a:t>값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 	</a:t>
            </a:r>
            <a:r>
              <a:rPr lang="ko-KR" altLang="en-US" sz="2400" dirty="0"/>
              <a:t>➩ </a:t>
            </a:r>
            <a:r>
              <a:rPr lang="en-US" altLang="ko-KR" sz="2400" dirty="0"/>
              <a:t>‘</a:t>
            </a:r>
            <a:r>
              <a:rPr lang="ko-KR" altLang="en-US" sz="2400" dirty="0"/>
              <a:t>칼럼 </a:t>
            </a:r>
            <a:r>
              <a:rPr lang="en-US" altLang="ko-KR" sz="2400" dirty="0"/>
              <a:t>A’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존재 시 값 할당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2" indent="0">
              <a:buNone/>
            </a:pPr>
            <a:r>
              <a:rPr lang="ko-KR" altLang="en-US" sz="2400" dirty="0"/>
              <a:t>➩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없으면</a:t>
            </a:r>
            <a:r>
              <a:rPr lang="ko-KR" altLang="en-US" sz="2400" dirty="0"/>
              <a:t> </a:t>
            </a:r>
            <a:r>
              <a:rPr lang="en-US" altLang="ko-KR" sz="2400" dirty="0"/>
              <a:t>‘</a:t>
            </a:r>
            <a:r>
              <a:rPr lang="ko-KR" altLang="en-US" sz="2400" dirty="0"/>
              <a:t>칼럼 </a:t>
            </a:r>
            <a:r>
              <a:rPr lang="en-US" altLang="ko-KR" sz="2400" dirty="0"/>
              <a:t>A’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생성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2" indent="0">
              <a:buNone/>
            </a:pPr>
            <a:endParaRPr lang="en-US" altLang="ko-KR" sz="1800" dirty="0"/>
          </a:p>
          <a:p>
            <a:pPr marL="914400" lvl="2" indent="0">
              <a:buNone/>
            </a:pPr>
            <a:endParaRPr lang="en-US" altLang="ko-KR" sz="2600" dirty="0"/>
          </a:p>
          <a:p>
            <a:pPr marL="0" indent="0">
              <a:buNone/>
            </a:pPr>
            <a:r>
              <a:rPr lang="en-US" altLang="ko-KR" sz="3000" dirty="0"/>
              <a:t>2. 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➩ </a:t>
            </a:r>
            <a:r>
              <a:rPr lang="en-US" altLang="ko-KR" sz="2400" dirty="0"/>
              <a:t>del </a:t>
            </a:r>
            <a:r>
              <a:rPr lang="ko-KR" altLang="en-US" sz="2400" dirty="0"/>
              <a:t>객체</a:t>
            </a:r>
            <a:r>
              <a:rPr lang="en-US" altLang="ko-KR" sz="2400" dirty="0"/>
              <a:t>[</a:t>
            </a:r>
            <a:r>
              <a:rPr lang="ko-KR" altLang="en-US" sz="2400" dirty="0"/>
              <a:t>칼럼</a:t>
            </a:r>
            <a:r>
              <a:rPr lang="en-US" altLang="ko-KR" sz="2400" dirty="0"/>
              <a:t>]</a:t>
            </a:r>
            <a:endParaRPr lang="ko-KR" altLang="en-US" sz="3200" dirty="0"/>
          </a:p>
          <a:p>
            <a:pPr marL="0" indent="0">
              <a:buNone/>
            </a:pPr>
            <a:r>
              <a:rPr lang="ko-KR" altLang="en-US" sz="2000" dirty="0"/>
              <a:t>  </a:t>
            </a:r>
            <a:r>
              <a:rPr lang="ko-KR" altLang="en-US" sz="2400" dirty="0"/>
              <a:t>➩</a:t>
            </a:r>
            <a:r>
              <a:rPr lang="ko-KR" altLang="en-US" sz="3200" dirty="0"/>
              <a:t> </a:t>
            </a:r>
            <a:r>
              <a:rPr lang="ko-KR" altLang="en-US" sz="2400" dirty="0"/>
              <a:t>객체</a:t>
            </a:r>
            <a:r>
              <a:rPr lang="en-US" altLang="ko-KR" sz="2400" dirty="0"/>
              <a:t>.drop(‘</a:t>
            </a:r>
            <a:r>
              <a:rPr lang="ko-KR" altLang="en-US" sz="2400" dirty="0"/>
              <a:t>칼럼</a:t>
            </a:r>
            <a:r>
              <a:rPr lang="en-US" altLang="ko-KR" sz="2400" dirty="0"/>
              <a:t>’,axis=1)</a:t>
            </a:r>
          </a:p>
          <a:p>
            <a:pPr marL="914400" lvl="2" indent="0">
              <a:buNone/>
            </a:pPr>
            <a:endParaRPr lang="en-US" altLang="ko-KR" sz="2400" dirty="0"/>
          </a:p>
          <a:p>
            <a:pPr marL="914400" lvl="2" indent="0">
              <a:buNone/>
            </a:pPr>
            <a:endParaRPr lang="en-US" altLang="ko-KR" sz="1800" dirty="0"/>
          </a:p>
          <a:p>
            <a:pPr marL="914400" lvl="2" indent="0">
              <a:buNone/>
            </a:pPr>
            <a:endParaRPr lang="en-US" altLang="ko-KR" sz="1800" dirty="0"/>
          </a:p>
          <a:p>
            <a:pPr marL="914400" lvl="2" indent="0">
              <a:buNone/>
            </a:pPr>
            <a:endParaRPr lang="en-US" altLang="ko-KR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6086E-0873-48EB-806E-209E79826609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B01B1-F4E9-4C4D-859B-E66F8D64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752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0A9F0-4FEC-4BA7-80AA-FA7E0E6A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16" y="0"/>
            <a:ext cx="10515600" cy="1325563"/>
          </a:xfrm>
        </p:spPr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유용한 메서드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FD4F2-6777-485D-8D89-FB28BD4A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30" y="1604561"/>
            <a:ext cx="10515600" cy="4351338"/>
          </a:xfrm>
        </p:spPr>
        <p:txBody>
          <a:bodyPr/>
          <a:lstStyle/>
          <a:p>
            <a:r>
              <a:rPr lang="ko-KR" altLang="en-US" dirty="0"/>
              <a:t>객체</a:t>
            </a:r>
            <a:r>
              <a:rPr lang="en-US" altLang="ko-KR" dirty="0"/>
              <a:t>.</a:t>
            </a:r>
            <a:r>
              <a:rPr lang="en-US" altLang="ko-KR" dirty="0" err="1"/>
              <a:t>isnull</a:t>
            </a:r>
            <a:r>
              <a:rPr lang="en-US" altLang="ko-KR" dirty="0"/>
              <a:t>() ------------------------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결측치</a:t>
            </a:r>
            <a:r>
              <a:rPr lang="ko-KR" altLang="en-US" dirty="0"/>
              <a:t> 확인</a:t>
            </a:r>
            <a:endParaRPr lang="en-US" altLang="ko-KR" dirty="0"/>
          </a:p>
          <a:p>
            <a:r>
              <a:rPr lang="ko-KR" altLang="en-US" dirty="0"/>
              <a:t>객체</a:t>
            </a:r>
            <a:r>
              <a:rPr lang="en-US" altLang="ko-KR" dirty="0"/>
              <a:t>.mean() -----------------------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평균값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ko-KR" altLang="en-US" dirty="0"/>
              <a:t>객체</a:t>
            </a:r>
            <a:r>
              <a:rPr lang="en-US" altLang="ko-KR" dirty="0"/>
              <a:t>.max() -------------------------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최댓값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ko-KR" altLang="en-US" dirty="0"/>
              <a:t>객체</a:t>
            </a:r>
            <a:r>
              <a:rPr lang="en-US" altLang="ko-KR" dirty="0"/>
              <a:t>.min() -------------------------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최솟값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ko-KR" altLang="en-US" dirty="0"/>
              <a:t>객체</a:t>
            </a:r>
            <a:r>
              <a:rPr lang="en-US" altLang="ko-KR" dirty="0"/>
              <a:t>.sum() -------------------------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총 합계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ko-KR" altLang="en-US" dirty="0"/>
              <a:t>객체</a:t>
            </a:r>
            <a:r>
              <a:rPr lang="en-US" altLang="ko-KR" dirty="0"/>
              <a:t>.replace(</a:t>
            </a:r>
            <a:r>
              <a:rPr lang="en-US" altLang="ko-KR" dirty="0" err="1"/>
              <a:t>a,b</a:t>
            </a:r>
            <a:r>
              <a:rPr lang="en-US" altLang="ko-KR" dirty="0"/>
              <a:t>)  ------------------ a</a:t>
            </a:r>
            <a:r>
              <a:rPr lang="ko-KR" altLang="en-US" sz="2800" dirty="0"/>
              <a:t> ➩ </a:t>
            </a:r>
            <a:r>
              <a:rPr lang="en-US" altLang="ko-KR" dirty="0"/>
              <a:t>b</a:t>
            </a:r>
            <a:r>
              <a:rPr lang="ko-KR" altLang="en-US" dirty="0"/>
              <a:t>로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바꿔줌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dirty="0"/>
              <a:t>객체</a:t>
            </a:r>
            <a:r>
              <a:rPr lang="en-US" altLang="ko-KR" dirty="0"/>
              <a:t>.</a:t>
            </a:r>
            <a:r>
              <a:rPr lang="en-US" altLang="ko-KR" dirty="0" err="1"/>
              <a:t>astype</a:t>
            </a:r>
            <a:r>
              <a:rPr lang="en-US" altLang="ko-KR" dirty="0"/>
              <a:t>(‘</a:t>
            </a:r>
            <a:r>
              <a:rPr lang="ko-KR" altLang="en-US" dirty="0"/>
              <a:t>바꿀 자료형</a:t>
            </a:r>
            <a:r>
              <a:rPr lang="en-US" altLang="ko-KR" dirty="0"/>
              <a:t>‘) -------- </a:t>
            </a:r>
            <a:r>
              <a:rPr lang="ko-KR" altLang="en-US" dirty="0"/>
              <a:t>자료형 </a:t>
            </a:r>
            <a:r>
              <a:rPr lang="ko-KR" altLang="en-US" dirty="0" err="1"/>
              <a:t>바꿔줌</a:t>
            </a:r>
            <a:endParaRPr lang="en-US" altLang="ko-KR" dirty="0"/>
          </a:p>
          <a:p>
            <a:r>
              <a:rPr lang="ko-KR" altLang="en-US" dirty="0"/>
              <a:t>객체</a:t>
            </a:r>
            <a:r>
              <a:rPr lang="en-US" altLang="ko-KR" dirty="0"/>
              <a:t>.</a:t>
            </a:r>
            <a:r>
              <a:rPr lang="en-US" altLang="ko-KR" dirty="0" err="1"/>
              <a:t>to_numeric</a:t>
            </a:r>
            <a:r>
              <a:rPr lang="en-US" altLang="ko-KR" dirty="0"/>
              <a:t> ------------------- </a:t>
            </a:r>
            <a:r>
              <a:rPr lang="ko-KR" altLang="en-US" dirty="0"/>
              <a:t>연산 가능한 형태로 변경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6086E-0873-48EB-806E-209E79826609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B01B1-F4E9-4C4D-859B-E66F8D64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261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0A9F0-4FEC-4BA7-80AA-FA7E0E6A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16" y="0"/>
            <a:ext cx="10515600" cy="1325563"/>
          </a:xfrm>
        </p:spPr>
        <p:txBody>
          <a:bodyPr/>
          <a:lstStyle/>
          <a:p>
            <a:r>
              <a:rPr lang="en-US" altLang="ko-KR" dirty="0"/>
              <a:t>Pandas level up !!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FD4F2-6777-485D-8D89-FB28BD4A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30" y="1604561"/>
            <a:ext cx="10515600" cy="4351338"/>
          </a:xfrm>
        </p:spPr>
        <p:txBody>
          <a:bodyPr/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메서드 조합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dirty="0" err="1"/>
              <a:t>판다스는</a:t>
            </a:r>
            <a:r>
              <a:rPr lang="ko-KR" altLang="en-US" dirty="0"/>
              <a:t> </a:t>
            </a:r>
            <a:r>
              <a:rPr lang="en-US" altLang="ko-KR" dirty="0"/>
              <a:t>‘.’ </a:t>
            </a:r>
            <a:r>
              <a:rPr lang="ko-KR" altLang="en-US" dirty="0"/>
              <a:t>연산자로 연속 명령이 가능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ko-KR" altLang="en-US" sz="2800" dirty="0"/>
              <a:t>➩ </a:t>
            </a:r>
            <a:r>
              <a:rPr lang="ko-KR" altLang="en-US" dirty="0"/>
              <a:t>원하는 명령의 순서대로 계속 덧붙이면 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Ex1) </a:t>
            </a:r>
            <a:r>
              <a:rPr lang="ko-KR" altLang="en-US" dirty="0"/>
              <a:t>평균의 합계 </a:t>
            </a:r>
            <a:r>
              <a:rPr lang="en-US" altLang="ko-KR" dirty="0"/>
              <a:t>= </a:t>
            </a:r>
            <a:r>
              <a:rPr lang="ko-KR" altLang="en-US" dirty="0"/>
              <a:t>객체</a:t>
            </a:r>
            <a:r>
              <a:rPr lang="en-US" altLang="ko-KR" dirty="0"/>
              <a:t>.mean().sum()</a:t>
            </a:r>
          </a:p>
          <a:p>
            <a:pPr marL="0" indent="0">
              <a:buNone/>
            </a:pPr>
            <a:r>
              <a:rPr lang="en-US" altLang="ko-KR" dirty="0"/>
              <a:t>Ex2) </a:t>
            </a:r>
            <a:r>
              <a:rPr lang="ko-KR" altLang="en-US" dirty="0" err="1"/>
              <a:t>결측치의</a:t>
            </a:r>
            <a:r>
              <a:rPr lang="ko-KR" altLang="en-US" dirty="0"/>
              <a:t> 합계 </a:t>
            </a:r>
            <a:r>
              <a:rPr lang="en-US" altLang="ko-KR" dirty="0"/>
              <a:t>=</a:t>
            </a:r>
            <a:r>
              <a:rPr lang="ko-KR" altLang="en-US" dirty="0"/>
              <a:t> 객체</a:t>
            </a:r>
            <a:r>
              <a:rPr lang="en-US" altLang="ko-KR" dirty="0"/>
              <a:t>.</a:t>
            </a:r>
            <a:r>
              <a:rPr lang="en-US" altLang="ko-KR" dirty="0" err="1"/>
              <a:t>isnull</a:t>
            </a:r>
            <a:r>
              <a:rPr lang="en-US" altLang="ko-KR" dirty="0"/>
              <a:t>().sum()</a:t>
            </a:r>
          </a:p>
          <a:p>
            <a:pPr marL="0" indent="0">
              <a:buNone/>
            </a:pPr>
            <a:r>
              <a:rPr lang="en-US" altLang="ko-KR" dirty="0"/>
              <a:t>Ex3) </a:t>
            </a:r>
            <a:r>
              <a:rPr lang="ko-KR" altLang="en-US" dirty="0"/>
              <a:t>평균의 평균 </a:t>
            </a:r>
            <a:r>
              <a:rPr lang="en-US" altLang="ko-KR" dirty="0"/>
              <a:t>= </a:t>
            </a:r>
            <a:r>
              <a:rPr lang="ko-KR" altLang="en-US" dirty="0"/>
              <a:t>객체</a:t>
            </a:r>
            <a:r>
              <a:rPr lang="en-US" altLang="ko-KR" dirty="0"/>
              <a:t>.mean().mean()</a:t>
            </a:r>
          </a:p>
          <a:p>
            <a:pPr marL="0" indent="0">
              <a:buNone/>
            </a:pPr>
            <a:r>
              <a:rPr lang="en-US" altLang="ko-KR" dirty="0"/>
              <a:t>Ex4) </a:t>
            </a:r>
            <a:r>
              <a:rPr lang="ko-KR" altLang="en-US" dirty="0"/>
              <a:t>각 값 분포의 최댓값 </a:t>
            </a:r>
            <a:r>
              <a:rPr lang="en-US" altLang="ko-KR" dirty="0"/>
              <a:t>= </a:t>
            </a:r>
            <a:r>
              <a:rPr lang="en-US" altLang="ko-KR" dirty="0" err="1"/>
              <a:t>value_counts</a:t>
            </a:r>
            <a:r>
              <a:rPr lang="en-US" altLang="ko-KR" dirty="0"/>
              <a:t>().max()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6086E-0873-48EB-806E-209E79826609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B01B1-F4E9-4C4D-859B-E66F8D64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9629B5-F47E-4905-B268-C8D267889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82" y="1184709"/>
            <a:ext cx="9312447" cy="46486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9C719F-6694-4ABB-84C0-68A829BD4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82" y="1230428"/>
            <a:ext cx="8969517" cy="52506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AA136D8-D899-473D-85BA-D7398058F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051" y="1204110"/>
            <a:ext cx="2370025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0A9F0-4FEC-4BA7-80AA-FA7E0E6A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16" y="0"/>
            <a:ext cx="10515600" cy="1325563"/>
          </a:xfrm>
        </p:spPr>
        <p:txBody>
          <a:bodyPr/>
          <a:lstStyle/>
          <a:p>
            <a:r>
              <a:rPr lang="ko-KR" altLang="en-US" dirty="0"/>
              <a:t>다음 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FD4F2-6777-485D-8D89-FB28BD4A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30" y="1604561"/>
            <a:ext cx="10515600" cy="4351338"/>
          </a:xfrm>
        </p:spPr>
        <p:txBody>
          <a:bodyPr/>
          <a:lstStyle/>
          <a:p>
            <a:r>
              <a:rPr lang="ko-KR" altLang="en-US" dirty="0"/>
              <a:t>데이터 분석 실습</a:t>
            </a:r>
            <a:endParaRPr lang="en-US" altLang="ko-KR" dirty="0"/>
          </a:p>
          <a:p>
            <a:r>
              <a:rPr lang="ko-KR" altLang="en-US" dirty="0" err="1"/>
              <a:t>판다스</a:t>
            </a:r>
            <a:r>
              <a:rPr lang="ko-KR" altLang="en-US" dirty="0"/>
              <a:t> 내용 추가</a:t>
            </a:r>
            <a:r>
              <a:rPr lang="en-US" altLang="ko-KR" dirty="0"/>
              <a:t>(</a:t>
            </a:r>
            <a:r>
              <a:rPr lang="ko-KR" altLang="en-US" dirty="0" err="1"/>
              <a:t>결측치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  </a:t>
            </a:r>
            <a:r>
              <a:rPr lang="ko-KR" altLang="en-US" sz="2800" dirty="0"/>
              <a:t>➩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Matplotlib(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시각화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), </a:t>
            </a:r>
            <a:r>
              <a:rPr lang="ko-KR" altLang="en-US" dirty="0" err="1">
                <a:solidFill>
                  <a:srgbClr val="202124"/>
                </a:solidFill>
                <a:latin typeface="Apple SD Gothic Neo"/>
              </a:rPr>
              <a:t>사이킷런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주요 내용 정리</a:t>
            </a:r>
            <a:endParaRPr lang="en-US" altLang="ko-KR" dirty="0">
              <a:solidFill>
                <a:srgbClr val="202124"/>
              </a:solidFill>
              <a:latin typeface="Apple SD Gothic Neo"/>
            </a:endParaRPr>
          </a:p>
          <a:p>
            <a:pPr marL="0" indent="0">
              <a:buNone/>
            </a:pPr>
            <a:r>
              <a:rPr lang="ko-KR" altLang="en-US" sz="2800" dirty="0"/>
              <a:t>  ➩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ko-KR" altLang="en-US" dirty="0" err="1">
                <a:solidFill>
                  <a:srgbClr val="202124"/>
                </a:solidFill>
                <a:latin typeface="Apple SD Gothic Neo"/>
              </a:rPr>
              <a:t>머신러닝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 이론 </a:t>
            </a:r>
            <a:endParaRPr lang="en-US" altLang="ko-KR" dirty="0">
              <a:solidFill>
                <a:srgbClr val="202124"/>
              </a:solidFill>
              <a:latin typeface="Apple SD Gothic Neo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   </a:t>
            </a:r>
            <a:r>
              <a:rPr lang="ko-KR" altLang="en-US" sz="2800" dirty="0"/>
              <a:t>➩ 알고리즘 소개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6086E-0873-48EB-806E-209E79826609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B01B1-F4E9-4C4D-859B-E66F8D64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393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FD4F2-6777-485D-8D89-FB28BD4A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83" y="18766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400" dirty="0"/>
              <a:t>Q&amp;A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6086E-0873-48EB-806E-209E79826609}"/>
              </a:ext>
            </a:extLst>
          </p:cNvPr>
          <p:cNvSpPr/>
          <p:nvPr/>
        </p:nvSpPr>
        <p:spPr>
          <a:xfrm>
            <a:off x="0" y="2991853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B01B1-F4E9-4C4D-859B-E66F8D64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6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0A9F0-4FEC-4BA7-80AA-FA7E0E6A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16" y="0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넘파이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/>
              <a:t>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FD4F2-6777-485D-8D89-FB28BD4A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30" y="16045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다차원 배열</a:t>
            </a:r>
            <a:r>
              <a:rPr lang="en-US" altLang="ko-KR" dirty="0"/>
              <a:t>/</a:t>
            </a:r>
            <a:r>
              <a:rPr lang="ko-KR" altLang="en-US" dirty="0"/>
              <a:t>행렬 다루기 좋음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Python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선형대수 라이브러리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/>
              <a:t>- C</a:t>
            </a:r>
            <a:r>
              <a:rPr lang="ko-KR" altLang="en-US" dirty="0"/>
              <a:t>기반 이어서 연산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속도가 빠름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-&gt; 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6086E-0873-48EB-806E-209E79826609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B01B1-F4E9-4C4D-859B-E66F8D64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F45C00-1D02-4B03-8CA1-7F1C95BCD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30" y="3975299"/>
            <a:ext cx="6060249" cy="218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3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0A9F0-4FEC-4BA7-80AA-FA7E0E6A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37" y="197948"/>
            <a:ext cx="10515600" cy="1006162"/>
          </a:xfrm>
        </p:spPr>
        <p:txBody>
          <a:bodyPr>
            <a:normAutofit/>
          </a:bodyPr>
          <a:lstStyle/>
          <a:p>
            <a:r>
              <a:rPr lang="en-US" altLang="ko-KR" dirty="0"/>
              <a:t>1.2 NumPy </a:t>
            </a:r>
            <a:r>
              <a:rPr lang="ko-KR" altLang="en-US" dirty="0"/>
              <a:t>기본 자료형 </a:t>
            </a:r>
            <a:r>
              <a:rPr lang="en-US" altLang="ko-KR" dirty="0"/>
              <a:t>– </a:t>
            </a:r>
            <a:r>
              <a:rPr lang="en-US" altLang="ko-KR" dirty="0" err="1"/>
              <a:t>ndarray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FD4F2-6777-485D-8D89-FB28BD4A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30" y="1604561"/>
            <a:ext cx="10515600" cy="511691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sz="2800" dirty="0"/>
              <a:t>- </a:t>
            </a:r>
            <a:r>
              <a:rPr lang="ko-KR" altLang="en-US" sz="2800" dirty="0" err="1"/>
              <a:t>넘파이</a:t>
            </a:r>
            <a:r>
              <a:rPr lang="ko-KR" altLang="en-US" sz="2800" dirty="0"/>
              <a:t> 기반 데이터 타입</a:t>
            </a:r>
            <a:endParaRPr lang="en-US" altLang="ko-KR" sz="2800" dirty="0"/>
          </a:p>
          <a:p>
            <a:pPr marL="457200" lvl="1" indent="0">
              <a:buNone/>
            </a:pPr>
            <a:r>
              <a:rPr lang="en-US" altLang="ko-KR" sz="2800" dirty="0"/>
              <a:t>- Python list</a:t>
            </a:r>
            <a:r>
              <a:rPr lang="ko-KR" altLang="en-US" sz="2800" dirty="0"/>
              <a:t>와 출력형태 같고 속도 빠름</a:t>
            </a:r>
            <a:endParaRPr lang="en-US" altLang="ko-KR" sz="2800" dirty="0"/>
          </a:p>
          <a:p>
            <a:pPr marL="457200" lvl="1" indent="0">
              <a:buNone/>
            </a:pPr>
            <a:r>
              <a:rPr lang="en-US" altLang="ko-KR" sz="2800" dirty="0"/>
              <a:t>- </a:t>
            </a:r>
            <a:r>
              <a:rPr lang="ko-KR" altLang="en-US" sz="2800" dirty="0"/>
              <a:t>객체</a:t>
            </a:r>
            <a:r>
              <a:rPr lang="en-US" altLang="ko-KR" sz="2800" dirty="0"/>
              <a:t>=</a:t>
            </a:r>
            <a:r>
              <a:rPr lang="en-US" altLang="ko-KR" sz="2800" dirty="0" err="1"/>
              <a:t>np.array</a:t>
            </a:r>
            <a:r>
              <a:rPr lang="en-US" altLang="ko-KR" sz="2800" dirty="0"/>
              <a:t>([</a:t>
            </a:r>
            <a:r>
              <a:rPr lang="ko-KR" altLang="en-US" sz="2800" dirty="0"/>
              <a:t>리스트</a:t>
            </a:r>
            <a:r>
              <a:rPr lang="en-US" altLang="ko-KR" sz="2800" dirty="0"/>
              <a:t>])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6086E-0873-48EB-806E-209E79826609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B01B1-F4E9-4C4D-859B-E66F8D64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3B0414-CA07-49FD-BC9D-43A6CDC58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38" y="3306109"/>
            <a:ext cx="3843304" cy="241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2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0A9F0-4FEC-4BA7-80AA-FA7E0E6A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84" y="173189"/>
            <a:ext cx="10515600" cy="765575"/>
          </a:xfrm>
        </p:spPr>
        <p:txBody>
          <a:bodyPr>
            <a:normAutofit/>
          </a:bodyPr>
          <a:lstStyle/>
          <a:p>
            <a:r>
              <a:rPr lang="en-US" altLang="ko-KR" dirty="0"/>
              <a:t>NumPy </a:t>
            </a:r>
            <a:r>
              <a:rPr lang="ko-KR" altLang="en-US" dirty="0"/>
              <a:t>타입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FD4F2-6777-485D-8D89-FB28BD4A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30" y="160456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3000" dirty="0"/>
              <a:t>객체</a:t>
            </a:r>
            <a:r>
              <a:rPr lang="en-US" altLang="ko-KR" sz="3000" dirty="0"/>
              <a:t>.</a:t>
            </a:r>
            <a:r>
              <a:rPr lang="en-US" altLang="ko-KR" sz="3000" dirty="0" err="1"/>
              <a:t>dtype</a:t>
            </a:r>
            <a:endParaRPr lang="en-US" altLang="ko-KR" sz="3000" dirty="0"/>
          </a:p>
          <a:p>
            <a:pPr marL="457200" lvl="1" indent="0">
              <a:buNone/>
            </a:pPr>
            <a:r>
              <a:rPr lang="en-US" altLang="ko-KR" sz="2600" dirty="0"/>
              <a:t>: </a:t>
            </a:r>
            <a:r>
              <a:rPr lang="ko-KR" altLang="en-US" sz="2600" dirty="0"/>
              <a:t>객체의 타입</a:t>
            </a:r>
            <a:r>
              <a:rPr lang="en-US" altLang="ko-KR" sz="2600" dirty="0"/>
              <a:t>(list, </a:t>
            </a:r>
            <a:r>
              <a:rPr lang="en-US" altLang="ko-KR" sz="2600" dirty="0" err="1"/>
              <a:t>ndarray</a:t>
            </a:r>
            <a:r>
              <a:rPr lang="en-US" altLang="ko-KR" sz="2600" dirty="0"/>
              <a:t>, tuple)</a:t>
            </a:r>
          </a:p>
          <a:p>
            <a:pPr marL="0" indent="0">
              <a:buNone/>
            </a:pPr>
            <a:endParaRPr lang="en-US" altLang="ko-KR" sz="2200" dirty="0"/>
          </a:p>
          <a:p>
            <a:r>
              <a:rPr lang="en-US" altLang="ko-KR" sz="3000" dirty="0"/>
              <a:t>type(</a:t>
            </a:r>
            <a:r>
              <a:rPr lang="ko-KR" altLang="en-US" sz="3000" dirty="0"/>
              <a:t>객체</a:t>
            </a:r>
            <a:r>
              <a:rPr lang="en-US" altLang="ko-KR" sz="3000" dirty="0"/>
              <a:t>)</a:t>
            </a:r>
          </a:p>
          <a:p>
            <a:pPr marL="457200" lvl="1" indent="0">
              <a:buNone/>
            </a:pPr>
            <a:r>
              <a:rPr lang="en-US" altLang="ko-KR" sz="2600" dirty="0"/>
              <a:t>: </a:t>
            </a:r>
            <a:r>
              <a:rPr lang="ko-KR" altLang="en-US" sz="2600" dirty="0"/>
              <a:t>객체의 데이터 타입</a:t>
            </a:r>
            <a:r>
              <a:rPr lang="en-US" altLang="ko-KR" sz="2600" dirty="0"/>
              <a:t>(int32, float64)</a:t>
            </a:r>
          </a:p>
          <a:p>
            <a:endParaRPr lang="en-US" altLang="ko-KR" dirty="0"/>
          </a:p>
          <a:p>
            <a:r>
              <a:rPr lang="ko-KR" altLang="en-US" sz="3000" dirty="0"/>
              <a:t>객체</a:t>
            </a:r>
            <a:r>
              <a:rPr lang="en-US" altLang="ko-KR" sz="3000" dirty="0"/>
              <a:t>.</a:t>
            </a:r>
            <a:r>
              <a:rPr lang="en-US" altLang="ko-KR" sz="3000" dirty="0" err="1"/>
              <a:t>ndim</a:t>
            </a:r>
            <a:endParaRPr lang="en-US" altLang="ko-KR" sz="3000" dirty="0"/>
          </a:p>
          <a:p>
            <a:pPr marL="457200" lvl="1" indent="0">
              <a:buNone/>
            </a:pPr>
            <a:r>
              <a:rPr lang="en-US" altLang="ko-KR" sz="2600" dirty="0"/>
              <a:t>: </a:t>
            </a:r>
            <a:r>
              <a:rPr lang="ko-KR" altLang="en-US" sz="2600" dirty="0"/>
              <a:t>차원확인</a:t>
            </a:r>
            <a:endParaRPr lang="en-US" altLang="ko-KR" sz="2600" dirty="0"/>
          </a:p>
          <a:p>
            <a:endParaRPr lang="en-US" altLang="ko-KR" dirty="0"/>
          </a:p>
          <a:p>
            <a:r>
              <a:rPr lang="ko-KR" altLang="en-US" sz="3000" dirty="0"/>
              <a:t>객체</a:t>
            </a:r>
            <a:r>
              <a:rPr lang="en-US" altLang="ko-KR" sz="3000" dirty="0"/>
              <a:t>.shape</a:t>
            </a:r>
          </a:p>
          <a:p>
            <a:pPr marL="457200" lvl="1" indent="0">
              <a:buNone/>
            </a:pPr>
            <a:r>
              <a:rPr lang="en-US" altLang="ko-KR" sz="2600" dirty="0"/>
              <a:t>: </a:t>
            </a:r>
            <a:r>
              <a:rPr lang="ko-KR" altLang="en-US" sz="2600" dirty="0"/>
              <a:t>구조확인</a:t>
            </a:r>
            <a:r>
              <a:rPr lang="en-US" altLang="ko-KR" sz="2600" dirty="0"/>
              <a:t>(shape)</a:t>
            </a:r>
            <a:endParaRPr lang="ko-KR" altLang="en-US" sz="2600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6086E-0873-48EB-806E-209E79826609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B01B1-F4E9-4C4D-859B-E66F8D64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55A823-A105-479E-BFD1-8A02B9B96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068" y="1777476"/>
            <a:ext cx="4910862" cy="400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0A9F0-4FEC-4BA7-80AA-FA7E0E6A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17" y="173189"/>
            <a:ext cx="10515600" cy="765575"/>
          </a:xfrm>
        </p:spPr>
        <p:txBody>
          <a:bodyPr>
            <a:normAutofit/>
          </a:bodyPr>
          <a:lstStyle/>
          <a:p>
            <a:r>
              <a:rPr lang="en-US" altLang="ko-KR" dirty="0"/>
              <a:t>NumPy </a:t>
            </a:r>
            <a:r>
              <a:rPr lang="en-US" altLang="ko-KR" dirty="0" err="1"/>
              <a:t>ndarray</a:t>
            </a:r>
            <a:r>
              <a:rPr lang="ko-KR" altLang="en-US" dirty="0"/>
              <a:t> 편리하게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FD4F2-6777-485D-8D89-FB28BD4A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30" y="16045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np.arange</a:t>
            </a:r>
            <a:r>
              <a:rPr lang="en-US" altLang="ko-KR" sz="3200" dirty="0"/>
              <a:t>(N)</a:t>
            </a:r>
          </a:p>
          <a:p>
            <a:pPr marL="0" indent="0">
              <a:buNone/>
            </a:pPr>
            <a:r>
              <a:rPr lang="en-US" altLang="ko-KR" dirty="0"/>
              <a:t> - 0~(N-1)</a:t>
            </a:r>
            <a:r>
              <a:rPr lang="ko-KR" altLang="en-US" dirty="0"/>
              <a:t>까지 </a:t>
            </a:r>
            <a:r>
              <a:rPr lang="ko-KR" altLang="en-US" dirty="0">
                <a:solidFill>
                  <a:schemeClr val="accent1"/>
                </a:solidFill>
              </a:rPr>
              <a:t>연속된 </a:t>
            </a:r>
            <a:r>
              <a:rPr lang="ko-KR" altLang="en-US" dirty="0"/>
              <a:t>배열 생성</a:t>
            </a: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3200" dirty="0" err="1"/>
              <a:t>np.zeros</a:t>
            </a:r>
            <a:r>
              <a:rPr lang="en-US" altLang="ko-KR" sz="3200" dirty="0"/>
              <a:t>((shape),</a:t>
            </a:r>
            <a:r>
              <a:rPr lang="en-US" altLang="ko-KR" sz="3200" dirty="0" err="1"/>
              <a:t>dtype</a:t>
            </a:r>
            <a:r>
              <a:rPr lang="en-US" altLang="ko-KR" sz="3200" dirty="0"/>
              <a:t>=‘</a:t>
            </a:r>
            <a:r>
              <a:rPr lang="ko-KR" altLang="en-US" sz="3200" dirty="0"/>
              <a:t>자료형</a:t>
            </a:r>
            <a:r>
              <a:rPr lang="en-US" altLang="ko-KR" sz="3200" dirty="0"/>
              <a:t>’)</a:t>
            </a:r>
          </a:p>
          <a:p>
            <a:pPr marL="0" indent="0">
              <a:buNone/>
            </a:pPr>
            <a:r>
              <a:rPr lang="en-US" altLang="ko-KR" sz="3200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지정한</a:t>
            </a:r>
            <a:r>
              <a:rPr lang="en-US" altLang="ko-KR" dirty="0"/>
              <a:t> shape</a:t>
            </a:r>
            <a:r>
              <a:rPr lang="ko-KR" altLang="en-US" dirty="0"/>
              <a:t>대로 </a:t>
            </a:r>
            <a:r>
              <a:rPr lang="en-US" altLang="ko-KR" dirty="0">
                <a:solidFill>
                  <a:schemeClr val="accent1"/>
                </a:solidFill>
              </a:rPr>
              <a:t>0</a:t>
            </a:r>
            <a:r>
              <a:rPr lang="ko-KR" altLang="en-US" dirty="0">
                <a:solidFill>
                  <a:schemeClr val="accent1"/>
                </a:solidFill>
              </a:rPr>
              <a:t>으로 </a:t>
            </a:r>
            <a:r>
              <a:rPr lang="ko-KR" altLang="en-US" dirty="0"/>
              <a:t>채운 </a:t>
            </a:r>
            <a:r>
              <a:rPr lang="en-US" altLang="ko-KR" dirty="0" err="1"/>
              <a:t>ndarray</a:t>
            </a:r>
            <a:r>
              <a:rPr lang="en-US" altLang="ko-KR" dirty="0"/>
              <a:t> </a:t>
            </a:r>
            <a:r>
              <a:rPr lang="ko-KR" altLang="en-US" dirty="0"/>
              <a:t>반환</a:t>
            </a: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3200" dirty="0" err="1"/>
              <a:t>np.ones</a:t>
            </a:r>
            <a:r>
              <a:rPr lang="en-US" altLang="ko-KR" sz="3200" dirty="0"/>
              <a:t>(shape)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지정한 </a:t>
            </a:r>
            <a:r>
              <a:rPr lang="en-US" altLang="ko-KR" dirty="0"/>
              <a:t>shape</a:t>
            </a:r>
            <a:r>
              <a:rPr lang="ko-KR" altLang="en-US" dirty="0"/>
              <a:t>대로 </a:t>
            </a:r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ko-KR" altLang="en-US" dirty="0">
                <a:solidFill>
                  <a:schemeClr val="accent1"/>
                </a:solidFill>
              </a:rPr>
              <a:t>으로 </a:t>
            </a:r>
            <a:r>
              <a:rPr lang="ko-KR" altLang="en-US" dirty="0"/>
              <a:t>채운 </a:t>
            </a:r>
            <a:r>
              <a:rPr lang="en-US" altLang="ko-KR" dirty="0" err="1"/>
              <a:t>ndarray</a:t>
            </a:r>
            <a:r>
              <a:rPr lang="en-US" altLang="ko-KR" dirty="0"/>
              <a:t> </a:t>
            </a:r>
            <a:r>
              <a:rPr lang="ko-KR" altLang="en-US" dirty="0"/>
              <a:t>반환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6086E-0873-48EB-806E-209E79826609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B01B1-F4E9-4C4D-859B-E66F8D64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76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0A9F0-4FEC-4BA7-80AA-FA7E0E6A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17" y="173189"/>
            <a:ext cx="10515600" cy="765575"/>
          </a:xfrm>
        </p:spPr>
        <p:txBody>
          <a:bodyPr>
            <a:normAutofit/>
          </a:bodyPr>
          <a:lstStyle/>
          <a:p>
            <a:r>
              <a:rPr lang="en-US" altLang="ko-KR" dirty="0"/>
              <a:t>NumPy </a:t>
            </a:r>
            <a:r>
              <a:rPr lang="en-US" altLang="ko-KR" dirty="0" err="1"/>
              <a:t>ndarray</a:t>
            </a:r>
            <a:r>
              <a:rPr lang="ko-KR" altLang="en-US" dirty="0"/>
              <a:t> 편리하게 생성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6086E-0873-48EB-806E-209E79826609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B01B1-F4E9-4C4D-859B-E66F8D64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316460-50BC-4524-854D-DC4ABDC8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23" y="1682531"/>
            <a:ext cx="5329835" cy="38246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FBCC16-1027-45BC-9F15-CB96790C0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82531"/>
            <a:ext cx="4325988" cy="433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0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0A9F0-4FEC-4BA7-80AA-FA7E0E6A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74" y="0"/>
            <a:ext cx="10515600" cy="1189038"/>
          </a:xfrm>
        </p:spPr>
        <p:txBody>
          <a:bodyPr>
            <a:normAutofit/>
          </a:bodyPr>
          <a:lstStyle/>
          <a:p>
            <a:r>
              <a:rPr lang="en-US" altLang="ko-KR" dirty="0"/>
              <a:t>NumPy </a:t>
            </a:r>
            <a:r>
              <a:rPr lang="ko-KR" altLang="en-US" dirty="0"/>
              <a:t>타입변경 </a:t>
            </a:r>
            <a:r>
              <a:rPr lang="en-US" altLang="ko-KR" dirty="0"/>
              <a:t>- </a:t>
            </a:r>
            <a:r>
              <a:rPr lang="en-US" altLang="ko-KR" dirty="0" err="1"/>
              <a:t>astype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rgbClr val="FF0000"/>
                </a:solidFill>
              </a:rPr>
              <a:t> reshape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FD4F2-6777-485D-8D89-FB28BD4A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30" y="1604561"/>
            <a:ext cx="10515600" cy="4351338"/>
          </a:xfrm>
        </p:spPr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.</a:t>
            </a:r>
            <a:r>
              <a:rPr lang="en-US" altLang="ko-KR" dirty="0" err="1"/>
              <a:t>astype</a:t>
            </a:r>
            <a:r>
              <a:rPr lang="en-US" altLang="ko-KR" dirty="0"/>
              <a:t>(shape) – </a:t>
            </a:r>
            <a:r>
              <a:rPr lang="ko-KR" altLang="en-US" dirty="0"/>
              <a:t>자료형 변경</a:t>
            </a:r>
            <a:endParaRPr lang="en-US" altLang="ko-KR" dirty="0"/>
          </a:p>
          <a:p>
            <a:r>
              <a:rPr lang="ko-KR" altLang="en-US" dirty="0"/>
              <a:t>배열</a:t>
            </a:r>
            <a:r>
              <a:rPr lang="en-US" altLang="ko-KR" dirty="0"/>
              <a:t>.reshape(shape) – </a:t>
            </a:r>
            <a:r>
              <a:rPr lang="ko-KR" altLang="en-US" dirty="0"/>
              <a:t>구조</a:t>
            </a:r>
            <a:r>
              <a:rPr lang="en-US" altLang="ko-KR" dirty="0"/>
              <a:t>(</a:t>
            </a:r>
            <a:r>
              <a:rPr lang="ko-KR" altLang="en-US" dirty="0"/>
              <a:t>형태</a:t>
            </a:r>
            <a:r>
              <a:rPr lang="en-US" altLang="ko-KR" dirty="0"/>
              <a:t>)</a:t>
            </a:r>
            <a:r>
              <a:rPr lang="ko-KR" altLang="en-US" dirty="0"/>
              <a:t> 변경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ex) 2X5 -&gt; 5X2 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단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shape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행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*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열이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같아야함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+reshape(-1,1): 2</a:t>
            </a:r>
            <a:r>
              <a:rPr lang="ko-KR" altLang="en-US" dirty="0"/>
              <a:t>차원에 칼럼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로우 </a:t>
            </a:r>
            <a:r>
              <a:rPr lang="en-US" altLang="ko-KR" dirty="0"/>
              <a:t>n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6086E-0873-48EB-806E-209E79826609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B01B1-F4E9-4C4D-859B-E66F8D64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7400FC-2B8E-4E6A-ABE2-EB2D02BD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90" y="3429000"/>
            <a:ext cx="4502830" cy="297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7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0A9F0-4FEC-4BA7-80AA-FA7E0E6A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17" y="173189"/>
            <a:ext cx="10515600" cy="765575"/>
          </a:xfrm>
        </p:spPr>
        <p:txBody>
          <a:bodyPr>
            <a:normAutofit/>
          </a:bodyPr>
          <a:lstStyle/>
          <a:p>
            <a:r>
              <a:rPr lang="en-US" altLang="ko-KR" dirty="0"/>
              <a:t>NumPy reshape</a:t>
            </a:r>
            <a:r>
              <a:rPr lang="ko-KR" altLang="en-US" dirty="0"/>
              <a:t> 예시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6086E-0873-48EB-806E-209E79826609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B01B1-F4E9-4C4D-859B-E66F8D64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20BD420-4226-45DE-8794-BB0D28EB9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72" y="1571715"/>
            <a:ext cx="8054204" cy="29171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B497F8E-8E40-4C75-B292-28F26F04B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811" y="2377441"/>
            <a:ext cx="6819240" cy="397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0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6778</TotalTime>
  <Words>1251</Words>
  <Application>Microsoft Office PowerPoint</Application>
  <PresentationFormat>와이드스크린</PresentationFormat>
  <Paragraphs>248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Apple SD Gothic Neo</vt:lpstr>
      <vt:lpstr>맑은 고딕</vt:lpstr>
      <vt:lpstr>Arial</vt:lpstr>
      <vt:lpstr>Courier New</vt:lpstr>
      <vt:lpstr>Office 테마</vt:lpstr>
      <vt:lpstr>Numpy와 Pandas  데이터 분석 </vt:lpstr>
      <vt:lpstr>Contents</vt:lpstr>
      <vt:lpstr>1. 넘파이(Numpy)란?</vt:lpstr>
      <vt:lpstr>1.2 NumPy 기본 자료형 – ndarray</vt:lpstr>
      <vt:lpstr>NumPy 타입 확인</vt:lpstr>
      <vt:lpstr>NumPy ndarray 편리하게 생성</vt:lpstr>
      <vt:lpstr>NumPy ndarray 편리하게 생성</vt:lpstr>
      <vt:lpstr>NumPy 타입변경 - astype, reshape</vt:lpstr>
      <vt:lpstr>NumPy reshape 예시</vt:lpstr>
      <vt:lpstr>NumPy reshape에서 -1은?</vt:lpstr>
      <vt:lpstr>NumPy reshape에서 -1 예시</vt:lpstr>
      <vt:lpstr>NumPy 정렬- sort, argsort</vt:lpstr>
      <vt:lpstr>NumPy 차원(axis=0,1,2)</vt:lpstr>
      <vt:lpstr>인덱싱/슬라이싱- 1차원, 2차원,불린</vt:lpstr>
      <vt:lpstr>NumPy 불린 인덱싱</vt:lpstr>
      <vt:lpstr>인덱싱/슬라이싱- 1차원, 2차원,불린</vt:lpstr>
      <vt:lpstr>Numpy 총 정리</vt:lpstr>
      <vt:lpstr>Pandas의 데이터 타입 – Series, DataFrame</vt:lpstr>
      <vt:lpstr>Pandas Series 생성 방법</vt:lpstr>
      <vt:lpstr>Pandas DataFrame 특징 및 생성방법</vt:lpstr>
      <vt:lpstr>Pandas 데이터 불러오고 확인</vt:lpstr>
      <vt:lpstr>Pandas list, numpy 변환</vt:lpstr>
      <vt:lpstr>Pandas DataFrame 데이터 조회</vt:lpstr>
      <vt:lpstr>Pandas 조건 값 입력</vt:lpstr>
      <vt:lpstr>Pandas 칼럼추가/삭제</vt:lpstr>
      <vt:lpstr>Pandas 유용한 메서드 </vt:lpstr>
      <vt:lpstr>Pandas level up !!</vt:lpstr>
      <vt:lpstr>다음 시간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판다스 사용법 [스터디 1주차]</dc:title>
  <dc:creator>J-365</dc:creator>
  <cp:lastModifiedBy>J-365</cp:lastModifiedBy>
  <cp:revision>10</cp:revision>
  <dcterms:created xsi:type="dcterms:W3CDTF">2022-03-08T13:25:19Z</dcterms:created>
  <dcterms:modified xsi:type="dcterms:W3CDTF">2022-03-15T08:40:09Z</dcterms:modified>
</cp:coreProperties>
</file>