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0" r:id="rId7"/>
    <p:sldId id="278" r:id="rId8"/>
    <p:sldId id="264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-365" initials="J3" lastIdx="1" clrIdx="0">
    <p:extLst>
      <p:ext uri="{19B8F6BF-5375-455C-9EA6-DF929625EA0E}">
        <p15:presenceInfo xmlns:p15="http://schemas.microsoft.com/office/powerpoint/2012/main" userId="J-36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9B3AE-41B6-4248-BF45-E96DEADD1BF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F2FC4FCE-BAF6-4780-97F2-27AF304F55E0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데이터 분석 </a:t>
          </a:r>
        </a:p>
      </dgm:t>
    </dgm:pt>
    <dgm:pt modelId="{0127720D-095D-4F26-9753-902C118D90D9}" type="parTrans" cxnId="{947C705D-F511-473E-99BB-C063EAFCA205}">
      <dgm:prSet/>
      <dgm:spPr/>
      <dgm:t>
        <a:bodyPr/>
        <a:lstStyle/>
        <a:p>
          <a:pPr latinLnBrk="1"/>
          <a:endParaRPr lang="ko-KR" altLang="en-US"/>
        </a:p>
      </dgm:t>
    </dgm:pt>
    <dgm:pt modelId="{163D2338-BC40-41EA-A888-3079EDB28DC5}" type="sibTrans" cxnId="{947C705D-F511-473E-99BB-C063EAFCA205}">
      <dgm:prSet/>
      <dgm:spPr/>
      <dgm:t>
        <a:bodyPr/>
        <a:lstStyle/>
        <a:p>
          <a:pPr latinLnBrk="1"/>
          <a:endParaRPr lang="ko-KR" altLang="en-US"/>
        </a:p>
      </dgm:t>
    </dgm:pt>
    <dgm:pt modelId="{8F8F89A9-3F7F-44C9-991A-A4B873FEF24B}">
      <dgm:prSet phldrT="[텍스트]" custT="1"/>
      <dgm:spPr/>
      <dgm:t>
        <a:bodyPr/>
        <a:lstStyle/>
        <a:p>
          <a:pPr algn="l" latinLnBrk="1"/>
          <a:r>
            <a:rPr lang="ko-KR" altLang="en-US" sz="2400" dirty="0"/>
            <a:t>알고리즘          선택</a:t>
          </a:r>
          <a:endParaRPr lang="en-US" altLang="ko-KR" sz="2400" dirty="0"/>
        </a:p>
      </dgm:t>
    </dgm:pt>
    <dgm:pt modelId="{7CBAD295-B9E1-47D6-B6E5-F8A5842E0A68}" type="parTrans" cxnId="{13B13B90-15A5-4C80-9AB4-7F1F7BEC24D9}">
      <dgm:prSet/>
      <dgm:spPr/>
      <dgm:t>
        <a:bodyPr/>
        <a:lstStyle/>
        <a:p>
          <a:pPr latinLnBrk="1"/>
          <a:endParaRPr lang="ko-KR" altLang="en-US"/>
        </a:p>
      </dgm:t>
    </dgm:pt>
    <dgm:pt modelId="{17E1762E-320F-4639-8B03-44C7FAB625CA}" type="sibTrans" cxnId="{13B13B90-15A5-4C80-9AB4-7F1F7BEC24D9}">
      <dgm:prSet/>
      <dgm:spPr/>
      <dgm:t>
        <a:bodyPr/>
        <a:lstStyle/>
        <a:p>
          <a:pPr latinLnBrk="1"/>
          <a:endParaRPr lang="ko-KR" altLang="en-US"/>
        </a:p>
      </dgm:t>
    </dgm:pt>
    <dgm:pt modelId="{7EBC5DD2-5BF8-48BA-A938-48977725FC3F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예측 후       스코어 측정</a:t>
          </a:r>
        </a:p>
      </dgm:t>
    </dgm:pt>
    <dgm:pt modelId="{83955CD2-93D6-4B33-872B-E9F8803867C2}" type="parTrans" cxnId="{4737F7EF-F052-486D-9B87-5B9C367DB828}">
      <dgm:prSet/>
      <dgm:spPr/>
      <dgm:t>
        <a:bodyPr/>
        <a:lstStyle/>
        <a:p>
          <a:pPr latinLnBrk="1"/>
          <a:endParaRPr lang="ko-KR" altLang="en-US"/>
        </a:p>
      </dgm:t>
    </dgm:pt>
    <dgm:pt modelId="{6734BEBD-74A6-4FED-9E88-5C7B02ECACFC}" type="sibTrans" cxnId="{4737F7EF-F052-486D-9B87-5B9C367DB828}">
      <dgm:prSet/>
      <dgm:spPr/>
      <dgm:t>
        <a:bodyPr/>
        <a:lstStyle/>
        <a:p>
          <a:pPr latinLnBrk="1"/>
          <a:endParaRPr lang="ko-KR" altLang="en-US"/>
        </a:p>
      </dgm:t>
    </dgm:pt>
    <dgm:pt modelId="{C2BE5F9D-D775-4A66-A43B-83434B9016DB}">
      <dgm:prSet/>
      <dgm:spPr/>
      <dgm:t>
        <a:bodyPr/>
        <a:lstStyle/>
        <a:p>
          <a:pPr latinLnBrk="1"/>
          <a:endParaRPr lang="ko-KR" altLang="en-US"/>
        </a:p>
      </dgm:t>
    </dgm:pt>
    <dgm:pt modelId="{5A0CB4D9-5C62-4A1C-A4B2-68D3C8AEC6A8}" type="parTrans" cxnId="{CD91C05D-2A15-46B8-9CB7-2C3A7F232635}">
      <dgm:prSet/>
      <dgm:spPr/>
      <dgm:t>
        <a:bodyPr/>
        <a:lstStyle/>
        <a:p>
          <a:pPr latinLnBrk="1"/>
          <a:endParaRPr lang="ko-KR" altLang="en-US"/>
        </a:p>
      </dgm:t>
    </dgm:pt>
    <dgm:pt modelId="{7CBEC5AB-1C1A-4572-AD4A-7848C08320C6}" type="sibTrans" cxnId="{CD91C05D-2A15-46B8-9CB7-2C3A7F232635}">
      <dgm:prSet/>
      <dgm:spPr/>
      <dgm:t>
        <a:bodyPr/>
        <a:lstStyle/>
        <a:p>
          <a:pPr latinLnBrk="1"/>
          <a:endParaRPr lang="ko-KR" altLang="en-US"/>
        </a:p>
      </dgm:t>
    </dgm:pt>
    <dgm:pt modelId="{AA7829AF-5122-427B-9639-02DA7B7DBB75}" type="pres">
      <dgm:prSet presAssocID="{7499B3AE-41B6-4248-BF45-E96DEADD1BFE}" presName="rootnode" presStyleCnt="0">
        <dgm:presLayoutVars>
          <dgm:chMax/>
          <dgm:chPref/>
          <dgm:dir/>
          <dgm:animLvl val="lvl"/>
        </dgm:presLayoutVars>
      </dgm:prSet>
      <dgm:spPr/>
    </dgm:pt>
    <dgm:pt modelId="{37986737-4527-4533-B6B3-8F6794A28AE1}" type="pres">
      <dgm:prSet presAssocID="{F2FC4FCE-BAF6-4780-97F2-27AF304F55E0}" presName="composite" presStyleCnt="0"/>
      <dgm:spPr/>
    </dgm:pt>
    <dgm:pt modelId="{740B2567-B53D-4AE8-9A37-1491210182FD}" type="pres">
      <dgm:prSet presAssocID="{F2FC4FCE-BAF6-4780-97F2-27AF304F55E0}" presName="LShape" presStyleLbl="alignNode1" presStyleIdx="0" presStyleCnt="7"/>
      <dgm:spPr/>
    </dgm:pt>
    <dgm:pt modelId="{D63315FF-22E7-40EA-9F04-B0F100F18D25}" type="pres">
      <dgm:prSet presAssocID="{F2FC4FCE-BAF6-4780-97F2-27AF304F55E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030EC08-716E-40CD-ADCC-34A23236FB5A}" type="pres">
      <dgm:prSet presAssocID="{F2FC4FCE-BAF6-4780-97F2-27AF304F55E0}" presName="Triangle" presStyleLbl="alignNode1" presStyleIdx="1" presStyleCnt="7"/>
      <dgm:spPr/>
    </dgm:pt>
    <dgm:pt modelId="{121A9153-D015-41D5-9421-8E2EEEA8ACE8}" type="pres">
      <dgm:prSet presAssocID="{163D2338-BC40-41EA-A888-3079EDB28DC5}" presName="sibTrans" presStyleCnt="0"/>
      <dgm:spPr/>
    </dgm:pt>
    <dgm:pt modelId="{07CAE459-8328-492C-89A1-9E49FC211BDD}" type="pres">
      <dgm:prSet presAssocID="{163D2338-BC40-41EA-A888-3079EDB28DC5}" presName="space" presStyleCnt="0"/>
      <dgm:spPr/>
    </dgm:pt>
    <dgm:pt modelId="{1C209A51-2B16-4793-8754-2855F76D2F61}" type="pres">
      <dgm:prSet presAssocID="{8F8F89A9-3F7F-44C9-991A-A4B873FEF24B}" presName="composite" presStyleCnt="0"/>
      <dgm:spPr/>
    </dgm:pt>
    <dgm:pt modelId="{BBAB594A-D75B-45E2-A4F6-4FE67CE1ECA0}" type="pres">
      <dgm:prSet presAssocID="{8F8F89A9-3F7F-44C9-991A-A4B873FEF24B}" presName="LShape" presStyleLbl="alignNode1" presStyleIdx="2" presStyleCnt="7"/>
      <dgm:spPr/>
    </dgm:pt>
    <dgm:pt modelId="{691D1D4C-9090-4289-B3DD-797AAF3AC657}" type="pres">
      <dgm:prSet presAssocID="{8F8F89A9-3F7F-44C9-991A-A4B873FEF24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0213B23-663D-4C08-8164-9A4CDC281954}" type="pres">
      <dgm:prSet presAssocID="{8F8F89A9-3F7F-44C9-991A-A4B873FEF24B}" presName="Triangle" presStyleLbl="alignNode1" presStyleIdx="3" presStyleCnt="7"/>
      <dgm:spPr/>
    </dgm:pt>
    <dgm:pt modelId="{D5FA200C-1DC0-45E4-9984-FA2C368AACE9}" type="pres">
      <dgm:prSet presAssocID="{17E1762E-320F-4639-8B03-44C7FAB625CA}" presName="sibTrans" presStyleCnt="0"/>
      <dgm:spPr/>
    </dgm:pt>
    <dgm:pt modelId="{E721BCD9-EEAB-4C44-8A09-47F494568882}" type="pres">
      <dgm:prSet presAssocID="{17E1762E-320F-4639-8B03-44C7FAB625CA}" presName="space" presStyleCnt="0"/>
      <dgm:spPr/>
    </dgm:pt>
    <dgm:pt modelId="{E0AA7215-DAE2-4858-BD5A-65883EA92BEB}" type="pres">
      <dgm:prSet presAssocID="{C2BE5F9D-D775-4A66-A43B-83434B9016DB}" presName="composite" presStyleCnt="0"/>
      <dgm:spPr/>
    </dgm:pt>
    <dgm:pt modelId="{79896732-30CE-45B4-90B6-B2A3B3D88712}" type="pres">
      <dgm:prSet presAssocID="{C2BE5F9D-D775-4A66-A43B-83434B9016DB}" presName="LShape" presStyleLbl="alignNode1" presStyleIdx="4" presStyleCnt="7"/>
      <dgm:spPr/>
    </dgm:pt>
    <dgm:pt modelId="{17074B06-BDAF-4E8B-A508-3C9B0D44CA36}" type="pres">
      <dgm:prSet presAssocID="{C2BE5F9D-D775-4A66-A43B-83434B9016DB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783E1C3-799F-44B0-A545-DCAFDEC5BCAA}" type="pres">
      <dgm:prSet presAssocID="{C2BE5F9D-D775-4A66-A43B-83434B9016DB}" presName="Triangle" presStyleLbl="alignNode1" presStyleIdx="5" presStyleCnt="7"/>
      <dgm:spPr/>
    </dgm:pt>
    <dgm:pt modelId="{1C1AED91-ADA3-4609-AE6D-B35DC7CD32EB}" type="pres">
      <dgm:prSet presAssocID="{7CBEC5AB-1C1A-4572-AD4A-7848C08320C6}" presName="sibTrans" presStyleCnt="0"/>
      <dgm:spPr/>
    </dgm:pt>
    <dgm:pt modelId="{B73861D2-8F1C-485A-AC9A-AC899B0AC7C4}" type="pres">
      <dgm:prSet presAssocID="{7CBEC5AB-1C1A-4572-AD4A-7848C08320C6}" presName="space" presStyleCnt="0"/>
      <dgm:spPr/>
    </dgm:pt>
    <dgm:pt modelId="{571E7A7B-CCDF-4B91-9E57-CF578B161C3A}" type="pres">
      <dgm:prSet presAssocID="{7EBC5DD2-5BF8-48BA-A938-48977725FC3F}" presName="composite" presStyleCnt="0"/>
      <dgm:spPr/>
    </dgm:pt>
    <dgm:pt modelId="{B9611865-1D6E-4D98-80C5-FED3B9E3D166}" type="pres">
      <dgm:prSet presAssocID="{7EBC5DD2-5BF8-48BA-A938-48977725FC3F}" presName="LShape" presStyleLbl="alignNode1" presStyleIdx="6" presStyleCnt="7"/>
      <dgm:spPr/>
    </dgm:pt>
    <dgm:pt modelId="{D3A9AAC9-E763-467A-96AB-57649B41BB53}" type="pres">
      <dgm:prSet presAssocID="{7EBC5DD2-5BF8-48BA-A938-48977725FC3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47C705D-F511-473E-99BB-C063EAFCA205}" srcId="{7499B3AE-41B6-4248-BF45-E96DEADD1BFE}" destId="{F2FC4FCE-BAF6-4780-97F2-27AF304F55E0}" srcOrd="0" destOrd="0" parTransId="{0127720D-095D-4F26-9753-902C118D90D9}" sibTransId="{163D2338-BC40-41EA-A888-3079EDB28DC5}"/>
    <dgm:cxn modelId="{CD91C05D-2A15-46B8-9CB7-2C3A7F232635}" srcId="{7499B3AE-41B6-4248-BF45-E96DEADD1BFE}" destId="{C2BE5F9D-D775-4A66-A43B-83434B9016DB}" srcOrd="2" destOrd="0" parTransId="{5A0CB4D9-5C62-4A1C-A4B2-68D3C8AEC6A8}" sibTransId="{7CBEC5AB-1C1A-4572-AD4A-7848C08320C6}"/>
    <dgm:cxn modelId="{9F097056-43F7-492B-A076-E15F30E09886}" type="presOf" srcId="{8F8F89A9-3F7F-44C9-991A-A4B873FEF24B}" destId="{691D1D4C-9090-4289-B3DD-797AAF3AC657}" srcOrd="0" destOrd="0" presId="urn:microsoft.com/office/officeart/2009/3/layout/StepUpProcess"/>
    <dgm:cxn modelId="{13B13B90-15A5-4C80-9AB4-7F1F7BEC24D9}" srcId="{7499B3AE-41B6-4248-BF45-E96DEADD1BFE}" destId="{8F8F89A9-3F7F-44C9-991A-A4B873FEF24B}" srcOrd="1" destOrd="0" parTransId="{7CBAD295-B9E1-47D6-B6E5-F8A5842E0A68}" sibTransId="{17E1762E-320F-4639-8B03-44C7FAB625CA}"/>
    <dgm:cxn modelId="{C43A3FA5-F172-4353-A7AF-E9AA99F018F0}" type="presOf" srcId="{7499B3AE-41B6-4248-BF45-E96DEADD1BFE}" destId="{AA7829AF-5122-427B-9639-02DA7B7DBB75}" srcOrd="0" destOrd="0" presId="urn:microsoft.com/office/officeart/2009/3/layout/StepUpProcess"/>
    <dgm:cxn modelId="{BC4E34CC-F02E-41C0-BF9B-B6E6549CCB72}" type="presOf" srcId="{C2BE5F9D-D775-4A66-A43B-83434B9016DB}" destId="{17074B06-BDAF-4E8B-A508-3C9B0D44CA36}" srcOrd="0" destOrd="0" presId="urn:microsoft.com/office/officeart/2009/3/layout/StepUpProcess"/>
    <dgm:cxn modelId="{4B03AED7-D43D-4EF7-8831-3C96936E3252}" type="presOf" srcId="{7EBC5DD2-5BF8-48BA-A938-48977725FC3F}" destId="{D3A9AAC9-E763-467A-96AB-57649B41BB53}" srcOrd="0" destOrd="0" presId="urn:microsoft.com/office/officeart/2009/3/layout/StepUpProcess"/>
    <dgm:cxn modelId="{35C0A0E1-792F-4474-A29F-CD04EE8E5BE7}" type="presOf" srcId="{F2FC4FCE-BAF6-4780-97F2-27AF304F55E0}" destId="{D63315FF-22E7-40EA-9F04-B0F100F18D25}" srcOrd="0" destOrd="0" presId="urn:microsoft.com/office/officeart/2009/3/layout/StepUpProcess"/>
    <dgm:cxn modelId="{4737F7EF-F052-486D-9B87-5B9C367DB828}" srcId="{7499B3AE-41B6-4248-BF45-E96DEADD1BFE}" destId="{7EBC5DD2-5BF8-48BA-A938-48977725FC3F}" srcOrd="3" destOrd="0" parTransId="{83955CD2-93D6-4B33-872B-E9F8803867C2}" sibTransId="{6734BEBD-74A6-4FED-9E88-5C7B02ECACFC}"/>
    <dgm:cxn modelId="{80995041-4BB4-4094-88BE-5D5B233F5CCE}" type="presParOf" srcId="{AA7829AF-5122-427B-9639-02DA7B7DBB75}" destId="{37986737-4527-4533-B6B3-8F6794A28AE1}" srcOrd="0" destOrd="0" presId="urn:microsoft.com/office/officeart/2009/3/layout/StepUpProcess"/>
    <dgm:cxn modelId="{9F828A68-2112-46DB-910C-6407B0DAE92F}" type="presParOf" srcId="{37986737-4527-4533-B6B3-8F6794A28AE1}" destId="{740B2567-B53D-4AE8-9A37-1491210182FD}" srcOrd="0" destOrd="0" presId="urn:microsoft.com/office/officeart/2009/3/layout/StepUpProcess"/>
    <dgm:cxn modelId="{B30012FA-C235-4DC1-AF40-52E1EADCA7E0}" type="presParOf" srcId="{37986737-4527-4533-B6B3-8F6794A28AE1}" destId="{D63315FF-22E7-40EA-9F04-B0F100F18D25}" srcOrd="1" destOrd="0" presId="urn:microsoft.com/office/officeart/2009/3/layout/StepUpProcess"/>
    <dgm:cxn modelId="{37CC2389-EF25-4E98-BBA0-4C1F3E6FD940}" type="presParOf" srcId="{37986737-4527-4533-B6B3-8F6794A28AE1}" destId="{F030EC08-716E-40CD-ADCC-34A23236FB5A}" srcOrd="2" destOrd="0" presId="urn:microsoft.com/office/officeart/2009/3/layout/StepUpProcess"/>
    <dgm:cxn modelId="{7A569B04-3340-475C-BC55-56E2F57BFDE5}" type="presParOf" srcId="{AA7829AF-5122-427B-9639-02DA7B7DBB75}" destId="{121A9153-D015-41D5-9421-8E2EEEA8ACE8}" srcOrd="1" destOrd="0" presId="urn:microsoft.com/office/officeart/2009/3/layout/StepUpProcess"/>
    <dgm:cxn modelId="{FAD08032-625A-45AB-B410-2D393A5B52DA}" type="presParOf" srcId="{121A9153-D015-41D5-9421-8E2EEEA8ACE8}" destId="{07CAE459-8328-492C-89A1-9E49FC211BDD}" srcOrd="0" destOrd="0" presId="urn:microsoft.com/office/officeart/2009/3/layout/StepUpProcess"/>
    <dgm:cxn modelId="{F6CA9F99-42E0-44E5-882B-20BB264C664D}" type="presParOf" srcId="{AA7829AF-5122-427B-9639-02DA7B7DBB75}" destId="{1C209A51-2B16-4793-8754-2855F76D2F61}" srcOrd="2" destOrd="0" presId="urn:microsoft.com/office/officeart/2009/3/layout/StepUpProcess"/>
    <dgm:cxn modelId="{34F49634-E6DD-4191-853F-66C318AC79B2}" type="presParOf" srcId="{1C209A51-2B16-4793-8754-2855F76D2F61}" destId="{BBAB594A-D75B-45E2-A4F6-4FE67CE1ECA0}" srcOrd="0" destOrd="0" presId="urn:microsoft.com/office/officeart/2009/3/layout/StepUpProcess"/>
    <dgm:cxn modelId="{365428A5-4F48-4D9B-A99A-DF38BC64E93D}" type="presParOf" srcId="{1C209A51-2B16-4793-8754-2855F76D2F61}" destId="{691D1D4C-9090-4289-B3DD-797AAF3AC657}" srcOrd="1" destOrd="0" presId="urn:microsoft.com/office/officeart/2009/3/layout/StepUpProcess"/>
    <dgm:cxn modelId="{49E4434E-C25B-401B-A2E3-E3833E89AEBA}" type="presParOf" srcId="{1C209A51-2B16-4793-8754-2855F76D2F61}" destId="{00213B23-663D-4C08-8164-9A4CDC281954}" srcOrd="2" destOrd="0" presId="urn:microsoft.com/office/officeart/2009/3/layout/StepUpProcess"/>
    <dgm:cxn modelId="{7F8A5C84-C14A-4DF0-B0B3-28893C344897}" type="presParOf" srcId="{AA7829AF-5122-427B-9639-02DA7B7DBB75}" destId="{D5FA200C-1DC0-45E4-9984-FA2C368AACE9}" srcOrd="3" destOrd="0" presId="urn:microsoft.com/office/officeart/2009/3/layout/StepUpProcess"/>
    <dgm:cxn modelId="{7E936853-DDED-41B1-AE7B-70795F2D371E}" type="presParOf" srcId="{D5FA200C-1DC0-45E4-9984-FA2C368AACE9}" destId="{E721BCD9-EEAB-4C44-8A09-47F494568882}" srcOrd="0" destOrd="0" presId="urn:microsoft.com/office/officeart/2009/3/layout/StepUpProcess"/>
    <dgm:cxn modelId="{07C10A22-C2B2-412D-AB2E-E95A827678B6}" type="presParOf" srcId="{AA7829AF-5122-427B-9639-02DA7B7DBB75}" destId="{E0AA7215-DAE2-4858-BD5A-65883EA92BEB}" srcOrd="4" destOrd="0" presId="urn:microsoft.com/office/officeart/2009/3/layout/StepUpProcess"/>
    <dgm:cxn modelId="{106CD3E1-0052-4E72-B648-13F9E0AC1BEA}" type="presParOf" srcId="{E0AA7215-DAE2-4858-BD5A-65883EA92BEB}" destId="{79896732-30CE-45B4-90B6-B2A3B3D88712}" srcOrd="0" destOrd="0" presId="urn:microsoft.com/office/officeart/2009/3/layout/StepUpProcess"/>
    <dgm:cxn modelId="{9CEFA4BF-CCCC-4102-8074-A37A60463DEE}" type="presParOf" srcId="{E0AA7215-DAE2-4858-BD5A-65883EA92BEB}" destId="{17074B06-BDAF-4E8B-A508-3C9B0D44CA36}" srcOrd="1" destOrd="0" presId="urn:microsoft.com/office/officeart/2009/3/layout/StepUpProcess"/>
    <dgm:cxn modelId="{E6D46967-C296-40A2-8C8D-9FFAB9235C23}" type="presParOf" srcId="{E0AA7215-DAE2-4858-BD5A-65883EA92BEB}" destId="{D783E1C3-799F-44B0-A545-DCAFDEC5BCAA}" srcOrd="2" destOrd="0" presId="urn:microsoft.com/office/officeart/2009/3/layout/StepUpProcess"/>
    <dgm:cxn modelId="{702EB2B7-76E9-4B37-A9E5-16123CADCCB8}" type="presParOf" srcId="{AA7829AF-5122-427B-9639-02DA7B7DBB75}" destId="{1C1AED91-ADA3-4609-AE6D-B35DC7CD32EB}" srcOrd="5" destOrd="0" presId="urn:microsoft.com/office/officeart/2009/3/layout/StepUpProcess"/>
    <dgm:cxn modelId="{A2B5775A-5337-4117-B95E-3A7A60404CF6}" type="presParOf" srcId="{1C1AED91-ADA3-4609-AE6D-B35DC7CD32EB}" destId="{B73861D2-8F1C-485A-AC9A-AC899B0AC7C4}" srcOrd="0" destOrd="0" presId="urn:microsoft.com/office/officeart/2009/3/layout/StepUpProcess"/>
    <dgm:cxn modelId="{29E0B340-4793-442C-909E-1086687B43D4}" type="presParOf" srcId="{AA7829AF-5122-427B-9639-02DA7B7DBB75}" destId="{571E7A7B-CCDF-4B91-9E57-CF578B161C3A}" srcOrd="6" destOrd="0" presId="urn:microsoft.com/office/officeart/2009/3/layout/StepUpProcess"/>
    <dgm:cxn modelId="{A53F7AB9-E29A-45CA-9B6A-8E1FD936AC6D}" type="presParOf" srcId="{571E7A7B-CCDF-4B91-9E57-CF578B161C3A}" destId="{B9611865-1D6E-4D98-80C5-FED3B9E3D166}" srcOrd="0" destOrd="0" presId="urn:microsoft.com/office/officeart/2009/3/layout/StepUpProcess"/>
    <dgm:cxn modelId="{D93511C9-E46F-47B4-89E4-E9523A8698B8}" type="presParOf" srcId="{571E7A7B-CCDF-4B91-9E57-CF578B161C3A}" destId="{D3A9AAC9-E763-467A-96AB-57649B41BB5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B2567-B53D-4AE8-9A37-1491210182FD}">
      <dsp:nvSpPr>
        <dsp:cNvPr id="0" name=""/>
        <dsp:cNvSpPr/>
      </dsp:nvSpPr>
      <dsp:spPr>
        <a:xfrm rot="5400000">
          <a:off x="462364" y="2446157"/>
          <a:ext cx="1391435" cy="23153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315FF-22E7-40EA-9F04-B0F100F18D25}">
      <dsp:nvSpPr>
        <dsp:cNvPr id="0" name=""/>
        <dsp:cNvSpPr/>
      </dsp:nvSpPr>
      <dsp:spPr>
        <a:xfrm>
          <a:off x="230099" y="3137938"/>
          <a:ext cx="2090280" cy="18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데이터 분석 </a:t>
          </a:r>
        </a:p>
      </dsp:txBody>
      <dsp:txXfrm>
        <a:off x="230099" y="3137938"/>
        <a:ext cx="2090280" cy="1832253"/>
      </dsp:txXfrm>
    </dsp:sp>
    <dsp:sp modelId="{F030EC08-716E-40CD-ADCC-34A23236FB5A}">
      <dsp:nvSpPr>
        <dsp:cNvPr id="0" name=""/>
        <dsp:cNvSpPr/>
      </dsp:nvSpPr>
      <dsp:spPr>
        <a:xfrm>
          <a:off x="1925988" y="2275701"/>
          <a:ext cx="394392" cy="394392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accent1">
              <a:shade val="50000"/>
              <a:hueOff val="114998"/>
              <a:satOff val="-2801"/>
              <a:lumOff val="12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B594A-D75B-45E2-A4F6-4FE67CE1ECA0}">
      <dsp:nvSpPr>
        <dsp:cNvPr id="0" name=""/>
        <dsp:cNvSpPr/>
      </dsp:nvSpPr>
      <dsp:spPr>
        <a:xfrm rot="5400000">
          <a:off x="3021277" y="1812952"/>
          <a:ext cx="1391435" cy="23153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accent1">
              <a:shade val="50000"/>
              <a:hueOff val="229996"/>
              <a:satOff val="-5601"/>
              <a:lumOff val="24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D1D4C-9090-4289-B3DD-797AAF3AC657}">
      <dsp:nvSpPr>
        <dsp:cNvPr id="0" name=""/>
        <dsp:cNvSpPr/>
      </dsp:nvSpPr>
      <dsp:spPr>
        <a:xfrm>
          <a:off x="2789011" y="2504733"/>
          <a:ext cx="2090280" cy="18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알고리즘          선택</a:t>
          </a:r>
          <a:endParaRPr lang="en-US" altLang="ko-KR" sz="2400" kern="1200" dirty="0"/>
        </a:p>
      </dsp:txBody>
      <dsp:txXfrm>
        <a:off x="2789011" y="2504733"/>
        <a:ext cx="2090280" cy="1832253"/>
      </dsp:txXfrm>
    </dsp:sp>
    <dsp:sp modelId="{00213B23-663D-4C08-8164-9A4CDC281954}">
      <dsp:nvSpPr>
        <dsp:cNvPr id="0" name=""/>
        <dsp:cNvSpPr/>
      </dsp:nvSpPr>
      <dsp:spPr>
        <a:xfrm>
          <a:off x="4484900" y="1642496"/>
          <a:ext cx="394392" cy="394392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accent1">
              <a:shade val="50000"/>
              <a:hueOff val="344994"/>
              <a:satOff val="-8402"/>
              <a:lumOff val="36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96732-30CE-45B4-90B6-B2A3B3D88712}">
      <dsp:nvSpPr>
        <dsp:cNvPr id="0" name=""/>
        <dsp:cNvSpPr/>
      </dsp:nvSpPr>
      <dsp:spPr>
        <a:xfrm rot="5400000">
          <a:off x="5580189" y="1179747"/>
          <a:ext cx="1391435" cy="23153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accent1">
              <a:shade val="50000"/>
              <a:hueOff val="344994"/>
              <a:satOff val="-8402"/>
              <a:lumOff val="36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4B06-BDAF-4E8B-A508-3C9B0D44CA36}">
      <dsp:nvSpPr>
        <dsp:cNvPr id="0" name=""/>
        <dsp:cNvSpPr/>
      </dsp:nvSpPr>
      <dsp:spPr>
        <a:xfrm>
          <a:off x="5347923" y="1871528"/>
          <a:ext cx="2090280" cy="18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500" kern="1200"/>
        </a:p>
      </dsp:txBody>
      <dsp:txXfrm>
        <a:off x="5347923" y="1871528"/>
        <a:ext cx="2090280" cy="1832253"/>
      </dsp:txXfrm>
    </dsp:sp>
    <dsp:sp modelId="{D783E1C3-799F-44B0-A545-DCAFDEC5BCAA}">
      <dsp:nvSpPr>
        <dsp:cNvPr id="0" name=""/>
        <dsp:cNvSpPr/>
      </dsp:nvSpPr>
      <dsp:spPr>
        <a:xfrm>
          <a:off x="7043812" y="1009290"/>
          <a:ext cx="394392" cy="394392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accent1">
              <a:shade val="50000"/>
              <a:hueOff val="229996"/>
              <a:satOff val="-5601"/>
              <a:lumOff val="24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11865-1D6E-4D98-80C5-FED3B9E3D166}">
      <dsp:nvSpPr>
        <dsp:cNvPr id="0" name=""/>
        <dsp:cNvSpPr/>
      </dsp:nvSpPr>
      <dsp:spPr>
        <a:xfrm rot="5400000">
          <a:off x="8139101" y="546541"/>
          <a:ext cx="1391435" cy="23153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accent1">
              <a:shade val="50000"/>
              <a:hueOff val="114998"/>
              <a:satOff val="-2801"/>
              <a:lumOff val="12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AAC9-E763-467A-96AB-57649B41BB53}">
      <dsp:nvSpPr>
        <dsp:cNvPr id="0" name=""/>
        <dsp:cNvSpPr/>
      </dsp:nvSpPr>
      <dsp:spPr>
        <a:xfrm>
          <a:off x="7906836" y="1238322"/>
          <a:ext cx="2090280" cy="18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예측 후       스코어 측정</a:t>
          </a:r>
        </a:p>
      </dsp:txBody>
      <dsp:txXfrm>
        <a:off x="7906836" y="1238322"/>
        <a:ext cx="2090280" cy="183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859B-B08C-4CE0-9BA4-9D29DD497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BFA3C-979C-4D8C-BC46-45CEEDC7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88604-EAF0-4DE7-B5B5-7691F8F4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F7CA6-7237-46FA-A707-9079B3FE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8ACE2-F1CA-41CD-B04C-45C4DFA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4CDE2-1993-4AE5-A927-683186C8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A505F-6A89-4F3E-871A-42B1EFD8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FD4F-9A2B-4303-BAF6-97FC4967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236-A4F9-4D70-9C3A-D2D4452B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3B86-8682-49F1-8B79-DC5EB1A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6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F04459-EDCA-43F7-9EF2-374F2DC7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74A62-7E4B-41FC-866B-D846727A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CCF7-574A-45C1-BFA1-39138DA0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95ABC-E999-4C02-8652-DAAA1518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581F6-61BB-4BBE-896E-410D37C2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4BF41-E80B-437C-A44F-12A2931C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310E7-0A3E-4B6A-BEFD-9EE9F8FC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37BFA-AEA1-4128-B910-0975BAAD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EB37E-2599-47BB-AC8E-14719851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2CEEB-7C1B-45A5-BFAA-E8EC226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F761-1D99-4C98-BEC8-313887A0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67B05-7646-412D-BFD5-4BA2F9C4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B1EC8-5E07-4D1E-AADC-E86B4217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3B83B-C041-45A4-A772-482A950E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E6991-7E65-407B-8880-9B533053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CDE8A-FC7B-436F-866E-80733812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D57F2-F88B-4584-ACD6-B649E7FC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7FD8-4E40-462B-9DF2-2AF60379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D05F9-9500-4CEF-AC96-B7386B98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8B28C-4988-4045-86B5-E2099AEE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D757E-E864-4C38-B2E5-D3D7B9A8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6215-5D68-434C-BA81-2DD67E07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8C175-D595-43EB-A3A2-A41F5517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8F54C-6523-4585-8A19-479867AB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83A74D-EDB1-4171-A42E-576C12873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D1D20D-C22B-4766-B6FF-951CBDB1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D9D624-F4A5-479A-9B35-7F70433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B3FC1E-0953-4DE9-936C-75E8AEFB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70B8BB-4A56-4E2A-983E-8AA5F56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79CE2-B1D4-44EC-BBC2-36CE48AD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5F51A4-81E9-4765-9EB2-A1948DAE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FD04B-C611-42EC-9768-0085D4CA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C3BF3-155A-461D-9133-8A8DDD22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649E05-5B29-4A08-BC66-C61118B4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F32062-323A-412E-A5F7-B8630109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EBDF0-E7D7-4F47-9907-3C2F5FB2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9375-D975-47CD-8E67-4E28465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415D2-DFE6-4A9A-9116-8DC2AD36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B9650-6344-4FB4-BBAB-E00AB0B6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65A07-2D72-4EEB-A6D6-4D686B0A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59E01-DF2B-4649-9C08-B8561CFA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C5FF2-7987-42BB-9ADF-054FDA21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9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5F9E7-4B77-4CE3-A1C2-8D22C8BD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58FC7-0EA6-460B-B941-EB857DB5A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6D7FC-CC17-4ECC-91A6-FAAC541D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42B74-7AAF-4643-A4C6-F5BA15E2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3C8B4-B0E0-489F-A7E6-D58273AF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0F354-CD45-4BAD-9918-C494843C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24BC8-28D3-485E-B2E5-F51407EE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EDCB-96D0-4FEC-8D72-43C22FAC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D5DFC-C5C8-4698-A167-FAF67E35F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FCFB-2247-48A9-AF75-6CBAA4A0C2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AFB6-CC60-45C1-808E-7D6E0F0D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B93F4-803E-48BA-AFED-BDC8E6B11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2771-D1FD-49E4-A4D6-81BFE6036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42A9-08B8-4CEB-B560-E02DC1B4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856"/>
            <a:ext cx="9144000" cy="2387600"/>
          </a:xfrm>
        </p:spPr>
        <p:txBody>
          <a:bodyPr/>
          <a:lstStyle/>
          <a:p>
            <a:r>
              <a:rPr lang="ko-KR" altLang="en-US" dirty="0"/>
              <a:t>데이터 분석 실습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18D3F-C728-4073-AD1C-645B5BB2B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김지선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6516C0-741E-4962-9BE1-23ED415B11D4}"/>
              </a:ext>
            </a:extLst>
          </p:cNvPr>
          <p:cNvSpPr/>
          <p:nvPr/>
        </p:nvSpPr>
        <p:spPr>
          <a:xfrm>
            <a:off x="0" y="593856"/>
            <a:ext cx="12192000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2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C5D6E-D93C-4914-9DF9-45CEC9AB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73" y="0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5AF4-638F-4874-B188-69518DD7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1504791"/>
            <a:ext cx="10515600" cy="4351338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내장 데이터 사용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➩ </a:t>
            </a:r>
            <a:r>
              <a:rPr lang="en-US" altLang="ko-KR" dirty="0"/>
              <a:t>from </a:t>
            </a:r>
            <a:r>
              <a:rPr lang="en-US" altLang="ko-KR" dirty="0" err="1"/>
              <a:t>sklearn.datasets</a:t>
            </a:r>
            <a:r>
              <a:rPr lang="en-US" altLang="ko-KR" dirty="0"/>
              <a:t> import [</a:t>
            </a:r>
            <a:r>
              <a:rPr lang="ko-KR" altLang="en-US" dirty="0"/>
              <a:t>데이터명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아이리스 붓꽃 데이터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load_iris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당뇨병 환자 데이터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load_diabetes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 err="1"/>
              <a:t>보스톤</a:t>
            </a:r>
            <a:r>
              <a:rPr lang="ko-KR" altLang="en-US" sz="2400" dirty="0"/>
              <a:t> 집값 데이터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load_boston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와인 데이터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load_wine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위스콘신 유방암 환자 데이터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load_breast_cancer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599B8-BEAB-40CC-92C4-247BCFA2553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4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6C6C2-C26F-4024-A078-4D2958DB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2" y="16586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Thanks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92518F-8357-441A-A11C-597BD2946C51}"/>
              </a:ext>
            </a:extLst>
          </p:cNvPr>
          <p:cNvSpPr/>
          <p:nvPr/>
        </p:nvSpPr>
        <p:spPr>
          <a:xfrm>
            <a:off x="0" y="246487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71E6-1C04-400B-9CF7-B7833717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42" y="0"/>
            <a:ext cx="10515600" cy="1325563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6507E-7932-46A9-88B4-9CCA4E9E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35"/>
            <a:ext cx="10515600" cy="4351338"/>
          </a:xfrm>
        </p:spPr>
        <p:txBody>
          <a:bodyPr/>
          <a:lstStyle/>
          <a:p>
            <a:r>
              <a:rPr lang="ko-KR" altLang="en-US" dirty="0"/>
              <a:t>용어정리</a:t>
            </a:r>
            <a:endParaRPr lang="en-US" altLang="ko-KR" dirty="0"/>
          </a:p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 err="1"/>
              <a:t>판다스</a:t>
            </a:r>
            <a:r>
              <a:rPr lang="ko-KR" altLang="en-US" dirty="0"/>
              <a:t> 유사도 및  특성조합</a:t>
            </a:r>
            <a:endParaRPr lang="en-US" altLang="ko-KR" dirty="0"/>
          </a:p>
          <a:p>
            <a:r>
              <a:rPr lang="ko-KR" altLang="en-US" dirty="0"/>
              <a:t>데이터 분석 실습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C8986A-508B-4084-B3AB-CBC5C2F77F80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7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1C9C-DD2B-48B8-8669-9A1E9016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1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주요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AA155-BE7B-4A68-BC32-73DCBB33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선형대수 </a:t>
            </a:r>
            <a:r>
              <a:rPr lang="ko-KR" altLang="en-US" dirty="0"/>
              <a:t>처리에 유용</a:t>
            </a:r>
            <a:r>
              <a:rPr lang="en-US" altLang="ko-KR" dirty="0"/>
              <a:t>(</a:t>
            </a:r>
            <a:r>
              <a:rPr lang="ko-KR" altLang="en-US" dirty="0"/>
              <a:t>속도가 매우 빠름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판다스</a:t>
            </a:r>
            <a:r>
              <a:rPr lang="ko-KR" altLang="en-US" dirty="0"/>
              <a:t>  </a:t>
            </a:r>
            <a:r>
              <a:rPr lang="en-US" altLang="ko-KR" dirty="0"/>
              <a:t>- 2D </a:t>
            </a:r>
            <a:r>
              <a:rPr lang="ko-KR" altLang="en-US" dirty="0"/>
              <a:t>배열의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데이터 분석</a:t>
            </a:r>
            <a:r>
              <a:rPr lang="ko-KR" altLang="en-US" dirty="0"/>
              <a:t>에 주로 쓰임 </a:t>
            </a:r>
            <a:r>
              <a:rPr lang="en-US" altLang="ko-KR" dirty="0"/>
              <a:t>/ </a:t>
            </a:r>
          </a:p>
          <a:p>
            <a:pPr marL="0" indent="0">
              <a:buNone/>
            </a:pPr>
            <a:r>
              <a:rPr lang="ko-KR" altLang="en-US" dirty="0" err="1"/>
              <a:t>사이킷런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여러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알고리즘 및 모델링</a:t>
            </a:r>
            <a:r>
              <a:rPr lang="ko-KR" altLang="en-US" dirty="0"/>
              <a:t>에 유용한 메서드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맷플롯립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시각화</a:t>
            </a:r>
            <a:r>
              <a:rPr lang="ko-KR" altLang="en-US" dirty="0"/>
              <a:t> 라이브러리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2020F-F097-4885-ABD6-7EE89639E9A5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4F5CB-5319-4BD5-A3DE-326535B2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전반적인 종류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339593-B0C3-46F7-A823-6FD8A8A11D0E}"/>
              </a:ext>
            </a:extLst>
          </p:cNvPr>
          <p:cNvSpPr/>
          <p:nvPr/>
        </p:nvSpPr>
        <p:spPr>
          <a:xfrm>
            <a:off x="0" y="1055491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43991-CAD9-460A-AA1F-DAC73E986F8C}"/>
              </a:ext>
            </a:extLst>
          </p:cNvPr>
          <p:cNvSpPr/>
          <p:nvPr/>
        </p:nvSpPr>
        <p:spPr>
          <a:xfrm>
            <a:off x="250532" y="3330850"/>
            <a:ext cx="1680075" cy="7633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지도학습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9B50AD-1845-4AE3-8767-42A94EE67F09}"/>
              </a:ext>
            </a:extLst>
          </p:cNvPr>
          <p:cNvSpPr/>
          <p:nvPr/>
        </p:nvSpPr>
        <p:spPr>
          <a:xfrm>
            <a:off x="2573132" y="2029894"/>
            <a:ext cx="1680075" cy="7633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학습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4EC3CA-92D0-4AEB-8A98-3375BFE8B8E1}"/>
              </a:ext>
            </a:extLst>
          </p:cNvPr>
          <p:cNvSpPr/>
          <p:nvPr/>
        </p:nvSpPr>
        <p:spPr>
          <a:xfrm>
            <a:off x="2536614" y="4593008"/>
            <a:ext cx="1680075" cy="7633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비지도 학습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A639EF-B8C4-4874-B012-3A2BB9ADD046}"/>
              </a:ext>
            </a:extLst>
          </p:cNvPr>
          <p:cNvSpPr/>
          <p:nvPr/>
        </p:nvSpPr>
        <p:spPr>
          <a:xfrm>
            <a:off x="4675464" y="1400778"/>
            <a:ext cx="1680075" cy="7633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DC012A-621E-41F4-966E-B3FE615E307F}"/>
              </a:ext>
            </a:extLst>
          </p:cNvPr>
          <p:cNvSpPr/>
          <p:nvPr/>
        </p:nvSpPr>
        <p:spPr>
          <a:xfrm>
            <a:off x="4675463" y="2717593"/>
            <a:ext cx="1680075" cy="7633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F081EB-63B9-42D3-AACE-C1BF101BBD3F}"/>
              </a:ext>
            </a:extLst>
          </p:cNvPr>
          <p:cNvSpPr/>
          <p:nvPr/>
        </p:nvSpPr>
        <p:spPr>
          <a:xfrm>
            <a:off x="7073296" y="1949230"/>
            <a:ext cx="1680075" cy="582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멀티라벨 분류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237361-9BC2-45BD-999C-CC4F54558FA6}"/>
              </a:ext>
            </a:extLst>
          </p:cNvPr>
          <p:cNvSpPr/>
          <p:nvPr/>
        </p:nvSpPr>
        <p:spPr>
          <a:xfrm>
            <a:off x="7073297" y="1254558"/>
            <a:ext cx="1680075" cy="582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이진 분류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218C7E-2911-439B-A68F-1B81EF3070FE}"/>
              </a:ext>
            </a:extLst>
          </p:cNvPr>
          <p:cNvSpPr/>
          <p:nvPr/>
        </p:nvSpPr>
        <p:spPr>
          <a:xfrm>
            <a:off x="7073295" y="2636883"/>
            <a:ext cx="1680075" cy="582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선형 회귀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6A2133-00BE-4839-97AB-D51B40262451}"/>
              </a:ext>
            </a:extLst>
          </p:cNvPr>
          <p:cNvSpPr/>
          <p:nvPr/>
        </p:nvSpPr>
        <p:spPr>
          <a:xfrm>
            <a:off x="7073295" y="3347171"/>
            <a:ext cx="1680075" cy="582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로지스틱 회귀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CDBD62-D99E-4E47-8E6F-E4FCB732BFEC}"/>
              </a:ext>
            </a:extLst>
          </p:cNvPr>
          <p:cNvSpPr/>
          <p:nvPr/>
        </p:nvSpPr>
        <p:spPr>
          <a:xfrm>
            <a:off x="5007019" y="3947364"/>
            <a:ext cx="1680075" cy="633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군집 분석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71FC02-D0FA-4125-9167-4DCD9E9486DE}"/>
              </a:ext>
            </a:extLst>
          </p:cNvPr>
          <p:cNvSpPr/>
          <p:nvPr/>
        </p:nvSpPr>
        <p:spPr>
          <a:xfrm>
            <a:off x="4994423" y="4722926"/>
            <a:ext cx="1680075" cy="633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 축소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701B1-FF42-415A-BA31-6611FA23A81F}"/>
              </a:ext>
            </a:extLst>
          </p:cNvPr>
          <p:cNvSpPr/>
          <p:nvPr/>
        </p:nvSpPr>
        <p:spPr>
          <a:xfrm>
            <a:off x="4979564" y="5506039"/>
            <a:ext cx="1680075" cy="633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강화학습</a:t>
            </a:r>
          </a:p>
        </p:txBody>
      </p:sp>
      <p:sp>
        <p:nvSpPr>
          <p:cNvPr id="27" name="내용 개체 틀 26">
            <a:extLst>
              <a:ext uri="{FF2B5EF4-FFF2-40B4-BE49-F238E27FC236}">
                <a16:creationId xmlns:a16="http://schemas.microsoft.com/office/drawing/2014/main" id="{45735C45-4FF6-4450-9111-2E1E1E85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6275663"/>
            <a:ext cx="10515600" cy="361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+ </a:t>
            </a:r>
            <a:r>
              <a:rPr lang="ko-KR" altLang="en-US" sz="2000" dirty="0"/>
              <a:t>추천 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</a:t>
            </a:r>
            <a:r>
              <a:rPr lang="en-US" altLang="ko-KR" sz="2000" dirty="0"/>
              <a:t>(</a:t>
            </a:r>
            <a:r>
              <a:rPr lang="ko-KR" altLang="en-US" sz="2000" dirty="0"/>
              <a:t>자연어</a:t>
            </a:r>
            <a:r>
              <a:rPr lang="en-US" altLang="ko-KR" sz="2000" dirty="0"/>
              <a:t>) </a:t>
            </a:r>
            <a:r>
              <a:rPr lang="ko-KR" altLang="en-US" sz="2000" dirty="0"/>
              <a:t>처리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1813B38-9E04-41AE-AE39-74A54289767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906408" y="2411593"/>
            <a:ext cx="666724" cy="907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00779F5-067D-4463-84C4-B9CAAF26C3F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253207" y="1782477"/>
            <a:ext cx="422257" cy="629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341FE77-AE70-46FA-A004-0629A835298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355539" y="1545874"/>
            <a:ext cx="717758" cy="236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92851-ED89-4C06-B41D-58B4C6D5B1F3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355538" y="2928199"/>
            <a:ext cx="717757" cy="1710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025BEEF-7CA8-41C0-A503-0AB6B7909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31548" y="4264104"/>
            <a:ext cx="775471" cy="711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FE6A6CB-F6D7-4B15-8C95-89B9EFF727D9}"/>
              </a:ext>
            </a:extLst>
          </p:cNvPr>
          <p:cNvCxnSpPr>
            <a:cxnSpLocks/>
          </p:cNvCxnSpPr>
          <p:nvPr/>
        </p:nvCxnSpPr>
        <p:spPr>
          <a:xfrm>
            <a:off x="1906408" y="4094248"/>
            <a:ext cx="630206" cy="946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0CFF1DF-9480-4B2D-ADF6-966D1DA3369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215432" y="4974707"/>
            <a:ext cx="764132" cy="8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04636E-C413-43B8-9E93-9F5802A4B85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355538" y="3099292"/>
            <a:ext cx="717757" cy="539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9A77F9-5DD1-48BD-A8E9-2A45110F3FB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15432" y="4974707"/>
            <a:ext cx="778991" cy="64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A010196-3B2A-442E-BB0B-06022F59FDC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253207" y="2411593"/>
            <a:ext cx="422256" cy="687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1AF1D82-8D56-43A3-AA56-91D3CC9804F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360283" y="1773966"/>
            <a:ext cx="713013" cy="466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2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99FC6-9DDF-4A80-9B0B-1EF911C5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3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용어정리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D5746-8C22-44BF-8B7D-B7BF7565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456509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Target </a:t>
            </a:r>
            <a:r>
              <a:rPr lang="en-US" altLang="ko-KR" dirty="0"/>
              <a:t>– </a:t>
            </a:r>
            <a:r>
              <a:rPr lang="ko-KR" altLang="en-US" dirty="0"/>
              <a:t>예측하려는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목표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정답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Feature </a:t>
            </a:r>
            <a:r>
              <a:rPr lang="en-US" altLang="ko-KR" dirty="0"/>
              <a:t> - </a:t>
            </a:r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ko-KR" altLang="en-US" dirty="0"/>
              <a:t>타겟</a:t>
            </a:r>
            <a:r>
              <a:rPr lang="en-US" altLang="ko-KR" dirty="0"/>
              <a:t>)</a:t>
            </a:r>
            <a:r>
              <a:rPr lang="ko-KR" altLang="en-US" dirty="0"/>
              <a:t>을 제외한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나머지 칼럼들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당뇨병 </a:t>
            </a:r>
            <a:r>
              <a:rPr lang="ko-KR" altLang="en-US" dirty="0" err="1"/>
              <a:t>걸린지</a:t>
            </a:r>
            <a:r>
              <a:rPr lang="ko-KR" altLang="en-US" dirty="0"/>
              <a:t> 예측 ➩ 당뇨 여부가 타겟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7D005B-C343-45BE-883A-BAFE82F03537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88CAA0E-BA03-469D-B9A4-6AB21D62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10678"/>
              </p:ext>
            </p:extLst>
          </p:nvPr>
        </p:nvGraphicFramePr>
        <p:xfrm>
          <a:off x="1201490" y="3429000"/>
          <a:ext cx="7850232" cy="321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14">
                  <a:extLst>
                    <a:ext uri="{9D8B030D-6E8A-4147-A177-3AD203B41FA5}">
                      <a16:colId xmlns:a16="http://schemas.microsoft.com/office/drawing/2014/main" val="2892036811"/>
                    </a:ext>
                  </a:extLst>
                </a:gridCol>
                <a:gridCol w="1357778">
                  <a:extLst>
                    <a:ext uri="{9D8B030D-6E8A-4147-A177-3AD203B41FA5}">
                      <a16:colId xmlns:a16="http://schemas.microsoft.com/office/drawing/2014/main" val="491622141"/>
                    </a:ext>
                  </a:extLst>
                </a:gridCol>
                <a:gridCol w="1591192">
                  <a:extLst>
                    <a:ext uri="{9D8B030D-6E8A-4147-A177-3AD203B41FA5}">
                      <a16:colId xmlns:a16="http://schemas.microsoft.com/office/drawing/2014/main" val="2236178512"/>
                    </a:ext>
                  </a:extLst>
                </a:gridCol>
                <a:gridCol w="1615179">
                  <a:extLst>
                    <a:ext uri="{9D8B030D-6E8A-4147-A177-3AD203B41FA5}">
                      <a16:colId xmlns:a16="http://schemas.microsoft.com/office/drawing/2014/main" val="2314597604"/>
                    </a:ext>
                  </a:extLst>
                </a:gridCol>
                <a:gridCol w="1831069">
                  <a:extLst>
                    <a:ext uri="{9D8B030D-6E8A-4147-A177-3AD203B41FA5}">
                      <a16:colId xmlns:a16="http://schemas.microsoft.com/office/drawing/2014/main" val="3740100094"/>
                    </a:ext>
                  </a:extLst>
                </a:gridCol>
              </a:tblGrid>
              <a:tr h="6429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체중</a:t>
                      </a:r>
                      <a:r>
                        <a:rPr lang="en-US" altLang="ko-KR" sz="2000" dirty="0"/>
                        <a:t>(kg)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유전병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당뇨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8273"/>
                  </a:ext>
                </a:extLst>
              </a:tr>
              <a:tr h="64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30569"/>
                  </a:ext>
                </a:extLst>
              </a:tr>
              <a:tr h="64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05052"/>
                  </a:ext>
                </a:extLst>
              </a:tr>
              <a:tr h="64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76084"/>
                  </a:ext>
                </a:extLst>
              </a:tr>
              <a:tr h="64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8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6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4864-9696-4DEE-9D19-E3FF7373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32" y="0"/>
            <a:ext cx="10515600" cy="1325563"/>
          </a:xfrm>
        </p:spPr>
        <p:txBody>
          <a:bodyPr/>
          <a:lstStyle/>
          <a:p>
            <a:r>
              <a:rPr lang="en-US" altLang="ko-KR" dirty="0"/>
              <a:t>Machine Learning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464DE-8169-4D82-B8B8-90249C38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72"/>
            <a:ext cx="10515600" cy="4351338"/>
          </a:xfrm>
        </p:spPr>
        <p:txBody>
          <a:bodyPr/>
          <a:lstStyle/>
          <a:p>
            <a:r>
              <a:rPr lang="ko-KR" altLang="en-US" dirty="0"/>
              <a:t>현재 데이터 분석 단계에 있고 다음 주차부터 여러 알고리즘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알아볼 예정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8871DD-0900-4C1B-BC5B-C15D6DB94CDD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540CE4A1-5E82-4ADE-BFFA-A298BD5B6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074727"/>
              </p:ext>
            </p:extLst>
          </p:nvPr>
        </p:nvGraphicFramePr>
        <p:xfrm>
          <a:off x="838200" y="1770343"/>
          <a:ext cx="9997541" cy="597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4587D-F6F5-427D-AF29-E339612A2C3F}"/>
              </a:ext>
            </a:extLst>
          </p:cNvPr>
          <p:cNvSpPr txBox="1"/>
          <p:nvPr/>
        </p:nvSpPr>
        <p:spPr>
          <a:xfrm>
            <a:off x="6224631" y="3733101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모델링 </a:t>
            </a:r>
            <a:r>
              <a:rPr lang="en-US" altLang="ko-KR" sz="2000" dirty="0"/>
              <a:t>&amp; </a:t>
            </a:r>
            <a:r>
              <a:rPr lang="ko-KR" altLang="en-US" sz="2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59364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A9F0-4FEC-4BA7-80AA-FA7E0E6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7" y="173189"/>
            <a:ext cx="10515600" cy="765575"/>
          </a:xfrm>
        </p:spPr>
        <p:txBody>
          <a:bodyPr>
            <a:normAutofit/>
          </a:bodyPr>
          <a:lstStyle/>
          <a:p>
            <a:r>
              <a:rPr lang="en-US" altLang="ko-KR" dirty="0"/>
              <a:t>NumPy reshape</a:t>
            </a:r>
            <a:r>
              <a:rPr lang="ko-KR" altLang="en-US" dirty="0"/>
              <a:t>에서 </a:t>
            </a:r>
            <a:r>
              <a:rPr lang="en-US" altLang="ko-KR" dirty="0"/>
              <a:t>-1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6086E-0873-48EB-806E-209E79826609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B01B1-F4E9-4C4D-859B-E66F8D6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07A3-9086-4C37-887E-BB9C759F775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8D06E8-5B1F-4F89-927B-7646687C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604561"/>
            <a:ext cx="10515600" cy="4351338"/>
          </a:xfrm>
        </p:spPr>
        <p:txBody>
          <a:bodyPr/>
          <a:lstStyle/>
          <a:p>
            <a:r>
              <a:rPr lang="en-US" altLang="ko-KR" dirty="0"/>
              <a:t>-1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반대편을 고정시킨 형태로 만들</a:t>
            </a:r>
            <a:r>
              <a:rPr lang="ko-KR" altLang="en-US" dirty="0"/>
              <a:t>어라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dirty="0"/>
              <a:t>  ➩ 객체</a:t>
            </a:r>
            <a:r>
              <a:rPr lang="en-US" altLang="ko-KR" dirty="0"/>
              <a:t>.reshape(-1,n): n</a:t>
            </a:r>
            <a:r>
              <a:rPr lang="ko-KR" altLang="en-US" dirty="0"/>
              <a:t>개의 칼럼을 고정하여 변형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➩ 객체</a:t>
            </a:r>
            <a:r>
              <a:rPr lang="en-US" altLang="ko-KR" dirty="0"/>
              <a:t>.reshape(n,-1): n</a:t>
            </a:r>
            <a:r>
              <a:rPr lang="ko-KR" altLang="en-US" dirty="0"/>
              <a:t>개의 행을 고정하여 변형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reshape(-1,1) // </a:t>
            </a:r>
            <a:r>
              <a:rPr lang="ko-KR" altLang="en-US" dirty="0" err="1"/>
              <a:t>열벡터</a:t>
            </a:r>
            <a:endParaRPr lang="en-US" altLang="ko-KR" dirty="0"/>
          </a:p>
          <a:p>
            <a:r>
              <a:rPr lang="en-US" altLang="ko-KR" dirty="0"/>
              <a:t>reshape(1,-1) // </a:t>
            </a:r>
            <a:r>
              <a:rPr lang="ko-KR" altLang="en-US" dirty="0" err="1"/>
              <a:t>행벡터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816FB-7931-46D2-B38B-61481CBC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 err="1"/>
              <a:t>결측치</a:t>
            </a:r>
            <a:r>
              <a:rPr lang="ko-KR" altLang="en-US" dirty="0"/>
              <a:t> 처리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9A675-4EC2-4259-9823-089BEBAB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97" y="1579135"/>
            <a:ext cx="10515600" cy="4964788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결측 값을 특정 값으로 채우기</a:t>
            </a:r>
            <a:endParaRPr lang="ko-KR" altLang="en-US" sz="16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0" indent="0" algn="l">
              <a:buNone/>
            </a:pPr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  </a:t>
            </a:r>
            <a:r>
              <a:rPr lang="ko-KR" altLang="en-US" sz="2400" dirty="0"/>
              <a:t>➩ </a:t>
            </a:r>
            <a:r>
              <a:rPr lang="en-US" altLang="ko-KR" sz="2400" dirty="0" err="1"/>
              <a:t>df.fillna</a:t>
            </a:r>
            <a:r>
              <a:rPr lang="en-US" altLang="ko-KR" sz="2400" dirty="0"/>
              <a:t>(n) </a:t>
            </a:r>
          </a:p>
          <a:p>
            <a:pPr marL="0" indent="0" algn="l">
              <a:buNone/>
            </a:pPr>
            <a:endParaRPr lang="en-US" altLang="ko-KR" sz="24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 </a:t>
            </a:r>
            <a:r>
              <a:rPr lang="ko-KR" altLang="en-US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결측 값을 앞 방향 혹은 뒷방향으로 채우기</a:t>
            </a:r>
            <a:endParaRPr lang="ko-KR" altLang="en-US" sz="16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  </a:t>
            </a:r>
            <a:r>
              <a:rPr lang="ko-KR" altLang="en-US" sz="2400" dirty="0"/>
              <a:t>➩ </a:t>
            </a:r>
            <a:r>
              <a:rPr lang="en-US" altLang="ko-KR" sz="2400" dirty="0" err="1"/>
              <a:t>df.fillna</a:t>
            </a:r>
            <a:r>
              <a:rPr lang="en-US" altLang="ko-KR" sz="2400" dirty="0"/>
              <a:t>(method=‘</a:t>
            </a:r>
            <a:r>
              <a:rPr lang="en-US" altLang="ko-KR" sz="2400" dirty="0" err="1"/>
              <a:t>ffill</a:t>
            </a:r>
            <a:r>
              <a:rPr lang="en-US" altLang="ko-KR" sz="2400" dirty="0"/>
              <a:t>/pad’) //</a:t>
            </a:r>
            <a:r>
              <a:rPr lang="ko-KR" altLang="en-US" sz="2400" dirty="0" err="1"/>
              <a:t>앞방향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  </a:t>
            </a:r>
            <a:r>
              <a:rPr lang="ko-KR" altLang="en-US" sz="2400" dirty="0"/>
              <a:t>➩ </a:t>
            </a:r>
            <a:r>
              <a:rPr lang="en-US" altLang="ko-KR" sz="2400" dirty="0" err="1"/>
              <a:t>df.fillna</a:t>
            </a:r>
            <a:r>
              <a:rPr lang="en-US" altLang="ko-KR" sz="2400" dirty="0"/>
              <a:t>(method=‘</a:t>
            </a:r>
            <a:r>
              <a:rPr lang="en-US" altLang="ko-KR" sz="2400" dirty="0" err="1"/>
              <a:t>bfill</a:t>
            </a:r>
            <a:r>
              <a:rPr lang="en-US" altLang="ko-KR" sz="2400" dirty="0"/>
              <a:t>/backfill’) //</a:t>
            </a:r>
            <a:r>
              <a:rPr lang="ko-KR" altLang="en-US" sz="2400" dirty="0" err="1"/>
              <a:t>뒷방향</a:t>
            </a:r>
            <a:endParaRPr lang="en-US" altLang="ko-KR" sz="2400" dirty="0"/>
          </a:p>
          <a:p>
            <a:pPr marL="0" indent="0" algn="l">
              <a:buNone/>
            </a:pPr>
            <a:endParaRPr lang="en-US" altLang="ko-KR" sz="24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 </a:t>
            </a:r>
            <a:r>
              <a:rPr lang="ko-KR" altLang="en-US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결측 값을 변수 별 평균으로 대체하기</a:t>
            </a:r>
            <a:endParaRPr lang="ko-KR" altLang="en-US" sz="16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   </a:t>
            </a:r>
            <a:r>
              <a:rPr lang="ko-KR" altLang="en-US" sz="2400" dirty="0"/>
              <a:t>➩ </a:t>
            </a:r>
            <a:r>
              <a:rPr lang="en-US" altLang="ko-KR" sz="2400" dirty="0" err="1"/>
              <a:t>df.fillna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df.mean</a:t>
            </a:r>
            <a:r>
              <a:rPr lang="en-US" altLang="ko-KR" sz="2400" dirty="0"/>
              <a:t>()[col])</a:t>
            </a:r>
          </a:p>
          <a:p>
            <a:pPr marL="0" indent="0" algn="l">
              <a:buNone/>
            </a:pPr>
            <a:endParaRPr lang="en-US" altLang="ko-KR" sz="14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A6E9DE-26C2-4487-BB8C-29096C56249B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2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5E8C-6B0A-4D1D-BC48-1950F2DA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62" y="0"/>
            <a:ext cx="10515600" cy="1325563"/>
          </a:xfrm>
        </p:spPr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유사도 및 특성 조합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4F40E-F1F1-4658-B033-C7A46307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0" y="11744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유사도 구하기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800" dirty="0"/>
              <a:t>  ➩ 변수</a:t>
            </a:r>
            <a:r>
              <a:rPr lang="en-US" altLang="ko-KR" sz="2800" dirty="0"/>
              <a:t>=</a:t>
            </a:r>
            <a:r>
              <a:rPr lang="en-US" altLang="ko-KR" dirty="0" err="1"/>
              <a:t>df.corr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ko-KR" altLang="en-US" sz="2800" dirty="0"/>
              <a:t>  ➩ </a:t>
            </a:r>
            <a:r>
              <a:rPr lang="ko-KR" altLang="en-US" dirty="0"/>
              <a:t>변수</a:t>
            </a:r>
            <a:r>
              <a:rPr lang="en-US" altLang="ko-KR" dirty="0"/>
              <a:t>[</a:t>
            </a:r>
            <a:r>
              <a:rPr lang="ko-KR" altLang="en-US" dirty="0"/>
              <a:t>칼럼</a:t>
            </a:r>
            <a:r>
              <a:rPr lang="en-US" altLang="ko-KR" dirty="0"/>
              <a:t>]</a:t>
            </a:r>
            <a:r>
              <a:rPr lang="ko-KR" altLang="en-US" dirty="0"/>
              <a:t>으로 해당 칼럼 기준으로 유사도 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칼럼 조합해서 새 칼럼 만들기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800" dirty="0"/>
              <a:t>  ➩ </a:t>
            </a:r>
            <a:r>
              <a:rPr lang="en-US" altLang="ko-KR" sz="2800" dirty="0" err="1"/>
              <a:t>df</a:t>
            </a:r>
            <a:r>
              <a:rPr lang="en-US" altLang="ko-KR" sz="2800" dirty="0"/>
              <a:t>[‘</a:t>
            </a:r>
            <a:r>
              <a:rPr lang="en-US" altLang="ko-KR" sz="2800" dirty="0" err="1"/>
              <a:t>n</a:t>
            </a:r>
            <a:r>
              <a:rPr lang="en-US" altLang="ko-KR" dirty="0" err="1"/>
              <a:t>ew_col</a:t>
            </a:r>
            <a:r>
              <a:rPr lang="en-US" altLang="ko-KR" dirty="0"/>
              <a:t>’]=</a:t>
            </a:r>
            <a:r>
              <a:rPr lang="en-US" altLang="ko-KR" dirty="0" err="1"/>
              <a:t>df</a:t>
            </a:r>
            <a:r>
              <a:rPr lang="en-US" altLang="ko-KR" dirty="0"/>
              <a:t>[‘col1’]+</a:t>
            </a:r>
            <a:r>
              <a:rPr lang="en-US" altLang="ko-KR" dirty="0" err="1"/>
              <a:t>df</a:t>
            </a:r>
            <a:r>
              <a:rPr lang="en-US" altLang="ko-KR" dirty="0"/>
              <a:t>[‘col2’]</a:t>
            </a:r>
            <a:endParaRPr lang="en-US" altLang="ko-KR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757374-F25D-4514-9FC1-22DE5C2BB910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413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</vt:lpstr>
      <vt:lpstr>맑은 고딕</vt:lpstr>
      <vt:lpstr>Arial</vt:lpstr>
      <vt:lpstr>Office 테마</vt:lpstr>
      <vt:lpstr>데이터 분석 실습 </vt:lpstr>
      <vt:lpstr>Contents</vt:lpstr>
      <vt:lpstr>머신러닝의 주요 패키지</vt:lpstr>
      <vt:lpstr>머신러닝의 전반적인 종류 </vt:lpstr>
      <vt:lpstr>용어정리</vt:lpstr>
      <vt:lpstr>Machine Learning Workflow</vt:lpstr>
      <vt:lpstr>NumPy reshape에서 -1은?</vt:lpstr>
      <vt:lpstr>Pandas 결측치 처리 방식</vt:lpstr>
      <vt:lpstr>Pandas 유사도 및 특성 조합 생성</vt:lpstr>
      <vt:lpstr>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사이킷런과 맷플롯립 라이브라러</dc:title>
  <dc:creator>J-365</dc:creator>
  <cp:lastModifiedBy>J-365</cp:lastModifiedBy>
  <cp:revision>7</cp:revision>
  <dcterms:created xsi:type="dcterms:W3CDTF">2022-03-12T14:28:50Z</dcterms:created>
  <dcterms:modified xsi:type="dcterms:W3CDTF">2022-03-22T10:53:48Z</dcterms:modified>
</cp:coreProperties>
</file>