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892A-719B-2659-E519-808E03C1A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A458D3-C38B-DD11-9B8D-D5795C945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875043-9471-0286-2DDF-44EF072C6370}"/>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5" name="Footer Placeholder 4">
            <a:extLst>
              <a:ext uri="{FF2B5EF4-FFF2-40B4-BE49-F238E27FC236}">
                <a16:creationId xmlns:a16="http://schemas.microsoft.com/office/drawing/2014/main" id="{54A0C44E-6839-8C4D-3C57-2238365A7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64A0D-6BA4-8D8B-9DCB-AE3D102B702E}"/>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74100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3A7D-EE28-46F2-C5AF-F7D1F9888E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435C73-63B1-43CA-0774-AA5F578047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88C27-3758-81C5-869B-1A1C7101DAF4}"/>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5" name="Footer Placeholder 4">
            <a:extLst>
              <a:ext uri="{FF2B5EF4-FFF2-40B4-BE49-F238E27FC236}">
                <a16:creationId xmlns:a16="http://schemas.microsoft.com/office/drawing/2014/main" id="{9C822C7D-A142-4A92-1E48-077B6F098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D1D33-94B7-0170-B56F-24490B9654E1}"/>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327254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9235D-178E-DF10-13E5-880509E94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AA1BCC-9454-ACBC-39B9-EBC668CFC1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FDC4BA-09CB-EE39-02DD-9868B3B2E12B}"/>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5" name="Footer Placeholder 4">
            <a:extLst>
              <a:ext uri="{FF2B5EF4-FFF2-40B4-BE49-F238E27FC236}">
                <a16:creationId xmlns:a16="http://schemas.microsoft.com/office/drawing/2014/main" id="{8B45CC86-BA56-F954-4F2C-ADEFFD5D1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BB572-0B85-F4CE-D575-E1FA4F05D493}"/>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413063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1C9D-8AE1-F334-3DF4-C69091976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BA5A4-BAE6-AC6D-2971-A1D92F2C5E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83C8F-8F2C-7A81-ABA6-694E31340AB7}"/>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5" name="Footer Placeholder 4">
            <a:extLst>
              <a:ext uri="{FF2B5EF4-FFF2-40B4-BE49-F238E27FC236}">
                <a16:creationId xmlns:a16="http://schemas.microsoft.com/office/drawing/2014/main" id="{9D69201B-E605-EF44-4A30-CD7F7B60B6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B4FFE-AC3E-F176-2662-F7C98F5CCCDB}"/>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351275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C961-B3E7-90A8-D56C-F876E27ADF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52EB95-E9BC-C5EF-B991-F2A92ABAC0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0D880D-65D0-8B58-88F1-6E2FD0F084FA}"/>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5" name="Footer Placeholder 4">
            <a:extLst>
              <a:ext uri="{FF2B5EF4-FFF2-40B4-BE49-F238E27FC236}">
                <a16:creationId xmlns:a16="http://schemas.microsoft.com/office/drawing/2014/main" id="{36F39900-5D75-48AF-9AD3-4F5756E91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729B0-D6BB-438F-0904-492483557E02}"/>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213250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E573-87E6-5CEB-E45D-661FE5D1B8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22530A-75D6-4DF2-88CB-A32B1E655C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74F06C-A8FB-0A9A-C484-B9807CF8E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59376E-3F19-F200-0643-8A719CB777AE}"/>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6" name="Footer Placeholder 5">
            <a:extLst>
              <a:ext uri="{FF2B5EF4-FFF2-40B4-BE49-F238E27FC236}">
                <a16:creationId xmlns:a16="http://schemas.microsoft.com/office/drawing/2014/main" id="{F67E1AA8-DD47-569A-F18B-061FC48C6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01DC01-7D0B-F501-8603-CE8BFF487854}"/>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144958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86FC-D342-9B64-5540-9C19814B30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AAFABE-A5E8-C060-A72B-ABB1E0651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345089-B1D3-14C0-FD7C-80272CE355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1C78C6-A0FC-2086-0174-335C90162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4080C-BEED-4503-B91F-B4C3C8E2D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2C4C76-D8CB-BD36-341A-C144CB6D48A0}"/>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8" name="Footer Placeholder 7">
            <a:extLst>
              <a:ext uri="{FF2B5EF4-FFF2-40B4-BE49-F238E27FC236}">
                <a16:creationId xmlns:a16="http://schemas.microsoft.com/office/drawing/2014/main" id="{32975622-F5F0-119B-47FD-4411BCD66A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EC44D3-43A1-1642-07E9-C005FE5720DE}"/>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189571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EFC0-A5F9-2AD2-BA3E-12981007EF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81F80B-4E51-BF35-E01E-8E11F3715523}"/>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4" name="Footer Placeholder 3">
            <a:extLst>
              <a:ext uri="{FF2B5EF4-FFF2-40B4-BE49-F238E27FC236}">
                <a16:creationId xmlns:a16="http://schemas.microsoft.com/office/drawing/2014/main" id="{25694BB4-94D5-58E5-300A-2680883309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F94D56-D6D4-6868-ED93-A919FC6E505F}"/>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198244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BA1F2-4F98-1E19-BF1F-30C7096D7ED0}"/>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3" name="Footer Placeholder 2">
            <a:extLst>
              <a:ext uri="{FF2B5EF4-FFF2-40B4-BE49-F238E27FC236}">
                <a16:creationId xmlns:a16="http://schemas.microsoft.com/office/drawing/2014/main" id="{7F654507-71EB-E634-B97E-38362C77AB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44E8E3-F6BC-53DB-DEDC-17F085110FFE}"/>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423599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D123-D7EC-998D-4B03-949510643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B2D643-0075-0A61-4EDA-22D688C7D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ADDAC-809A-75E4-22FD-267A49122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6F735-A807-E7C4-E8C1-0E3DECF116BB}"/>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6" name="Footer Placeholder 5">
            <a:extLst>
              <a:ext uri="{FF2B5EF4-FFF2-40B4-BE49-F238E27FC236}">
                <a16:creationId xmlns:a16="http://schemas.microsoft.com/office/drawing/2014/main" id="{135D7E30-F1E3-F119-F741-3C692C7A42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FDFD1D-51E7-4755-1E08-9B167AB37D18}"/>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404519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D772-248C-BF5D-670A-02DF26F66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28066-D5B6-4AB4-3E7B-F3178A888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45BF26-6ABE-E3FF-07E7-7ADDF7447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F5A4A-7EE5-1719-17DA-67457B8961D2}"/>
              </a:ext>
            </a:extLst>
          </p:cNvPr>
          <p:cNvSpPr>
            <a:spLocks noGrp="1"/>
          </p:cNvSpPr>
          <p:nvPr>
            <p:ph type="dt" sz="half" idx="10"/>
          </p:nvPr>
        </p:nvSpPr>
        <p:spPr/>
        <p:txBody>
          <a:bodyPr/>
          <a:lstStyle/>
          <a:p>
            <a:fld id="{3E6AB339-16AF-4820-A120-7B4FFD05C917}" type="datetimeFigureOut">
              <a:rPr lang="en-IN" smtClean="0"/>
              <a:t>06-09-2023</a:t>
            </a:fld>
            <a:endParaRPr lang="en-IN"/>
          </a:p>
        </p:txBody>
      </p:sp>
      <p:sp>
        <p:nvSpPr>
          <p:cNvPr id="6" name="Footer Placeholder 5">
            <a:extLst>
              <a:ext uri="{FF2B5EF4-FFF2-40B4-BE49-F238E27FC236}">
                <a16:creationId xmlns:a16="http://schemas.microsoft.com/office/drawing/2014/main" id="{DB056877-8024-3E57-9A0A-F09DE9FAEC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73F00-A9A1-5D51-07D0-82495B1B45C2}"/>
              </a:ext>
            </a:extLst>
          </p:cNvPr>
          <p:cNvSpPr>
            <a:spLocks noGrp="1"/>
          </p:cNvSpPr>
          <p:nvPr>
            <p:ph type="sldNum" sz="quarter" idx="12"/>
          </p:nvPr>
        </p:nvSpPr>
        <p:spPr/>
        <p:txBody>
          <a:bodyPr/>
          <a:lstStyle/>
          <a:p>
            <a:fld id="{F7DF9450-110D-44B1-88E9-F50914DCCE45}" type="slidenum">
              <a:rPr lang="en-IN" smtClean="0"/>
              <a:t>‹#›</a:t>
            </a:fld>
            <a:endParaRPr lang="en-IN"/>
          </a:p>
        </p:txBody>
      </p:sp>
    </p:spTree>
    <p:extLst>
      <p:ext uri="{BB962C8B-B14F-4D97-AF65-F5344CB8AC3E}">
        <p14:creationId xmlns:p14="http://schemas.microsoft.com/office/powerpoint/2010/main" val="69920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414F2E-A951-43DC-73DA-BD2B6B427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6B22E-66E5-99F1-4E77-899871A178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E2A3AE-6A39-FE8D-09BD-75788328D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AB339-16AF-4820-A120-7B4FFD05C917}" type="datetimeFigureOut">
              <a:rPr lang="en-IN" smtClean="0"/>
              <a:t>06-09-2023</a:t>
            </a:fld>
            <a:endParaRPr lang="en-IN"/>
          </a:p>
        </p:txBody>
      </p:sp>
      <p:sp>
        <p:nvSpPr>
          <p:cNvPr id="5" name="Footer Placeholder 4">
            <a:extLst>
              <a:ext uri="{FF2B5EF4-FFF2-40B4-BE49-F238E27FC236}">
                <a16:creationId xmlns:a16="http://schemas.microsoft.com/office/drawing/2014/main" id="{DAE346E4-1AFD-C371-2275-FB10752E1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20D398-A010-50AA-C010-860AC5043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F9450-110D-44B1-88E9-F50914DCCE45}" type="slidenum">
              <a:rPr lang="en-IN" smtClean="0"/>
              <a:t>‹#›</a:t>
            </a:fld>
            <a:endParaRPr lang="en-IN"/>
          </a:p>
        </p:txBody>
      </p:sp>
    </p:spTree>
    <p:extLst>
      <p:ext uri="{BB962C8B-B14F-4D97-AF65-F5344CB8AC3E}">
        <p14:creationId xmlns:p14="http://schemas.microsoft.com/office/powerpoint/2010/main" val="1092051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2CA7-D317-B2CB-F66A-389911A6264C}"/>
              </a:ext>
            </a:extLst>
          </p:cNvPr>
          <p:cNvSpPr>
            <a:spLocks noGrp="1"/>
          </p:cNvSpPr>
          <p:nvPr>
            <p:ph type="ctrTitle"/>
          </p:nvPr>
        </p:nvSpPr>
        <p:spPr/>
        <p:txBody>
          <a:bodyPr/>
          <a:lstStyle/>
          <a:p>
            <a:r>
              <a:rPr lang="en-US" dirty="0"/>
              <a:t>Driver Drowsiness Detection</a:t>
            </a:r>
            <a:endParaRPr lang="en-IN" dirty="0"/>
          </a:p>
        </p:txBody>
      </p:sp>
    </p:spTree>
    <p:extLst>
      <p:ext uri="{BB962C8B-B14F-4D97-AF65-F5344CB8AC3E}">
        <p14:creationId xmlns:p14="http://schemas.microsoft.com/office/powerpoint/2010/main" val="385950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749F-F3AF-C068-875E-A45DB7844890}"/>
              </a:ext>
            </a:extLst>
          </p:cNvPr>
          <p:cNvSpPr>
            <a:spLocks noGrp="1"/>
          </p:cNvSpPr>
          <p:nvPr>
            <p:ph type="title"/>
          </p:nvPr>
        </p:nvSpPr>
        <p:spPr/>
        <p:txBody>
          <a:bodyPr/>
          <a:lstStyle/>
          <a:p>
            <a:r>
              <a:rPr lang="en-US" dirty="0" err="1"/>
              <a:t>Wierwille</a:t>
            </a:r>
            <a:r>
              <a:rPr lang="en-US" dirty="0"/>
              <a:t> and </a:t>
            </a:r>
            <a:r>
              <a:rPr lang="en-US" dirty="0" err="1"/>
              <a:t>Ellesworth</a:t>
            </a:r>
            <a:r>
              <a:rPr lang="en-US" dirty="0"/>
              <a:t> Sleepiness Scale</a:t>
            </a:r>
            <a:endParaRPr lang="en-IN" dirty="0"/>
          </a:p>
        </p:txBody>
      </p:sp>
      <p:sp>
        <p:nvSpPr>
          <p:cNvPr id="3" name="Content Placeholder 2">
            <a:extLst>
              <a:ext uri="{FF2B5EF4-FFF2-40B4-BE49-F238E27FC236}">
                <a16:creationId xmlns:a16="http://schemas.microsoft.com/office/drawing/2014/main" id="{B080E819-0245-D5F7-01E7-C27FB2440EC4}"/>
              </a:ext>
            </a:extLst>
          </p:cNvPr>
          <p:cNvSpPr>
            <a:spLocks noGrp="1"/>
          </p:cNvSpPr>
          <p:nvPr>
            <p:ph idx="1"/>
          </p:nvPr>
        </p:nvSpPr>
        <p:spPr/>
        <p:txBody>
          <a:bodyPr>
            <a:normAutofit/>
          </a:bodyPr>
          <a:lstStyle/>
          <a:p>
            <a:r>
              <a:rPr lang="en-US" dirty="0"/>
              <a:t>It’s a measurement scale of sleepiness.</a:t>
            </a:r>
          </a:p>
          <a:p>
            <a:r>
              <a:rPr lang="en-US" dirty="0"/>
              <a:t>It enables external people to validate the </a:t>
            </a:r>
            <a:r>
              <a:rPr lang="en-US" dirty="0" err="1"/>
              <a:t>drowsyness</a:t>
            </a:r>
            <a:r>
              <a:rPr lang="en-US" dirty="0"/>
              <a:t> level based on the actions depicted by the driver.</a:t>
            </a:r>
          </a:p>
          <a:p>
            <a:r>
              <a:rPr lang="en-US" dirty="0"/>
              <a:t>Using it 5 different levels of drowsiness can be determined that includes</a:t>
            </a:r>
          </a:p>
          <a:p>
            <a:pPr lvl="1"/>
            <a:r>
              <a:rPr lang="en-US" dirty="0"/>
              <a:t>Not drowsy</a:t>
            </a:r>
          </a:p>
          <a:p>
            <a:pPr lvl="1"/>
            <a:r>
              <a:rPr lang="en-US" dirty="0"/>
              <a:t>Slightly drowsy</a:t>
            </a:r>
          </a:p>
          <a:p>
            <a:pPr lvl="1"/>
            <a:r>
              <a:rPr lang="en-US" dirty="0"/>
              <a:t>Moderate drowsy</a:t>
            </a:r>
          </a:p>
          <a:p>
            <a:pPr lvl="1"/>
            <a:r>
              <a:rPr lang="en-US" dirty="0"/>
              <a:t>Significantly drowsy</a:t>
            </a:r>
          </a:p>
          <a:p>
            <a:pPr lvl="1"/>
            <a:r>
              <a:rPr lang="en-US" dirty="0"/>
              <a:t>Extremely drowsy</a:t>
            </a:r>
            <a:endParaRPr lang="en-IN" dirty="0"/>
          </a:p>
        </p:txBody>
      </p:sp>
    </p:spTree>
    <p:extLst>
      <p:ext uri="{BB962C8B-B14F-4D97-AF65-F5344CB8AC3E}">
        <p14:creationId xmlns:p14="http://schemas.microsoft.com/office/powerpoint/2010/main" val="234495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FEA9-F61D-ADDE-AF16-8E0D87DA810A}"/>
              </a:ext>
            </a:extLst>
          </p:cNvPr>
          <p:cNvSpPr>
            <a:spLocks noGrp="1"/>
          </p:cNvSpPr>
          <p:nvPr>
            <p:ph type="title"/>
          </p:nvPr>
        </p:nvSpPr>
        <p:spPr/>
        <p:txBody>
          <a:bodyPr/>
          <a:lstStyle/>
          <a:p>
            <a:r>
              <a:rPr lang="en-US" dirty="0"/>
              <a:t>Drowsiness level prediction</a:t>
            </a:r>
            <a:br>
              <a:rPr lang="en-US" dirty="0"/>
            </a:br>
            <a:endParaRPr lang="en-IN" dirty="0"/>
          </a:p>
        </p:txBody>
      </p:sp>
      <p:sp>
        <p:nvSpPr>
          <p:cNvPr id="3" name="Content Placeholder 2">
            <a:extLst>
              <a:ext uri="{FF2B5EF4-FFF2-40B4-BE49-F238E27FC236}">
                <a16:creationId xmlns:a16="http://schemas.microsoft.com/office/drawing/2014/main" id="{B21F1448-9321-7300-B044-A158CA42D07F}"/>
              </a:ext>
            </a:extLst>
          </p:cNvPr>
          <p:cNvSpPr>
            <a:spLocks noGrp="1"/>
          </p:cNvSpPr>
          <p:nvPr>
            <p:ph idx="1"/>
          </p:nvPr>
        </p:nvSpPr>
        <p:spPr/>
        <p:txBody>
          <a:bodyPr/>
          <a:lstStyle/>
          <a:p>
            <a:r>
              <a:rPr lang="en-US" dirty="0"/>
              <a:t>Not Drowsy</a:t>
            </a:r>
          </a:p>
          <a:p>
            <a:pPr marL="0" indent="0">
              <a:buNone/>
            </a:pPr>
            <a:r>
              <a:rPr lang="en-US" dirty="0"/>
              <a:t>	The pupil movement will be rapid. Stable eyeblinks can be observed</a:t>
            </a:r>
          </a:p>
          <a:p>
            <a:r>
              <a:rPr lang="en-US" dirty="0"/>
              <a:t>Slightly Drowsy</a:t>
            </a:r>
          </a:p>
          <a:p>
            <a:pPr marL="0" indent="0">
              <a:buNone/>
            </a:pPr>
            <a:r>
              <a:rPr lang="en-US" dirty="0"/>
              <a:t>	Requires pupil tracking and blink tracking. The person depicts slow pupil movement and stable eye blink.</a:t>
            </a:r>
          </a:p>
          <a:p>
            <a:r>
              <a:rPr lang="en-US" dirty="0"/>
              <a:t>Moderately Drowsy</a:t>
            </a:r>
          </a:p>
          <a:p>
            <a:pPr marL="0" indent="0">
              <a:buNone/>
            </a:pPr>
            <a:r>
              <a:rPr lang="en-IN" dirty="0"/>
              <a:t>	Requires yawning tracking, blink tracking and face touch tracking. The person depicts yawning , slow blinking and face touch.</a:t>
            </a:r>
          </a:p>
        </p:txBody>
      </p:sp>
    </p:spTree>
    <p:extLst>
      <p:ext uri="{BB962C8B-B14F-4D97-AF65-F5344CB8AC3E}">
        <p14:creationId xmlns:p14="http://schemas.microsoft.com/office/powerpoint/2010/main" val="250108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1648-254F-03CB-DC7E-E5268B236357}"/>
              </a:ext>
            </a:extLst>
          </p:cNvPr>
          <p:cNvSpPr>
            <a:spLocks noGrp="1"/>
          </p:cNvSpPr>
          <p:nvPr>
            <p:ph type="title"/>
          </p:nvPr>
        </p:nvSpPr>
        <p:spPr/>
        <p:txBody>
          <a:bodyPr/>
          <a:lstStyle/>
          <a:p>
            <a:r>
              <a:rPr lang="en-US" dirty="0"/>
              <a:t>Drowsiness Level Prediction</a:t>
            </a:r>
            <a:endParaRPr lang="en-IN" dirty="0"/>
          </a:p>
        </p:txBody>
      </p:sp>
      <p:sp>
        <p:nvSpPr>
          <p:cNvPr id="3" name="Content Placeholder 2">
            <a:extLst>
              <a:ext uri="{FF2B5EF4-FFF2-40B4-BE49-F238E27FC236}">
                <a16:creationId xmlns:a16="http://schemas.microsoft.com/office/drawing/2014/main" id="{3CA2E13C-DC18-0024-2376-1945819B4007}"/>
              </a:ext>
            </a:extLst>
          </p:cNvPr>
          <p:cNvSpPr>
            <a:spLocks noGrp="1"/>
          </p:cNvSpPr>
          <p:nvPr>
            <p:ph idx="1"/>
          </p:nvPr>
        </p:nvSpPr>
        <p:spPr/>
        <p:txBody>
          <a:bodyPr/>
          <a:lstStyle/>
          <a:p>
            <a:r>
              <a:rPr lang="en-US" dirty="0"/>
              <a:t>Significantly Drowsy</a:t>
            </a:r>
          </a:p>
          <a:p>
            <a:pPr marL="0" indent="0">
              <a:buNone/>
            </a:pPr>
            <a:r>
              <a:rPr lang="en-US" dirty="0"/>
              <a:t>	Requires yawn tracking, blink tracking and deep breadth tracking. The person depicts yawning, frequent eye blinking and takes deep breath.</a:t>
            </a:r>
          </a:p>
          <a:p>
            <a:r>
              <a:rPr lang="en-US" dirty="0"/>
              <a:t>Extremely Drowsy</a:t>
            </a:r>
          </a:p>
          <a:p>
            <a:pPr marL="0" indent="0">
              <a:buNone/>
            </a:pPr>
            <a:r>
              <a:rPr lang="en-US" dirty="0"/>
              <a:t>	This is final case when the person falls asleep. The person’s eyes are closed and his head falls down.</a:t>
            </a:r>
            <a:endParaRPr lang="en-IN" dirty="0"/>
          </a:p>
        </p:txBody>
      </p:sp>
    </p:spTree>
    <p:extLst>
      <p:ext uri="{BB962C8B-B14F-4D97-AF65-F5344CB8AC3E}">
        <p14:creationId xmlns:p14="http://schemas.microsoft.com/office/powerpoint/2010/main" val="1752032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36F7-E5D7-E31F-7DF2-40E494E70E99}"/>
              </a:ext>
            </a:extLst>
          </p:cNvPr>
          <p:cNvSpPr>
            <a:spLocks noGrp="1"/>
          </p:cNvSpPr>
          <p:nvPr>
            <p:ph type="title"/>
          </p:nvPr>
        </p:nvSpPr>
        <p:spPr/>
        <p:txBody>
          <a:bodyPr/>
          <a:lstStyle/>
          <a:p>
            <a:r>
              <a:rPr lang="en-US" dirty="0"/>
              <a:t>Plan to implement the system</a:t>
            </a:r>
            <a:endParaRPr lang="en-IN" dirty="0"/>
          </a:p>
        </p:txBody>
      </p:sp>
      <p:sp>
        <p:nvSpPr>
          <p:cNvPr id="3" name="Content Placeholder 2">
            <a:extLst>
              <a:ext uri="{FF2B5EF4-FFF2-40B4-BE49-F238E27FC236}">
                <a16:creationId xmlns:a16="http://schemas.microsoft.com/office/drawing/2014/main" id="{D7DB28F9-2D3C-C5E6-A850-0D4DB24A1BB8}"/>
              </a:ext>
            </a:extLst>
          </p:cNvPr>
          <p:cNvSpPr>
            <a:spLocks noGrp="1"/>
          </p:cNvSpPr>
          <p:nvPr>
            <p:ph idx="1"/>
          </p:nvPr>
        </p:nvSpPr>
        <p:spPr/>
        <p:txBody>
          <a:bodyPr>
            <a:normAutofit fontScale="92500" lnSpcReduction="10000"/>
          </a:bodyPr>
          <a:lstStyle/>
          <a:p>
            <a:r>
              <a:rPr lang="en-US" dirty="0"/>
              <a:t>Different tracking methods must be implemented to complete the system. Priorities can be made on how to proceed with it. Priorities has been decided based on the simplicity of implementing the tracking algorithms and quickly framing an initial drowsiness detection system that can determine drowsiness.</a:t>
            </a:r>
          </a:p>
          <a:p>
            <a:r>
              <a:rPr lang="en-US" dirty="0"/>
              <a:t>Tracking Priorities</a:t>
            </a:r>
          </a:p>
          <a:p>
            <a:pPr lvl="1"/>
            <a:r>
              <a:rPr lang="en-US" dirty="0"/>
              <a:t>Initially </a:t>
            </a:r>
            <a:r>
              <a:rPr lang="en-US" b="1" dirty="0"/>
              <a:t>Level 5 </a:t>
            </a:r>
            <a:r>
              <a:rPr lang="en-US" dirty="0"/>
              <a:t>drowsiness determination must be implemented. This includes blink tracking, head nodding tracking.</a:t>
            </a:r>
          </a:p>
          <a:p>
            <a:pPr lvl="1"/>
            <a:r>
              <a:rPr lang="en-US" b="1" dirty="0"/>
              <a:t>Level 4 </a:t>
            </a:r>
            <a:r>
              <a:rPr lang="en-US" dirty="0"/>
              <a:t>drowsiness can then be implemented which includes </a:t>
            </a:r>
            <a:r>
              <a:rPr lang="en-US" b="1" dirty="0"/>
              <a:t>deep breath tracking, yawning tracking </a:t>
            </a:r>
            <a:r>
              <a:rPr lang="en-US" dirty="0"/>
              <a:t>and the tracking systems developed in the previous level can be used.</a:t>
            </a:r>
          </a:p>
          <a:p>
            <a:pPr lvl="1"/>
            <a:r>
              <a:rPr lang="en-US" b="1" dirty="0"/>
              <a:t>Face touch tracking </a:t>
            </a:r>
            <a:r>
              <a:rPr lang="en-US" dirty="0"/>
              <a:t>can then be implemented(</a:t>
            </a:r>
            <a:r>
              <a:rPr lang="en-US" b="1" dirty="0"/>
              <a:t>Level 3</a:t>
            </a:r>
            <a:r>
              <a:rPr lang="en-US" dirty="0"/>
              <a:t>).</a:t>
            </a:r>
          </a:p>
          <a:p>
            <a:pPr lvl="1"/>
            <a:r>
              <a:rPr lang="en-US" b="1" dirty="0"/>
              <a:t>Pupil tracking </a:t>
            </a:r>
            <a:r>
              <a:rPr lang="en-US" dirty="0"/>
              <a:t>can then be implemented(</a:t>
            </a:r>
            <a:r>
              <a:rPr lang="en-US" b="1" dirty="0"/>
              <a:t>Level 2</a:t>
            </a:r>
            <a:r>
              <a:rPr lang="en-US" dirty="0"/>
              <a:t>).</a:t>
            </a:r>
          </a:p>
        </p:txBody>
      </p:sp>
    </p:spTree>
    <p:extLst>
      <p:ext uri="{BB962C8B-B14F-4D97-AF65-F5344CB8AC3E}">
        <p14:creationId xmlns:p14="http://schemas.microsoft.com/office/powerpoint/2010/main" val="391834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Driver Drowsiness Detection</vt:lpstr>
      <vt:lpstr>Wierwille and Ellesworth Sleepiness Scale</vt:lpstr>
      <vt:lpstr>Drowsiness level prediction </vt:lpstr>
      <vt:lpstr>Drowsiness Level Prediction</vt:lpstr>
      <vt:lpstr>Plan to implement the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dc:title>
  <dc:creator>SRIDARAN, GJ</dc:creator>
  <cp:lastModifiedBy>SRIDARAN, GJ</cp:lastModifiedBy>
  <cp:revision>1</cp:revision>
  <dcterms:created xsi:type="dcterms:W3CDTF">2023-09-06T09:24:23Z</dcterms:created>
  <dcterms:modified xsi:type="dcterms:W3CDTF">2023-09-06T10:13:32Z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798273d-f5aa-46da-8e10-241f6dcd5f2d_Enabled">
    <vt:lpwstr>true</vt:lpwstr>
  </property>
  <property fmtid="{D5CDD505-2E9C-101B-9397-08002B2CF9AE}" pid="3" name="MSIP_Label_e798273d-f5aa-46da-8e10-241f6dcd5f2d_SetDate">
    <vt:lpwstr>2023-09-06T10:13:09Z</vt:lpwstr>
  </property>
  <property fmtid="{D5CDD505-2E9C-101B-9397-08002B2CF9AE}" pid="4" name="MSIP_Label_e798273d-f5aa-46da-8e10-241f6dcd5f2d_Method">
    <vt:lpwstr>Standard</vt:lpwstr>
  </property>
  <property fmtid="{D5CDD505-2E9C-101B-9397-08002B2CF9AE}" pid="5" name="MSIP_Label_e798273d-f5aa-46da-8e10-241f6dcd5f2d_Name">
    <vt:lpwstr>e798273d-f5aa-46da-8e10-241f6dcd5f2d</vt:lpwstr>
  </property>
  <property fmtid="{D5CDD505-2E9C-101B-9397-08002B2CF9AE}" pid="6" name="MSIP_Label_e798273d-f5aa-46da-8e10-241f6dcd5f2d_SiteId">
    <vt:lpwstr>c760270c-f3da-4cfa-9737-03808ef5579f</vt:lpwstr>
  </property>
  <property fmtid="{D5CDD505-2E9C-101B-9397-08002B2CF9AE}" pid="7" name="MSIP_Label_e798273d-f5aa-46da-8e10-241f6dcd5f2d_ActionId">
    <vt:lpwstr>3fe46427-d373-427e-97c7-1e96cfef4bbd</vt:lpwstr>
  </property>
  <property fmtid="{D5CDD505-2E9C-101B-9397-08002B2CF9AE}" pid="8" name="MSIP_Label_e798273d-f5aa-46da-8e10-241f6dcd5f2d_ContentBits">
    <vt:lpwstr>0</vt:lpwstr>
  </property>
</Properties>
</file>