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bf7b9314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bf7b9314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a5ab891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a5ab891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a5ab891a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a5ab891a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bf7b931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bf7b931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bf7b931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bf7b931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bf7b931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bf7b931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bf7b9314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bf7b9314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bf7b931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bf7b931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8e63237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8e63237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8e63237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8e63237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8e63237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8e63237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richard.pamintuan/viz/Crypto-Forcasting/CryptocurrencyvsMLDashboard?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mpetitions/g-research-crypto-forecasting/data" TargetMode="External"/><Relationship Id="rId4" Type="http://schemas.openxmlformats.org/officeDocument/2006/relationships/hyperlink" Target="https://www.gresearch.co.uk/"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Crypto Prediction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Using Machine Learning to Predict Cryptocurrency Market Data</a:t>
            </a:r>
            <a:endParaRPr sz="1800"/>
          </a:p>
        </p:txBody>
      </p:sp>
      <p:pic>
        <p:nvPicPr>
          <p:cNvPr id="61" name="Google Shape;61;p13"/>
          <p:cNvPicPr preferRelativeResize="0"/>
          <p:nvPr/>
        </p:nvPicPr>
        <p:blipFill>
          <a:blip r:embed="rId3">
            <a:alphaModFix/>
          </a:blip>
          <a:stretch>
            <a:fillRect/>
          </a:stretch>
        </p:blipFill>
        <p:spPr>
          <a:xfrm>
            <a:off x="0" y="0"/>
            <a:ext cx="9105648"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1171600"/>
            <a:ext cx="4116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Tableau Public Dashboard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38" name="Google Shape;138;p22"/>
          <p:cNvSpPr txBox="1"/>
          <p:nvPr/>
        </p:nvSpPr>
        <p:spPr>
          <a:xfrm>
            <a:off x="311700" y="445025"/>
            <a:ext cx="8520600" cy="6132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3000">
              <a:solidFill>
                <a:srgbClr val="000000"/>
              </a:solidFill>
              <a:latin typeface="Old Standard TT"/>
              <a:ea typeface="Old Standard TT"/>
              <a:cs typeface="Old Standard TT"/>
              <a:sym typeface="Old Standard TT"/>
            </a:endParaRPr>
          </a:p>
        </p:txBody>
      </p:sp>
      <p:sp>
        <p:nvSpPr>
          <p:cNvPr id="139" name="Google Shape;13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Analysis Results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Future Analysis</a:t>
            </a:r>
            <a:endParaRPr/>
          </a:p>
        </p:txBody>
      </p:sp>
      <p:sp>
        <p:nvSpPr>
          <p:cNvPr id="145" name="Google Shape;14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Use time series API for the forecasting portion of the analysis</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Utilized library called Prophet and yfinance to pull real time data to make comparison to model prediction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Anything The Team Would Have Done Differently</a:t>
            </a:r>
            <a:endParaRPr/>
          </a:p>
        </p:txBody>
      </p:sp>
      <p:sp>
        <p:nvSpPr>
          <p:cNvPr id="151" name="Google Shape;151;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Allocate time to explore time series forecasting, experiment with other libraries like Prophet and other ML models (LSTM,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0" y="948900"/>
            <a:ext cx="9144000" cy="2252450"/>
          </a:xfrm>
          <a:prstGeom prst="rect">
            <a:avLst/>
          </a:prstGeom>
          <a:noFill/>
          <a:ln>
            <a:noFill/>
          </a:ln>
        </p:spPr>
      </p:pic>
      <p:sp>
        <p:nvSpPr>
          <p:cNvPr id="67" name="Google Shape;67;p14"/>
          <p:cNvSpPr txBox="1"/>
          <p:nvPr>
            <p:ph idx="1" type="body"/>
          </p:nvPr>
        </p:nvSpPr>
        <p:spPr>
          <a:xfrm>
            <a:off x="57450" y="3243450"/>
            <a:ext cx="9029100" cy="173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Due to dramatic changes in the world financial environment, cryptocurrencies have gained popularity as one of the alternative investment available to most. The volatility of cryptocurrency assets would pose a challenge to predict as there are multiple factors that influenced market data. Using Machine Learning, we hope to create a way to predict these crypto market data by studying the behavior of past data. We will assess and analyze historical data of six most popular cryptocurrencies and hope to compare the findings to real world market data. </a:t>
            </a:r>
            <a:endParaRPr sz="1500"/>
          </a:p>
        </p:txBody>
      </p:sp>
      <p:sp>
        <p:nvSpPr>
          <p:cNvPr id="68" name="Google Shape;68;p14"/>
          <p:cNvSpPr txBox="1"/>
          <p:nvPr>
            <p:ph type="title"/>
          </p:nvPr>
        </p:nvSpPr>
        <p:spPr>
          <a:xfrm>
            <a:off x="0" y="293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 for the Selected Topic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 Source</a:t>
            </a:r>
            <a:endParaRPr/>
          </a:p>
        </p:txBody>
      </p:sp>
      <p:sp>
        <p:nvSpPr>
          <p:cNvPr id="74" name="Google Shape;74;p15"/>
          <p:cNvSpPr txBox="1"/>
          <p:nvPr>
            <p:ph idx="1" type="body"/>
          </p:nvPr>
        </p:nvSpPr>
        <p:spPr>
          <a:xfrm>
            <a:off x="210875" y="1402375"/>
            <a:ext cx="44379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Kaggle </a:t>
            </a:r>
            <a:r>
              <a:rPr lang="en"/>
              <a:t>- the dataset contains historical trades on several crypto assets such as Bitcoin, Binance Coin, Etherium, Litecoin and Monero.</a:t>
            </a:r>
            <a:endParaRPr/>
          </a:p>
          <a:p>
            <a:pPr indent="-342900" lvl="0" marL="457200" rtl="0" algn="l">
              <a:spcBef>
                <a:spcPts val="0"/>
              </a:spcBef>
              <a:spcAft>
                <a:spcPts val="0"/>
              </a:spcAft>
              <a:buSzPts val="1800"/>
              <a:buChar char="●"/>
            </a:pPr>
            <a:r>
              <a:rPr lang="en" u="sng">
                <a:solidFill>
                  <a:schemeClr val="hlink"/>
                </a:solidFill>
                <a:hlinkClick r:id="rId4"/>
              </a:rPr>
              <a:t>G-Research </a:t>
            </a:r>
            <a:r>
              <a:rPr lang="en"/>
              <a:t>- is a quantitative finance research firm is Europe. </a:t>
            </a:r>
            <a:r>
              <a:rPr lang="en"/>
              <a:t>They</a:t>
            </a:r>
            <a:r>
              <a:rPr lang="en"/>
              <a:t> utilized machine learning, big data and the most advanced technology to predict movements in the financial markets.</a:t>
            </a:r>
            <a:endParaRPr/>
          </a:p>
        </p:txBody>
      </p:sp>
      <p:pic>
        <p:nvPicPr>
          <p:cNvPr id="75" name="Google Shape;75;p15"/>
          <p:cNvPicPr preferRelativeResize="0"/>
          <p:nvPr/>
        </p:nvPicPr>
        <p:blipFill>
          <a:blip r:embed="rId5">
            <a:alphaModFix/>
          </a:blip>
          <a:stretch>
            <a:fillRect/>
          </a:stretch>
        </p:blipFill>
        <p:spPr>
          <a:xfrm>
            <a:off x="4648775" y="1471400"/>
            <a:ext cx="4401402" cy="2200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47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 with Data</a:t>
            </a:r>
            <a:endParaRPr/>
          </a:p>
        </p:txBody>
      </p:sp>
      <p:sp>
        <p:nvSpPr>
          <p:cNvPr id="81" name="Google Shape;81;p16"/>
          <p:cNvSpPr txBox="1"/>
          <p:nvPr>
            <p:ph idx="1" type="body"/>
          </p:nvPr>
        </p:nvSpPr>
        <p:spPr>
          <a:xfrm>
            <a:off x="311700" y="1142850"/>
            <a:ext cx="47013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Which Machine Learning Model would best predict future price changes?</a:t>
            </a:r>
            <a:endParaRPr/>
          </a:p>
          <a:p>
            <a:pPr indent="-342900" lvl="0" marL="457200" rtl="0" algn="l">
              <a:spcBef>
                <a:spcPts val="0"/>
              </a:spcBef>
              <a:spcAft>
                <a:spcPts val="0"/>
              </a:spcAft>
              <a:buSzPts val="1800"/>
              <a:buChar char="●"/>
            </a:pPr>
            <a:r>
              <a:rPr lang="en"/>
              <a:t>Which asset(s) is more stable out of the 6 cryptocurrencies chosen for prediction?</a:t>
            </a:r>
            <a:endParaRPr/>
          </a:p>
          <a:p>
            <a:pPr indent="-342900" lvl="0" marL="457200" rtl="0" algn="l">
              <a:spcBef>
                <a:spcPts val="0"/>
              </a:spcBef>
              <a:spcAft>
                <a:spcPts val="0"/>
              </a:spcAft>
              <a:buSzPts val="1800"/>
              <a:buChar char="●"/>
            </a:pPr>
            <a:r>
              <a:rPr lang="en"/>
              <a:t>Which features affect the close price the most?</a:t>
            </a:r>
            <a:endParaRPr/>
          </a:p>
        </p:txBody>
      </p:sp>
      <p:pic>
        <p:nvPicPr>
          <p:cNvPr id="82" name="Google Shape;82;p16"/>
          <p:cNvPicPr preferRelativeResize="0"/>
          <p:nvPr/>
        </p:nvPicPr>
        <p:blipFill>
          <a:blip r:embed="rId3">
            <a:alphaModFix/>
          </a:blip>
          <a:stretch>
            <a:fillRect/>
          </a:stretch>
        </p:blipFill>
        <p:spPr>
          <a:xfrm>
            <a:off x="5089200" y="1744025"/>
            <a:ext cx="3826200" cy="21505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64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grpSp>
        <p:nvGrpSpPr>
          <p:cNvPr id="88" name="Google Shape;88;p17"/>
          <p:cNvGrpSpPr/>
          <p:nvPr/>
        </p:nvGrpSpPr>
        <p:grpSpPr>
          <a:xfrm>
            <a:off x="4413125" y="656375"/>
            <a:ext cx="2536800" cy="3483050"/>
            <a:chOff x="5632325" y="1189775"/>
            <a:chExt cx="2536800" cy="3483050"/>
          </a:xfrm>
        </p:grpSpPr>
        <p:sp>
          <p:nvSpPr>
            <p:cNvPr id="89" name="Google Shape;89;p17"/>
            <p:cNvSpPr/>
            <p:nvPr/>
          </p:nvSpPr>
          <p:spPr>
            <a:xfrm>
              <a:off x="5632325" y="1189775"/>
              <a:ext cx="25368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 name="Google Shape;90;p17"/>
            <p:cNvSpPr txBox="1"/>
            <p:nvPr/>
          </p:nvSpPr>
          <p:spPr>
            <a:xfrm>
              <a:off x="5786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Linear Regression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Random Forest Regression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xGBooster Regression</a:t>
              </a:r>
              <a:endParaRPr sz="1200">
                <a:latin typeface="Roboto"/>
                <a:ea typeface="Roboto"/>
                <a:cs typeface="Roboto"/>
                <a:sym typeface="Roboto"/>
              </a:endParaRPr>
            </a:p>
          </p:txBody>
        </p:sp>
      </p:grpSp>
      <p:grpSp>
        <p:nvGrpSpPr>
          <p:cNvPr id="91" name="Google Shape;91;p17"/>
          <p:cNvGrpSpPr/>
          <p:nvPr/>
        </p:nvGrpSpPr>
        <p:grpSpPr>
          <a:xfrm>
            <a:off x="0" y="656600"/>
            <a:ext cx="2487000" cy="3482825"/>
            <a:chOff x="0" y="1190000"/>
            <a:chExt cx="2487000" cy="3482825"/>
          </a:xfrm>
        </p:grpSpPr>
        <p:sp>
          <p:nvSpPr>
            <p:cNvPr id="92" name="Google Shape;92;p17"/>
            <p:cNvSpPr/>
            <p:nvPr/>
          </p:nvSpPr>
          <p:spPr>
            <a:xfrm>
              <a:off x="0" y="1190000"/>
              <a:ext cx="24870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93" name="Google Shape;93;p17"/>
            <p:cNvSpPr txBox="1"/>
            <p:nvPr/>
          </p:nvSpPr>
          <p:spPr>
            <a:xfrm>
              <a:off x="121961" y="2057125"/>
              <a:ext cx="2236200" cy="26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Joining Datasets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Convert the minute-to-minute data to day-to-day data</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Forward fill of missing dates in time series data</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Filling NaN data</a:t>
              </a:r>
              <a:endParaRPr sz="1100">
                <a:latin typeface="Roboto"/>
                <a:ea typeface="Roboto"/>
                <a:cs typeface="Roboto"/>
                <a:sym typeface="Roboto"/>
              </a:endParaRPr>
            </a:p>
            <a:p>
              <a:pPr indent="0" lvl="0" marL="45720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94" name="Google Shape;94;p17"/>
          <p:cNvGrpSpPr/>
          <p:nvPr/>
        </p:nvGrpSpPr>
        <p:grpSpPr>
          <a:xfrm>
            <a:off x="2182200" y="656375"/>
            <a:ext cx="2536800" cy="3483050"/>
            <a:chOff x="2639400" y="1189775"/>
            <a:chExt cx="2536800" cy="3483050"/>
          </a:xfrm>
        </p:grpSpPr>
        <p:sp>
          <p:nvSpPr>
            <p:cNvPr id="95" name="Google Shape;95;p17"/>
            <p:cNvSpPr/>
            <p:nvPr/>
          </p:nvSpPr>
          <p:spPr>
            <a:xfrm>
              <a:off x="2639400" y="1189775"/>
              <a:ext cx="25368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Processing</a:t>
              </a:r>
              <a:endParaRPr>
                <a:solidFill>
                  <a:srgbClr val="FFFFFF"/>
                </a:solidFill>
                <a:latin typeface="Roboto"/>
                <a:ea typeface="Roboto"/>
                <a:cs typeface="Roboto"/>
                <a:sym typeface="Roboto"/>
              </a:endParaRPr>
            </a:p>
          </p:txBody>
        </p:sp>
        <p:sp>
          <p:nvSpPr>
            <p:cNvPr id="96" name="Google Shape;96;p17"/>
            <p:cNvSpPr txBox="1"/>
            <p:nvPr/>
          </p:nvSpPr>
          <p:spPr>
            <a:xfrm>
              <a:off x="2793149" y="2057125"/>
              <a:ext cx="2236200" cy="26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Manual split of training/testing set</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Feature importances to determine best features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Split train/test for each asset of six chosen cryptocurrency</a:t>
              </a:r>
              <a:endParaRPr sz="1100">
                <a:latin typeface="Roboto"/>
                <a:ea typeface="Roboto"/>
                <a:cs typeface="Roboto"/>
                <a:sym typeface="Roboto"/>
              </a:endParaRPr>
            </a:p>
          </p:txBody>
        </p:sp>
      </p:grpSp>
      <p:grpSp>
        <p:nvGrpSpPr>
          <p:cNvPr id="97" name="Google Shape;97;p17"/>
          <p:cNvGrpSpPr/>
          <p:nvPr/>
        </p:nvGrpSpPr>
        <p:grpSpPr>
          <a:xfrm>
            <a:off x="6665725" y="656375"/>
            <a:ext cx="2487000" cy="3483050"/>
            <a:chOff x="6018150" y="1189775"/>
            <a:chExt cx="2487000" cy="3483050"/>
          </a:xfrm>
        </p:grpSpPr>
        <p:sp>
          <p:nvSpPr>
            <p:cNvPr id="98" name="Google Shape;98;p17"/>
            <p:cNvSpPr/>
            <p:nvPr/>
          </p:nvSpPr>
          <p:spPr>
            <a:xfrm>
              <a:off x="6018150" y="1189775"/>
              <a:ext cx="2487000" cy="665400"/>
            </a:xfrm>
            <a:prstGeom prst="chevron">
              <a:avLst>
                <a:gd fmla="val 50000" name="adj"/>
              </a:avLst>
            </a:prstGeom>
            <a:solidFill>
              <a:srgbClr val="D838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Optimization</a:t>
              </a:r>
              <a:endParaRPr>
                <a:solidFill>
                  <a:srgbClr val="FFFFFF"/>
                </a:solidFill>
                <a:latin typeface="Roboto"/>
                <a:ea typeface="Roboto"/>
                <a:cs typeface="Roboto"/>
                <a:sym typeface="Roboto"/>
              </a:endParaRPr>
            </a:p>
          </p:txBody>
        </p:sp>
        <p:sp>
          <p:nvSpPr>
            <p:cNvPr id="99" name="Google Shape;99;p1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RandomGridSearchCV to determine best parameter for HyperTuning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Artificial Neural Network</a:t>
              </a:r>
              <a:endParaRPr sz="1200">
                <a:latin typeface="Roboto"/>
                <a:ea typeface="Roboto"/>
                <a:cs typeface="Roboto"/>
                <a:sym typeface="Roboto"/>
              </a:endParaRPr>
            </a:p>
          </p:txBody>
        </p:sp>
      </p:grpSp>
      <p:pic>
        <p:nvPicPr>
          <p:cNvPr id="100" name="Google Shape;100;p17"/>
          <p:cNvPicPr preferRelativeResize="0"/>
          <p:nvPr/>
        </p:nvPicPr>
        <p:blipFill>
          <a:blip r:embed="rId3">
            <a:alphaModFix/>
          </a:blip>
          <a:stretch>
            <a:fillRect/>
          </a:stretch>
        </p:blipFill>
        <p:spPr>
          <a:xfrm>
            <a:off x="374925" y="3145675"/>
            <a:ext cx="8520602" cy="185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Resources Used</a:t>
            </a:r>
            <a:endParaRPr/>
          </a:p>
        </p:txBody>
      </p:sp>
      <p:sp>
        <p:nvSpPr>
          <p:cNvPr id="106" name="Google Shape;106;p18"/>
          <p:cNvSpPr txBox="1"/>
          <p:nvPr>
            <p:ph idx="1" type="body"/>
          </p:nvPr>
        </p:nvSpPr>
        <p:spPr>
          <a:xfrm>
            <a:off x="311700" y="801650"/>
            <a:ext cx="8520600" cy="1641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PostgreSQL</a:t>
            </a:r>
            <a:endParaRPr/>
          </a:p>
          <a:p>
            <a:pPr indent="-334327" lvl="0" marL="457200" rtl="0" algn="l">
              <a:spcBef>
                <a:spcPts val="0"/>
              </a:spcBef>
              <a:spcAft>
                <a:spcPts val="0"/>
              </a:spcAft>
              <a:buSzPct val="100000"/>
              <a:buChar char="●"/>
            </a:pPr>
            <a:r>
              <a:rPr lang="en"/>
              <a:t>Amazon Web SErvices (AWS)</a:t>
            </a:r>
            <a:endParaRPr/>
          </a:p>
          <a:p>
            <a:pPr indent="-334327" lvl="0" marL="457200" rtl="0" algn="l">
              <a:spcBef>
                <a:spcPts val="0"/>
              </a:spcBef>
              <a:spcAft>
                <a:spcPts val="0"/>
              </a:spcAft>
              <a:buSzPct val="100000"/>
              <a:buChar char="●"/>
            </a:pPr>
            <a:r>
              <a:rPr lang="en"/>
              <a:t>Jupyter Notebook</a:t>
            </a:r>
            <a:endParaRPr/>
          </a:p>
          <a:p>
            <a:pPr indent="-334327" lvl="0" marL="457200" rtl="0" algn="l">
              <a:spcBef>
                <a:spcPts val="0"/>
              </a:spcBef>
              <a:spcAft>
                <a:spcPts val="0"/>
              </a:spcAft>
              <a:buSzPct val="100000"/>
              <a:buChar char="●"/>
            </a:pPr>
            <a:r>
              <a:rPr lang="en"/>
              <a:t>Tableau Public</a:t>
            </a:r>
            <a:endParaRPr/>
          </a:p>
          <a:p>
            <a:pPr indent="-334327" lvl="0" marL="457200" rtl="0" algn="l">
              <a:spcBef>
                <a:spcPts val="0"/>
              </a:spcBef>
              <a:spcAft>
                <a:spcPts val="0"/>
              </a:spcAft>
              <a:buSzPct val="100000"/>
              <a:buChar char="●"/>
            </a:pPr>
            <a:r>
              <a:rPr lang="en"/>
              <a:t>Google Collab</a:t>
            </a:r>
            <a:endParaRPr/>
          </a:p>
          <a:p>
            <a:pPr indent="-334327" lvl="0" marL="457200" rtl="0" algn="l">
              <a:spcBef>
                <a:spcPts val="0"/>
              </a:spcBef>
              <a:spcAft>
                <a:spcPts val="0"/>
              </a:spcAft>
              <a:buSzPct val="100000"/>
              <a:buChar char="●"/>
            </a:pPr>
            <a:r>
              <a:rPr lang="en"/>
              <a:t>Google Slides</a:t>
            </a:r>
            <a:endParaRPr/>
          </a:p>
        </p:txBody>
      </p:sp>
      <p:pic>
        <p:nvPicPr>
          <p:cNvPr id="107" name="Google Shape;107;p18"/>
          <p:cNvPicPr preferRelativeResize="0"/>
          <p:nvPr/>
        </p:nvPicPr>
        <p:blipFill>
          <a:blip r:embed="rId3">
            <a:alphaModFix/>
          </a:blip>
          <a:stretch>
            <a:fillRect/>
          </a:stretch>
        </p:blipFill>
        <p:spPr>
          <a:xfrm>
            <a:off x="7264500" y="2899325"/>
            <a:ext cx="613200" cy="613200"/>
          </a:xfrm>
          <a:prstGeom prst="rect">
            <a:avLst/>
          </a:prstGeom>
          <a:noFill/>
          <a:ln>
            <a:noFill/>
          </a:ln>
        </p:spPr>
      </p:pic>
      <p:pic>
        <p:nvPicPr>
          <p:cNvPr id="108" name="Google Shape;108;p18"/>
          <p:cNvPicPr preferRelativeResize="0"/>
          <p:nvPr/>
        </p:nvPicPr>
        <p:blipFill>
          <a:blip r:embed="rId4">
            <a:alphaModFix/>
          </a:blip>
          <a:stretch>
            <a:fillRect/>
          </a:stretch>
        </p:blipFill>
        <p:spPr>
          <a:xfrm>
            <a:off x="454450" y="2899325"/>
            <a:ext cx="679874" cy="781075"/>
          </a:xfrm>
          <a:prstGeom prst="rect">
            <a:avLst/>
          </a:prstGeom>
          <a:noFill/>
          <a:ln>
            <a:noFill/>
          </a:ln>
        </p:spPr>
      </p:pic>
      <p:pic>
        <p:nvPicPr>
          <p:cNvPr id="109" name="Google Shape;109;p18"/>
          <p:cNvPicPr preferRelativeResize="0"/>
          <p:nvPr/>
        </p:nvPicPr>
        <p:blipFill>
          <a:blip r:embed="rId5">
            <a:alphaModFix/>
          </a:blip>
          <a:stretch>
            <a:fillRect/>
          </a:stretch>
        </p:blipFill>
        <p:spPr>
          <a:xfrm>
            <a:off x="3543550" y="2832687"/>
            <a:ext cx="757224" cy="781050"/>
          </a:xfrm>
          <a:prstGeom prst="rect">
            <a:avLst/>
          </a:prstGeom>
          <a:noFill/>
          <a:ln>
            <a:noFill/>
          </a:ln>
        </p:spPr>
      </p:pic>
      <p:pic>
        <p:nvPicPr>
          <p:cNvPr id="110" name="Google Shape;110;p18"/>
          <p:cNvPicPr preferRelativeResize="0"/>
          <p:nvPr/>
        </p:nvPicPr>
        <p:blipFill>
          <a:blip r:embed="rId6">
            <a:alphaModFix/>
          </a:blip>
          <a:stretch>
            <a:fillRect/>
          </a:stretch>
        </p:blipFill>
        <p:spPr>
          <a:xfrm>
            <a:off x="4691148" y="2832663"/>
            <a:ext cx="1093514" cy="781075"/>
          </a:xfrm>
          <a:prstGeom prst="rect">
            <a:avLst/>
          </a:prstGeom>
          <a:noFill/>
          <a:ln>
            <a:noFill/>
          </a:ln>
        </p:spPr>
      </p:pic>
      <p:pic>
        <p:nvPicPr>
          <p:cNvPr id="111" name="Google Shape;111;p18"/>
          <p:cNvPicPr preferRelativeResize="0"/>
          <p:nvPr/>
        </p:nvPicPr>
        <p:blipFill>
          <a:blip r:embed="rId7">
            <a:alphaModFix/>
          </a:blip>
          <a:stretch>
            <a:fillRect/>
          </a:stretch>
        </p:blipFill>
        <p:spPr>
          <a:xfrm>
            <a:off x="1527775" y="2832663"/>
            <a:ext cx="9144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4600"/>
              </a:spcAft>
              <a:buNone/>
            </a:pPr>
            <a:r>
              <a:rPr lang="en"/>
              <a:t>Data Exploration Phase</a:t>
            </a:r>
            <a:endParaRPr/>
          </a:p>
        </p:txBody>
      </p:sp>
      <p:sp>
        <p:nvSpPr>
          <p:cNvPr id="117" name="Google Shape;117;p19"/>
          <p:cNvSpPr txBox="1"/>
          <p:nvPr>
            <p:ph idx="1" type="body"/>
          </p:nvPr>
        </p:nvSpPr>
        <p:spPr>
          <a:xfrm>
            <a:off x="0" y="1171600"/>
            <a:ext cx="4334400" cy="3785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timestamp - A timestamp for the minute covered by the row.</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Asset_ID - An ID code for the cryptoasset.</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Count - The number of trades that took place this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Open - The USD price at the beginning of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High - The highest USD price during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Low - The lowest USD price during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Close - The USD price at the end of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Volume - The number of cryptoasset units traded during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VWAP - The volume weighted average price for the minute.</a:t>
            </a:r>
            <a:endParaRPr sz="1050">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highlight>
                  <a:srgbClr val="FFFFFF"/>
                </a:highlight>
                <a:latin typeface="Arial"/>
                <a:ea typeface="Arial"/>
                <a:cs typeface="Arial"/>
                <a:sym typeface="Arial"/>
              </a:rPr>
              <a:t>Target - 15 minute residualized returns.</a:t>
            </a:r>
            <a:endParaRPr sz="1050">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pic>
        <p:nvPicPr>
          <p:cNvPr id="118" name="Google Shape;118;p19"/>
          <p:cNvPicPr preferRelativeResize="0"/>
          <p:nvPr/>
        </p:nvPicPr>
        <p:blipFill>
          <a:blip r:embed="rId3">
            <a:alphaModFix/>
          </a:blip>
          <a:stretch>
            <a:fillRect/>
          </a:stretch>
        </p:blipFill>
        <p:spPr>
          <a:xfrm>
            <a:off x="4334400" y="448625"/>
            <a:ext cx="4809600" cy="41570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76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a:t>
            </a:r>
            <a:endParaRPr sz="1500">
              <a:solidFill>
                <a:srgbClr val="2B2B2B"/>
              </a:solidFill>
              <a:latin typeface="Roboto"/>
              <a:ea typeface="Roboto"/>
              <a:cs typeface="Roboto"/>
              <a:sym typeface="Roboto"/>
            </a:endParaRPr>
          </a:p>
          <a:p>
            <a:pPr indent="0" lvl="0" marL="0" rtl="0" algn="l">
              <a:spcBef>
                <a:spcPts val="0"/>
              </a:spcBef>
              <a:spcAft>
                <a:spcPts val="0"/>
              </a:spcAft>
              <a:buNone/>
            </a:pPr>
            <a:r>
              <a:t/>
            </a:r>
            <a:endParaRPr/>
          </a:p>
        </p:txBody>
      </p:sp>
      <p:sp>
        <p:nvSpPr>
          <p:cNvPr id="124" name="Google Shape;124;p20"/>
          <p:cNvSpPr txBox="1"/>
          <p:nvPr>
            <p:ph idx="1" type="body"/>
          </p:nvPr>
        </p:nvSpPr>
        <p:spPr>
          <a:xfrm>
            <a:off x="311700" y="714400"/>
            <a:ext cx="8520600" cy="47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Closing price in USD of six chosen asset from 2018 to 2021</a:t>
            </a:r>
            <a:endParaRPr/>
          </a:p>
        </p:txBody>
      </p:sp>
      <p:pic>
        <p:nvPicPr>
          <p:cNvPr id="125" name="Google Shape;125;p20"/>
          <p:cNvPicPr preferRelativeResize="0"/>
          <p:nvPr/>
        </p:nvPicPr>
        <p:blipFill>
          <a:blip r:embed="rId3">
            <a:alphaModFix/>
          </a:blip>
          <a:stretch>
            <a:fillRect/>
          </a:stretch>
        </p:blipFill>
        <p:spPr>
          <a:xfrm>
            <a:off x="0" y="1150125"/>
            <a:ext cx="9143999" cy="380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64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a:t>
            </a:r>
            <a:r>
              <a:rPr lang="en"/>
              <a:t>nalysis Phase cont</a:t>
            </a:r>
            <a:endParaRPr/>
          </a:p>
        </p:txBody>
      </p:sp>
      <p:sp>
        <p:nvSpPr>
          <p:cNvPr id="131" name="Google Shape;131;p21"/>
          <p:cNvSpPr txBox="1"/>
          <p:nvPr>
            <p:ph idx="1" type="body"/>
          </p:nvPr>
        </p:nvSpPr>
        <p:spPr>
          <a:xfrm>
            <a:off x="311700" y="4471050"/>
            <a:ext cx="85206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Time series analysis of Bitcoin to look at Trend, Seasonal and Residual data.</a:t>
            </a:r>
            <a:endParaRPr sz="1400"/>
          </a:p>
        </p:txBody>
      </p:sp>
      <p:pic>
        <p:nvPicPr>
          <p:cNvPr id="132" name="Google Shape;132;p21"/>
          <p:cNvPicPr preferRelativeResize="0"/>
          <p:nvPr/>
        </p:nvPicPr>
        <p:blipFill>
          <a:blip r:embed="rId3">
            <a:alphaModFix/>
          </a:blip>
          <a:stretch>
            <a:fillRect/>
          </a:stretch>
        </p:blipFill>
        <p:spPr>
          <a:xfrm>
            <a:off x="311700" y="829625"/>
            <a:ext cx="8520601" cy="3489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